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handoutMasterIdLst>
    <p:handoutMasterId r:id="rId46"/>
  </p:handoutMasterIdLst>
  <p:sldIdLst>
    <p:sldId id="256" r:id="rId2"/>
    <p:sldId id="257" r:id="rId3"/>
    <p:sldId id="267" r:id="rId4"/>
    <p:sldId id="270" r:id="rId5"/>
    <p:sldId id="271" r:id="rId6"/>
    <p:sldId id="284" r:id="rId7"/>
    <p:sldId id="258" r:id="rId8"/>
    <p:sldId id="269" r:id="rId9"/>
    <p:sldId id="261" r:id="rId10"/>
    <p:sldId id="262" r:id="rId11"/>
    <p:sldId id="260" r:id="rId12"/>
    <p:sldId id="272" r:id="rId13"/>
    <p:sldId id="274" r:id="rId14"/>
    <p:sldId id="273" r:id="rId15"/>
    <p:sldId id="293" r:id="rId16"/>
    <p:sldId id="280" r:id="rId17"/>
    <p:sldId id="268" r:id="rId18"/>
    <p:sldId id="275" r:id="rId19"/>
    <p:sldId id="276" r:id="rId20"/>
    <p:sldId id="282" r:id="rId21"/>
    <p:sldId id="287" r:id="rId22"/>
    <p:sldId id="299" r:id="rId23"/>
    <p:sldId id="288" r:id="rId24"/>
    <p:sldId id="300" r:id="rId25"/>
    <p:sldId id="289" r:id="rId26"/>
    <p:sldId id="301" r:id="rId27"/>
    <p:sldId id="295" r:id="rId28"/>
    <p:sldId id="294" r:id="rId29"/>
    <p:sldId id="277" r:id="rId30"/>
    <p:sldId id="292" r:id="rId31"/>
    <p:sldId id="290" r:id="rId32"/>
    <p:sldId id="298" r:id="rId33"/>
    <p:sldId id="278" r:id="rId34"/>
    <p:sldId id="279" r:id="rId35"/>
    <p:sldId id="285" r:id="rId36"/>
    <p:sldId id="291" r:id="rId37"/>
    <p:sldId id="286" r:id="rId38"/>
    <p:sldId id="281" r:id="rId39"/>
    <p:sldId id="297" r:id="rId40"/>
    <p:sldId id="296" r:id="rId41"/>
    <p:sldId id="263" r:id="rId42"/>
    <p:sldId id="283" r:id="rId43"/>
    <p:sldId id="266" r:id="rId4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D13E5D-ADD8-4BFC-9648-C87E459087AC}">
          <p14:sldIdLst>
            <p14:sldId id="256"/>
          </p14:sldIdLst>
        </p14:section>
        <p14:section name="Untitled Section" id="{2FEF63FC-6EF9-4D21-9BB9-3FB67F3E4957}">
          <p14:sldIdLst>
            <p14:sldId id="257"/>
            <p14:sldId id="267"/>
            <p14:sldId id="270"/>
            <p14:sldId id="271"/>
            <p14:sldId id="284"/>
            <p14:sldId id="258"/>
            <p14:sldId id="269"/>
            <p14:sldId id="261"/>
            <p14:sldId id="262"/>
            <p14:sldId id="260"/>
            <p14:sldId id="272"/>
            <p14:sldId id="274"/>
            <p14:sldId id="273"/>
            <p14:sldId id="293"/>
            <p14:sldId id="280"/>
            <p14:sldId id="268"/>
            <p14:sldId id="275"/>
            <p14:sldId id="276"/>
            <p14:sldId id="282"/>
            <p14:sldId id="287"/>
            <p14:sldId id="299"/>
            <p14:sldId id="288"/>
            <p14:sldId id="300"/>
            <p14:sldId id="289"/>
            <p14:sldId id="301"/>
            <p14:sldId id="295"/>
            <p14:sldId id="294"/>
            <p14:sldId id="277"/>
            <p14:sldId id="292"/>
            <p14:sldId id="290"/>
            <p14:sldId id="298"/>
            <p14:sldId id="278"/>
            <p14:sldId id="279"/>
            <p14:sldId id="285"/>
            <p14:sldId id="291"/>
            <p14:sldId id="286"/>
            <p14:sldId id="281"/>
            <p14:sldId id="297"/>
            <p14:sldId id="296"/>
            <p14:sldId id="263"/>
            <p14:sldId id="283"/>
            <p14:sldId id="266"/>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Molly" initials="SM" lastIdx="1" clrIdx="0">
    <p:extLst>
      <p:ext uri="{19B8F6BF-5375-455C-9EA6-DF929625EA0E}">
        <p15:presenceInfo xmlns:p15="http://schemas.microsoft.com/office/powerpoint/2012/main" userId="Smith, Mol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4599" autoAdjust="0"/>
  </p:normalViewPr>
  <p:slideViewPr>
    <p:cSldViewPr>
      <p:cViewPr varScale="1">
        <p:scale>
          <a:sx n="84" d="100"/>
          <a:sy n="84" d="100"/>
        </p:scale>
        <p:origin x="60" y="84"/>
      </p:cViewPr>
      <p:guideLst>
        <p:guide pos="3839"/>
        <p:guide orient="horz" pos="2160"/>
      </p:guideLst>
    </p:cSldViewPr>
  </p:slideViewPr>
  <p:notesTextViewPr>
    <p:cViewPr>
      <p:scale>
        <a:sx n="1" d="1"/>
        <a:sy n="1" d="1"/>
      </p:scale>
      <p:origin x="0" y="0"/>
    </p:cViewPr>
  </p:notesTextViewPr>
  <p:notesViewPr>
    <p:cSldViewPr showGuides="1">
      <p:cViewPr varScale="1">
        <p:scale>
          <a:sx n="69" d="100"/>
          <a:sy n="69" d="100"/>
        </p:scale>
        <p:origin x="245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4-03T20:17:36.518" idx="1">
    <p:pos x="2924" y="816"/>
    <p:text>I am the person who was not going to be a teacher, as watching my parents both teach at the high school level was enough information for me to set my sights on a different profession.  Yes,, here I am, 22 years later of being an educator.  I have taught middle school when I looked like a middle schooler, SPED at the elementary, and 2nd and 3rd grades.  Currently I am an Assistant Principal and Math Coach at Brooklyn Primary in Baker City, and am also the Oregon Council of Teachers of Mathematics President.  This is my cute family, and as you can see, I am the mom of two very busy boys.  My husband is a teacher, coach, and Athletic Director, and we love obviously the Ducks and doing most things that deal with the outdoors.  My topic today is what it means to have a growth mindset, especially when it comes to mathematics.  Even though growth in height stopped for me in high school, my family was always one that believed that we could do anything we set our minds to.  It didn’t matter that I was a girl growing up in a town called Halfway, Oregon, nor did it matter that my great-grandparents came from another country.  My parents and the people around me believed in me.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477D14C5-CED9-4CFC-B338-DFB0C8090B9F}">
      <dgm:prSet phldrT="[Text]"/>
      <dgm:spPr/>
      <dgm:t>
        <a:bodyPr/>
        <a:lstStyle/>
        <a:p>
          <a:r>
            <a:rPr lang="en-US" dirty="0" smtClean="0"/>
            <a:t>Research</a:t>
          </a:r>
          <a:endParaRPr lang="en-US" dirty="0"/>
        </a:p>
      </dgm:t>
      <dgm:extLs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dgm:spPr/>
      <dgm:t>
        <a:bodyPr/>
        <a:lstStyle/>
        <a:p>
          <a:r>
            <a:rPr lang="en-US" dirty="0" smtClean="0"/>
            <a:t>Jo Boaler</a:t>
          </a:r>
          <a:endParaRPr lang="en-US" dirty="0"/>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3EAD35F-38F2-4CB7-9A6D-B04FFD8A51FD}">
      <dgm:prSet phldrT="[Text]"/>
      <dgm:spPr/>
      <dgm:t>
        <a:bodyPr/>
        <a:lstStyle/>
        <a:p>
          <a:r>
            <a:rPr lang="en-US" dirty="0" smtClean="0"/>
            <a:t>NCTM</a:t>
          </a:r>
          <a:endParaRPr lang="en-US" dirty="0"/>
        </a:p>
      </dgm:t>
    </dgm:pt>
    <dgm:pt modelId="{81FE7DB1-4BFC-4407-80A9-E5514E94C61D}" type="parTrans" cxnId="{FAC3D40F-8E66-452D-9CA4-C2871F2D10EF}">
      <dgm:prSet/>
      <dgm:spPr/>
      <dgm:t>
        <a:bodyPr/>
        <a:lstStyle/>
        <a:p>
          <a:endParaRPr lang="en-US"/>
        </a:p>
      </dgm:t>
    </dgm:pt>
    <dgm:pt modelId="{4B66B839-1910-459B-92B2-14846EBA7A70}" type="sibTrans" cxnId="{FAC3D40F-8E66-452D-9CA4-C2871F2D10EF}">
      <dgm:prSet/>
      <dgm:spPr/>
      <dgm:t>
        <a:bodyPr/>
        <a:lstStyle/>
        <a:p>
          <a:endParaRPr lang="en-US"/>
        </a:p>
      </dgm:t>
    </dgm:pt>
    <dgm:pt modelId="{3C67E77D-62FA-499D-B5E6-E79A091C5267}">
      <dgm:prSet phldrT="[Text]"/>
      <dgm:spPr/>
      <dgm:t>
        <a:bodyPr/>
        <a:lstStyle/>
        <a:p>
          <a:r>
            <a:rPr lang="en-US" dirty="0" smtClean="0"/>
            <a:t>Instructional Practices</a:t>
          </a:r>
          <a:endParaRPr lang="en-US" dirty="0"/>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D6510970-8F9C-4B45-A0F3-6ACB9AA76D40}">
      <dgm:prSet phldrT="[Text]"/>
      <dgm:spPr/>
      <dgm:t>
        <a:bodyPr/>
        <a:lstStyle/>
        <a:p>
          <a:r>
            <a:rPr lang="en-US" dirty="0" smtClean="0"/>
            <a:t>Teaching through strategies</a:t>
          </a:r>
          <a:endParaRPr lang="en-US" dirty="0"/>
        </a:p>
      </dgm:t>
    </dgm:pt>
    <dgm:pt modelId="{7A9FC291-2B6A-4475-8B09-917F9F09E3AB}" type="parTrans" cxnId="{C6E7222A-5F84-456A-9806-D51868FAF8A9}">
      <dgm:prSet/>
      <dgm:spPr/>
      <dgm:t>
        <a:bodyPr/>
        <a:lstStyle/>
        <a:p>
          <a:endParaRPr lang="en-US"/>
        </a:p>
      </dgm:t>
    </dgm:pt>
    <dgm:pt modelId="{4B87F32C-3630-48F2-9114-4262C0BEEA9E}" type="sibTrans" cxnId="{C6E7222A-5F84-456A-9806-D51868FAF8A9}">
      <dgm:prSet/>
      <dgm:spPr/>
      <dgm:t>
        <a:bodyPr/>
        <a:lstStyle/>
        <a:p>
          <a:endParaRPr lang="en-US"/>
        </a:p>
      </dgm:t>
    </dgm:pt>
    <dgm:pt modelId="{709ED9DC-E391-4C6C-B788-93F1C2EFB6FD}">
      <dgm:prSet phldrT="[Text]"/>
      <dgm:spPr/>
      <dgm:t>
        <a:bodyPr/>
        <a:lstStyle/>
        <a:p>
          <a:endParaRPr lang="en-US" dirty="0"/>
        </a:p>
      </dgm:t>
    </dgm:pt>
    <dgm:pt modelId="{B5FA6CF0-E0A0-46A0-93C9-B722B31A8A9C}" type="parTrans" cxnId="{78E3C3B3-FD19-41A6-A9CC-BB3375A6FF81}">
      <dgm:prSet/>
      <dgm:spPr/>
      <dgm:t>
        <a:bodyPr/>
        <a:lstStyle/>
        <a:p>
          <a:endParaRPr lang="en-US"/>
        </a:p>
      </dgm:t>
    </dgm:pt>
    <dgm:pt modelId="{F3C03C29-D7FF-4D61-8D75-8B75B2F589EC}" type="sibTrans" cxnId="{78E3C3B3-FD19-41A6-A9CC-BB3375A6FF81}">
      <dgm:prSet/>
      <dgm:spPr/>
      <dgm:t>
        <a:bodyPr/>
        <a:lstStyle/>
        <a:p>
          <a:endParaRPr lang="en-US"/>
        </a:p>
      </dgm:t>
    </dgm:pt>
    <dgm:pt modelId="{CC6B7442-0B72-4EF2-9F13-1325B51AFF9F}">
      <dgm:prSet phldrT="[Text]"/>
      <dgm:spPr/>
      <dgm:t>
        <a:bodyPr/>
        <a:lstStyle/>
        <a:p>
          <a:r>
            <a:rPr lang="en-US" dirty="0" smtClean="0"/>
            <a:t>Fluency practices/activities</a:t>
          </a:r>
          <a:endParaRPr lang="en-US" dirty="0"/>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r>
            <a:rPr lang="en-US" dirty="0" smtClean="0"/>
            <a:t>Practice, practice, practice in engaged activities</a:t>
          </a:r>
          <a:endParaRPr lang="en-US" dirty="0"/>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4A15AE33-7388-4013-B831-17E8743DF2E6}">
      <dgm:prSet phldrT="[Text]"/>
      <dgm:spPr/>
      <dgm:t>
        <a:bodyPr/>
        <a:lstStyle/>
        <a:p>
          <a:r>
            <a:rPr lang="en-US" dirty="0" smtClean="0"/>
            <a:t>IES</a:t>
          </a:r>
          <a:endParaRPr lang="en-US" dirty="0"/>
        </a:p>
      </dgm:t>
    </dgm:pt>
    <dgm:pt modelId="{E5EA49F3-8F21-4567-9733-0AE216A09F46}" type="parTrans" cxnId="{F82E16B1-94AA-4C9F-B467-05B44A07E987}">
      <dgm:prSet/>
      <dgm:spPr/>
      <dgm:t>
        <a:bodyPr/>
        <a:lstStyle/>
        <a:p>
          <a:endParaRPr lang="en-US"/>
        </a:p>
      </dgm:t>
    </dgm:pt>
    <dgm:pt modelId="{C9F07702-103A-48A8-83AD-D42F53B1A677}" type="sibTrans" cxnId="{F82E16B1-94AA-4C9F-B467-05B44A07E987}">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t>
        <a:bodyPr/>
        <a:lstStyle/>
        <a:p>
          <a:endParaRPr lang="en-US"/>
        </a:p>
      </dgm:t>
    </dgm:pt>
    <dgm:pt modelId="{A9DD881E-A532-414B-870C-8ADE2076F78C}" type="pres">
      <dgm:prSet presAssocID="{477D14C5-CED9-4CFC-B338-DFB0C8090B9F}" presName="parentText" presStyleLbl="node1" presStyleIdx="0" presStyleCnt="3" custLinFactNeighborX="0" custLinFactNeighborY="-3224">
        <dgm:presLayoutVars>
          <dgm:chMax val="0"/>
          <dgm:bulletEnabled val="1"/>
        </dgm:presLayoutVars>
      </dgm:prSet>
      <dgm:spPr/>
      <dgm:t>
        <a:bodyPr/>
        <a:lstStyle/>
        <a:p>
          <a:endParaRPr lang="en-US"/>
        </a:p>
      </dgm:t>
    </dgm:pt>
    <dgm:pt modelId="{CD5F6E02-AD43-4E7A-935B-DDF5D6C74800}" type="pres">
      <dgm:prSet presAssocID="{477D14C5-CED9-4CFC-B338-DFB0C8090B9F}" presName="childText" presStyleLbl="revTx" presStyleIdx="0" presStyleCnt="3">
        <dgm:presLayoutVars>
          <dgm:bulletEnabled val="1"/>
        </dgm:presLayoutVars>
      </dgm:prSet>
      <dgm:spPr/>
      <dgm:t>
        <a:bodyPr/>
        <a:lstStyle/>
        <a:p>
          <a:endParaRPr lang="en-US"/>
        </a:p>
      </dgm:t>
    </dgm:pt>
    <dgm:pt modelId="{81203336-F3DE-4B3A-BCF4-0F68C23AC2BB}" type="pres">
      <dgm:prSet presAssocID="{3C67E77D-62FA-499D-B5E6-E79A091C5267}" presName="parentText" presStyleLbl="node1" presStyleIdx="1" presStyleCnt="3" custLinFactNeighborX="-553" custLinFactNeighborY="-180">
        <dgm:presLayoutVars>
          <dgm:chMax val="0"/>
          <dgm:bulletEnabled val="1"/>
        </dgm:presLayoutVars>
      </dgm:prSet>
      <dgm:spPr/>
      <dgm:t>
        <a:bodyPr/>
        <a:lstStyle/>
        <a:p>
          <a:endParaRPr lang="en-US"/>
        </a:p>
      </dgm:t>
    </dgm:pt>
    <dgm:pt modelId="{782956A5-ADC8-4959-B856-589B9D9B9635}" type="pres">
      <dgm:prSet presAssocID="{3C67E77D-62FA-499D-B5E6-E79A091C5267}" presName="childText" presStyleLbl="revTx" presStyleIdx="1" presStyleCnt="3">
        <dgm:presLayoutVars>
          <dgm:bulletEnabled val="1"/>
        </dgm:presLayoutVars>
      </dgm:prSet>
      <dgm:spPr/>
      <dgm:t>
        <a:bodyPr/>
        <a:lstStyle/>
        <a:p>
          <a:endParaRPr lang="en-US"/>
        </a:p>
      </dgm:t>
    </dgm:pt>
    <dgm:pt modelId="{D64CB5D5-837D-47FC-9E42-A26D800BC695}" type="pres">
      <dgm:prSet presAssocID="{CC6B7442-0B72-4EF2-9F13-1325B51AFF9F}" presName="parentText" presStyleLbl="node1" presStyleIdx="2" presStyleCnt="3" custLinFactNeighborX="0" custLinFactNeighborY="-13073">
        <dgm:presLayoutVars>
          <dgm:chMax val="0"/>
          <dgm:bulletEnabled val="1"/>
        </dgm:presLayoutVars>
      </dgm:prSet>
      <dgm:spPr/>
      <dgm:t>
        <a:bodyPr/>
        <a:lstStyle/>
        <a:p>
          <a:endParaRPr lang="en-US"/>
        </a:p>
      </dgm:t>
    </dgm:pt>
    <dgm:pt modelId="{08B7B17B-8600-44B0-B235-389E5D71D804}" type="pres">
      <dgm:prSet presAssocID="{CC6B7442-0B72-4EF2-9F13-1325B51AFF9F}" presName="childText" presStyleLbl="revTx" presStyleIdx="2" presStyleCnt="3">
        <dgm:presLayoutVars>
          <dgm:bulletEnabled val="1"/>
        </dgm:presLayoutVars>
      </dgm:prSet>
      <dgm:spPr/>
      <dgm:t>
        <a:bodyPr/>
        <a:lstStyle/>
        <a:p>
          <a:endParaRPr lang="en-US"/>
        </a:p>
      </dgm:t>
    </dgm:pt>
  </dgm:ptLst>
  <dgm:cxnLst>
    <dgm:cxn modelId="{85B80D8C-EBB2-4A80-BB6C-93E30B69F4BB}" type="presOf" srcId="{33EAD35F-38F2-4CB7-9A6D-B04FFD8A51FD}" destId="{CD5F6E02-AD43-4E7A-935B-DDF5D6C74800}" srcOrd="0" destOrd="2" presId="urn:microsoft.com/office/officeart/2005/8/layout/vList2"/>
    <dgm:cxn modelId="{C6E7222A-5F84-456A-9806-D51868FAF8A9}" srcId="{3C67E77D-62FA-499D-B5E6-E79A091C5267}" destId="{D6510970-8F9C-4B45-A0F3-6ACB9AA76D40}" srcOrd="0" destOrd="0" parTransId="{7A9FC291-2B6A-4475-8B09-917F9F09E3AB}" sibTransId="{4B87F32C-3630-48F2-9114-4262C0BEEA9E}"/>
    <dgm:cxn modelId="{F3770B74-60B7-438A-9C14-87FF95D04624}" type="presOf" srcId="{FE0A3CAE-D039-42F2-AF12-1E6F6793A633}" destId="{08B7B17B-8600-44B0-B235-389E5D71D804}" srcOrd="0" destOrd="0" presId="urn:microsoft.com/office/officeart/2005/8/layout/vList2"/>
    <dgm:cxn modelId="{87AD0085-41E8-4E29-BBED-9D1036577237}" type="presOf" srcId="{C111C18A-FD96-4E63-821A-54D70D8DC65F}" destId="{CD5F6E02-AD43-4E7A-935B-DDF5D6C74800}" srcOrd="0" destOrd="0" presId="urn:microsoft.com/office/officeart/2005/8/layout/vList2"/>
    <dgm:cxn modelId="{AB09493F-37CB-481D-BE1C-7A521AC3963B}" type="presOf" srcId="{477D14C5-CED9-4CFC-B338-DFB0C8090B9F}" destId="{A9DD881E-A532-414B-870C-8ADE2076F78C}" srcOrd="0" destOrd="0" presId="urn:microsoft.com/office/officeart/2005/8/layout/vList2"/>
    <dgm:cxn modelId="{FAC3D40F-8E66-452D-9CA4-C2871F2D10EF}" srcId="{477D14C5-CED9-4CFC-B338-DFB0C8090B9F}" destId="{33EAD35F-38F2-4CB7-9A6D-B04FFD8A51FD}" srcOrd="2" destOrd="0" parTransId="{81FE7DB1-4BFC-4407-80A9-E5514E94C61D}" sibTransId="{4B66B839-1910-459B-92B2-14846EBA7A70}"/>
    <dgm:cxn modelId="{A677E445-9D5B-4C26-A5C5-42BF01249F61}" type="presOf" srcId="{709ED9DC-E391-4C6C-B788-93F1C2EFB6FD}" destId="{782956A5-ADC8-4959-B856-589B9D9B9635}" srcOrd="0" destOrd="1" presId="urn:microsoft.com/office/officeart/2005/8/layout/vList2"/>
    <dgm:cxn modelId="{32AA6160-4426-4C4D-93AE-E2F474E37AD9}" srcId="{90119837-5B71-4D44-BB01-DB0B084933C8}" destId="{3C67E77D-62FA-499D-B5E6-E79A091C5267}" srcOrd="1" destOrd="0" parTransId="{5337D229-E330-4525-B0FA-14EC5A80604A}" sibTransId="{C056AC5D-B04E-4376-A1CB-3EAB7BE5AF5B}"/>
    <dgm:cxn modelId="{F82E16B1-94AA-4C9F-B467-05B44A07E987}" srcId="{477D14C5-CED9-4CFC-B338-DFB0C8090B9F}" destId="{4A15AE33-7388-4013-B831-17E8743DF2E6}" srcOrd="1" destOrd="0" parTransId="{E5EA49F3-8F21-4567-9733-0AE216A09F46}" sibTransId="{C9F07702-103A-48A8-83AD-D42F53B1A677}"/>
    <dgm:cxn modelId="{DC6E05B4-83E9-4C3F-9822-9E1D41C41D9E}" type="presOf" srcId="{CC6B7442-0B72-4EF2-9F13-1325B51AFF9F}" destId="{D64CB5D5-837D-47FC-9E42-A26D800BC695}" srcOrd="0" destOrd="0" presId="urn:microsoft.com/office/officeart/2005/8/layout/vList2"/>
    <dgm:cxn modelId="{A6FB3C49-AB75-4315-BB6B-886AA454F16F}" srcId="{CC6B7442-0B72-4EF2-9F13-1325B51AFF9F}" destId="{FE0A3CAE-D039-42F2-AF12-1E6F6793A633}" srcOrd="0" destOrd="0" parTransId="{7E2ED2D1-AFF4-4DED-BB53-30A310825CE2}" sibTransId="{417BDEF2-191B-4000-BDE8-D3D22A51FCF3}"/>
    <dgm:cxn modelId="{44946EF3-425E-42C8-A6FB-ABA83804B586}" type="presOf" srcId="{D6510970-8F9C-4B45-A0F3-6ACB9AA76D40}" destId="{782956A5-ADC8-4959-B856-589B9D9B9635}" srcOrd="0" destOrd="0" presId="urn:microsoft.com/office/officeart/2005/8/layout/vList2"/>
    <dgm:cxn modelId="{E2EE33AC-3CDB-41AB-99D0-EE89822B0377}" type="presOf" srcId="{90119837-5B71-4D44-BB01-DB0B084933C8}" destId="{ED5DCCC5-BCA8-4491-AA37-BAF153ECA184}" srcOrd="0" destOrd="0" presId="urn:microsoft.com/office/officeart/2005/8/layout/vList2"/>
    <dgm:cxn modelId="{80D369CF-62F1-4541-AEE2-AB29E5A204FB}" type="presOf" srcId="{3C67E77D-62FA-499D-B5E6-E79A091C5267}" destId="{81203336-F3DE-4B3A-BCF4-0F68C23AC2BB}" srcOrd="0" destOrd="0" presId="urn:microsoft.com/office/officeart/2005/8/layout/vList2"/>
    <dgm:cxn modelId="{7D461F02-AB37-447A-AC6B-D31C4D2EC6A9}" srcId="{90119837-5B71-4D44-BB01-DB0B084933C8}" destId="{477D14C5-CED9-4CFC-B338-DFB0C8090B9F}" srcOrd="0" destOrd="0" parTransId="{92DFCBC7-BC14-4697-8ECD-BF0D5B1EDA3B}" sibTransId="{87E3C0DB-7BEE-424E-8E11-B838D238D595}"/>
    <dgm:cxn modelId="{78E3C3B3-FD19-41A6-A9CC-BB3375A6FF81}" srcId="{3C67E77D-62FA-499D-B5E6-E79A091C5267}" destId="{709ED9DC-E391-4C6C-B788-93F1C2EFB6FD}" srcOrd="1" destOrd="0" parTransId="{B5FA6CF0-E0A0-46A0-93C9-B722B31A8A9C}" sibTransId="{F3C03C29-D7FF-4D61-8D75-8B75B2F589EC}"/>
    <dgm:cxn modelId="{FFD8B471-C98F-4DB5-8DE3-2AB7E896ADD5}" srcId="{477D14C5-CED9-4CFC-B338-DFB0C8090B9F}" destId="{C111C18A-FD96-4E63-821A-54D70D8DC65F}" srcOrd="0" destOrd="0" parTransId="{83BE74EF-FAB4-45A2-BBED-7CD5259AB210}" sibTransId="{B4F34DE2-2DAE-4F88-8C78-BD8892EBF4FF}"/>
    <dgm:cxn modelId="{102D6D4D-90C9-40F4-A001-35DCC329B127}" srcId="{90119837-5B71-4D44-BB01-DB0B084933C8}" destId="{CC6B7442-0B72-4EF2-9F13-1325B51AFF9F}" srcOrd="2" destOrd="0" parTransId="{E3D139E0-5DC2-4F8E-9F8F-B3F0EBCD4689}" sibTransId="{FF80E1BA-0D6F-4EE8-9640-892A5897DBCD}"/>
    <dgm:cxn modelId="{3C7499E9-F80A-4A00-8B6C-EBDC18404B91}" type="presOf" srcId="{4A15AE33-7388-4013-B831-17E8743DF2E6}" destId="{CD5F6E02-AD43-4E7A-935B-DDF5D6C74800}" srcOrd="0" destOrd="1" presId="urn:microsoft.com/office/officeart/2005/8/layout/vList2"/>
    <dgm:cxn modelId="{8ED8745E-70AE-4940-BBB9-FB6376BDA0D9}" type="presParOf" srcId="{ED5DCCC5-BCA8-4491-AA37-BAF153ECA184}" destId="{A9DD881E-A532-414B-870C-8ADE2076F78C}" srcOrd="0" destOrd="0" presId="urn:microsoft.com/office/officeart/2005/8/layout/vList2"/>
    <dgm:cxn modelId="{31CF7A1A-6E4D-4D10-861C-4FF0D37EB7F8}" type="presParOf" srcId="{ED5DCCC5-BCA8-4491-AA37-BAF153ECA184}" destId="{CD5F6E02-AD43-4E7A-935B-DDF5D6C74800}" srcOrd="1" destOrd="0" presId="urn:microsoft.com/office/officeart/2005/8/layout/vList2"/>
    <dgm:cxn modelId="{9126909B-F016-45D1-8092-6C3135AB4C8A}" type="presParOf" srcId="{ED5DCCC5-BCA8-4491-AA37-BAF153ECA184}" destId="{81203336-F3DE-4B3A-BCF4-0F68C23AC2BB}" srcOrd="2" destOrd="0" presId="urn:microsoft.com/office/officeart/2005/8/layout/vList2"/>
    <dgm:cxn modelId="{730D2F2D-B4CA-4D4B-834E-CF6050C80AD0}" type="presParOf" srcId="{ED5DCCC5-BCA8-4491-AA37-BAF153ECA184}" destId="{782956A5-ADC8-4959-B856-589B9D9B9635}" srcOrd="3" destOrd="0" presId="urn:microsoft.com/office/officeart/2005/8/layout/vList2"/>
    <dgm:cxn modelId="{4902803D-CBF9-4D0B-9ABD-A3F2B1110870}" type="presParOf" srcId="{ED5DCCC5-BCA8-4491-AA37-BAF153ECA184}" destId="{D64CB5D5-837D-47FC-9E42-A26D800BC695}" srcOrd="4" destOrd="0" presId="urn:microsoft.com/office/officeart/2005/8/layout/vList2"/>
    <dgm:cxn modelId="{23FA2328-0584-487D-931D-ED8370AFC6E0}"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4804"/>
          <a:ext cx="4419600" cy="64759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Research</a:t>
          </a:r>
          <a:endParaRPr lang="en-US" sz="2700" kern="1200" dirty="0"/>
        </a:p>
      </dsp:txBody>
      <dsp:txXfrm>
        <a:off x="31613" y="36417"/>
        <a:ext cx="4356374" cy="584369"/>
      </dsp:txXfrm>
    </dsp:sp>
    <dsp:sp modelId="{CD5F6E02-AD43-4E7A-935B-DDF5D6C74800}">
      <dsp:nvSpPr>
        <dsp:cNvPr id="0" name=""/>
        <dsp:cNvSpPr/>
      </dsp:nvSpPr>
      <dsp:spPr>
        <a:xfrm>
          <a:off x="0" y="687536"/>
          <a:ext cx="44196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Jo Boaler</a:t>
          </a:r>
          <a:endParaRPr lang="en-US" sz="2100" kern="1200" dirty="0"/>
        </a:p>
        <a:p>
          <a:pPr marL="228600" lvl="1" indent="-228600" algn="l" defTabSz="933450">
            <a:lnSpc>
              <a:spcPct val="90000"/>
            </a:lnSpc>
            <a:spcBef>
              <a:spcPct val="0"/>
            </a:spcBef>
            <a:spcAft>
              <a:spcPct val="20000"/>
            </a:spcAft>
            <a:buChar char="••"/>
          </a:pPr>
          <a:r>
            <a:rPr lang="en-US" sz="2100" kern="1200" dirty="0" smtClean="0"/>
            <a:t>IES</a:t>
          </a:r>
          <a:endParaRPr lang="en-US" sz="2100" kern="1200" dirty="0"/>
        </a:p>
        <a:p>
          <a:pPr marL="228600" lvl="1" indent="-228600" algn="l" defTabSz="933450">
            <a:lnSpc>
              <a:spcPct val="90000"/>
            </a:lnSpc>
            <a:spcBef>
              <a:spcPct val="0"/>
            </a:spcBef>
            <a:spcAft>
              <a:spcPct val="20000"/>
            </a:spcAft>
            <a:buChar char="••"/>
          </a:pPr>
          <a:r>
            <a:rPr lang="en-US" sz="2100" kern="1200" dirty="0" smtClean="0"/>
            <a:t>NCTM</a:t>
          </a:r>
          <a:endParaRPr lang="en-US" sz="2100" kern="1200" dirty="0"/>
        </a:p>
      </dsp:txBody>
      <dsp:txXfrm>
        <a:off x="0" y="687536"/>
        <a:ext cx="4419600" cy="1089854"/>
      </dsp:txXfrm>
    </dsp:sp>
    <dsp:sp modelId="{81203336-F3DE-4B3A-BCF4-0F68C23AC2BB}">
      <dsp:nvSpPr>
        <dsp:cNvPr id="0" name=""/>
        <dsp:cNvSpPr/>
      </dsp:nvSpPr>
      <dsp:spPr>
        <a:xfrm>
          <a:off x="0" y="1776083"/>
          <a:ext cx="4419600" cy="64759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Instructional Practices</a:t>
          </a:r>
          <a:endParaRPr lang="en-US" sz="2700" kern="1200" dirty="0"/>
        </a:p>
      </dsp:txBody>
      <dsp:txXfrm>
        <a:off x="31613" y="1807696"/>
        <a:ext cx="4356374" cy="584369"/>
      </dsp:txXfrm>
    </dsp:sp>
    <dsp:sp modelId="{782956A5-ADC8-4959-B856-589B9D9B9635}">
      <dsp:nvSpPr>
        <dsp:cNvPr id="0" name=""/>
        <dsp:cNvSpPr/>
      </dsp:nvSpPr>
      <dsp:spPr>
        <a:xfrm>
          <a:off x="0" y="2424986"/>
          <a:ext cx="4419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Teaching through strategies</a:t>
          </a:r>
          <a:endParaRPr lang="en-US" sz="2100" kern="1200" dirty="0"/>
        </a:p>
        <a:p>
          <a:pPr marL="228600" lvl="1" indent="-228600" algn="l" defTabSz="933450">
            <a:lnSpc>
              <a:spcPct val="90000"/>
            </a:lnSpc>
            <a:spcBef>
              <a:spcPct val="0"/>
            </a:spcBef>
            <a:spcAft>
              <a:spcPct val="20000"/>
            </a:spcAft>
            <a:buChar char="••"/>
          </a:pPr>
          <a:endParaRPr lang="en-US" sz="2100" kern="1200" dirty="0"/>
        </a:p>
      </dsp:txBody>
      <dsp:txXfrm>
        <a:off x="0" y="2424986"/>
        <a:ext cx="4419600" cy="726570"/>
      </dsp:txXfrm>
    </dsp:sp>
    <dsp:sp modelId="{D64CB5D5-837D-47FC-9E42-A26D800BC695}">
      <dsp:nvSpPr>
        <dsp:cNvPr id="0" name=""/>
        <dsp:cNvSpPr/>
      </dsp:nvSpPr>
      <dsp:spPr>
        <a:xfrm>
          <a:off x="0" y="3065704"/>
          <a:ext cx="4419600" cy="64759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Fluency practices/activities</a:t>
          </a:r>
          <a:endParaRPr lang="en-US" sz="2700" kern="1200" dirty="0"/>
        </a:p>
      </dsp:txBody>
      <dsp:txXfrm>
        <a:off x="31613" y="3097317"/>
        <a:ext cx="4356374" cy="584369"/>
      </dsp:txXfrm>
    </dsp:sp>
    <dsp:sp modelId="{08B7B17B-8600-44B0-B235-389E5D71D804}">
      <dsp:nvSpPr>
        <dsp:cNvPr id="0" name=""/>
        <dsp:cNvSpPr/>
      </dsp:nvSpPr>
      <dsp:spPr>
        <a:xfrm>
          <a:off x="0" y="3799151"/>
          <a:ext cx="4419600"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Practice, practice, practice in engaged activities</a:t>
          </a:r>
          <a:endParaRPr lang="en-US" sz="2100" kern="1200" dirty="0"/>
        </a:p>
      </dsp:txBody>
      <dsp:txXfrm>
        <a:off x="0" y="3799151"/>
        <a:ext cx="4419600" cy="6567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4/15/2017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Molly Smith - NPSD - @mollymathnerd</a:t>
            </a:r>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4/15/2017</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Molly Smith - NPSD - @mollymathnerd</a:t>
            </a:r>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uFillTx/>
              </a:rPr>
              <a:t>I am the person who was not going to be a teacher, as watching my parents both teach at the high school level was enough information for me to set my sights on a different profession.  Yes,, here I am,</a:t>
            </a:r>
            <a:r>
              <a:rPr lang="en-US" baseline="0" dirty="0" smtClean="0">
                <a:uFillTx/>
              </a:rPr>
              <a:t> 22 years later of being an educator.  I have taught middle school when I looked like a middle schooler, SPED at the elementary, and 2</a:t>
            </a:r>
            <a:r>
              <a:rPr lang="en-US" baseline="30000" dirty="0" smtClean="0">
                <a:uFillTx/>
              </a:rPr>
              <a:t>nd</a:t>
            </a:r>
            <a:r>
              <a:rPr lang="en-US" baseline="0" dirty="0" smtClean="0">
                <a:uFillTx/>
              </a:rPr>
              <a:t> and 3</a:t>
            </a:r>
            <a:r>
              <a:rPr lang="en-US" baseline="30000" dirty="0" smtClean="0">
                <a:uFillTx/>
              </a:rPr>
              <a:t>rd</a:t>
            </a:r>
            <a:r>
              <a:rPr lang="en-US" baseline="0" dirty="0" smtClean="0">
                <a:uFillTx/>
              </a:rPr>
              <a:t> grades.  Currently I am an Assistant Principal and Math Coach at Brooklyn Primary in Baker City, and am also the Oregon Council of Teachers of Mathematics President.  This is my cute family, and as you can see, I am the mom of two very busy boys.  My husband is a teacher, coach, and Athletic Director, and we love obviously the Ducks and doing most things that deal with the outdoors.  My topic today is what it means to have a growth mindset, especially when it comes to mathematics.  Even though growth in height stopped for me in high school, my family was always one that believed that we could do anything we set our minds to.  It didn’t matter that I was a girl growing up in a town called Halfway, Oregon, nor did it matter that my great-grandparents came from another country.  My parents and the people around me believed in me.  </a:t>
            </a:r>
            <a:endParaRPr lang="en-US" dirty="0" smtClean="0">
              <a:uFillTx/>
            </a:endParaRP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dirty="0"/>
          </a:p>
        </p:txBody>
      </p:sp>
      <p:sp>
        <p:nvSpPr>
          <p:cNvPr id="5" name="Footer Placeholder 4"/>
          <p:cNvSpPr>
            <a:spLocks noGrp="1"/>
          </p:cNvSpPr>
          <p:nvPr>
            <p:ph type="ftr" sz="quarter" idx="11"/>
          </p:nvPr>
        </p:nvSpPr>
        <p:spPr/>
        <p:txBody>
          <a:bodyPr/>
          <a:lstStyle/>
          <a:p>
            <a:r>
              <a:rPr lang="en-US" dirty="0" smtClean="0"/>
              <a:t>Molly Smith - NPSD - @mollymathnerd</a:t>
            </a:r>
            <a:endParaRPr lang="en-US" dirty="0"/>
          </a:p>
        </p:txBody>
      </p:sp>
    </p:spTree>
    <p:extLst>
      <p:ext uri="{BB962C8B-B14F-4D97-AF65-F5344CB8AC3E}">
        <p14:creationId xmlns:p14="http://schemas.microsoft.com/office/powerpoint/2010/main" val="50619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smtClean="0"/>
              <a:t>Halfway, Oregon </a:t>
            </a:r>
          </a:p>
          <a:p>
            <a:pPr>
              <a:buSzPct val="25000"/>
            </a:pPr>
            <a:r>
              <a:rPr lang="en-US" dirty="0" smtClean="0"/>
              <a:t>Daughter</a:t>
            </a:r>
          </a:p>
          <a:p>
            <a:pPr>
              <a:buSzPct val="25000"/>
            </a:pPr>
            <a:r>
              <a:rPr lang="en-US" dirty="0" smtClean="0"/>
              <a:t>Wife and Mother</a:t>
            </a:r>
          </a:p>
          <a:p>
            <a:pPr>
              <a:buSzPct val="25000"/>
            </a:pPr>
            <a:r>
              <a:rPr lang="en-US" dirty="0" smtClean="0"/>
              <a:t>Teacher and life-long learner</a:t>
            </a:r>
          </a:p>
          <a:p>
            <a:pPr>
              <a:buSzPct val="25000"/>
            </a:pPr>
            <a:r>
              <a:rPr lang="en-US" dirty="0" smtClean="0"/>
              <a:t>President of Oregon Council of Teachers of Mathematics</a:t>
            </a:r>
          </a:p>
          <a:p>
            <a:pPr>
              <a:buSzPct val="25000"/>
            </a:pPr>
            <a:r>
              <a:rPr lang="en-US" dirty="0" smtClean="0"/>
              <a:t>Math Coach and Assistant Principal</a:t>
            </a:r>
          </a:p>
          <a:p>
            <a:pPr>
              <a:buSzPct val="25000"/>
            </a:pPr>
            <a:r>
              <a:rPr lang="en-US" dirty="0" smtClean="0"/>
              <a:t>Oregon Duck Lover</a:t>
            </a:r>
          </a:p>
          <a:p>
            <a:pPr>
              <a:buSzPct val="25000"/>
            </a:pPr>
            <a:r>
              <a:rPr lang="en-US" dirty="0" smtClean="0"/>
              <a:t>Adventurous!</a:t>
            </a:r>
            <a:endParaRPr lang="en-US"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smtClean="0"/>
              <a:t>Molly Smith - NPSD - @mollymathnerd</a:t>
            </a:r>
            <a:endParaRPr lang="en-US" dirty="0"/>
          </a:p>
        </p:txBody>
      </p:sp>
    </p:spTree>
    <p:extLst>
      <p:ext uri="{BB962C8B-B14F-4D97-AF65-F5344CB8AC3E}">
        <p14:creationId xmlns:p14="http://schemas.microsoft.com/office/powerpoint/2010/main" val="152727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want you to think about this math problem.  Why do we need to teach this and why do students need to learn this?  Or, why don’t we need to teach this and why don’t students need to learn this</a:t>
            </a:r>
            <a:r>
              <a:rPr lang="en-US" dirty="0" smtClean="0"/>
              <a:t>?  Show math book that Fawn gave me.</a:t>
            </a:r>
            <a:endParaRPr lang="en-US"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dirty="0"/>
          </a:p>
        </p:txBody>
      </p:sp>
      <p:sp>
        <p:nvSpPr>
          <p:cNvPr id="5" name="Footer Placeholder 4"/>
          <p:cNvSpPr>
            <a:spLocks noGrp="1"/>
          </p:cNvSpPr>
          <p:nvPr>
            <p:ph type="ftr" sz="quarter" idx="11"/>
          </p:nvPr>
        </p:nvSpPr>
        <p:spPr/>
        <p:txBody>
          <a:bodyPr/>
          <a:lstStyle/>
          <a:p>
            <a:r>
              <a:rPr lang="en-US" dirty="0" smtClean="0"/>
              <a:t>Molly Smith - NPSD - @mollymathnerd</a:t>
            </a:r>
            <a:endParaRPr lang="en-US" dirty="0"/>
          </a:p>
        </p:txBody>
      </p:sp>
    </p:spTree>
    <p:extLst>
      <p:ext uri="{BB962C8B-B14F-4D97-AF65-F5344CB8AC3E}">
        <p14:creationId xmlns:p14="http://schemas.microsoft.com/office/powerpoint/2010/main" val="242026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Unfortunately misinterpretations of the meaning of the word ‘fluency’ in the CCSS are commonplace and publishers continue to emphasize rote memorization, encouraging the persistence of damaging classroom practices across the United States. Mathematics facts are important but the memorization of math facts through times table repetition, practice and timed testing is unnecessary and damaging.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dirty="0"/>
          </a:p>
        </p:txBody>
      </p:sp>
      <p:sp>
        <p:nvSpPr>
          <p:cNvPr id="5" name="Footer Placeholder 4"/>
          <p:cNvSpPr>
            <a:spLocks noGrp="1"/>
          </p:cNvSpPr>
          <p:nvPr>
            <p:ph type="ftr" sz="quarter" idx="11"/>
          </p:nvPr>
        </p:nvSpPr>
        <p:spPr/>
        <p:txBody>
          <a:bodyPr/>
          <a:lstStyle/>
          <a:p>
            <a:r>
              <a:rPr lang="en-US" dirty="0" smtClean="0"/>
              <a:t>Molly Smith - NPSD - @mollymathnerd</a:t>
            </a:r>
            <a:endParaRPr lang="en-US" dirty="0"/>
          </a:p>
        </p:txBody>
      </p:sp>
    </p:spTree>
    <p:extLst>
      <p:ext uri="{BB962C8B-B14F-4D97-AF65-F5344CB8AC3E}">
        <p14:creationId xmlns:p14="http://schemas.microsoft.com/office/powerpoint/2010/main" val="101997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who use timed tests believe that the tests help children learn basic facts.  This makes no instructional sense.  Children who perform well under time pressure display their</a:t>
            </a:r>
            <a:r>
              <a:rPr lang="en-US" baseline="0" dirty="0" smtClean="0"/>
              <a:t> skills.  Children who have difficulty with skills, or who work more slowly, run the risk of reinforcing wrong learning under pressure.  In addition, children can become fearful and negative toward their math learning.  (Burns, 2000 pg. 57)</a:t>
            </a:r>
            <a:endParaRPr lang="en-US" dirty="0"/>
          </a:p>
        </p:txBody>
      </p:sp>
      <p:sp>
        <p:nvSpPr>
          <p:cNvPr id="4" name="Footer Placeholder 3"/>
          <p:cNvSpPr>
            <a:spLocks noGrp="1"/>
          </p:cNvSpPr>
          <p:nvPr>
            <p:ph type="ftr" sz="quarter" idx="10"/>
          </p:nvPr>
        </p:nvSpPr>
        <p:spPr/>
        <p:txBody>
          <a:bodyPr/>
          <a:lstStyle/>
          <a:p>
            <a:r>
              <a:rPr lang="en-US" dirty="0" smtClean="0"/>
              <a:t>Molly Smith - NPSD - @mollymathnerd</a:t>
            </a:r>
            <a:endParaRPr lang="en-US" dirty="0"/>
          </a:p>
        </p:txBody>
      </p:sp>
      <p:sp>
        <p:nvSpPr>
          <p:cNvPr id="5" name="Slide Number Placeholder 4"/>
          <p:cNvSpPr>
            <a:spLocks noGrp="1"/>
          </p:cNvSpPr>
          <p:nvPr>
            <p:ph type="sldNum" sz="quarter" idx="11"/>
          </p:nvPr>
        </p:nvSpPr>
        <p:spPr/>
        <p:txBody>
          <a:bodyPr/>
          <a:lstStyle/>
          <a:p>
            <a:fld id="{01F2A70B-78F2-4DCF-B53B-C990D2FAFB8A}" type="slidenum">
              <a:rPr lang="en-US" smtClean="0"/>
              <a:t>13</a:t>
            </a:fld>
            <a:endParaRPr lang="en-US" dirty="0"/>
          </a:p>
        </p:txBody>
      </p:sp>
    </p:spTree>
    <p:extLst>
      <p:ext uri="{BB962C8B-B14F-4D97-AF65-F5344CB8AC3E}">
        <p14:creationId xmlns:p14="http://schemas.microsoft.com/office/powerpoint/2010/main" val="249724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 around the table – Count by 5’s, 10’s, halves, quarters, who will say 100 when counting by 10’s?  Count backwards.</a:t>
            </a:r>
          </a:p>
          <a:p>
            <a:r>
              <a:rPr lang="en-US" dirty="0" smtClean="0"/>
              <a:t>Representation – counting on fingers, using common objects, charts, graphs, number lines, drawing pictures, math </a:t>
            </a:r>
            <a:r>
              <a:rPr lang="en-US" dirty="0" smtClean="0"/>
              <a:t>symbols, etc.</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29</a:t>
            </a:fld>
            <a:endParaRPr lang="en-US" dirty="0"/>
          </a:p>
        </p:txBody>
      </p:sp>
      <p:sp>
        <p:nvSpPr>
          <p:cNvPr id="5" name="Footer Placeholder 4"/>
          <p:cNvSpPr>
            <a:spLocks noGrp="1"/>
          </p:cNvSpPr>
          <p:nvPr>
            <p:ph type="ftr" sz="quarter" idx="11"/>
          </p:nvPr>
        </p:nvSpPr>
        <p:spPr/>
        <p:txBody>
          <a:bodyPr/>
          <a:lstStyle/>
          <a:p>
            <a:r>
              <a:rPr lang="en-US" dirty="0" smtClean="0"/>
              <a:t>Molly Smith - NPSD - @mollymathnerd</a:t>
            </a:r>
            <a:endParaRPr lang="en-US" dirty="0"/>
          </a:p>
        </p:txBody>
      </p:sp>
    </p:spTree>
    <p:extLst>
      <p:ext uri="{BB962C8B-B14F-4D97-AF65-F5344CB8AC3E}">
        <p14:creationId xmlns:p14="http://schemas.microsoft.com/office/powerpoint/2010/main" val="53299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Low floor</a:t>
            </a:r>
            <a:r>
              <a:rPr lang="en-US" sz="1200" b="0" i="0" kern="1200" baseline="0" dirty="0" smtClean="0">
                <a:solidFill>
                  <a:schemeClr val="tx1"/>
                </a:solidFill>
                <a:effectLst/>
                <a:latin typeface="+mn-lt"/>
                <a:ea typeface="+mn-ea"/>
                <a:cs typeface="+mn-cs"/>
              </a:rPr>
              <a:t> high ceiling tasks are </a:t>
            </a:r>
            <a:r>
              <a:rPr lang="en-US" sz="1200" b="0" i="0" kern="1200" dirty="0" smtClean="0">
                <a:solidFill>
                  <a:schemeClr val="tx1"/>
                </a:solidFill>
                <a:effectLst/>
                <a:latin typeface="+mn-lt"/>
                <a:ea typeface="+mn-ea"/>
                <a:cs typeface="+mn-cs"/>
              </a:rPr>
              <a:t>tasks which most children can access at some entry point, yet offers opportunities for children to extend their thinking and reasoning skills through the choices they make.</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35</a:t>
            </a:fld>
            <a:endParaRPr lang="en-US" dirty="0"/>
          </a:p>
        </p:txBody>
      </p:sp>
      <p:sp>
        <p:nvSpPr>
          <p:cNvPr id="5" name="Footer Placeholder 4"/>
          <p:cNvSpPr>
            <a:spLocks noGrp="1"/>
          </p:cNvSpPr>
          <p:nvPr>
            <p:ph type="ftr" sz="quarter" idx="11"/>
          </p:nvPr>
        </p:nvSpPr>
        <p:spPr/>
        <p:txBody>
          <a:bodyPr/>
          <a:lstStyle/>
          <a:p>
            <a:r>
              <a:rPr lang="en-US" dirty="0" smtClean="0"/>
              <a:t>Molly Smith - NPSD - @mollymathnerd</a:t>
            </a:r>
            <a:endParaRPr lang="en-US" dirty="0"/>
          </a:p>
        </p:txBody>
      </p:sp>
    </p:spTree>
    <p:extLst>
      <p:ext uri="{BB962C8B-B14F-4D97-AF65-F5344CB8AC3E}">
        <p14:creationId xmlns:p14="http://schemas.microsoft.com/office/powerpoint/2010/main" val="6407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smtClean="0"/>
              <a:t>Molly Smith - North Powder School District - @mollymathnerd</a:t>
            </a:r>
            <a:endParaRPr dirty="0"/>
          </a:p>
        </p:txBody>
      </p:sp>
      <p:sp>
        <p:nvSpPr>
          <p:cNvPr id="4" name="Date Placeholder 3"/>
          <p:cNvSpPr>
            <a:spLocks noGrp="1"/>
          </p:cNvSpPr>
          <p:nvPr>
            <p:ph type="dt" sz="half" idx="10"/>
          </p:nvPr>
        </p:nvSpPr>
        <p:spPr/>
        <p:txBody>
          <a:bodyPr/>
          <a:lstStyle/>
          <a:p>
            <a:fld id="{7B487980-BEDA-4DE8-AD4F-B3EAAD23085E}" type="datetime1">
              <a:rPr lang="en-US" smtClean="0"/>
              <a:t>4/19/2017</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r>
              <a:rPr lang="en-US" dirty="0" smtClean="0"/>
              <a:t>Molly Smith - North Powder School District - @mollymathnerd</a:t>
            </a:r>
            <a:endParaRPr dirty="0"/>
          </a:p>
        </p:txBody>
      </p:sp>
      <p:sp>
        <p:nvSpPr>
          <p:cNvPr id="4" name="Date Placeholder 3"/>
          <p:cNvSpPr>
            <a:spLocks noGrp="1"/>
          </p:cNvSpPr>
          <p:nvPr>
            <p:ph type="dt" sz="half" idx="10"/>
          </p:nvPr>
        </p:nvSpPr>
        <p:spPr/>
        <p:txBody>
          <a:bodyPr/>
          <a:lstStyle/>
          <a:p>
            <a:fld id="{CDF1C418-D788-48DD-82A9-05D2C060121D}" type="datetime1">
              <a:rPr lang="en-US" smtClean="0"/>
              <a:t>4/19/2017</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smtClean="0"/>
              <a:t>Molly Smith - North Powder School District - @mollymathnerd</a:t>
            </a:r>
            <a:endParaRPr dirty="0"/>
          </a:p>
        </p:txBody>
      </p:sp>
      <p:sp>
        <p:nvSpPr>
          <p:cNvPr id="4" name="Date Placeholder 3"/>
          <p:cNvSpPr>
            <a:spLocks noGrp="1"/>
          </p:cNvSpPr>
          <p:nvPr>
            <p:ph type="dt" sz="half" idx="10"/>
          </p:nvPr>
        </p:nvSpPr>
        <p:spPr/>
        <p:txBody>
          <a:bodyPr/>
          <a:lstStyle/>
          <a:p>
            <a:fld id="{75747E8A-0DC9-44AE-824A-08B3BB65A01C}" type="datetime1">
              <a:rPr lang="en-US" smtClean="0"/>
              <a:t>4/19/2017</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smtClean="0"/>
              <a:t>Molly Smith - North Powder School District - @mollymathnerd</a:t>
            </a:r>
            <a:endParaRPr dirty="0"/>
          </a:p>
        </p:txBody>
      </p:sp>
      <p:sp>
        <p:nvSpPr>
          <p:cNvPr id="4" name="Date Placeholder 3"/>
          <p:cNvSpPr>
            <a:spLocks noGrp="1"/>
          </p:cNvSpPr>
          <p:nvPr>
            <p:ph type="dt" sz="half" idx="10"/>
          </p:nvPr>
        </p:nvSpPr>
        <p:spPr/>
        <p:txBody>
          <a:bodyPr/>
          <a:lstStyle/>
          <a:p>
            <a:fld id="{5A32DCBF-C5D0-4857-A58E-83DEE490DC5A}" type="datetime1">
              <a:rPr lang="en-US" smtClean="0"/>
              <a:t>4/19/2017</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smtClean="0"/>
              <a:t>Molly Smith - North Powder School District - @mollymathnerd</a:t>
            </a:r>
            <a:endParaRPr dirty="0"/>
          </a:p>
        </p:txBody>
      </p:sp>
      <p:sp>
        <p:nvSpPr>
          <p:cNvPr id="5" name="Date Placeholder 4"/>
          <p:cNvSpPr>
            <a:spLocks noGrp="1"/>
          </p:cNvSpPr>
          <p:nvPr>
            <p:ph type="dt" sz="half" idx="10"/>
          </p:nvPr>
        </p:nvSpPr>
        <p:spPr/>
        <p:txBody>
          <a:bodyPr/>
          <a:lstStyle/>
          <a:p>
            <a:fld id="{0FFE84FB-25AB-4DC8-80B3-535B7919F43D}" type="datetime1">
              <a:rPr lang="en-US" smtClean="0"/>
              <a:t>4/19/2017</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smtClean="0"/>
              <a:t>Molly Smith - North Powder School District - @mollymathnerd</a:t>
            </a:r>
            <a:endParaRPr dirty="0"/>
          </a:p>
        </p:txBody>
      </p:sp>
      <p:sp>
        <p:nvSpPr>
          <p:cNvPr id="7" name="Date Placeholder 6"/>
          <p:cNvSpPr>
            <a:spLocks noGrp="1"/>
          </p:cNvSpPr>
          <p:nvPr>
            <p:ph type="dt" sz="half" idx="10"/>
          </p:nvPr>
        </p:nvSpPr>
        <p:spPr/>
        <p:txBody>
          <a:bodyPr/>
          <a:lstStyle/>
          <a:p>
            <a:fld id="{AEEBE2C9-73B4-4722-A187-53E19AACCA67}" type="datetime1">
              <a:rPr lang="en-US" smtClean="0"/>
              <a:t>4/19/2017</a:t>
            </a:fld>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4" name="Footer Placeholder 3"/>
          <p:cNvSpPr>
            <a:spLocks noGrp="1"/>
          </p:cNvSpPr>
          <p:nvPr>
            <p:ph type="ftr" sz="quarter" idx="11"/>
          </p:nvPr>
        </p:nvSpPr>
        <p:spPr/>
        <p:txBody>
          <a:bodyPr/>
          <a:lstStyle/>
          <a:p>
            <a:r>
              <a:rPr lang="en-US" dirty="0" smtClean="0"/>
              <a:t>Molly Smith - North Powder School District - @mollymathnerd</a:t>
            </a:r>
            <a:endParaRPr dirty="0"/>
          </a:p>
        </p:txBody>
      </p:sp>
      <p:sp>
        <p:nvSpPr>
          <p:cNvPr id="3" name="Date Placeholder 2"/>
          <p:cNvSpPr>
            <a:spLocks noGrp="1"/>
          </p:cNvSpPr>
          <p:nvPr>
            <p:ph type="dt" sz="half" idx="10"/>
          </p:nvPr>
        </p:nvSpPr>
        <p:spPr/>
        <p:txBody>
          <a:bodyPr/>
          <a:lstStyle/>
          <a:p>
            <a:fld id="{1D6CF616-DEA9-41CF-A326-CA1441A28966}" type="datetime1">
              <a:rPr lang="en-US" smtClean="0"/>
              <a:t>4/19/2017</a:t>
            </a:fld>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Molly Smith - North Powder School District - @mollymathnerd</a:t>
            </a:r>
            <a:endParaRPr dirty="0"/>
          </a:p>
        </p:txBody>
      </p:sp>
      <p:sp>
        <p:nvSpPr>
          <p:cNvPr id="2" name="Date Placeholder 1"/>
          <p:cNvSpPr>
            <a:spLocks noGrp="1"/>
          </p:cNvSpPr>
          <p:nvPr>
            <p:ph type="dt" sz="half" idx="10"/>
          </p:nvPr>
        </p:nvSpPr>
        <p:spPr/>
        <p:txBody>
          <a:bodyPr/>
          <a:lstStyle/>
          <a:p>
            <a:fld id="{2772B589-EADB-48F8-958F-36AF015CE1DF}" type="datetime1">
              <a:rPr lang="en-US" smtClean="0"/>
              <a:t>4/19/2017</a:t>
            </a:fld>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6" name="Footer Placeholder 5"/>
          <p:cNvSpPr>
            <a:spLocks noGrp="1"/>
          </p:cNvSpPr>
          <p:nvPr>
            <p:ph type="ftr" sz="quarter" idx="11"/>
          </p:nvPr>
        </p:nvSpPr>
        <p:spPr/>
        <p:txBody>
          <a:bodyPr/>
          <a:lstStyle/>
          <a:p>
            <a:r>
              <a:rPr lang="en-US" dirty="0" smtClean="0"/>
              <a:t>Molly Smith - North Powder School District - @mollymathnerd</a:t>
            </a:r>
            <a:endParaRPr dirty="0"/>
          </a:p>
        </p:txBody>
      </p:sp>
      <p:sp>
        <p:nvSpPr>
          <p:cNvPr id="5" name="Date Placeholder 4"/>
          <p:cNvSpPr>
            <a:spLocks noGrp="1"/>
          </p:cNvSpPr>
          <p:nvPr>
            <p:ph type="dt" sz="half" idx="10"/>
          </p:nvPr>
        </p:nvSpPr>
        <p:spPr/>
        <p:txBody>
          <a:bodyPr/>
          <a:lstStyle/>
          <a:p>
            <a:fld id="{8C2662A0-C590-4E12-865E-64FAD06F4F80}" type="datetime1">
              <a:rPr lang="en-US" smtClean="0"/>
              <a:t>4/19/2017</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smtClean="0"/>
              <a:t>Molly Smith - North Powder School District - @mollymathnerd</a:t>
            </a:r>
            <a:endParaRPr dirty="0"/>
          </a:p>
        </p:txBody>
      </p:sp>
      <p:sp>
        <p:nvSpPr>
          <p:cNvPr id="5" name="Date Placeholder 4"/>
          <p:cNvSpPr>
            <a:spLocks noGrp="1"/>
          </p:cNvSpPr>
          <p:nvPr>
            <p:ph type="dt" sz="half" idx="10"/>
          </p:nvPr>
        </p:nvSpPr>
        <p:spPr/>
        <p:txBody>
          <a:bodyPr/>
          <a:lstStyle/>
          <a:p>
            <a:fld id="{5924AD8C-2B57-4D00-AA93-702CC23F5375}" type="datetime1">
              <a:rPr lang="en-US" smtClean="0"/>
              <a:t>4/19/2017</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Molly Smith - North Powder School District - @mollymathnerd</a:t>
            </a:r>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7CE11EA-66F8-4AB6-8178-774BBF79EDAE}" type="datetime1">
              <a:rPr lang="en-US" smtClean="0"/>
              <a:t>4/19/2017</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cubed.org/four-boosting-math-messages-from-jo-and-her-student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es.ed.gov/ncee/wwc/Docs/PracticeGuide/wwc_empg_summary_020714.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hyperlink" Target="https://bhi61nm2cr3mkdgk1dtaov18-wpengine.netdna-ssl.com/wp-content/uploads/2015/03/FluencyWithoutFear-2015.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ridges1.mathlearningcenter.org/files/media/Bridges_Blog/Sub_Strat_Posters.pdf" TargetMode="External"/><Relationship Id="rId2" Type="http://schemas.openxmlformats.org/officeDocument/2006/relationships/hyperlink" Target="https://bridges1.mathlearningcenter.org/files/media/Bridges_Blog/Add_Strat_Posters.pdf" TargetMode="Externa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hyperlink" Target="https://bridges1.mathlearningcenter.org/files/media/Bridges_Blog/Division%20Strategy%20posters.pdf" TargetMode="External"/><Relationship Id="rId4" Type="http://schemas.openxmlformats.org/officeDocument/2006/relationships/hyperlink" Target="https://bridges1.mathlearningcenter.org/files/media/Bridges_Blog/Multiplication%20Strategy%20posters.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PEfxPgZJy4&amp;index=5&amp;list=PLB5ueSzNMIkFigqrCU6pfrl9r9_cNvmWy" TargetMode="External"/><Relationship Id="rId2" Type="http://schemas.openxmlformats.org/officeDocument/2006/relationships/hyperlink" Target="https://www.youtube.com/watch?v=62epCIFdRa0&amp;list=PLB5ueSzNMIkFigqrCU6pfrl9r9_cNvmWy&amp;index=1"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king%2010's%20Go%20Fish.docx" TargetMode="External"/><Relationship Id="rId7" Type="http://schemas.openxmlformats.org/officeDocument/2006/relationships/image" Target="../media/image23.png"/><Relationship Id="rId2" Type="http://schemas.openxmlformats.org/officeDocument/2006/relationships/hyperlink" Target="scans/20170419122937327.pdf" TargetMode="External"/><Relationship Id="rId1" Type="http://schemas.openxmlformats.org/officeDocument/2006/relationships/slideLayout" Target="../slideLayouts/slideLayout4.xml"/><Relationship Id="rId6" Type="http://schemas.openxmlformats.org/officeDocument/2006/relationships/hyperlink" Target="http://www.pepnonprofit.org/uploads/3/4/0/7/34070191/acing_math.pdf" TargetMode="External"/><Relationship Id="rId5" Type="http://schemas.openxmlformats.org/officeDocument/2006/relationships/hyperlink" Target="scans/20170419122916305.pdf" TargetMode="External"/><Relationship Id="rId4" Type="http://schemas.openxmlformats.org/officeDocument/2006/relationships/hyperlink" Target="scans/2017041912284926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hoodriver.k12.or.us/cms/lib06/OR01000849/Centricity/Domain/860/Make%20Me%20Equal.pdf" TargetMode="External"/><Relationship Id="rId2" Type="http://schemas.openxmlformats.org/officeDocument/2006/relationships/hyperlink" Target="file:///C:\Users\msmith\Google%20Drive\Math%20Coach\Math%20RTI\OrRTI%202017\Game%20Directions\Four%20in%20a%20Row.pdf" TargetMode="External"/><Relationship Id="rId1" Type="http://schemas.openxmlformats.org/officeDocument/2006/relationships/slideLayout" Target="../slideLayouts/slideLayout9.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bridges1.mathlearningcenter.org/media/Rekenrek_0308.pdf" TargetMode="External"/><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Ik_-OAgzD-8"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cubed.org/grade/low-floor-high-ceil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fletchy.com/3-act-lesson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wouldyourathermath.com/" TargetMode="External"/><Relationship Id="rId7" Type="http://schemas.openxmlformats.org/officeDocument/2006/relationships/image" Target="../media/image35.jpeg"/><Relationship Id="rId2" Type="http://schemas.openxmlformats.org/officeDocument/2006/relationships/hyperlink" Target="http://www.estimation180.com/" TargetMode="External"/><Relationship Id="rId1" Type="http://schemas.openxmlformats.org/officeDocument/2006/relationships/slideLayout" Target="../slideLayouts/slideLayout4.xml"/><Relationship Id="rId6" Type="http://schemas.openxmlformats.org/officeDocument/2006/relationships/hyperlink" Target="http://www.openmiddle.com/rounding-decimals/" TargetMode="External"/><Relationship Id="rId5" Type="http://schemas.openxmlformats.org/officeDocument/2006/relationships/hyperlink" Target="http://www.playwithyourmath.com/" TargetMode="External"/><Relationship Id="rId4" Type="http://schemas.openxmlformats.org/officeDocument/2006/relationships/hyperlink" Target="http://wodb.ca/"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gfletchy.com/progression-videos/" TargetMode="External"/><Relationship Id="rId2" Type="http://schemas.openxmlformats.org/officeDocument/2006/relationships/hyperlink" Target="https://www.youcubed.org/category/teaching-ideas/number-sense/" TargetMode="External"/><Relationship Id="rId1" Type="http://schemas.openxmlformats.org/officeDocument/2006/relationships/slideLayout" Target="../slideLayouts/slideLayout8.xml"/><Relationship Id="rId4" Type="http://schemas.openxmlformats.org/officeDocument/2006/relationships/hyperlink" Target="http://www.octm.org/uploads/7/1/4/9/71494401/monday_math.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www.octm.org/" TargetMode="Externa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mailto:molly@eoni.com"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12" y="152400"/>
            <a:ext cx="10972800" cy="1219200"/>
          </a:xfrm>
        </p:spPr>
        <p:txBody>
          <a:bodyPr/>
          <a:lstStyle/>
          <a:p>
            <a:pPr algn="ctr"/>
            <a:r>
              <a:rPr lang="en-US" sz="7200" dirty="0" smtClean="0"/>
              <a:t>Math + Fluency = FUN!</a:t>
            </a:r>
            <a:endParaRPr lang="en-US" sz="7200" dirty="0"/>
          </a:p>
        </p:txBody>
      </p:sp>
      <p:sp>
        <p:nvSpPr>
          <p:cNvPr id="3" name="Subtitle 2"/>
          <p:cNvSpPr>
            <a:spLocks noGrp="1"/>
          </p:cNvSpPr>
          <p:nvPr>
            <p:ph type="subTitle" idx="1"/>
          </p:nvPr>
        </p:nvSpPr>
        <p:spPr>
          <a:xfrm>
            <a:off x="150812" y="5638800"/>
            <a:ext cx="11734800" cy="1066800"/>
          </a:xfrm>
        </p:spPr>
        <p:txBody>
          <a:bodyPr>
            <a:normAutofit lnSpcReduction="10000"/>
          </a:bodyPr>
          <a:lstStyle/>
          <a:p>
            <a:r>
              <a:rPr lang="en-US" dirty="0" smtClean="0"/>
              <a:t>Molly Smith								                  molly@eoni.com</a:t>
            </a:r>
          </a:p>
          <a:p>
            <a:r>
              <a:rPr lang="en-US" dirty="0" smtClean="0"/>
              <a:t>Oregon Council of Teachers of Mathematics President                                          @mollymathnerd</a:t>
            </a:r>
          </a:p>
          <a:p>
            <a:r>
              <a:rPr lang="en-US" dirty="0" smtClean="0"/>
              <a:t>Teacher in North Powder School District                                                                   </a:t>
            </a:r>
          </a:p>
          <a:p>
            <a:endParaRPr lang="en-US" dirty="0"/>
          </a:p>
        </p:txBody>
      </p:sp>
      <p:sp>
        <p:nvSpPr>
          <p:cNvPr id="4" name="TextBox 3"/>
          <p:cNvSpPr txBox="1"/>
          <p:nvPr/>
        </p:nvSpPr>
        <p:spPr>
          <a:xfrm>
            <a:off x="2284412" y="2123283"/>
            <a:ext cx="8458200" cy="2394502"/>
          </a:xfrm>
          <a:prstGeom prst="rect">
            <a:avLst/>
          </a:prstGeom>
          <a:noFill/>
        </p:spPr>
        <p:txBody>
          <a:bodyPr wrap="square" rtlCol="0">
            <a:spAutoFit/>
          </a:bodyPr>
          <a:lstStyle/>
          <a:p>
            <a:pPr algn="ctr"/>
            <a:r>
              <a:rPr lang="en-US" sz="2400" dirty="0"/>
              <a:t>Text in the first word that comes to your brain when </a:t>
            </a:r>
            <a:r>
              <a:rPr lang="en-US" sz="2400" dirty="0" smtClean="0"/>
              <a:t>you hear </a:t>
            </a:r>
            <a:r>
              <a:rPr lang="en-US" sz="3200" b="1" i="1" dirty="0" smtClean="0"/>
              <a:t>math fluency</a:t>
            </a:r>
            <a:r>
              <a:rPr lang="en-US" sz="2400" dirty="0" smtClean="0"/>
              <a:t>.</a:t>
            </a:r>
            <a:endParaRPr lang="en-US" sz="2400" dirty="0"/>
          </a:p>
          <a:p>
            <a:pPr algn="ctr"/>
            <a:endParaRPr lang="en-US" sz="2400" dirty="0"/>
          </a:p>
          <a:p>
            <a:pPr algn="ctr"/>
            <a:r>
              <a:rPr lang="en-US" sz="2400" dirty="0"/>
              <a:t>Go to the website: </a:t>
            </a:r>
            <a:r>
              <a:rPr lang="en-US" sz="2400" dirty="0" smtClean="0"/>
              <a:t>pollev.com/MOLLYSMITH514</a:t>
            </a:r>
            <a:endParaRPr lang="en-US" sz="2400" dirty="0"/>
          </a:p>
          <a:p>
            <a:pPr algn="ctr"/>
            <a:r>
              <a:rPr lang="en-US" sz="2400" dirty="0"/>
              <a:t>Or text </a:t>
            </a:r>
            <a:r>
              <a:rPr lang="en-US" sz="2400" dirty="0" smtClean="0"/>
              <a:t>MOLLYSMITH514 </a:t>
            </a:r>
            <a:r>
              <a:rPr lang="en-US" sz="2400" dirty="0"/>
              <a:t>to 22333</a:t>
            </a:r>
          </a:p>
          <a:p>
            <a:pPr>
              <a:lnSpc>
                <a:spcPct val="90000"/>
              </a:lnSpc>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812" y="5791200"/>
            <a:ext cx="1066800" cy="106680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0012" y="990600"/>
            <a:ext cx="5048050"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Define fluency…</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4646612" y="4572000"/>
            <a:ext cx="6400800" cy="2031325"/>
          </a:xfrm>
          <a:prstGeom prst="rect">
            <a:avLst/>
          </a:prstGeom>
          <a:noFill/>
        </p:spPr>
        <p:txBody>
          <a:bodyPr wrap="square" rtlCol="0">
            <a:spAutoFit/>
          </a:bodyPr>
          <a:lstStyle/>
          <a:p>
            <a:pPr algn="ctr">
              <a:lnSpc>
                <a:spcPct val="90000"/>
              </a:lnSpc>
            </a:pPr>
            <a:r>
              <a:rPr lang="en-US" sz="2800" dirty="0" smtClean="0"/>
              <a:t>Fluency – flexible, accurate, and efficient in solving problems which is based on a deep understanding of the characteristics of properties of numbers and how they work …</a:t>
            </a:r>
            <a:endParaRPr lang="en-US" sz="2800" dirty="0"/>
          </a:p>
        </p:txBody>
      </p:sp>
      <p:sp>
        <p:nvSpPr>
          <p:cNvPr id="4" name="Footer Placeholder 3"/>
          <p:cNvSpPr>
            <a:spLocks noGrp="1"/>
          </p:cNvSpPr>
          <p:nvPr>
            <p:ph type="ftr" sz="quarter" idx="11"/>
          </p:nvPr>
        </p:nvSpPr>
        <p:spPr>
          <a:xfrm>
            <a:off x="227012" y="6465212"/>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Math Gene</a:t>
            </a:r>
            <a:r>
              <a:rPr lang="en-US" dirty="0" smtClean="0"/>
              <a:t>?</a:t>
            </a:r>
            <a:endParaRPr lang="en-US" dirty="0"/>
          </a:p>
        </p:txBody>
      </p:sp>
      <p:sp>
        <p:nvSpPr>
          <p:cNvPr id="4" name="Content Placeholder 3"/>
          <p:cNvSpPr>
            <a:spLocks noGrp="1"/>
          </p:cNvSpPr>
          <p:nvPr>
            <p:ph sz="half" idx="2"/>
          </p:nvPr>
        </p:nvSpPr>
        <p:spPr/>
        <p:txBody>
          <a:bodyPr>
            <a:normAutofit/>
          </a:bodyPr>
          <a:lstStyle/>
          <a:p>
            <a:r>
              <a:rPr lang="en-US" dirty="0"/>
              <a:t>“The question is not whether all students can succeed in mathematics but whether the adults organizing mathematics learning opportunities can alter traditional beliefs and practices to promote success for all.” NCTM, 2014 </a:t>
            </a:r>
          </a:p>
          <a:p>
            <a:endParaRPr lang="en-US" dirty="0"/>
          </a:p>
        </p:txBody>
      </p:sp>
      <p:sp>
        <p:nvSpPr>
          <p:cNvPr id="6" name="Content Placeholder 5"/>
          <p:cNvSpPr>
            <a:spLocks noGrp="1"/>
          </p:cNvSpPr>
          <p:nvPr>
            <p:ph sz="quarter" idx="4"/>
          </p:nvPr>
        </p:nvSpPr>
        <p:spPr>
          <a:xfrm>
            <a:off x="6249860" y="3810000"/>
            <a:ext cx="4949952" cy="2362200"/>
          </a:xfrm>
        </p:spPr>
        <p:txBody>
          <a:bodyPr>
            <a:normAutofit/>
          </a:bodyPr>
          <a:lstStyle/>
          <a:p>
            <a:r>
              <a:rPr lang="en-US" sz="4400" dirty="0" smtClean="0"/>
              <a:t>Growth Mindset</a:t>
            </a:r>
            <a:endParaRPr lang="en-US" sz="4400" dirty="0"/>
          </a:p>
        </p:txBody>
      </p:sp>
      <p:sp>
        <p:nvSpPr>
          <p:cNvPr id="3" name="Footer Placeholder 2"/>
          <p:cNvSpPr>
            <a:spLocks noGrp="1"/>
          </p:cNvSpPr>
          <p:nvPr>
            <p:ph type="ftr" sz="quarter" idx="11"/>
          </p:nvPr>
        </p:nvSpPr>
        <p:spPr>
          <a:xfrm>
            <a:off x="6094413" y="6400800"/>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for fluency…</a:t>
            </a:r>
            <a:endParaRPr lang="en-US" dirty="0"/>
          </a:p>
        </p:txBody>
      </p:sp>
      <p:pic>
        <p:nvPicPr>
          <p:cNvPr id="4" name="Content Placeholder 4"/>
          <p:cNvPicPr>
            <a:picLocks noGrp="1" noChangeAspect="1"/>
          </p:cNvPicPr>
          <p:nvPr>
            <p:ph idx="1"/>
          </p:nvPr>
        </p:nvPicPr>
        <p:blipFill>
          <a:blip r:embed="rId2"/>
          <a:srcRect l="-5154" r="-5154"/>
          <a:stretch>
            <a:fillRect/>
          </a:stretch>
        </p:blipFill>
        <p:spPr>
          <a:xfrm>
            <a:off x="2241626" y="1905000"/>
            <a:ext cx="7705573" cy="4267200"/>
          </a:xfrm>
          <a:prstGeom prst="rect">
            <a:avLst/>
          </a:prstGeom>
        </p:spPr>
      </p:pic>
      <p:sp>
        <p:nvSpPr>
          <p:cNvPr id="3" name="Footer Placeholder 2"/>
          <p:cNvSpPr>
            <a:spLocks noGrp="1"/>
          </p:cNvSpPr>
          <p:nvPr>
            <p:ph type="ftr" sz="quarter" idx="11"/>
          </p:nvPr>
        </p:nvSpPr>
        <p:spPr>
          <a:xfrm>
            <a:off x="6932612" y="6467474"/>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203664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IES/Jo Boaler Research</a:t>
            </a:r>
            <a:endParaRPr lang="en-US" dirty="0"/>
          </a:p>
        </p:txBody>
      </p:sp>
      <p:sp>
        <p:nvSpPr>
          <p:cNvPr id="3" name="Content Placeholder 2"/>
          <p:cNvSpPr>
            <a:spLocks noGrp="1"/>
          </p:cNvSpPr>
          <p:nvPr>
            <p:ph sz="half" idx="1"/>
          </p:nvPr>
        </p:nvSpPr>
        <p:spPr/>
        <p:txBody>
          <a:bodyPr>
            <a:normAutofit/>
          </a:bodyPr>
          <a:lstStyle/>
          <a:p>
            <a:r>
              <a:rPr lang="en-US" dirty="0" smtClean="0"/>
              <a:t>10 minutes a day</a:t>
            </a:r>
          </a:p>
          <a:p>
            <a:r>
              <a:rPr lang="en-US" dirty="0" smtClean="0"/>
              <a:t>Must teach </a:t>
            </a:r>
            <a:r>
              <a:rPr lang="en-US" dirty="0" smtClean="0"/>
              <a:t>strategies</a:t>
            </a:r>
          </a:p>
          <a:p>
            <a:r>
              <a:rPr lang="en-US" dirty="0" smtClean="0"/>
              <a:t>Not timed…</a:t>
            </a:r>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dirty="0" smtClean="0"/>
              <a:t>From </a:t>
            </a:r>
            <a:r>
              <a:rPr lang="en-US" dirty="0" smtClean="0">
                <a:hlinkClick r:id="rId3"/>
              </a:rPr>
              <a:t>IES</a:t>
            </a:r>
            <a:r>
              <a:rPr lang="en-US" dirty="0" smtClean="0"/>
              <a:t>:</a:t>
            </a:r>
          </a:p>
          <a:p>
            <a:r>
              <a:rPr lang="en-US" dirty="0"/>
              <a:t>Use games to teach math concepts and skills and to give children practice in applying them. Games can provide an engaging opportunity for children to practice and extend </a:t>
            </a:r>
            <a:r>
              <a:rPr lang="en-US" dirty="0" smtClean="0"/>
              <a:t>skills…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961" y="3657598"/>
            <a:ext cx="2247900" cy="2009775"/>
          </a:xfrm>
          <a:prstGeom prst="rect">
            <a:avLst/>
          </a:prstGeom>
        </p:spPr>
      </p:pic>
      <p:sp>
        <p:nvSpPr>
          <p:cNvPr id="6" name="Oval 5"/>
          <p:cNvSpPr/>
          <p:nvPr/>
        </p:nvSpPr>
        <p:spPr>
          <a:xfrm>
            <a:off x="3084512" y="3550443"/>
            <a:ext cx="2590799" cy="2224087"/>
          </a:xfrm>
          <a:prstGeom prst="ellipse">
            <a:avLst/>
          </a:prstGeom>
          <a:noFill/>
          <a:ln w="762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3351212" y="3886200"/>
            <a:ext cx="2057400" cy="1371600"/>
          </a:xfrm>
          <a:prstGeom prst="line">
            <a:avLst/>
          </a:prstGeom>
          <a:ln w="76200">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1"/>
          </p:nvPr>
        </p:nvSpPr>
        <p:spPr>
          <a:xfrm>
            <a:off x="6627812" y="6400800"/>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66268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 Boaler – Fluency without Fear</a:t>
            </a:r>
            <a:endParaRPr lang="en-US" dirty="0"/>
          </a:p>
        </p:txBody>
      </p:sp>
      <p:sp>
        <p:nvSpPr>
          <p:cNvPr id="3" name="Content Placeholder 2"/>
          <p:cNvSpPr>
            <a:spLocks noGrp="1"/>
          </p:cNvSpPr>
          <p:nvPr>
            <p:ph idx="1"/>
          </p:nvPr>
        </p:nvSpPr>
        <p:spPr/>
        <p:txBody>
          <a:bodyPr/>
          <a:lstStyle/>
          <a:p>
            <a:r>
              <a:rPr lang="en-US" sz="3200" dirty="0">
                <a:hlinkClick r:id="rId2"/>
              </a:rPr>
              <a:t>Fluency without Fear </a:t>
            </a:r>
            <a:r>
              <a:rPr lang="en-US" sz="3200" dirty="0"/>
              <a:t>article</a:t>
            </a:r>
          </a:p>
          <a:p>
            <a:pPr lvl="1"/>
            <a:r>
              <a:rPr lang="en-US" sz="3200" dirty="0"/>
              <a:t>Jigsaw by tables – 5 sections</a:t>
            </a:r>
          </a:p>
          <a:p>
            <a:pPr lvl="1"/>
            <a:r>
              <a:rPr lang="en-US" sz="3200" dirty="0"/>
              <a:t>You’ll share out big ideas </a:t>
            </a:r>
          </a:p>
          <a:p>
            <a:pPr lvl="1"/>
            <a:endParaRPr lang="en-US" sz="3200" dirty="0"/>
          </a:p>
          <a:p>
            <a:pPr lvl="1"/>
            <a:endParaRPr lang="en-US" sz="3200" dirty="0"/>
          </a:p>
          <a:p>
            <a:pPr lvl="1"/>
            <a:endParaRPr lang="en-US" sz="3200" dirty="0"/>
          </a:p>
          <a:p>
            <a:pPr lvl="1"/>
            <a:r>
              <a:rPr lang="en-US" sz="3200" dirty="0"/>
              <a:t>Take-aways</a:t>
            </a:r>
          </a:p>
          <a:p>
            <a:pPr lvl="1"/>
            <a:r>
              <a:rPr lang="en-US" sz="3200" dirty="0"/>
              <a:t>Not sure about?</a:t>
            </a:r>
          </a:p>
          <a:p>
            <a:endParaRPr lang="en-US" dirty="0"/>
          </a:p>
        </p:txBody>
      </p:sp>
      <p:sp>
        <p:nvSpPr>
          <p:cNvPr id="4" name="Footer Placeholder 3"/>
          <p:cNvSpPr>
            <a:spLocks noGrp="1"/>
          </p:cNvSpPr>
          <p:nvPr>
            <p:ph type="ftr" sz="quarter" idx="11"/>
          </p:nvPr>
        </p:nvSpPr>
        <p:spPr>
          <a:xfrm>
            <a:off x="7504112" y="6324600"/>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298881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4" name="Content Placeholder 3"/>
          <p:cNvSpPr>
            <a:spLocks noGrp="1"/>
          </p:cNvSpPr>
          <p:nvPr>
            <p:ph idx="1"/>
          </p:nvPr>
        </p:nvSpPr>
        <p:spPr/>
        <p:txBody>
          <a:bodyPr>
            <a:normAutofit/>
          </a:bodyPr>
          <a:lstStyle/>
          <a:p>
            <a:r>
              <a:rPr lang="en-US" sz="3200" dirty="0" smtClean="0">
                <a:hlinkClick r:id="rId2"/>
              </a:rPr>
              <a:t>Addition Strategies</a:t>
            </a:r>
            <a:endParaRPr lang="en-US" sz="3200" dirty="0" smtClean="0"/>
          </a:p>
          <a:p>
            <a:r>
              <a:rPr lang="en-US" sz="3200" dirty="0" smtClean="0">
                <a:hlinkClick r:id="rId3"/>
              </a:rPr>
              <a:t>Subtraction Strategies</a:t>
            </a:r>
            <a:endParaRPr lang="en-US" sz="3200" dirty="0" smtClean="0"/>
          </a:p>
          <a:p>
            <a:r>
              <a:rPr lang="en-US" sz="3200" dirty="0" smtClean="0">
                <a:hlinkClick r:id="rId4"/>
              </a:rPr>
              <a:t>Multiplication Strategies</a:t>
            </a:r>
            <a:endParaRPr lang="en-US" sz="3200" dirty="0" smtClean="0"/>
          </a:p>
          <a:p>
            <a:r>
              <a:rPr lang="en-US" sz="3200" dirty="0" smtClean="0">
                <a:hlinkClick r:id="rId5"/>
              </a:rPr>
              <a:t>Division Strategies</a:t>
            </a:r>
            <a:endParaRPr lang="en-US" sz="3200" dirty="0">
              <a:hlinkClick r:id="rId5"/>
            </a:endParaRPr>
          </a:p>
          <a:p>
            <a:pPr lvl="1"/>
            <a:r>
              <a:rPr lang="en-US" sz="2400" dirty="0" smtClean="0"/>
              <a:t>Thanks to the Math Learning Center</a:t>
            </a:r>
            <a:endParaRPr lang="en-US" sz="2400"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548" y="2514600"/>
            <a:ext cx="3138487" cy="2392747"/>
          </a:xfrm>
          <a:prstGeom prst="rect">
            <a:avLst/>
          </a:prstGeom>
        </p:spPr>
      </p:pic>
      <p:sp>
        <p:nvSpPr>
          <p:cNvPr id="3" name="Footer Placeholder 2"/>
          <p:cNvSpPr>
            <a:spLocks noGrp="1"/>
          </p:cNvSpPr>
          <p:nvPr>
            <p:ph type="ftr" sz="quarter" idx="11"/>
          </p:nvPr>
        </p:nvSpPr>
        <p:spPr>
          <a:xfrm>
            <a:off x="7008812" y="6415087"/>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191687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Talks</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14352" b="14352"/>
          <a:stretch>
            <a:fillRect/>
          </a:stretch>
        </p:blipFill>
        <p:spPr>
          <a:xfrm>
            <a:off x="1751012" y="1835943"/>
            <a:ext cx="5668962" cy="4041775"/>
          </a:xfrm>
        </p:spPr>
      </p:pic>
      <p:sp>
        <p:nvSpPr>
          <p:cNvPr id="3" name="Footer Placeholder 2"/>
          <p:cNvSpPr>
            <a:spLocks noGrp="1"/>
          </p:cNvSpPr>
          <p:nvPr>
            <p:ph type="ftr" sz="quarter" idx="11"/>
          </p:nvPr>
        </p:nvSpPr>
        <p:spPr>
          <a:xfrm>
            <a:off x="7313612" y="6418262"/>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20495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Talks</a:t>
            </a:r>
            <a:endParaRPr lang="en-US" dirty="0"/>
          </a:p>
        </p:txBody>
      </p:sp>
      <p:sp>
        <p:nvSpPr>
          <p:cNvPr id="5" name="Content Placeholder 4"/>
          <p:cNvSpPr>
            <a:spLocks noGrp="1"/>
          </p:cNvSpPr>
          <p:nvPr>
            <p:ph sz="half" idx="1"/>
          </p:nvPr>
        </p:nvSpPr>
        <p:spPr/>
        <p:txBody>
          <a:bodyPr>
            <a:normAutofit/>
          </a:bodyPr>
          <a:lstStyle/>
          <a:p>
            <a:r>
              <a:rPr lang="en-US" dirty="0" smtClean="0">
                <a:hlinkClick r:id="rId2"/>
              </a:rPr>
              <a:t>Kindergarten Number Talk</a:t>
            </a:r>
            <a:endParaRPr lang="en-US" dirty="0"/>
          </a:p>
          <a:p>
            <a:r>
              <a:rPr lang="en-US" dirty="0" smtClean="0">
                <a:hlinkClick r:id="rId3"/>
              </a:rPr>
              <a:t>Second Grade Number Talk</a:t>
            </a:r>
            <a:endParaRPr lang="en-US" dirty="0"/>
          </a:p>
          <a:p>
            <a:r>
              <a:rPr lang="en-US" dirty="0" smtClean="0"/>
              <a:t>Fifth Grade Number Talk</a:t>
            </a:r>
            <a:endParaRPr lang="en-US" dirty="0"/>
          </a:p>
        </p:txBody>
      </p:sp>
      <p:sp>
        <p:nvSpPr>
          <p:cNvPr id="3" name="Content Placeholder 2"/>
          <p:cNvSpPr>
            <a:spLocks noGrp="1"/>
          </p:cNvSpPr>
          <p:nvPr>
            <p:ph sz="half" idx="2"/>
          </p:nvPr>
        </p:nvSpPr>
        <p:spPr>
          <a:xfrm>
            <a:off x="6246815" y="1600200"/>
            <a:ext cx="4419598" cy="4953000"/>
          </a:xfrm>
        </p:spPr>
        <p:txBody>
          <a:bodyPr>
            <a:normAutofit/>
          </a:bodyPr>
          <a:lstStyle/>
          <a:p>
            <a:r>
              <a:rPr lang="en-US" dirty="0" smtClean="0"/>
              <a:t>How </a:t>
            </a:r>
            <a:r>
              <a:rPr lang="en-US" dirty="0"/>
              <a:t>are students using number relationships to solve the problem? </a:t>
            </a:r>
            <a:endParaRPr lang="en-US" dirty="0" smtClean="0"/>
          </a:p>
          <a:p>
            <a:r>
              <a:rPr lang="en-US" dirty="0" smtClean="0"/>
              <a:t>How </a:t>
            </a:r>
            <a:r>
              <a:rPr lang="en-US" dirty="0"/>
              <a:t>would you describe the classroom community and environment? </a:t>
            </a:r>
            <a:endParaRPr lang="en-US" dirty="0" smtClean="0"/>
          </a:p>
          <a:p>
            <a:r>
              <a:rPr lang="en-US" dirty="0" smtClean="0"/>
              <a:t>Which </a:t>
            </a:r>
            <a:r>
              <a:rPr lang="en-US" dirty="0"/>
              <a:t>strategies demonstrate accuracy, efficiency, and </a:t>
            </a:r>
            <a:r>
              <a:rPr lang="en-US" dirty="0" smtClean="0"/>
              <a:t>flexibility?</a:t>
            </a:r>
          </a:p>
          <a:p>
            <a:r>
              <a:rPr lang="en-US" dirty="0" smtClean="0"/>
              <a:t>How </a:t>
            </a:r>
            <a:r>
              <a:rPr lang="en-US" dirty="0"/>
              <a:t>are the students’ strategies similar to or different form your strategy?</a:t>
            </a:r>
          </a:p>
        </p:txBody>
      </p:sp>
      <p:sp>
        <p:nvSpPr>
          <p:cNvPr id="4" name="Footer Placeholder 3"/>
          <p:cNvSpPr>
            <a:spLocks noGrp="1"/>
          </p:cNvSpPr>
          <p:nvPr>
            <p:ph type="ftr" sz="quarter" idx="11"/>
          </p:nvPr>
        </p:nvSpPr>
        <p:spPr>
          <a:xfrm>
            <a:off x="227012" y="6494285"/>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Dice</a:t>
            </a:r>
            <a:endParaRPr lang="en-US" dirty="0"/>
          </a:p>
        </p:txBody>
      </p:sp>
      <p:pic>
        <p:nvPicPr>
          <p:cNvPr id="5" name="Content Placeholder 4" descr="five colored &lt;strong&gt;dice&lt;/strong&gt;"/>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20618454">
            <a:off x="735399" y="2104283"/>
            <a:ext cx="4419600" cy="2080895"/>
          </a:xfrm>
        </p:spPr>
      </p:pic>
      <p:sp>
        <p:nvSpPr>
          <p:cNvPr id="4" name="Content Placeholder 3"/>
          <p:cNvSpPr>
            <a:spLocks noGrp="1"/>
          </p:cNvSpPr>
          <p:nvPr>
            <p:ph sz="half" idx="2"/>
          </p:nvPr>
        </p:nvSpPr>
        <p:spPr/>
        <p:txBody>
          <a:bodyPr/>
          <a:lstStyle/>
          <a:p>
            <a:r>
              <a:rPr lang="en-US" dirty="0" smtClean="0"/>
              <a:t>Make Ten</a:t>
            </a:r>
          </a:p>
          <a:p>
            <a:r>
              <a:rPr lang="en-US" dirty="0" smtClean="0"/>
              <a:t>Multiply by 8’s</a:t>
            </a:r>
          </a:p>
          <a:p>
            <a:r>
              <a:rPr lang="en-US" dirty="0" smtClean="0"/>
              <a:t>Tic </a:t>
            </a:r>
            <a:r>
              <a:rPr lang="en-US" dirty="0" smtClean="0"/>
              <a:t>Tac Toe – Get Three Multiples in a Row</a:t>
            </a:r>
            <a:r>
              <a:rPr lang="en-US" dirty="0" smtClean="0"/>
              <a:t>!</a:t>
            </a:r>
          </a:p>
          <a:p>
            <a:r>
              <a:rPr lang="en-US" dirty="0" smtClean="0"/>
              <a:t>Dueling Dice</a:t>
            </a:r>
            <a:endParaRPr lang="en-US" dirty="0" smtClean="0"/>
          </a:p>
          <a:p>
            <a:endParaRPr lang="en-US" dirty="0"/>
          </a:p>
        </p:txBody>
      </p:sp>
      <p:sp>
        <p:nvSpPr>
          <p:cNvPr id="3" name="Footer Placeholder 2"/>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165561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Cards</a:t>
            </a:r>
            <a:endParaRPr lang="en-US" dirty="0"/>
          </a:p>
        </p:txBody>
      </p:sp>
      <p:sp>
        <p:nvSpPr>
          <p:cNvPr id="4" name="Content Placeholder 3"/>
          <p:cNvSpPr>
            <a:spLocks noGrp="1"/>
          </p:cNvSpPr>
          <p:nvPr>
            <p:ph sz="half" idx="2"/>
          </p:nvPr>
        </p:nvSpPr>
        <p:spPr/>
        <p:txBody>
          <a:bodyPr/>
          <a:lstStyle/>
          <a:p>
            <a:r>
              <a:rPr lang="en-US" dirty="0" smtClean="0">
                <a:hlinkClick r:id="rId2" action="ppaction://hlinkfile"/>
              </a:rPr>
              <a:t>Salute</a:t>
            </a:r>
            <a:endParaRPr lang="en-US" dirty="0" smtClean="0"/>
          </a:p>
          <a:p>
            <a:r>
              <a:rPr lang="en-US" dirty="0" smtClean="0">
                <a:hlinkClick r:id="rId3" action="ppaction://hlinkfile"/>
              </a:rPr>
              <a:t>Making 10’s Go </a:t>
            </a:r>
            <a:r>
              <a:rPr lang="en-US" dirty="0" smtClean="0">
                <a:hlinkClick r:id="rId3" action="ppaction://hlinkfile"/>
              </a:rPr>
              <a:t>Fish</a:t>
            </a:r>
            <a:endParaRPr lang="en-US" dirty="0" smtClean="0"/>
          </a:p>
          <a:p>
            <a:r>
              <a:rPr lang="en-US" dirty="0" smtClean="0">
                <a:hlinkClick r:id="rId4" action="ppaction://hlinkfile"/>
              </a:rPr>
              <a:t>Addition Grab Two - MM</a:t>
            </a:r>
            <a:endParaRPr lang="en-US" dirty="0" smtClean="0"/>
          </a:p>
          <a:p>
            <a:r>
              <a:rPr lang="en-US" dirty="0" smtClean="0">
                <a:hlinkClick r:id="rId5" action="ppaction://hlinkfile"/>
              </a:rPr>
              <a:t>Who has More/Less? </a:t>
            </a:r>
            <a:r>
              <a:rPr lang="en-US" dirty="0" smtClean="0">
                <a:hlinkClick r:id="rId5" action="ppaction://hlinkfile"/>
              </a:rPr>
              <a:t>– MM</a:t>
            </a:r>
            <a:endParaRPr lang="en-US" dirty="0" smtClean="0"/>
          </a:p>
          <a:p>
            <a:r>
              <a:rPr lang="en-US" dirty="0" smtClean="0"/>
              <a:t>Up to 10</a:t>
            </a:r>
            <a:endParaRPr lang="en-US" dirty="0" smtClean="0"/>
          </a:p>
          <a:p>
            <a:r>
              <a:rPr lang="en-US" dirty="0" smtClean="0"/>
              <a:t>Nine-Square </a:t>
            </a:r>
            <a:r>
              <a:rPr lang="en-US" dirty="0" smtClean="0"/>
              <a:t>– MM</a:t>
            </a:r>
          </a:p>
          <a:p>
            <a:r>
              <a:rPr lang="en-US" dirty="0" smtClean="0"/>
              <a:t>A ton of other </a:t>
            </a:r>
            <a:r>
              <a:rPr lang="en-US" dirty="0" smtClean="0">
                <a:hlinkClick r:id="rId6"/>
              </a:rPr>
              <a:t>card games</a:t>
            </a:r>
            <a:endParaRPr lang="en-US" dirty="0" smtClean="0"/>
          </a:p>
          <a:p>
            <a:endParaRPr lang="en-US" dirty="0"/>
          </a:p>
        </p:txBody>
      </p:sp>
      <p:pic>
        <p:nvPicPr>
          <p:cNvPr id="5" name="Picture 2" descr="C:\Users\Molly\AppData\Local\Microsoft\Windows\Temporary Internet Files\Content.IE5\0X9LWGG8\thumb-Cards-166.6-9575[1].gif"/>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1762416" y="2590800"/>
            <a:ext cx="4043265" cy="29718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92136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Who am I?</a:t>
            </a:r>
            <a:endParaRPr lang="en-US" dirty="0"/>
          </a:p>
        </p:txBody>
      </p:sp>
      <p:pic>
        <p:nvPicPr>
          <p:cNvPr id="4" name="Content Placeholder 3"/>
          <p:cNvPicPr>
            <a:picLocks noGrp="1" noChangeAspect="1"/>
          </p:cNvPicPr>
          <p:nvPr>
            <p:ph idx="1"/>
          </p:nvPr>
        </p:nvPicPr>
        <p:blipFill>
          <a:blip r:embed="rId3" cstate="print"/>
          <a:stretch>
            <a:fillRect/>
          </a:stretch>
        </p:blipFill>
        <p:spPr>
          <a:xfrm>
            <a:off x="7466012" y="533400"/>
            <a:ext cx="3429000" cy="2389909"/>
          </a:xfrm>
          <a:prstGeom prst="rect">
            <a:avLst/>
          </a:prstGeom>
        </p:spPr>
      </p:pic>
      <p:pic>
        <p:nvPicPr>
          <p:cNvPr id="1026" name="Picture 2" descr="Image may contain: 4 people, people smiling, people standing, sky, stripes, outdoor and w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50763">
            <a:off x="486024" y="1840666"/>
            <a:ext cx="3558675" cy="3558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3 people, people smiling, people standing and outd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4812" y="4114800"/>
            <a:ext cx="2586037" cy="2586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may contain: 2 people, hat, outdoor and na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212" y="2154237"/>
            <a:ext cx="3409950" cy="454660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255588" y="6424612"/>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OTC card games</a:t>
            </a:r>
            <a:endParaRPr lang="en-US" dirty="0"/>
          </a:p>
        </p:txBody>
      </p:sp>
      <p:pic>
        <p:nvPicPr>
          <p:cNvPr id="6" name="Picture Placeholder 5" descr="Math &lt;strong&gt;Card Games&lt;/strong&gt; for the Classroom"/>
          <p:cNvPicPr>
            <a:picLocks noGrp="1" noChangeAspect="1"/>
          </p:cNvPicPr>
          <p:nvPr>
            <p:ph type="pic" idx="1"/>
          </p:nvPr>
        </p:nvPicPr>
        <p:blipFill>
          <a:blip r:embed="rId2">
            <a:extLst>
              <a:ext uri="{28A0092B-C50C-407E-A947-70E740481C1C}">
                <a14:useLocalDpi xmlns:a14="http://schemas.microsoft.com/office/drawing/2010/main" val="0"/>
              </a:ext>
            </a:extLst>
          </a:blip>
          <a:srcRect l="6169" r="6169"/>
          <a:stretch>
            <a:fillRect/>
          </a:stretch>
        </p:blipFill>
        <p:spPr>
          <a:xfrm rot="21114486">
            <a:off x="1745838" y="1884311"/>
            <a:ext cx="5669280" cy="4041648"/>
          </a:xfrm>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p:cNvSpPr>
            <a:spLocks noGrp="1"/>
          </p:cNvSpPr>
          <p:nvPr>
            <p:ph type="body" sz="half" idx="2"/>
          </p:nvPr>
        </p:nvSpPr>
        <p:spPr>
          <a:xfrm>
            <a:off x="7905959" y="1524000"/>
            <a:ext cx="2743200" cy="4630948"/>
          </a:xfrm>
        </p:spPr>
        <p:txBody>
          <a:bodyPr>
            <a:normAutofit fontScale="85000" lnSpcReduction="20000"/>
          </a:bodyPr>
          <a:lstStyle/>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Skipbo</a:t>
            </a:r>
            <a:endParaRPr lang="en-US" sz="2000" dirty="0" smtClean="0"/>
          </a:p>
          <a:p>
            <a:pPr marL="285750" indent="-285750">
              <a:buFont typeface="Arial" panose="020B0604020202020204" pitchFamily="34" charset="0"/>
              <a:buChar char="•"/>
            </a:pPr>
            <a:r>
              <a:rPr lang="en-US" sz="2000" dirty="0" smtClean="0"/>
              <a:t>Phase 10</a:t>
            </a:r>
          </a:p>
          <a:p>
            <a:pPr marL="285750" indent="-285750">
              <a:buFont typeface="Arial" panose="020B0604020202020204" pitchFamily="34" charset="0"/>
              <a:buChar char="•"/>
            </a:pPr>
            <a:r>
              <a:rPr lang="en-US" sz="2000" dirty="0" smtClean="0"/>
              <a:t>Spot It</a:t>
            </a:r>
          </a:p>
          <a:p>
            <a:pPr marL="285750" indent="-285750">
              <a:buFont typeface="Arial" panose="020B0604020202020204" pitchFamily="34" charset="0"/>
              <a:buChar char="•"/>
            </a:pPr>
            <a:r>
              <a:rPr lang="en-US" sz="2000" dirty="0" smtClean="0"/>
              <a:t>Set</a:t>
            </a:r>
          </a:p>
          <a:p>
            <a:pPr marL="285750" indent="-285750">
              <a:buFont typeface="Arial" panose="020B0604020202020204" pitchFamily="34" charset="0"/>
              <a:buChar char="•"/>
            </a:pPr>
            <a:r>
              <a:rPr lang="en-US" sz="2000" dirty="0" smtClean="0"/>
              <a:t>Rook</a:t>
            </a:r>
          </a:p>
          <a:p>
            <a:pPr marL="285750" indent="-285750">
              <a:buFont typeface="Arial" panose="020B0604020202020204" pitchFamily="34" charset="0"/>
              <a:buChar char="•"/>
            </a:pPr>
            <a:r>
              <a:rPr lang="en-US" sz="2000" dirty="0" smtClean="0"/>
              <a:t>Memory</a:t>
            </a:r>
          </a:p>
          <a:p>
            <a:pPr marL="285750" indent="-285750">
              <a:buFont typeface="Arial" panose="020B0604020202020204" pitchFamily="34" charset="0"/>
              <a:buChar char="•"/>
            </a:pPr>
            <a:r>
              <a:rPr lang="en-US" sz="2000" dirty="0" smtClean="0"/>
              <a:t>Quirkle</a:t>
            </a:r>
            <a:endParaRPr lang="en-US" sz="2000" dirty="0" smtClean="0"/>
          </a:p>
          <a:p>
            <a:pPr marL="285750" indent="-285750">
              <a:buFont typeface="Arial" panose="020B0604020202020204" pitchFamily="34" charset="0"/>
              <a:buChar char="•"/>
            </a:pPr>
            <a:r>
              <a:rPr lang="en-US" sz="2000" dirty="0" smtClean="0"/>
              <a:t>Blockus</a:t>
            </a:r>
            <a:endParaRPr lang="en-US" sz="2000" dirty="0" smtClean="0"/>
          </a:p>
          <a:p>
            <a:pPr marL="285750" indent="-285750">
              <a:buFont typeface="Arial" panose="020B0604020202020204" pitchFamily="34" charset="0"/>
              <a:buChar char="•"/>
            </a:pPr>
            <a:r>
              <a:rPr lang="en-US" sz="2000" dirty="0" smtClean="0"/>
              <a:t>Pig</a:t>
            </a:r>
          </a:p>
          <a:p>
            <a:pPr marL="285750" indent="-285750">
              <a:buFont typeface="Arial" panose="020B0604020202020204" pitchFamily="34" charset="0"/>
              <a:buChar char="•"/>
            </a:pPr>
            <a:r>
              <a:rPr lang="en-US" sz="2000" dirty="0" smtClean="0"/>
              <a:t>Bunko</a:t>
            </a:r>
          </a:p>
          <a:p>
            <a:pPr marL="285750" indent="-285750">
              <a:buFont typeface="Arial" panose="020B0604020202020204" pitchFamily="34" charset="0"/>
              <a:buChar char="•"/>
            </a:pPr>
            <a:r>
              <a:rPr lang="en-US" sz="2000" dirty="0" smtClean="0"/>
              <a:t>24</a:t>
            </a:r>
            <a:endParaRPr lang="en-US" sz="20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5" name="Footer Placeholder 4"/>
          <p:cNvSpPr>
            <a:spLocks noGrp="1"/>
          </p:cNvSpPr>
          <p:nvPr>
            <p:ph type="ftr" sz="quarter" idx="11"/>
          </p:nvPr>
        </p:nvSpPr>
        <p:spPr>
          <a:xfrm>
            <a:off x="7161213" y="6376757"/>
            <a:ext cx="4343400"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76537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cards</a:t>
            </a:r>
            <a:endParaRPr lang="en-US" dirty="0"/>
          </a:p>
        </p:txBody>
      </p:sp>
      <p:pic>
        <p:nvPicPr>
          <p:cNvPr id="5122" name="Picture 2" descr="Image result for dot cards for number talk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6412" y="1752600"/>
            <a:ext cx="6375399" cy="478154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250198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420760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cards</a:t>
            </a:r>
            <a:endParaRPr lang="en-US" dirty="0"/>
          </a:p>
        </p:txBody>
      </p:sp>
      <p:pic>
        <p:nvPicPr>
          <p:cNvPr id="6146" name="Picture 2" descr="Image result for dot cards for number talk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1212" y="1828800"/>
            <a:ext cx="6002455" cy="4267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395231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55914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cards</a:t>
            </a:r>
            <a:endParaRPr lang="en-US" dirty="0"/>
          </a:p>
        </p:txBody>
      </p:sp>
      <p:pic>
        <p:nvPicPr>
          <p:cNvPr id="7170" name="Picture 2" descr="Image result for dot cards for number talk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3612" y="1674494"/>
            <a:ext cx="5263020" cy="480250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273296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161809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games</a:t>
            </a:r>
            <a:endParaRPr lang="en-US" dirty="0"/>
          </a:p>
        </p:txBody>
      </p:sp>
      <p:sp>
        <p:nvSpPr>
          <p:cNvPr id="4" name="Text Placeholder 3"/>
          <p:cNvSpPr>
            <a:spLocks noGrp="1"/>
          </p:cNvSpPr>
          <p:nvPr>
            <p:ph type="body" sz="half" idx="2"/>
          </p:nvPr>
        </p:nvSpPr>
        <p:spPr>
          <a:xfrm>
            <a:off x="7905959" y="1905000"/>
            <a:ext cx="2743200" cy="4249948"/>
          </a:xfrm>
        </p:spPr>
        <p:txBody>
          <a:bodyPr>
            <a:normAutofit/>
          </a:bodyPr>
          <a:lstStyle/>
          <a:p>
            <a:pPr marL="285750" indent="-285750">
              <a:buFont typeface="Arial" panose="020B0604020202020204" pitchFamily="34" charset="0"/>
              <a:buChar char="•"/>
            </a:pPr>
            <a:r>
              <a:rPr lang="en-US" dirty="0" smtClean="0">
                <a:hlinkClick r:id="rId2" action="ppaction://hlinkfile"/>
              </a:rPr>
              <a:t>Four in a Row</a:t>
            </a:r>
            <a:endParaRPr lang="en-US" dirty="0" smtClean="0"/>
          </a:p>
          <a:p>
            <a:pPr marL="285750" indent="-285750">
              <a:buFont typeface="Arial" panose="020B0604020202020204" pitchFamily="34" charset="0"/>
              <a:buChar char="•"/>
            </a:pPr>
            <a:r>
              <a:rPr lang="en-US" dirty="0" smtClean="0"/>
              <a:t>Uncover</a:t>
            </a:r>
          </a:p>
          <a:p>
            <a:pPr marL="285750" indent="-285750">
              <a:buFont typeface="Arial" panose="020B0604020202020204" pitchFamily="34" charset="0"/>
              <a:buChar char="•"/>
            </a:pPr>
            <a:r>
              <a:rPr lang="en-US" dirty="0" smtClean="0"/>
              <a:t>Spinning Around Addition</a:t>
            </a:r>
          </a:p>
          <a:p>
            <a:pPr marL="285750" indent="-285750">
              <a:buFont typeface="Arial" panose="020B0604020202020204" pitchFamily="34" charset="0"/>
              <a:buChar char="•"/>
            </a:pPr>
            <a:r>
              <a:rPr lang="en-US" dirty="0" smtClean="0"/>
              <a:t>Combos</a:t>
            </a:r>
          </a:p>
          <a:p>
            <a:pPr marL="285750" indent="-285750">
              <a:buFont typeface="Arial" panose="020B0604020202020204" pitchFamily="34" charset="0"/>
              <a:buChar char="•"/>
            </a:pPr>
            <a:r>
              <a:rPr lang="en-US" dirty="0" smtClean="0">
                <a:hlinkClick r:id="rId3"/>
              </a:rPr>
              <a:t>Make Me Equal</a:t>
            </a:r>
            <a:endParaRPr lang="en-US" dirty="0" smtClean="0"/>
          </a:p>
          <a:p>
            <a:pPr marL="285750" indent="-285750">
              <a:buFont typeface="Arial" panose="020B0604020202020204" pitchFamily="34" charset="0"/>
              <a:buChar char="•"/>
            </a:pPr>
            <a:r>
              <a:rPr lang="en-US" dirty="0" smtClean="0"/>
              <a:t>I Have/Who Has?</a:t>
            </a:r>
          </a:p>
          <a:p>
            <a:pPr marL="285750" indent="-285750">
              <a:buFont typeface="Arial" panose="020B0604020202020204" pitchFamily="34" charset="0"/>
              <a:buChar char="•"/>
            </a:pPr>
            <a:r>
              <a:rPr lang="en-US" dirty="0" smtClean="0"/>
              <a:t>Clever Catch Ball</a:t>
            </a:r>
          </a:p>
          <a:p>
            <a:pPr marL="285750" indent="-285750">
              <a:buFont typeface="Arial" panose="020B0604020202020204" pitchFamily="34" charset="0"/>
              <a:buChar char="•"/>
            </a:pPr>
            <a:r>
              <a:rPr lang="en-US" dirty="0" smtClean="0"/>
              <a:t>Make 10</a:t>
            </a:r>
          </a:p>
          <a:p>
            <a:pPr marL="285750" indent="-285750">
              <a:buFont typeface="Arial" panose="020B0604020202020204" pitchFamily="34" charset="0"/>
              <a:buChar char="•"/>
            </a:pPr>
            <a:r>
              <a:rPr lang="en-US" dirty="0" smtClean="0"/>
              <a:t>Multiplication Squares</a:t>
            </a:r>
            <a:endParaRPr lang="en-US" dirty="0"/>
          </a:p>
        </p:txBody>
      </p:sp>
      <p:sp>
        <p:nvSpPr>
          <p:cNvPr id="5" name="Footer Placeholder 4"/>
          <p:cNvSpPr>
            <a:spLocks noGrp="1"/>
          </p:cNvSpPr>
          <p:nvPr>
            <p:ph type="ftr" sz="quarter" idx="11"/>
          </p:nvPr>
        </p:nvSpPr>
        <p:spPr>
          <a:xfrm>
            <a:off x="2410647" y="6376757"/>
            <a:ext cx="4339662" cy="276226"/>
          </a:xfrm>
        </p:spPr>
        <p:txBody>
          <a:bodyPr/>
          <a:lstStyle/>
          <a:p>
            <a:r>
              <a:rPr lang="en-US" dirty="0" smtClean="0"/>
              <a:t>Molly Smith - North Powder School District - @mollymathnerd</a:t>
            </a:r>
            <a:endParaRPr lang="en-US" dirty="0"/>
          </a:p>
        </p:txBody>
      </p:sp>
      <p:pic>
        <p:nvPicPr>
          <p:cNvPr id="7" name="Picture 6" descr="分类: Wallpaper - Calculus Hum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812" y="2286000"/>
            <a:ext cx="5858515" cy="32914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7889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Dominoes</a:t>
            </a:r>
            <a:endParaRPr lang="en-US" dirty="0"/>
          </a:p>
        </p:txBody>
      </p:sp>
      <p:sp>
        <p:nvSpPr>
          <p:cNvPr id="3" name="Content Placeholder 2"/>
          <p:cNvSpPr>
            <a:spLocks noGrp="1"/>
          </p:cNvSpPr>
          <p:nvPr>
            <p:ph idx="1"/>
          </p:nvPr>
        </p:nvSpPr>
        <p:spPr/>
        <p:txBody>
          <a:bodyPr/>
          <a:lstStyle/>
          <a:p>
            <a:r>
              <a:rPr lang="en-US" dirty="0" smtClean="0"/>
              <a:t>Addition/Subtraction with dominoes</a:t>
            </a:r>
          </a:p>
          <a:p>
            <a:pPr lvl="1"/>
            <a:r>
              <a:rPr lang="en-US" dirty="0" smtClean="0"/>
              <a:t>Counting on/back</a:t>
            </a:r>
          </a:p>
          <a:p>
            <a:pPr lvl="1"/>
            <a:r>
              <a:rPr lang="en-US" dirty="0" smtClean="0"/>
              <a:t>Making 10</a:t>
            </a:r>
          </a:p>
          <a:p>
            <a:pPr lvl="1"/>
            <a:r>
              <a:rPr lang="en-US" dirty="0" smtClean="0"/>
              <a:t>Doubles</a:t>
            </a:r>
          </a:p>
          <a:p>
            <a:pPr lvl="1"/>
            <a:r>
              <a:rPr lang="en-US" dirty="0" smtClean="0"/>
              <a:t>Making the sum of ___ </a:t>
            </a:r>
            <a:r>
              <a:rPr lang="en-US" dirty="0" smtClean="0"/>
              <a:t>pg</a:t>
            </a:r>
            <a:r>
              <a:rPr lang="en-US" dirty="0" smtClean="0"/>
              <a:t> 44 facts that last</a:t>
            </a:r>
          </a:p>
          <a:p>
            <a:r>
              <a:rPr lang="en-US" dirty="0" smtClean="0"/>
              <a:t>Multiplication with dominoes</a:t>
            </a:r>
          </a:p>
          <a:p>
            <a:endParaRPr lang="en-US" dirty="0"/>
          </a:p>
        </p:txBody>
      </p:sp>
      <p:pic>
        <p:nvPicPr>
          <p:cNvPr id="4" name="Picture 3" descr="&lt;strong&gt;Dominoes&lt;/strong&gt; by Eowyn8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212" y="3124200"/>
            <a:ext cx="3733800" cy="2501646"/>
          </a:xfrm>
          <a:prstGeom prst="rect">
            <a:avLst/>
          </a:prstGeom>
        </p:spPr>
      </p:pic>
      <p:sp>
        <p:nvSpPr>
          <p:cNvPr id="5" name="Footer Placeholder 4"/>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202324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materials</a:t>
            </a:r>
            <a:endParaRPr lang="en-US" dirty="0"/>
          </a:p>
        </p:txBody>
      </p:sp>
      <p:sp>
        <p:nvSpPr>
          <p:cNvPr id="3" name="Content Placeholder 2"/>
          <p:cNvSpPr>
            <a:spLocks noGrp="1"/>
          </p:cNvSpPr>
          <p:nvPr>
            <p:ph sz="half" idx="1"/>
          </p:nvPr>
        </p:nvSpPr>
        <p:spPr/>
        <p:txBody>
          <a:bodyPr/>
          <a:lstStyle/>
          <a:p>
            <a:r>
              <a:rPr lang="en-US" dirty="0" smtClean="0"/>
              <a:t>Talk around the table</a:t>
            </a:r>
          </a:p>
          <a:p>
            <a:pPr lvl="1"/>
            <a:r>
              <a:rPr lang="en-US" dirty="0" smtClean="0"/>
              <a:t>Start at 0 and count by 2’s</a:t>
            </a:r>
          </a:p>
          <a:p>
            <a:pPr lvl="1"/>
            <a:r>
              <a:rPr lang="en-US" dirty="0" smtClean="0"/>
              <a:t>Start at 37 and count by 2’s</a:t>
            </a:r>
          </a:p>
          <a:p>
            <a:pPr lvl="1"/>
            <a:r>
              <a:rPr lang="en-US" dirty="0" smtClean="0"/>
              <a:t>Start at 240 and count by 2’s</a:t>
            </a:r>
          </a:p>
          <a:p>
            <a:pPr lvl="1"/>
            <a:r>
              <a:rPr lang="en-US" dirty="0" smtClean="0"/>
              <a:t>Count by 10’s starting at 3,237 and stopping at 4, 297.</a:t>
            </a:r>
          </a:p>
          <a:p>
            <a:pPr lvl="1"/>
            <a:r>
              <a:rPr lang="en-US" dirty="0" smtClean="0"/>
              <a:t>Count by tenths starting at 6 and ending at 7.9</a:t>
            </a:r>
          </a:p>
          <a:p>
            <a:r>
              <a:rPr lang="en-US" dirty="0" smtClean="0"/>
              <a:t>Representation</a:t>
            </a:r>
          </a:p>
          <a:p>
            <a:r>
              <a:rPr lang="en-US" dirty="0" smtClean="0"/>
              <a:t>Guess my Number</a:t>
            </a:r>
          </a:p>
          <a:p>
            <a:endParaRPr lang="en-US" dirty="0"/>
          </a:p>
        </p:txBody>
      </p:sp>
      <p:pic>
        <p:nvPicPr>
          <p:cNvPr id="6" name="Content Placeholder 5" descr="friendship-circle-clip-art.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3013" y="1905000"/>
            <a:ext cx="4267200" cy="4267200"/>
          </a:xfrm>
        </p:spPr>
      </p:pic>
      <p:sp>
        <p:nvSpPr>
          <p:cNvPr id="5" name="Footer Placeholder 4"/>
          <p:cNvSpPr>
            <a:spLocks noGrp="1"/>
          </p:cNvSpPr>
          <p:nvPr>
            <p:ph type="ftr" sz="quarter" idx="11"/>
          </p:nvPr>
        </p:nvSpPr>
        <p:spPr>
          <a:xfrm>
            <a:off x="6551612" y="6400800"/>
            <a:ext cx="4573586"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407772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math nerd!</a:t>
            </a:r>
            <a:endParaRPr lang="en-US" dirty="0"/>
          </a:p>
        </p:txBody>
      </p:sp>
      <p:pic>
        <p:nvPicPr>
          <p:cNvPr id="5" name="Content Placeholder 4"/>
          <p:cNvPicPr>
            <a:picLocks noGrp="1"/>
          </p:cNvPicPr>
          <p:nvPr>
            <p:ph idx="1"/>
          </p:nvPr>
        </p:nvPicPr>
        <p:blipFill>
          <a:blip r:embed="rId2"/>
          <a:stretch>
            <a:fillRect/>
          </a:stretch>
        </p:blipFill>
        <p:spPr>
          <a:xfrm rot="20806496">
            <a:off x="734745" y="1765033"/>
            <a:ext cx="4267200" cy="4267200"/>
          </a:xfrm>
          <a:prstGeom prst="rect">
            <a:avLst/>
          </a:prstGeom>
        </p:spPr>
      </p:pic>
      <p:pic>
        <p:nvPicPr>
          <p:cNvPr id="2050" name="Picture 2" descr="Image may contain: 3 people, people smi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4506">
            <a:off x="8308805" y="1477250"/>
            <a:ext cx="3405032" cy="45400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may contain: 2 people, people standing and in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812" y="1238250"/>
            <a:ext cx="3990574" cy="532076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531812" y="6490263"/>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274638"/>
            <a:ext cx="9906000" cy="1020762"/>
          </a:xfrm>
        </p:spPr>
        <p:txBody>
          <a:bodyPr>
            <a:normAutofit/>
          </a:bodyPr>
          <a:lstStyle/>
          <a:p>
            <a:r>
              <a:rPr lang="en-US" sz="4400" dirty="0" smtClean="0"/>
              <a:t>The number of the day - 63</a:t>
            </a:r>
            <a:endParaRPr lang="en-US" sz="4400" dirty="0"/>
          </a:p>
        </p:txBody>
      </p:sp>
      <p:sp>
        <p:nvSpPr>
          <p:cNvPr id="3" name="Content Placeholder 2"/>
          <p:cNvSpPr>
            <a:spLocks noGrp="1"/>
          </p:cNvSpPr>
          <p:nvPr>
            <p:ph sz="half" idx="1"/>
          </p:nvPr>
        </p:nvSpPr>
        <p:spPr/>
        <p:txBody>
          <a:bodyPr>
            <a:normAutofit lnSpcReduction="10000"/>
          </a:bodyPr>
          <a:lstStyle/>
          <a:p>
            <a:r>
              <a:rPr lang="en-US" sz="4000" dirty="0" smtClean="0"/>
              <a:t>Is it </a:t>
            </a:r>
            <a:r>
              <a:rPr lang="en-US" i="1" dirty="0" smtClean="0"/>
              <a:t>small</a:t>
            </a:r>
            <a:r>
              <a:rPr lang="en-US" sz="4000" dirty="0" smtClean="0"/>
              <a:t> or is it </a:t>
            </a:r>
            <a:r>
              <a:rPr lang="en-US" sz="4000" b="1" i="1" dirty="0" smtClean="0"/>
              <a:t>BIG</a:t>
            </a:r>
            <a:r>
              <a:rPr lang="en-US" sz="4000" dirty="0" smtClean="0"/>
              <a:t>?</a:t>
            </a:r>
            <a:endParaRPr lang="en-US" sz="4000" dirty="0"/>
          </a:p>
        </p:txBody>
      </p:sp>
      <p:sp>
        <p:nvSpPr>
          <p:cNvPr id="4" name="Content Placeholder 3"/>
          <p:cNvSpPr>
            <a:spLocks noGrp="1"/>
          </p:cNvSpPr>
          <p:nvPr>
            <p:ph sz="half" idx="2"/>
          </p:nvPr>
        </p:nvSpPr>
        <p:spPr/>
        <p:txBody>
          <a:bodyPr>
            <a:normAutofit lnSpcReduction="10000"/>
          </a:bodyPr>
          <a:lstStyle/>
          <a:p>
            <a:r>
              <a:rPr lang="en-US" dirty="0" smtClean="0"/>
              <a:t>In the stock market?</a:t>
            </a:r>
          </a:p>
          <a:p>
            <a:r>
              <a:rPr lang="en-US" dirty="0" smtClean="0"/>
              <a:t>Books in a library</a:t>
            </a:r>
          </a:p>
          <a:p>
            <a:r>
              <a:rPr lang="en-US" dirty="0" smtClean="0"/>
              <a:t>Pages of homework</a:t>
            </a:r>
          </a:p>
          <a:p>
            <a:r>
              <a:rPr lang="en-US" dirty="0" smtClean="0"/>
              <a:t>Pennies</a:t>
            </a:r>
          </a:p>
          <a:p>
            <a:r>
              <a:rPr lang="en-US" dirty="0" smtClean="0"/>
              <a:t>Reading for </a:t>
            </a:r>
            <a:r>
              <a:rPr lang="en-US" b="1" i="1" u="sng" dirty="0" smtClean="0">
                <a:solidFill>
                  <a:srgbClr val="FFFF00"/>
                </a:solidFill>
              </a:rPr>
              <a:t>63</a:t>
            </a:r>
            <a:r>
              <a:rPr lang="en-US" dirty="0" smtClean="0"/>
              <a:t> </a:t>
            </a:r>
            <a:r>
              <a:rPr lang="en-US" dirty="0" smtClean="0"/>
              <a:t>minutes</a:t>
            </a:r>
          </a:p>
          <a:p>
            <a:r>
              <a:rPr lang="en-US" dirty="0" smtClean="0"/>
              <a:t>Candy bars</a:t>
            </a:r>
          </a:p>
          <a:p>
            <a:r>
              <a:rPr lang="en-US" dirty="0" smtClean="0"/>
              <a:t>Seconds</a:t>
            </a:r>
          </a:p>
          <a:p>
            <a:r>
              <a:rPr lang="en-US" dirty="0" smtClean="0"/>
              <a:t>What else?</a:t>
            </a:r>
            <a:endParaRPr lang="en-US" dirty="0" smtClean="0"/>
          </a:p>
          <a:p>
            <a:endParaRPr lang="en-US" dirty="0"/>
          </a:p>
        </p:txBody>
      </p:sp>
      <p:sp>
        <p:nvSpPr>
          <p:cNvPr id="5" name="Footer Placeholder 4"/>
          <p:cNvSpPr>
            <a:spLocks noGrp="1"/>
          </p:cNvSpPr>
          <p:nvPr>
            <p:ph type="ftr" sz="quarter" idx="11"/>
          </p:nvPr>
        </p:nvSpPr>
        <p:spPr>
          <a:xfrm>
            <a:off x="303213" y="6400800"/>
            <a:ext cx="4267200"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39826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1000"/>
                                        <p:tgtEl>
                                          <p:spTgt spid="4">
                                            <p:txEl>
                                              <p:pRg st="6" end="6"/>
                                            </p:txEl>
                                          </p:spTgt>
                                        </p:tgtEl>
                                      </p:cBhvr>
                                    </p:animEffect>
                                    <p:anim calcmode="lin" valueType="num">
                                      <p:cBhvr>
                                        <p:cTn id="6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fade">
                                      <p:cBhvr>
                                        <p:cTn id="70" dur="1000"/>
                                        <p:tgtEl>
                                          <p:spTgt spid="4">
                                            <p:txEl>
                                              <p:pRg st="7" end="7"/>
                                            </p:txEl>
                                          </p:spTgt>
                                        </p:tgtEl>
                                      </p:cBhvr>
                                    </p:animEffect>
                                    <p:anim calcmode="lin" valueType="num">
                                      <p:cBhvr>
                                        <p:cTn id="7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Clickers</a:t>
            </a:r>
            <a:endParaRPr lang="en-US" sz="5400" dirty="0"/>
          </a:p>
        </p:txBody>
      </p:sp>
      <p:pic>
        <p:nvPicPr>
          <p:cNvPr id="4" name="Picture 2" descr="C:\Users\Molly\AppData\Local\Microsoft\Windows\Temporary Internet Files\Content.IE5\V167BDLK\Smart-Respose-Senteo[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273760">
            <a:off x="4856399" y="1400586"/>
            <a:ext cx="4725490" cy="414870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3" name="Footer Placeholder 2"/>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108667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Rekenrek</a:t>
            </a:r>
            <a:endParaRPr lang="en-US" dirty="0"/>
          </a:p>
        </p:txBody>
      </p:sp>
      <p:pic>
        <p:nvPicPr>
          <p:cNvPr id="6" name="Content Placeholder 5" descr="&lt;strong&gt;Rekenrek&lt;/strong&gt; waarop het getal 17 is geze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08502" y="3124200"/>
            <a:ext cx="3820711" cy="1441450"/>
          </a:xfrm>
        </p:spPr>
      </p:pic>
      <p:sp>
        <p:nvSpPr>
          <p:cNvPr id="4" name="Content Placeholder 3"/>
          <p:cNvSpPr>
            <a:spLocks noGrp="1"/>
          </p:cNvSpPr>
          <p:nvPr>
            <p:ph sz="half" idx="2"/>
          </p:nvPr>
        </p:nvSpPr>
        <p:spPr/>
        <p:txBody>
          <a:bodyPr/>
          <a:lstStyle/>
          <a:p>
            <a:r>
              <a:rPr lang="en-US" dirty="0" smtClean="0"/>
              <a:t>What the Heck is a </a:t>
            </a:r>
            <a:r>
              <a:rPr lang="en-US" dirty="0" smtClean="0">
                <a:hlinkClick r:id="rId3"/>
              </a:rPr>
              <a:t>Rekenrek?</a:t>
            </a:r>
            <a:endParaRPr lang="en-US" dirty="0">
              <a:hlinkClick r:id="rId3"/>
            </a:endParaRPr>
          </a:p>
          <a:p>
            <a:r>
              <a:rPr lang="en-US" b="1" dirty="0"/>
              <a:t>Show 5:</a:t>
            </a:r>
            <a:r>
              <a:rPr lang="en-US" dirty="0"/>
              <a:t> How many different ways can you show 5 on your Rekenrek? (repeat with different numbers)</a:t>
            </a:r>
          </a:p>
          <a:p>
            <a:r>
              <a:rPr lang="en-US" b="1" dirty="0"/>
              <a:t>Doubles: </a:t>
            </a:r>
            <a:r>
              <a:rPr lang="en-US" dirty="0"/>
              <a:t>How many different doubles facts can you show on your Rekenrek? Record.</a:t>
            </a:r>
          </a:p>
          <a:p>
            <a:pPr marL="0" indent="0">
              <a:buNone/>
            </a:pPr>
            <a:endParaRPr lang="en-US" dirty="0"/>
          </a:p>
        </p:txBody>
      </p:sp>
      <p:sp>
        <p:nvSpPr>
          <p:cNvPr id="5" name="Footer Placeholder 4"/>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2078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Kim Sutton</a:t>
            </a:r>
            <a:endParaRPr lang="en-US" dirty="0"/>
          </a:p>
        </p:txBody>
      </p:sp>
      <p:sp>
        <p:nvSpPr>
          <p:cNvPr id="3" name="Content Placeholder 2"/>
          <p:cNvSpPr>
            <a:spLocks noGrp="1"/>
          </p:cNvSpPr>
          <p:nvPr>
            <p:ph sz="half" idx="1"/>
          </p:nvPr>
        </p:nvSpPr>
        <p:spPr/>
        <p:txBody>
          <a:bodyPr/>
          <a:lstStyle/>
          <a:p>
            <a:r>
              <a:rPr lang="en-US" dirty="0" smtClean="0"/>
              <a:t>CD</a:t>
            </a:r>
          </a:p>
          <a:p>
            <a:r>
              <a:rPr lang="en-US" dirty="0" smtClean="0"/>
              <a:t>Number </a:t>
            </a:r>
            <a:r>
              <a:rPr lang="en-US" dirty="0" smtClean="0"/>
              <a:t>lines with my fun fingers!  </a:t>
            </a:r>
          </a:p>
          <a:p>
            <a:r>
              <a:rPr lang="en-US" dirty="0" smtClean="0"/>
              <a:t>Book</a:t>
            </a:r>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56612" y="1905000"/>
            <a:ext cx="2695574" cy="2533840"/>
          </a:xfrm>
        </p:spPr>
      </p:pic>
      <p:sp>
        <p:nvSpPr>
          <p:cNvPr id="6" name="Footer Placeholder 5"/>
          <p:cNvSpPr>
            <a:spLocks noGrp="1"/>
          </p:cNvSpPr>
          <p:nvPr>
            <p:ph type="ftr" sz="quarter" idx="11"/>
          </p:nvPr>
        </p:nvSpPr>
        <p:spPr>
          <a:xfrm>
            <a:off x="7651749" y="6324600"/>
            <a:ext cx="4305300"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358886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t>
            </a:r>
            <a:endParaRPr lang="en-US" dirty="0"/>
          </a:p>
        </p:txBody>
      </p:sp>
      <p:sp>
        <p:nvSpPr>
          <p:cNvPr id="4" name="Content Placeholder 3"/>
          <p:cNvSpPr>
            <a:spLocks noGrp="1"/>
          </p:cNvSpPr>
          <p:nvPr>
            <p:ph idx="1"/>
          </p:nvPr>
        </p:nvSpPr>
        <p:spPr/>
        <p:txBody>
          <a:bodyPr/>
          <a:lstStyle/>
          <a:p>
            <a:r>
              <a:rPr lang="en-US" dirty="0" smtClean="0"/>
              <a:t>Youtube</a:t>
            </a:r>
          </a:p>
          <a:p>
            <a:pPr lvl="1"/>
            <a:r>
              <a:rPr lang="en-US" dirty="0" smtClean="0">
                <a:hlinkClick r:id="rId2"/>
              </a:rPr>
              <a:t>Doubles </a:t>
            </a:r>
            <a:r>
              <a:rPr lang="en-US" dirty="0" smtClean="0">
                <a:hlinkClick r:id="rId2"/>
              </a:rPr>
              <a:t>doubles</a:t>
            </a:r>
            <a:endParaRPr lang="en-US" dirty="0" smtClean="0"/>
          </a:p>
          <a:p>
            <a:pPr lvl="1"/>
            <a:endParaRPr lang="en-US" dirty="0"/>
          </a:p>
          <a:p>
            <a:pPr>
              <a:buFont typeface="Wingdings" panose="05000000000000000000" pitchFamily="2" charset="2"/>
              <a:buChar char="§"/>
            </a:pPr>
            <a:r>
              <a:rPr lang="en-US" dirty="0" smtClean="0"/>
              <a:t>CD’s</a:t>
            </a:r>
            <a:endParaRPr lang="en-US" dirty="0"/>
          </a:p>
          <a:p>
            <a:pPr lvl="1"/>
            <a:endParaRPr lang="en-US" dirty="0" smtClean="0"/>
          </a:p>
          <a:p>
            <a:pPr lvl="1"/>
            <a:endParaRPr lang="en-US" dirty="0"/>
          </a:p>
          <a:p>
            <a:pPr lvl="1"/>
            <a:endParaRPr lang="en-US" dirty="0"/>
          </a:p>
        </p:txBody>
      </p:sp>
      <p:sp>
        <p:nvSpPr>
          <p:cNvPr id="5" name="Footer Placeholder 4"/>
          <p:cNvSpPr>
            <a:spLocks noGrp="1"/>
          </p:cNvSpPr>
          <p:nvPr>
            <p:ph type="ftr" sz="quarter" idx="11"/>
          </p:nvPr>
        </p:nvSpPr>
        <p:spPr>
          <a:xfrm>
            <a:off x="7568474" y="6415087"/>
            <a:ext cx="4267200" cy="276226"/>
          </a:xfrm>
        </p:spPr>
        <p:txBody>
          <a:bodyPr/>
          <a:lstStyle/>
          <a:p>
            <a:r>
              <a:rPr lang="en-US" dirty="0" smtClean="0"/>
              <a:t>Molly Smith - North Powder School District - @mollymathnerd</a:t>
            </a:r>
            <a:endParaRPr lang="en-US" dirty="0"/>
          </a:p>
        </p:txBody>
      </p:sp>
      <p:pic>
        <p:nvPicPr>
          <p:cNvPr id="6" name="Picture 5" descr="&lt;strong&gt;Music notes&lt;/strong&gt; png by DoloresMinette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12" y="3592618"/>
            <a:ext cx="7620000" cy="3173484"/>
          </a:xfrm>
          <a:prstGeom prst="rect">
            <a:avLst/>
          </a:prstGeom>
        </p:spPr>
      </p:pic>
    </p:spTree>
    <p:extLst>
      <p:ext uri="{BB962C8B-B14F-4D97-AF65-F5344CB8AC3E}">
        <p14:creationId xmlns:p14="http://schemas.microsoft.com/office/powerpoint/2010/main" val="77650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tasks</a:t>
            </a:r>
            <a:endParaRPr lang="en-US" dirty="0"/>
          </a:p>
        </p:txBody>
      </p:sp>
      <p:sp>
        <p:nvSpPr>
          <p:cNvPr id="3" name="Content Placeholder 2"/>
          <p:cNvSpPr>
            <a:spLocks noGrp="1"/>
          </p:cNvSpPr>
          <p:nvPr>
            <p:ph idx="1"/>
          </p:nvPr>
        </p:nvSpPr>
        <p:spPr/>
        <p:txBody>
          <a:bodyPr/>
          <a:lstStyle/>
          <a:p>
            <a:r>
              <a:rPr lang="en-US" dirty="0" smtClean="0">
                <a:hlinkClick r:id="rId3"/>
              </a:rPr>
              <a:t>Low Floor High Ceiling Tasks</a:t>
            </a:r>
            <a:endParaRPr lang="en-US" dirty="0" smtClean="0"/>
          </a:p>
          <a:p>
            <a:r>
              <a:rPr lang="en-US" dirty="0" smtClean="0">
                <a:hlinkClick r:id="rId4"/>
              </a:rPr>
              <a:t>3 Act Tasks – Graham Fletcher</a:t>
            </a:r>
            <a:endParaRPr lang="en-US" dirty="0"/>
          </a:p>
        </p:txBody>
      </p:sp>
      <p:sp>
        <p:nvSpPr>
          <p:cNvPr id="4" name="Footer Placeholder 3"/>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288609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a:t>
            </a:r>
            <a:endParaRPr lang="en-US" dirty="0"/>
          </a:p>
        </p:txBody>
      </p:sp>
      <p:sp>
        <p:nvSpPr>
          <p:cNvPr id="3" name="Content Placeholder 2"/>
          <p:cNvSpPr>
            <a:spLocks noGrp="1"/>
          </p:cNvSpPr>
          <p:nvPr>
            <p:ph sz="half" idx="1"/>
          </p:nvPr>
        </p:nvSpPr>
        <p:spPr/>
        <p:txBody>
          <a:bodyPr/>
          <a:lstStyle/>
          <a:p>
            <a:r>
              <a:rPr lang="en-US" dirty="0" smtClean="0">
                <a:hlinkClick r:id="rId2"/>
              </a:rPr>
              <a:t>Estimation 180</a:t>
            </a:r>
            <a:endParaRPr lang="en-US" dirty="0">
              <a:hlinkClick r:id="rId2"/>
            </a:endParaRPr>
          </a:p>
          <a:p>
            <a:r>
              <a:rPr lang="en-US" dirty="0" smtClean="0">
                <a:hlinkClick r:id="rId3"/>
              </a:rPr>
              <a:t>Would You Rather?</a:t>
            </a:r>
            <a:endParaRPr lang="en-US" dirty="0" smtClean="0"/>
          </a:p>
          <a:p>
            <a:r>
              <a:rPr lang="en-US" dirty="0" smtClean="0">
                <a:hlinkClick r:id="rId4"/>
              </a:rPr>
              <a:t>Which One Doesn’t Belong?</a:t>
            </a:r>
            <a:endParaRPr lang="en-US" dirty="0" smtClean="0"/>
          </a:p>
          <a:p>
            <a:r>
              <a:rPr lang="en-US" dirty="0" smtClean="0">
                <a:hlinkClick r:id="rId5"/>
              </a:rPr>
              <a:t>Play with your Math</a:t>
            </a:r>
            <a:endParaRPr lang="en-US" dirty="0" smtClean="0"/>
          </a:p>
          <a:p>
            <a:r>
              <a:rPr lang="en-US" dirty="0" smtClean="0">
                <a:hlinkClick r:id="rId6"/>
              </a:rPr>
              <a:t>Open Middle</a:t>
            </a:r>
            <a:endParaRPr lang="en-US" dirty="0"/>
          </a:p>
        </p:txBody>
      </p:sp>
      <p:sp>
        <p:nvSpPr>
          <p:cNvPr id="5" name="Footer Placeholder 4"/>
          <p:cNvSpPr>
            <a:spLocks noGrp="1"/>
          </p:cNvSpPr>
          <p:nvPr>
            <p:ph type="ftr" sz="quarter" idx="11"/>
          </p:nvPr>
        </p:nvSpPr>
        <p:spPr>
          <a:xfrm>
            <a:off x="1522413" y="6400801"/>
            <a:ext cx="4267199" cy="276226"/>
          </a:xfrm>
        </p:spPr>
        <p:txBody>
          <a:bodyPr/>
          <a:lstStyle/>
          <a:p>
            <a:r>
              <a:rPr lang="en-US" dirty="0" smtClean="0"/>
              <a:t>Molly Smith - North Powder School District - @mollymathnerd</a:t>
            </a:r>
            <a:endParaRPr lang="en-US" dirty="0"/>
          </a:p>
        </p:txBody>
      </p:sp>
      <p:pic>
        <p:nvPicPr>
          <p:cNvPr id="6" name="Picture Placeholder 4"/>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5714225" y="1905000"/>
            <a:ext cx="5383206" cy="4038600"/>
          </a:xfrm>
        </p:spPr>
      </p:pic>
    </p:spTree>
    <p:extLst>
      <p:ext uri="{BB962C8B-B14F-4D97-AF65-F5344CB8AC3E}">
        <p14:creationId xmlns:p14="http://schemas.microsoft.com/office/powerpoint/2010/main" val="360289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Developing numerical fluency</a:t>
            </a:r>
            <a:endParaRPr lang="en-US" sz="3600" dirty="0"/>
          </a:p>
        </p:txBody>
      </p:sp>
      <p:sp>
        <p:nvSpPr>
          <p:cNvPr id="3" name="Content Placeholder 2"/>
          <p:cNvSpPr>
            <a:spLocks noGrp="1"/>
          </p:cNvSpPr>
          <p:nvPr>
            <p:ph sz="half" idx="1"/>
          </p:nvPr>
        </p:nvSpPr>
        <p:spPr>
          <a:xfrm>
            <a:off x="1522413" y="1905000"/>
            <a:ext cx="5257799" cy="4267200"/>
          </a:xfrm>
        </p:spPr>
        <p:txBody>
          <a:bodyPr/>
          <a:lstStyle/>
          <a:p>
            <a:endParaRPr lang="en-US" dirty="0" smtClean="0"/>
          </a:p>
          <a:p>
            <a:r>
              <a:rPr lang="en-US" dirty="0" smtClean="0"/>
              <a:t>This </a:t>
            </a:r>
            <a:r>
              <a:rPr lang="en-US" dirty="0" smtClean="0"/>
              <a:t>requires planning and active engagement that stimulates thinking and fosters the use of strategies.  Students should be using the 8 mathematical practices.  When applicable, children should be communicating their thinking and recording their thinking.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4612" y="1222387"/>
            <a:ext cx="4114800" cy="5345798"/>
          </a:xfrm>
        </p:spPr>
      </p:pic>
      <p:sp>
        <p:nvSpPr>
          <p:cNvPr id="5" name="Footer Placeholder 4"/>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389705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Text Placeholder 2"/>
          <p:cNvSpPr>
            <a:spLocks noGrp="1"/>
          </p:cNvSpPr>
          <p:nvPr>
            <p:ph type="body" sz="half" idx="2"/>
          </p:nvPr>
        </p:nvSpPr>
        <p:spPr/>
        <p:txBody>
          <a:bodyPr/>
          <a:lstStyle/>
          <a:p>
            <a:r>
              <a:rPr lang="en-US" dirty="0" smtClean="0"/>
              <a:t>Math Nerds in Oregon:</a:t>
            </a:r>
          </a:p>
          <a:p>
            <a:r>
              <a:rPr lang="en-US" dirty="0" smtClean="0"/>
              <a:t>Steve </a:t>
            </a:r>
            <a:r>
              <a:rPr lang="en-US" dirty="0" smtClean="0"/>
              <a:t>Wyborney</a:t>
            </a:r>
            <a:r>
              <a:rPr lang="en-US" dirty="0" smtClean="0"/>
              <a:t> </a:t>
            </a:r>
          </a:p>
          <a:p>
            <a:endParaRPr lang="en-US" dirty="0" smtClean="0"/>
          </a:p>
          <a:p>
            <a:r>
              <a:rPr lang="en-US" dirty="0" smtClean="0"/>
              <a:t>–Ontario School District</a:t>
            </a:r>
          </a:p>
          <a:p>
            <a:r>
              <a:rPr lang="en-US" dirty="0" smtClean="0"/>
              <a:t>Jane Osborne</a:t>
            </a:r>
          </a:p>
          <a:p>
            <a:r>
              <a:rPr lang="en-US" dirty="0" smtClean="0"/>
              <a:t>-Hood River School District</a:t>
            </a:r>
          </a:p>
          <a:p>
            <a:endParaRPr lang="en-US" dirty="0"/>
          </a:p>
        </p:txBody>
      </p:sp>
      <p:sp>
        <p:nvSpPr>
          <p:cNvPr id="4" name="Content Placeholder 3"/>
          <p:cNvSpPr>
            <a:spLocks noGrp="1"/>
          </p:cNvSpPr>
          <p:nvPr>
            <p:ph idx="1"/>
          </p:nvPr>
        </p:nvSpPr>
        <p:spPr>
          <a:xfrm>
            <a:off x="4710022" y="1371600"/>
            <a:ext cx="5669280" cy="4572000"/>
          </a:xfrm>
        </p:spPr>
        <p:txBody>
          <a:bodyPr>
            <a:normAutofit fontScale="92500" lnSpcReduction="10000"/>
          </a:bodyPr>
          <a:lstStyle/>
          <a:p>
            <a:endParaRPr lang="en-US" dirty="0" smtClean="0"/>
          </a:p>
          <a:p>
            <a:r>
              <a:rPr lang="en-US" dirty="0" smtClean="0"/>
              <a:t>Jo Boaler – MOOC – How to Learn Math for Students/How to Learn Math for Teachers</a:t>
            </a:r>
          </a:p>
          <a:p>
            <a:r>
              <a:rPr lang="en-US" dirty="0" smtClean="0"/>
              <a:t>Websites</a:t>
            </a:r>
            <a:endParaRPr lang="en-US" dirty="0"/>
          </a:p>
          <a:p>
            <a:pPr lvl="1"/>
            <a:r>
              <a:rPr lang="en-US" dirty="0" smtClean="0">
                <a:hlinkClick r:id="rId2"/>
              </a:rPr>
              <a:t>Youcubed</a:t>
            </a:r>
            <a:endParaRPr lang="en-US" dirty="0"/>
          </a:p>
          <a:p>
            <a:pPr lvl="1"/>
            <a:r>
              <a:rPr lang="en-US" dirty="0" smtClean="0">
                <a:hlinkClick r:id="rId3"/>
              </a:rPr>
              <a:t>Graham Fletcher progression videos</a:t>
            </a:r>
            <a:endParaRPr lang="en-US" dirty="0" smtClean="0"/>
          </a:p>
          <a:p>
            <a:r>
              <a:rPr lang="en-US" dirty="0" smtClean="0"/>
              <a:t>Books</a:t>
            </a:r>
          </a:p>
          <a:p>
            <a:pPr lvl="1"/>
            <a:r>
              <a:rPr lang="en-US" dirty="0" smtClean="0"/>
              <a:t>Van de </a:t>
            </a:r>
            <a:r>
              <a:rPr lang="en-US" dirty="0" smtClean="0"/>
              <a:t>Walle</a:t>
            </a:r>
            <a:endParaRPr lang="en-US" dirty="0" smtClean="0"/>
          </a:p>
          <a:p>
            <a:pPr lvl="1"/>
            <a:r>
              <a:rPr lang="en-US" dirty="0" smtClean="0"/>
              <a:t>Box Cars and One Eyed Jacks</a:t>
            </a:r>
          </a:p>
          <a:p>
            <a:pPr lvl="1"/>
            <a:r>
              <a:rPr lang="en-US" dirty="0" smtClean="0"/>
              <a:t>Number Talk</a:t>
            </a:r>
          </a:p>
          <a:p>
            <a:pPr lvl="1"/>
            <a:r>
              <a:rPr lang="en-US" dirty="0" smtClean="0"/>
              <a:t>Kim Sutton</a:t>
            </a:r>
          </a:p>
          <a:p>
            <a:pPr lvl="1"/>
            <a:r>
              <a:rPr lang="en-US" dirty="0" smtClean="0">
                <a:hlinkClick r:id="rId4"/>
              </a:rPr>
              <a:t>OCTM – Monday Math</a:t>
            </a:r>
            <a:r>
              <a:rPr lang="en-US" dirty="0" smtClean="0"/>
              <a:t>, </a:t>
            </a:r>
          </a:p>
          <a:p>
            <a:pPr lvl="1"/>
            <a:endParaRPr lang="en-US" dirty="0"/>
          </a:p>
        </p:txBody>
      </p:sp>
      <p:sp>
        <p:nvSpPr>
          <p:cNvPr id="5" name="Footer Placeholder 4"/>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322465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013" y="394494"/>
            <a:ext cx="9143998" cy="1020762"/>
          </a:xfrm>
        </p:spPr>
        <p:txBody>
          <a:bodyPr/>
          <a:lstStyle/>
          <a:p>
            <a:r>
              <a:rPr lang="en-US" dirty="0" smtClean="0"/>
              <a:t>The Oregon Council of Teachers of Mathematics</a:t>
            </a:r>
            <a:endParaRPr lang="en-US" dirty="0"/>
          </a:p>
        </p:txBody>
      </p:sp>
      <p:sp>
        <p:nvSpPr>
          <p:cNvPr id="4" name="Content Placeholder 3"/>
          <p:cNvSpPr>
            <a:spLocks noGrp="1"/>
          </p:cNvSpPr>
          <p:nvPr>
            <p:ph idx="1"/>
          </p:nvPr>
        </p:nvSpPr>
        <p:spPr>
          <a:xfrm>
            <a:off x="4710022" y="1752600"/>
            <a:ext cx="5669280" cy="4191000"/>
          </a:xfrm>
        </p:spPr>
        <p:txBody>
          <a:bodyPr/>
          <a:lstStyle/>
          <a:p>
            <a:r>
              <a:rPr lang="en-US" dirty="0" smtClean="0">
                <a:hlinkClick r:id="rId2"/>
              </a:rPr>
              <a:t>www.octm.org</a:t>
            </a:r>
            <a:endParaRPr lang="en-US" dirty="0" smtClean="0"/>
          </a:p>
          <a:p>
            <a:r>
              <a:rPr lang="en-US" dirty="0" smtClean="0"/>
              <a:t>Oregon Math Leaders – August 4-5, 2017 – Willamette University</a:t>
            </a:r>
          </a:p>
          <a:p>
            <a:r>
              <a:rPr lang="en-US" dirty="0" smtClean="0"/>
              <a:t>Northwest Math Conference – October 12 – 14, 2017 – Red Lion </a:t>
            </a:r>
            <a:r>
              <a:rPr lang="en-US" dirty="0" smtClean="0"/>
              <a:t>Jantzen</a:t>
            </a:r>
            <a:r>
              <a:rPr lang="en-US" dirty="0" smtClean="0"/>
              <a:t> Beach</a:t>
            </a:r>
          </a:p>
          <a:p>
            <a:r>
              <a:rPr lang="en-US" dirty="0" smtClean="0"/>
              <a:t>Membership is cheap!  $25 for E-membership or $35 for full membership</a:t>
            </a:r>
          </a:p>
          <a:p>
            <a:r>
              <a:rPr lang="en-US" dirty="0" smtClean="0"/>
              <a:t>Scholarships, TOMT, and great networking with other math nerds!</a:t>
            </a:r>
          </a:p>
          <a:p>
            <a:endParaRPr lang="en-US" dirty="0" smtClean="0"/>
          </a:p>
          <a:p>
            <a:endParaRPr lang="en-US" dirty="0" smtClean="0"/>
          </a:p>
          <a:p>
            <a:endParaRPr lang="en-US" dirty="0"/>
          </a:p>
        </p:txBody>
      </p:sp>
      <p:sp>
        <p:nvSpPr>
          <p:cNvPr id="5" name="Footer Placeholder 4"/>
          <p:cNvSpPr>
            <a:spLocks noGrp="1"/>
          </p:cNvSpPr>
          <p:nvPr>
            <p:ph type="ftr" sz="quarter" idx="11"/>
          </p:nvPr>
        </p:nvSpPr>
        <p:spPr>
          <a:xfrm>
            <a:off x="7085012" y="6415087"/>
            <a:ext cx="6324599" cy="276226"/>
          </a:xfrm>
        </p:spPr>
        <p:txBody>
          <a:bodyPr/>
          <a:lstStyle/>
          <a:p>
            <a:r>
              <a:rPr lang="en-US" dirty="0" smtClean="0"/>
              <a:t>Molly Smith - North Powder School District - @mollymathnerd</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8" y="269503"/>
            <a:ext cx="1704657" cy="1270744"/>
          </a:xfrm>
          <a:prstGeom prst="rect">
            <a:avLst/>
          </a:prstGeom>
        </p:spPr>
      </p:pic>
      <p:pic>
        <p:nvPicPr>
          <p:cNvPr id="12" name="Picture 4" descr="Image may contain: 2 people, people standing and in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12281">
            <a:off x="754286" y="2160925"/>
            <a:ext cx="3049938" cy="40665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2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the girl from Halfway who wasn’t going to be a teacher!</a:t>
            </a:r>
            <a:endParaRPr lang="en-US" dirty="0"/>
          </a:p>
        </p:txBody>
      </p:sp>
      <p:pic>
        <p:nvPicPr>
          <p:cNvPr id="4" name="Shape 119"/>
          <p:cNvPicPr preferRelativeResize="0">
            <a:picLocks noGrp="1"/>
          </p:cNvPicPr>
          <p:nvPr>
            <p:ph idx="1"/>
          </p:nvPr>
        </p:nvPicPr>
        <p:blipFill rotWithShape="1">
          <a:blip r:embed="rId3">
            <a:alphaModFix/>
          </a:blip>
          <a:srcRect/>
          <a:stretch/>
        </p:blipFill>
        <p:spPr>
          <a:xfrm rot="5400000">
            <a:off x="922021" y="781040"/>
            <a:ext cx="5271312" cy="6591299"/>
          </a:xfrm>
          <a:prstGeom prst="rect">
            <a:avLst/>
          </a:prstGeom>
          <a:noFill/>
          <a:ln>
            <a:noFill/>
          </a:ln>
        </p:spPr>
      </p:pic>
      <p:pic>
        <p:nvPicPr>
          <p:cNvPr id="3074" name="Picture 2" descr="Image may contain: 14 people, people smiling, ind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940" y="1295400"/>
            <a:ext cx="6595885" cy="4396183"/>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117"/>
          <p:cNvPicPr preferRelativeResize="0"/>
          <p:nvPr/>
        </p:nvPicPr>
        <p:blipFill rotWithShape="1">
          <a:blip r:embed="rId5">
            <a:alphaModFix/>
          </a:blip>
          <a:srcRect/>
          <a:stretch/>
        </p:blipFill>
        <p:spPr>
          <a:xfrm>
            <a:off x="1200714" y="1661308"/>
            <a:ext cx="7696200" cy="4830762"/>
          </a:xfrm>
          <a:prstGeom prst="rect">
            <a:avLst/>
          </a:prstGeom>
          <a:noFill/>
          <a:ln>
            <a:noFill/>
          </a:ln>
        </p:spPr>
      </p:pic>
      <p:pic>
        <p:nvPicPr>
          <p:cNvPr id="7" name="Shape 116"/>
          <p:cNvPicPr preferRelativeResize="0"/>
          <p:nvPr/>
        </p:nvPicPr>
        <p:blipFill rotWithShape="1">
          <a:blip r:embed="rId6">
            <a:alphaModFix/>
          </a:blip>
          <a:srcRect/>
          <a:stretch/>
        </p:blipFill>
        <p:spPr>
          <a:xfrm>
            <a:off x="1751012" y="1441033"/>
            <a:ext cx="8305799" cy="5059361"/>
          </a:xfrm>
          <a:prstGeom prst="rect">
            <a:avLst/>
          </a:prstGeom>
          <a:noFill/>
          <a:ln>
            <a:noFill/>
          </a:ln>
        </p:spPr>
      </p:pic>
      <p:sp>
        <p:nvSpPr>
          <p:cNvPr id="3" name="Footer Placeholder 2"/>
          <p:cNvSpPr>
            <a:spLocks noGrp="1"/>
          </p:cNvSpPr>
          <p:nvPr>
            <p:ph type="ftr" sz="quarter" idx="11"/>
          </p:nvPr>
        </p:nvSpPr>
        <p:spPr>
          <a:xfrm>
            <a:off x="1180076" y="6542096"/>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366792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fluency…</a:t>
            </a:r>
            <a:endParaRPr lang="en-US" dirty="0"/>
          </a:p>
        </p:txBody>
      </p:sp>
      <p:sp>
        <p:nvSpPr>
          <p:cNvPr id="3" name="Text Placeholder 2"/>
          <p:cNvSpPr>
            <a:spLocks noGrp="1"/>
          </p:cNvSpPr>
          <p:nvPr>
            <p:ph type="body" sz="half" idx="2"/>
          </p:nvPr>
        </p:nvSpPr>
        <p:spPr/>
        <p:txBody>
          <a:bodyPr/>
          <a:lstStyle/>
          <a:p>
            <a:endParaRPr lang="en-US" dirty="0"/>
          </a:p>
        </p:txBody>
      </p:sp>
      <p:sp>
        <p:nvSpPr>
          <p:cNvPr id="4" name="Content Placeholder 3"/>
          <p:cNvSpPr>
            <a:spLocks noGrp="1"/>
          </p:cNvSpPr>
          <p:nvPr>
            <p:ph idx="1"/>
          </p:nvPr>
        </p:nvSpPr>
        <p:spPr/>
        <p:txBody>
          <a:bodyPr/>
          <a:lstStyle/>
          <a:p>
            <a:r>
              <a:rPr lang="en-US" dirty="0" smtClean="0"/>
              <a:t>This is the question of the day!</a:t>
            </a:r>
          </a:p>
          <a:p>
            <a:endParaRPr lang="en-US" dirty="0"/>
          </a:p>
        </p:txBody>
      </p:sp>
      <p:pic>
        <p:nvPicPr>
          <p:cNvPr id="6" name="Picture 5" descr="File:&lt;strong&gt;Question mark&lt;/strong&gt; 1.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612" y="2590800"/>
            <a:ext cx="3125764" cy="3962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ooter Placeholder 6"/>
          <p:cNvSpPr>
            <a:spLocks noGrp="1"/>
          </p:cNvSpPr>
          <p:nvPr>
            <p:ph type="ftr" sz="quarter" idx="11"/>
          </p:nvPr>
        </p:nvSpPr>
        <p:spPr>
          <a:xfrm>
            <a:off x="1522413" y="6400800"/>
            <a:ext cx="9677399" cy="276227"/>
          </a:xfrm>
        </p:spPr>
        <p:txBody>
          <a:bodyPr/>
          <a:lstStyle/>
          <a:p>
            <a:r>
              <a:rPr lang="en-US" dirty="0" smtClean="0"/>
              <a:t>                                                                                                                                                                                                                                         Molly Smith - NPSD- @mollymathnerd</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544" y="3362108"/>
            <a:ext cx="3190274" cy="2876983"/>
          </a:xfrm>
          <a:prstGeom prst="rect">
            <a:avLst/>
          </a:prstGeom>
        </p:spPr>
      </p:pic>
    </p:spTree>
    <p:extLst>
      <p:ext uri="{BB962C8B-B14F-4D97-AF65-F5344CB8AC3E}">
        <p14:creationId xmlns:p14="http://schemas.microsoft.com/office/powerpoint/2010/main" val="13736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a:t>
            </a:r>
            <a:endParaRPr lang="en-US" dirty="0"/>
          </a:p>
        </p:txBody>
      </p:sp>
      <p:sp>
        <p:nvSpPr>
          <p:cNvPr id="4" name="Text Placeholder 3"/>
          <p:cNvSpPr>
            <a:spLocks noGrp="1"/>
          </p:cNvSpPr>
          <p:nvPr>
            <p:ph type="body" sz="half" idx="2"/>
          </p:nvPr>
        </p:nvSpPr>
        <p:spPr/>
        <p:txBody>
          <a:bodyPr>
            <a:normAutofit/>
          </a:bodyPr>
          <a:lstStyle/>
          <a:p>
            <a:endParaRPr lang="en-US" dirty="0"/>
          </a:p>
        </p:txBody>
      </p:sp>
      <p:sp>
        <p:nvSpPr>
          <p:cNvPr id="6" name="Content Placeholder 5"/>
          <p:cNvSpPr>
            <a:spLocks noGrp="1"/>
          </p:cNvSpPr>
          <p:nvPr>
            <p:ph idx="1"/>
          </p:nvPr>
        </p:nvSpPr>
        <p:spPr/>
        <p:txBody>
          <a:bodyPr/>
          <a:lstStyle/>
          <a:p>
            <a:r>
              <a:rPr lang="en-US" dirty="0"/>
              <a:t>Think about your current practice.  </a:t>
            </a:r>
          </a:p>
          <a:p>
            <a:r>
              <a:rPr lang="en-US" dirty="0"/>
              <a:t>Does it support what the research is showing?</a:t>
            </a:r>
          </a:p>
          <a:p>
            <a:r>
              <a:rPr lang="en-US" dirty="0"/>
              <a:t>If not, how can you change your practices</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838200"/>
            <a:ext cx="9144000" cy="3733800"/>
          </a:xfrm>
        </p:spPr>
        <p:txBody>
          <a:bodyPr/>
          <a:lstStyle/>
          <a:p>
            <a:r>
              <a:rPr lang="en-US" sz="6000" dirty="0" smtClean="0"/>
              <a:t>Exit ticket:</a:t>
            </a:r>
            <a:endParaRPr lang="en-US" sz="6000" dirty="0"/>
          </a:p>
        </p:txBody>
      </p:sp>
      <p:sp>
        <p:nvSpPr>
          <p:cNvPr id="3" name="Text Placeholder 2"/>
          <p:cNvSpPr>
            <a:spLocks noGrp="1"/>
          </p:cNvSpPr>
          <p:nvPr>
            <p:ph type="body" idx="1"/>
          </p:nvPr>
        </p:nvSpPr>
        <p:spPr>
          <a:xfrm>
            <a:off x="1522413" y="4953001"/>
            <a:ext cx="9143999" cy="1219200"/>
          </a:xfrm>
        </p:spPr>
        <p:txBody>
          <a:bodyPr>
            <a:normAutofit fontScale="70000" lnSpcReduction="20000"/>
          </a:bodyPr>
          <a:lstStyle/>
          <a:p>
            <a:r>
              <a:rPr lang="en-US" sz="4200" dirty="0"/>
              <a:t>What are  effective teaching practices pertaining to fluency that you can put into </a:t>
            </a:r>
            <a:r>
              <a:rPr lang="en-US" sz="4200" dirty="0" smtClean="0"/>
              <a:t>place starting your next day back at school?</a:t>
            </a:r>
            <a:r>
              <a:rPr lang="en-US" dirty="0"/>
              <a:t/>
            </a:r>
            <a:br>
              <a:rPr lang="en-US" dirty="0"/>
            </a:br>
            <a:endParaRPr lang="en-US" dirty="0"/>
          </a:p>
        </p:txBody>
      </p:sp>
      <p:sp>
        <p:nvSpPr>
          <p:cNvPr id="4" name="Footer Placeholder 3"/>
          <p:cNvSpPr>
            <a:spLocks noGrp="1"/>
          </p:cNvSpPr>
          <p:nvPr>
            <p:ph type="ftr" sz="quarter" idx="11"/>
          </p:nvPr>
        </p:nvSpPr>
        <p:spPr>
          <a:xfrm>
            <a:off x="6627812" y="6415089"/>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4152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Questions/Comments</a:t>
            </a:r>
            <a:endParaRPr lang="en-US" dirty="0"/>
          </a:p>
        </p:txBody>
      </p:sp>
      <p:sp>
        <p:nvSpPr>
          <p:cNvPr id="4" name="Text Placeholder 3"/>
          <p:cNvSpPr>
            <a:spLocks noGrp="1"/>
          </p:cNvSpPr>
          <p:nvPr>
            <p:ph type="body" sz="half" idx="2"/>
          </p:nvPr>
        </p:nvSpPr>
        <p:spPr/>
        <p:txBody>
          <a:bodyPr/>
          <a:lstStyle/>
          <a:p>
            <a:r>
              <a:rPr lang="en-US" dirty="0" smtClean="0"/>
              <a:t>Molly Smith</a:t>
            </a:r>
          </a:p>
          <a:p>
            <a:r>
              <a:rPr lang="en-US" dirty="0" smtClean="0"/>
              <a:t>North Powder Elementary</a:t>
            </a:r>
          </a:p>
          <a:p>
            <a:r>
              <a:rPr lang="en-US" dirty="0" smtClean="0">
                <a:hlinkClick r:id="rId2"/>
              </a:rPr>
              <a:t>molly@eoni.com</a:t>
            </a:r>
            <a:endParaRPr lang="en-US" dirty="0" smtClean="0"/>
          </a:p>
          <a:p>
            <a:r>
              <a:rPr lang="en-US" dirty="0" smtClean="0"/>
              <a:t>541.898.2244</a:t>
            </a:r>
            <a:endParaRPr lang="en-US" dirty="0"/>
          </a:p>
        </p:txBody>
      </p:sp>
      <p:sp>
        <p:nvSpPr>
          <p:cNvPr id="3" name="Picture Placeholder 2"/>
          <p:cNvSpPr>
            <a:spLocks noGrp="1"/>
          </p:cNvSpPr>
          <p:nvPr>
            <p:ph type="pic" idx="1"/>
          </p:nvPr>
        </p:nvSpPr>
        <p:spPr/>
      </p:sp>
      <p:pic>
        <p:nvPicPr>
          <p:cNvPr id="4098" name="Picture 2" descr="Image result for mATH R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50317">
            <a:off x="1717661" y="2409122"/>
            <a:ext cx="5379988" cy="301279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7415118" y="6376757"/>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6412" y="1904999"/>
            <a:ext cx="6096001" cy="457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a:xfrm>
            <a:off x="684212" y="6581774"/>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117589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brings you to this session?</a:t>
            </a:r>
            <a:endParaRPr lang="en-US" dirty="0"/>
          </a:p>
        </p:txBody>
      </p:sp>
      <p:sp>
        <p:nvSpPr>
          <p:cNvPr id="3" name="Footer Placeholder 2"/>
          <p:cNvSpPr>
            <a:spLocks noGrp="1"/>
          </p:cNvSpPr>
          <p:nvPr>
            <p:ph type="ftr" sz="quarter" idx="11"/>
          </p:nvPr>
        </p:nvSpPr>
        <p:spPr>
          <a:xfrm>
            <a:off x="1141412" y="6324600"/>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22648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5486400"/>
            <a:ext cx="9143999" cy="685800"/>
          </a:xfrm>
        </p:spPr>
        <p:txBody>
          <a:bodyPr>
            <a:normAutofit/>
          </a:bodyPr>
          <a:lstStyle/>
          <a:p>
            <a:r>
              <a:rPr lang="en-US" sz="3600" dirty="0" smtClean="0"/>
              <a:t>Is this fluency?</a:t>
            </a:r>
            <a:endParaRPr lang="en-US"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2" y="304800"/>
            <a:ext cx="6705600" cy="50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a:xfrm>
            <a:off x="303212" y="6477000"/>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182775189"/>
              </p:ext>
            </p:extLst>
          </p:nvPr>
        </p:nvGraphicFramePr>
        <p:xfrm>
          <a:off x="1522413" y="1905000"/>
          <a:ext cx="441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a:xfrm>
            <a:off x="6094413" y="6400800"/>
            <a:ext cx="6324599" cy="276226"/>
          </a:xfrm>
        </p:spPr>
        <p:txBody>
          <a:bodyPr/>
          <a:lstStyle/>
          <a:p>
            <a:r>
              <a:rPr lang="en-US" dirty="0" smtClean="0"/>
              <a:t>Molly Smith - North Powder School District - @mollymathnerd</a:t>
            </a:r>
            <a:endParaRPr lang="en-US" dirty="0"/>
          </a:p>
        </p:txBody>
      </p:sp>
      <p:pic>
        <p:nvPicPr>
          <p:cNvPr id="7" name="Content Placeholder 6" descr="Helping &lt;strong&gt;kids&lt;/strong&gt; learn patterns can develop &lt;strong&gt;math&lt;/strong&gt; skills. Poughkeepsie Day ..."/>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780212" y="2190750"/>
            <a:ext cx="4419600" cy="3314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Christmas Break – it was that good!</a:t>
            </a:r>
            <a:endParaRPr lang="en-US" dirty="0"/>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273289">
            <a:off x="2130630" y="2282220"/>
            <a:ext cx="4677833" cy="3508375"/>
          </a:xfrm>
          <a:prstGeom prst="rect">
            <a:avLst/>
          </a:prstGeom>
        </p:spPr>
      </p:pic>
      <p:sp>
        <p:nvSpPr>
          <p:cNvPr id="4" name="Footer Placeholder 3"/>
          <p:cNvSpPr>
            <a:spLocks noGrp="1"/>
          </p:cNvSpPr>
          <p:nvPr>
            <p:ph type="ftr" sz="quarter" idx="11"/>
          </p:nvPr>
        </p:nvSpPr>
        <p:spPr>
          <a:xfrm>
            <a:off x="7847012" y="6400800"/>
            <a:ext cx="6324599" cy="276226"/>
          </a:xfrm>
        </p:spPr>
        <p:txBody>
          <a:bodyPr/>
          <a:lstStyle/>
          <a:p>
            <a:r>
              <a:rPr lang="en-US" dirty="0" smtClean="0"/>
              <a:t>Molly Smith - North Powder School District - @mollymathnerd</a:t>
            </a:r>
            <a:endParaRPr lang="en-US" dirty="0"/>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26898</TotalTime>
  <Words>1809</Words>
  <Application>Microsoft Office PowerPoint</Application>
  <PresentationFormat>Custom</PresentationFormat>
  <Paragraphs>263</Paragraphs>
  <Slides>43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Consolas</vt:lpstr>
      <vt:lpstr>Corbel</vt:lpstr>
      <vt:lpstr>Wingdings</vt:lpstr>
      <vt:lpstr>Chalkboard 16x9</vt:lpstr>
      <vt:lpstr>Math + Fluency = FUN!</vt:lpstr>
      <vt:lpstr>Who am I?</vt:lpstr>
      <vt:lpstr>Big math nerd!</vt:lpstr>
      <vt:lpstr>I’m the girl from Halfway who wasn’t going to be a teacher!</vt:lpstr>
      <vt:lpstr>Fluency???</vt:lpstr>
      <vt:lpstr>What brings you to this session?</vt:lpstr>
      <vt:lpstr>PowerPoint Presentation</vt:lpstr>
      <vt:lpstr>Objectives</vt:lpstr>
      <vt:lpstr>Christmas Break – it was that good!</vt:lpstr>
      <vt:lpstr>PowerPoint Presentation</vt:lpstr>
      <vt:lpstr>Math Gene?</vt:lpstr>
      <vt:lpstr>Standards for fluency…</vt:lpstr>
      <vt:lpstr>IES/Jo Boaler Research</vt:lpstr>
      <vt:lpstr>Jo Boaler – Fluency without Fear</vt:lpstr>
      <vt:lpstr>Strategies</vt:lpstr>
      <vt:lpstr>Number Talks</vt:lpstr>
      <vt:lpstr>Number Talks</vt:lpstr>
      <vt:lpstr>Dice</vt:lpstr>
      <vt:lpstr>Cards</vt:lpstr>
      <vt:lpstr>OTC card games</vt:lpstr>
      <vt:lpstr>Dot cards</vt:lpstr>
      <vt:lpstr>PowerPoint Presentation</vt:lpstr>
      <vt:lpstr>Dot cards</vt:lpstr>
      <vt:lpstr>PowerPoint Presentation</vt:lpstr>
      <vt:lpstr>Dot cards</vt:lpstr>
      <vt:lpstr>PowerPoint Presentation</vt:lpstr>
      <vt:lpstr>Other games</vt:lpstr>
      <vt:lpstr>Dominoes</vt:lpstr>
      <vt:lpstr>No materials</vt:lpstr>
      <vt:lpstr>The number of the day - 63</vt:lpstr>
      <vt:lpstr>Clickers</vt:lpstr>
      <vt:lpstr>Rekenrek</vt:lpstr>
      <vt:lpstr>Kim Sutton</vt:lpstr>
      <vt:lpstr>Music</vt:lpstr>
      <vt:lpstr>Rich tasks</vt:lpstr>
      <vt:lpstr>Websites</vt:lpstr>
      <vt:lpstr>Developing numerical fluency</vt:lpstr>
      <vt:lpstr>Other resources…</vt:lpstr>
      <vt:lpstr>The Oregon Council of Teachers of Mathematics</vt:lpstr>
      <vt:lpstr>Assessing fluency…</vt:lpstr>
      <vt:lpstr>Fluency</vt:lpstr>
      <vt:lpstr>Exit ticket:</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 Fluency = FUN!</dc:title>
  <dc:creator>Smith, Molly</dc:creator>
  <cp:lastModifiedBy>Smith, Molly</cp:lastModifiedBy>
  <cp:revision>67</cp:revision>
  <dcterms:created xsi:type="dcterms:W3CDTF">2017-04-04T03:12:23Z</dcterms:created>
  <dcterms:modified xsi:type="dcterms:W3CDTF">2017-04-24T16:09:05Z</dcterms:modified>
</cp:coreProperties>
</file>