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42"/>
  </p:notesMasterIdLst>
  <p:handoutMasterIdLst>
    <p:handoutMasterId r:id="rId43"/>
  </p:handoutMasterIdLst>
  <p:sldIdLst>
    <p:sldId id="256" r:id="rId2"/>
    <p:sldId id="366" r:id="rId3"/>
    <p:sldId id="257" r:id="rId4"/>
    <p:sldId id="361" r:id="rId5"/>
    <p:sldId id="334" r:id="rId6"/>
    <p:sldId id="262" r:id="rId7"/>
    <p:sldId id="263" r:id="rId8"/>
    <p:sldId id="271" r:id="rId9"/>
    <p:sldId id="264" r:id="rId10"/>
    <p:sldId id="267" r:id="rId11"/>
    <p:sldId id="269" r:id="rId12"/>
    <p:sldId id="270" r:id="rId13"/>
    <p:sldId id="280" r:id="rId14"/>
    <p:sldId id="294" r:id="rId15"/>
    <p:sldId id="275" r:id="rId16"/>
    <p:sldId id="295" r:id="rId17"/>
    <p:sldId id="278" r:id="rId18"/>
    <p:sldId id="274" r:id="rId19"/>
    <p:sldId id="285" r:id="rId20"/>
    <p:sldId id="364" r:id="rId21"/>
    <p:sldId id="284" r:id="rId22"/>
    <p:sldId id="286" r:id="rId23"/>
    <p:sldId id="362" r:id="rId24"/>
    <p:sldId id="344" r:id="rId25"/>
    <p:sldId id="289" r:id="rId26"/>
    <p:sldId id="317" r:id="rId27"/>
    <p:sldId id="273" r:id="rId28"/>
    <p:sldId id="301" r:id="rId29"/>
    <p:sldId id="302" r:id="rId30"/>
    <p:sldId id="304" r:id="rId31"/>
    <p:sldId id="338" r:id="rId32"/>
    <p:sldId id="308" r:id="rId33"/>
    <p:sldId id="310" r:id="rId34"/>
    <p:sldId id="341" r:id="rId35"/>
    <p:sldId id="312" r:id="rId36"/>
    <p:sldId id="328" r:id="rId37"/>
    <p:sldId id="333" r:id="rId38"/>
    <p:sldId id="318" r:id="rId39"/>
    <p:sldId id="365" r:id="rId40"/>
    <p:sldId id="32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1DA3633C-731B-6F4D-AC0E-970AC0C0529F}">
          <p14:sldIdLst>
            <p14:sldId id="256"/>
            <p14:sldId id="366"/>
            <p14:sldId id="257"/>
            <p14:sldId id="361"/>
            <p14:sldId id="334"/>
            <p14:sldId id="262"/>
            <p14:sldId id="263"/>
            <p14:sldId id="271"/>
            <p14:sldId id="264"/>
            <p14:sldId id="267"/>
            <p14:sldId id="269"/>
          </p14:sldIdLst>
        </p14:section>
        <p14:section name="Time" id="{1BCF0DED-6CEE-A04C-BFC5-0BF79D86F864}">
          <p14:sldIdLst>
            <p14:sldId id="270"/>
            <p14:sldId id="280"/>
            <p14:sldId id="294"/>
            <p14:sldId id="275"/>
            <p14:sldId id="295"/>
            <p14:sldId id="278"/>
          </p14:sldIdLst>
        </p14:section>
        <p14:section name="Materials" id="{1E1D4DA0-7BFA-4A4B-BCB0-FF6F91DAE02B}">
          <p14:sldIdLst>
            <p14:sldId id="274"/>
            <p14:sldId id="285"/>
            <p14:sldId id="364"/>
            <p14:sldId id="284"/>
            <p14:sldId id="286"/>
            <p14:sldId id="362"/>
            <p14:sldId id="344"/>
            <p14:sldId id="289"/>
            <p14:sldId id="317"/>
          </p14:sldIdLst>
        </p14:section>
        <p14:section name="Instructional Strategies" id="{34253540-75CB-D945-9093-908CC0E55ADD}">
          <p14:sldIdLst>
            <p14:sldId id="273"/>
            <p14:sldId id="301"/>
            <p14:sldId id="302"/>
            <p14:sldId id="304"/>
            <p14:sldId id="338"/>
            <p14:sldId id="308"/>
            <p14:sldId id="310"/>
            <p14:sldId id="341"/>
            <p14:sldId id="312"/>
            <p14:sldId id="328"/>
            <p14:sldId id="333"/>
            <p14:sldId id="318"/>
            <p14:sldId id="365"/>
          </p14:sldIdLst>
        </p14:section>
        <p14:section name="Review" id="{0C1755FE-9C82-9C48-B27A-B756BD5A4EDA}">
          <p14:sldIdLst>
            <p14:sldId id="3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hiddenSlides="1" frameSlides="1"/>
  <p:clrMru>
    <a:srgbClr val="FFBE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0" autoAdjust="0"/>
    <p:restoredTop sz="94660"/>
  </p:normalViewPr>
  <p:slideViewPr>
    <p:cSldViewPr snapToGrid="0" snapToObjects="1">
      <p:cViewPr varScale="1">
        <p:scale>
          <a:sx n="50" d="100"/>
          <a:sy n="50" d="100"/>
        </p:scale>
        <p:origin x="-1138" y="-67"/>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FDFAD-D9AA-CB4B-BD4B-B990A4E030DB}" type="datetimeFigureOut">
              <a:rPr lang="en-US" smtClean="0"/>
              <a:pPr/>
              <a:t>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458E19-20F2-174B-90B8-F9E2518E8708}" type="slidenum">
              <a:rPr lang="en-US" smtClean="0"/>
              <a:pPr/>
              <a:t>‹#›</a:t>
            </a:fld>
            <a:endParaRPr lang="en-US"/>
          </a:p>
        </p:txBody>
      </p:sp>
    </p:spTree>
    <p:extLst>
      <p:ext uri="{BB962C8B-B14F-4D97-AF65-F5344CB8AC3E}">
        <p14:creationId xmlns:p14="http://schemas.microsoft.com/office/powerpoint/2010/main" xmlns="" val="36128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0C9C6-35DD-6847-8A39-C5CB7F0930B5}" type="datetimeFigureOut">
              <a:rPr lang="en-US" smtClean="0"/>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D034C-3969-A941-96EE-21F207E4285A}" type="slidenum">
              <a:rPr lang="en-US" smtClean="0"/>
              <a:pPr/>
              <a:t>‹#›</a:t>
            </a:fld>
            <a:endParaRPr lang="en-US"/>
          </a:p>
        </p:txBody>
      </p:sp>
    </p:spTree>
    <p:extLst>
      <p:ext uri="{BB962C8B-B14F-4D97-AF65-F5344CB8AC3E}">
        <p14:creationId xmlns:p14="http://schemas.microsoft.com/office/powerpoint/2010/main" xmlns="" val="1167515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383A2-56A2-4479-B80E-44D5BEE87DF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nine features of RTI implementation, this presentation covers the standards of practice of leadership and the core.</a:t>
            </a:r>
            <a:endParaRPr lang="en-US" dirty="0"/>
          </a:p>
        </p:txBody>
      </p:sp>
      <p:sp>
        <p:nvSpPr>
          <p:cNvPr id="4" name="Slide Number Placeholder 3"/>
          <p:cNvSpPr>
            <a:spLocks noGrp="1"/>
          </p:cNvSpPr>
          <p:nvPr>
            <p:ph type="sldNum" sz="quarter" idx="10"/>
          </p:nvPr>
        </p:nvSpPr>
        <p:spPr/>
        <p:txBody>
          <a:bodyPr/>
          <a:lstStyle/>
          <a:p>
            <a:fld id="{328D034C-3969-A941-96EE-21F207E4285A}" type="slidenum">
              <a:rPr lang="en-US" smtClean="0"/>
              <a:pPr/>
              <a:t>4</a:t>
            </a:fld>
            <a:endParaRPr lang="en-US"/>
          </a:p>
        </p:txBody>
      </p:sp>
    </p:spTree>
    <p:extLst>
      <p:ext uri="{BB962C8B-B14F-4D97-AF65-F5344CB8AC3E}">
        <p14:creationId xmlns:p14="http://schemas.microsoft.com/office/powerpoint/2010/main" xmlns="" val="114623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D74DC-2606-4290-A42F-509584D3DDED}" type="slidenum">
              <a:rPr lang="en-US" smtClean="0"/>
              <a:pPr fontAlgn="base">
                <a:spcBef>
                  <a:spcPct val="0"/>
                </a:spcBef>
                <a:spcAft>
                  <a:spcPct val="0"/>
                </a:spcAft>
                <a:defRPr/>
              </a:pPr>
              <a:t>7</a:t>
            </a:fld>
            <a:endParaRPr lang="en-US" dirty="0"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D74DC-2606-4290-A42F-509584D3DDED}" type="slidenum">
              <a:rPr lang="en-US" smtClean="0"/>
              <a:pPr fontAlgn="base">
                <a:spcBef>
                  <a:spcPct val="0"/>
                </a:spcBef>
                <a:spcAft>
                  <a:spcPct val="0"/>
                </a:spcAft>
                <a:defRPr/>
              </a:pPr>
              <a:t>8</a:t>
            </a:fld>
            <a:endParaRPr lang="en-US" dirty="0"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a:t>
            </a:r>
            <a:r>
              <a:rPr lang="en-US" baseline="0" dirty="0" smtClean="0"/>
              <a:t> of practice are the fence that define the reading program</a:t>
            </a:r>
            <a:endParaRPr lang="en-US" dirty="0"/>
          </a:p>
        </p:txBody>
      </p:sp>
      <p:sp>
        <p:nvSpPr>
          <p:cNvPr id="4" name="Slide Number Placeholder 3"/>
          <p:cNvSpPr>
            <a:spLocks noGrp="1"/>
          </p:cNvSpPr>
          <p:nvPr>
            <p:ph type="sldNum" sz="quarter" idx="10"/>
          </p:nvPr>
        </p:nvSpPr>
        <p:spPr/>
        <p:txBody>
          <a:bodyPr/>
          <a:lstStyle/>
          <a:p>
            <a:fld id="{328D034C-3969-A941-96EE-21F207E4285A}" type="slidenum">
              <a:rPr lang="en-US" smtClean="0"/>
              <a:pPr/>
              <a:t>11</a:t>
            </a:fld>
            <a:endParaRPr lang="en-US"/>
          </a:p>
        </p:txBody>
      </p:sp>
    </p:spTree>
    <p:extLst>
      <p:ext uri="{BB962C8B-B14F-4D97-AF65-F5344CB8AC3E}">
        <p14:creationId xmlns:p14="http://schemas.microsoft.com/office/powerpoint/2010/main" xmlns="" val="158982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 handouts</a:t>
            </a:r>
            <a:endParaRPr lang="en-US" dirty="0"/>
          </a:p>
        </p:txBody>
      </p:sp>
      <p:sp>
        <p:nvSpPr>
          <p:cNvPr id="4" name="Slide Number Placeholder 3"/>
          <p:cNvSpPr>
            <a:spLocks noGrp="1"/>
          </p:cNvSpPr>
          <p:nvPr>
            <p:ph type="sldNum" sz="quarter" idx="10"/>
          </p:nvPr>
        </p:nvSpPr>
        <p:spPr/>
        <p:txBody>
          <a:bodyPr/>
          <a:lstStyle/>
          <a:p>
            <a:fld id="{328D034C-3969-A941-96EE-21F207E4285A}" type="slidenum">
              <a:rPr lang="en-US" smtClean="0"/>
              <a:pPr/>
              <a:t>15</a:t>
            </a:fld>
            <a:endParaRPr lang="en-US"/>
          </a:p>
        </p:txBody>
      </p:sp>
    </p:spTree>
    <p:extLst>
      <p:ext uri="{BB962C8B-B14F-4D97-AF65-F5344CB8AC3E}">
        <p14:creationId xmlns:p14="http://schemas.microsoft.com/office/powerpoint/2010/main" xmlns="" val="109015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A0FD12-7097-4F4C-85CA-15591E7FC7A5}" type="slidenum">
              <a:rPr lang="en-US" smtClean="0"/>
              <a:pPr/>
              <a:t>24</a:t>
            </a:fld>
            <a:endParaRPr lang="en-US"/>
          </a:p>
        </p:txBody>
      </p:sp>
    </p:spTree>
    <p:extLst>
      <p:ext uri="{BB962C8B-B14F-4D97-AF65-F5344CB8AC3E}">
        <p14:creationId xmlns:p14="http://schemas.microsoft.com/office/powerpoint/2010/main" xmlns="" val="341476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defTabSz="913580">
              <a:defRPr sz="2300">
                <a:solidFill>
                  <a:schemeClr val="tx1"/>
                </a:solidFill>
                <a:latin typeface="Arial" charset="0"/>
                <a:ea typeface="ＭＳ Ｐゴシック" charset="0"/>
                <a:cs typeface="ＭＳ Ｐゴシック" charset="0"/>
              </a:defRPr>
            </a:lvl1pPr>
            <a:lvl2pPr marL="722222" indent="-277778" defTabSz="913580">
              <a:defRPr sz="2300">
                <a:solidFill>
                  <a:schemeClr val="tx1"/>
                </a:solidFill>
                <a:latin typeface="Arial" charset="0"/>
                <a:ea typeface="ＭＳ Ｐゴシック" charset="0"/>
              </a:defRPr>
            </a:lvl2pPr>
            <a:lvl3pPr marL="1111110" indent="-222222" defTabSz="913580">
              <a:defRPr sz="2300">
                <a:solidFill>
                  <a:schemeClr val="tx1"/>
                </a:solidFill>
                <a:latin typeface="Arial" charset="0"/>
                <a:ea typeface="ＭＳ Ｐゴシック" charset="0"/>
              </a:defRPr>
            </a:lvl3pPr>
            <a:lvl4pPr marL="1555554" indent="-222222" defTabSz="913580">
              <a:defRPr sz="2300">
                <a:solidFill>
                  <a:schemeClr val="tx1"/>
                </a:solidFill>
                <a:latin typeface="Arial" charset="0"/>
                <a:ea typeface="ＭＳ Ｐゴシック" charset="0"/>
              </a:defRPr>
            </a:lvl4pPr>
            <a:lvl5pPr marL="1999999" indent="-222222" defTabSz="913580">
              <a:defRPr sz="2300">
                <a:solidFill>
                  <a:schemeClr val="tx1"/>
                </a:solidFill>
                <a:latin typeface="Arial" charset="0"/>
                <a:ea typeface="ＭＳ Ｐゴシック" charset="0"/>
              </a:defRPr>
            </a:lvl5pPr>
            <a:lvl6pPr marL="2444443" indent="-222222" defTabSz="913580" eaLnBrk="0" fontAlgn="base" hangingPunct="0">
              <a:spcBef>
                <a:spcPct val="0"/>
              </a:spcBef>
              <a:spcAft>
                <a:spcPct val="0"/>
              </a:spcAft>
              <a:defRPr sz="2300">
                <a:solidFill>
                  <a:schemeClr val="tx1"/>
                </a:solidFill>
                <a:latin typeface="Arial" charset="0"/>
                <a:ea typeface="ＭＳ Ｐゴシック" charset="0"/>
              </a:defRPr>
            </a:lvl6pPr>
            <a:lvl7pPr marL="2888887" indent="-222222" defTabSz="913580" eaLnBrk="0" fontAlgn="base" hangingPunct="0">
              <a:spcBef>
                <a:spcPct val="0"/>
              </a:spcBef>
              <a:spcAft>
                <a:spcPct val="0"/>
              </a:spcAft>
              <a:defRPr sz="2300">
                <a:solidFill>
                  <a:schemeClr val="tx1"/>
                </a:solidFill>
                <a:latin typeface="Arial" charset="0"/>
                <a:ea typeface="ＭＳ Ｐゴシック" charset="0"/>
              </a:defRPr>
            </a:lvl7pPr>
            <a:lvl8pPr marL="3333331" indent="-222222" defTabSz="913580" eaLnBrk="0" fontAlgn="base" hangingPunct="0">
              <a:spcBef>
                <a:spcPct val="0"/>
              </a:spcBef>
              <a:spcAft>
                <a:spcPct val="0"/>
              </a:spcAft>
              <a:defRPr sz="2300">
                <a:solidFill>
                  <a:schemeClr val="tx1"/>
                </a:solidFill>
                <a:latin typeface="Arial" charset="0"/>
                <a:ea typeface="ＭＳ Ｐゴシック" charset="0"/>
              </a:defRPr>
            </a:lvl8pPr>
            <a:lvl9pPr marL="3777775" indent="-222222" defTabSz="913580" eaLnBrk="0" fontAlgn="base" hangingPunct="0">
              <a:spcBef>
                <a:spcPct val="0"/>
              </a:spcBef>
              <a:spcAft>
                <a:spcPct val="0"/>
              </a:spcAft>
              <a:defRPr sz="2300">
                <a:solidFill>
                  <a:schemeClr val="tx1"/>
                </a:solidFill>
                <a:latin typeface="Arial" charset="0"/>
                <a:ea typeface="ＭＳ Ｐゴシック" charset="0"/>
              </a:defRPr>
            </a:lvl9pPr>
          </a:lstStyle>
          <a:p>
            <a:fld id="{782700F2-A82F-C143-8EB0-6D8C09383906}" type="slidenum">
              <a:rPr lang="en-US" sz="1200"/>
              <a:pPr/>
              <a:t>36</a:t>
            </a:fld>
            <a:endParaRPr lang="en-US" sz="1200"/>
          </a:p>
        </p:txBody>
      </p:sp>
      <p:sp>
        <p:nvSpPr>
          <p:cNvPr id="17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b="1" i="0">
                <a:latin typeface="Goudy Old Style"/>
                <a:cs typeface="Goudy Old Style"/>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Optima"/>
                <a:cs typeface="Opti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OrRTI.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08607" y="5755852"/>
            <a:ext cx="926786" cy="680609"/>
          </a:xfrm>
          <a:prstGeom prst="rect">
            <a:avLst/>
          </a:prstGeom>
        </p:spPr>
      </p:pic>
      <p:sp>
        <p:nvSpPr>
          <p:cNvPr id="12" name="TextBox 11"/>
          <p:cNvSpPr txBox="1"/>
          <p:nvPr/>
        </p:nvSpPr>
        <p:spPr>
          <a:xfrm>
            <a:off x="402167" y="63501"/>
            <a:ext cx="8741833" cy="369332"/>
          </a:xfrm>
          <a:prstGeom prst="rect">
            <a:avLst/>
          </a:prstGeom>
          <a:noFill/>
        </p:spPr>
        <p:txBody>
          <a:bodyPr wrap="square" rtlCol="0">
            <a:spAutoFit/>
          </a:bodyPr>
          <a:lstStyle/>
          <a:p>
            <a:r>
              <a:rPr lang="en-US" sz="1600" b="1" i="1" dirty="0" smtClean="0"/>
              <a:t>Vision: Every </a:t>
            </a:r>
            <a:r>
              <a:rPr lang="en-US" sz="1600" b="1" i="1" dirty="0"/>
              <a:t>child in every district receives the instruction that they need and </a:t>
            </a:r>
            <a:r>
              <a:rPr lang="en-US" sz="1600" b="1" i="1" dirty="0" smtClean="0"/>
              <a:t>deserve…every </a:t>
            </a:r>
            <a:r>
              <a:rPr lang="en-US" sz="1600" b="1" i="1" dirty="0"/>
              <a:t>day</a:t>
            </a:r>
            <a:r>
              <a:rPr lang="en-US" i="1" dirty="0" smtClean="0"/>
              <a:t>.</a:t>
            </a:r>
            <a:endParaRPr lang="en-US" dirty="0"/>
          </a:p>
        </p:txBody>
      </p:sp>
      <p:grpSp>
        <p:nvGrpSpPr>
          <p:cNvPr id="4" name="Group 3"/>
          <p:cNvGrpSpPr/>
          <p:nvPr userDrawn="1"/>
        </p:nvGrpSpPr>
        <p:grpSpPr>
          <a:xfrm>
            <a:off x="1" y="5755852"/>
            <a:ext cx="9144000" cy="1053500"/>
            <a:chOff x="1" y="5755852"/>
            <a:chExt cx="9144000" cy="1053500"/>
          </a:xfrm>
        </p:grpSpPr>
        <p:sp>
          <p:nvSpPr>
            <p:cNvPr id="8" name="TextBox 7"/>
            <p:cNvSpPr txBox="1"/>
            <p:nvPr/>
          </p:nvSpPr>
          <p:spPr>
            <a:xfrm>
              <a:off x="1" y="6440020"/>
              <a:ext cx="9144000" cy="369332"/>
            </a:xfrm>
            <a:prstGeom prst="rect">
              <a:avLst/>
            </a:prstGeom>
            <a:noFill/>
          </p:spPr>
          <p:txBody>
            <a:bodyPr wrap="square" rtlCol="0">
              <a:spAutoFit/>
            </a:bodyPr>
            <a:lstStyle/>
            <a:p>
              <a:pPr algn="ctr"/>
              <a:r>
                <a:rPr lang="en-US" b="0" i="0" dirty="0" smtClean="0">
                  <a:latin typeface="Futura Condensed"/>
                  <a:cs typeface="Futura Condensed"/>
                </a:rPr>
                <a:t>Oregon Response to Intervention</a:t>
              </a:r>
              <a:endParaRPr lang="en-US" b="0" i="0" dirty="0">
                <a:latin typeface="Futura Condensed"/>
                <a:cs typeface="Futura Condensed"/>
              </a:endParaRPr>
            </a:p>
          </p:txBody>
        </p:sp>
        <p:pic>
          <p:nvPicPr>
            <p:cNvPr id="9" name="Picture 8" descr="OrRTI.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08607" y="5755852"/>
              <a:ext cx="926786" cy="680609"/>
            </a:xfrm>
            <a:prstGeom prst="rect">
              <a:avLst/>
            </a:prstGeom>
          </p:spPr>
        </p:pic>
      </p:grpSp>
      <p:sp>
        <p:nvSpPr>
          <p:cNvPr id="10" name="TextBox 9"/>
          <p:cNvSpPr txBox="1"/>
          <p:nvPr userDrawn="1"/>
        </p:nvSpPr>
        <p:spPr>
          <a:xfrm>
            <a:off x="402167" y="63501"/>
            <a:ext cx="8741833" cy="369332"/>
          </a:xfrm>
          <a:prstGeom prst="rect">
            <a:avLst/>
          </a:prstGeom>
          <a:noFill/>
        </p:spPr>
        <p:txBody>
          <a:bodyPr wrap="square" rtlCol="0">
            <a:spAutoFit/>
          </a:bodyPr>
          <a:lstStyle/>
          <a:p>
            <a:r>
              <a:rPr lang="en-US" sz="1600" b="1" i="1" dirty="0" smtClean="0"/>
              <a:t>Vision: Every </a:t>
            </a:r>
            <a:r>
              <a:rPr lang="en-US" sz="1600" b="1" i="1" dirty="0"/>
              <a:t>child in every district receives the instruction that they need and </a:t>
            </a:r>
            <a:r>
              <a:rPr lang="en-US" sz="1600" b="1" i="1" dirty="0" smtClean="0"/>
              <a:t>deserve…every </a:t>
            </a:r>
            <a:r>
              <a:rPr lang="en-US" sz="1600" b="1" i="1" dirty="0"/>
              <a:t>day</a:t>
            </a:r>
            <a:r>
              <a:rPr lang="en-US" i="1" dirty="0" smtClean="0"/>
              <a:t>.</a:t>
            </a:r>
            <a:endParaRPr lang="en-US" dirty="0"/>
          </a:p>
        </p:txBody>
      </p:sp>
    </p:spTree>
    <p:extLst>
      <p:ext uri="{BB962C8B-B14F-4D97-AF65-F5344CB8AC3E}">
        <p14:creationId xmlns:p14="http://schemas.microsoft.com/office/powerpoint/2010/main" xmlns="" val="205357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990600"/>
          </a:xfrm>
        </p:spPr>
        <p:txBody>
          <a:bodyPr/>
          <a:lstStyle>
            <a:lvl1pPr>
              <a:defRPr b="0">
                <a:solidFill>
                  <a:schemeClr val="bg1"/>
                </a:solidFill>
                <a:effectLst>
                  <a:outerShdw blurRad="38100" dist="38100" dir="2700000" algn="tl">
                    <a:srgbClr val="000000">
                      <a:alpha val="43137"/>
                    </a:srgbClr>
                  </a:outerShdw>
                </a:effectLst>
                <a:latin typeface="Corbel" pitchFamily="34" charset="0"/>
                <a:cs typeface="Segoe U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pitchFamily="34" charset="0"/>
                <a:cs typeface="Segoe UI" pitchFamily="34" charset="0"/>
              </a:defRPr>
            </a:lvl1pPr>
            <a:lvl2pPr>
              <a:defRPr>
                <a:latin typeface="Segoe UI" pitchFamily="34" charset="0"/>
                <a:cs typeface="Segoe UI" pitchFamily="34" charset="0"/>
              </a:defRPr>
            </a:lvl2pPr>
            <a:lvl3pPr>
              <a:defRPr>
                <a:latin typeface="Segoe UI" pitchFamily="34" charset="0"/>
                <a:cs typeface="Segoe UI" pitchFamily="34" charset="0"/>
              </a:defRPr>
            </a:lvl3pPr>
            <a:lvl4pPr>
              <a:defRPr>
                <a:latin typeface="Segoe UI" pitchFamily="34" charset="0"/>
                <a:cs typeface="Segoe UI" pitchFamily="34" charset="0"/>
              </a:defRPr>
            </a:lvl4pPr>
            <a:lvl5pPr>
              <a:defRPr>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47AA69E-BB2C-45CB-BBFB-1C7513878375}" type="datetimeFigureOut">
              <a:rPr lang="en-US" smtClean="0"/>
              <a:pPr/>
              <a:t>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2B0C04-5280-4414-AF96-001484DCC567}" type="slidenum">
              <a:rPr lang="en-US" smtClean="0"/>
              <a:pPr/>
              <a:t>‹#›</a:t>
            </a:fld>
            <a:endParaRPr lang="en-US"/>
          </a:p>
        </p:txBody>
      </p:sp>
    </p:spTree>
    <p:extLst>
      <p:ext uri="{BB962C8B-B14F-4D97-AF65-F5344CB8AC3E}">
        <p14:creationId xmlns:p14="http://schemas.microsoft.com/office/powerpoint/2010/main" xmlns="" val="68261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47AA69E-BB2C-45CB-BBFB-1C7513878375}" type="datetimeFigureOut">
              <a:rPr lang="en-US" smtClean="0"/>
              <a:pPr/>
              <a:t>2/3/2015</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82B0C04-5280-4414-AF96-001484DCC567}" type="slidenum">
              <a:rPr lang="en-US" smtClean="0"/>
              <a:pPr/>
              <a:t>‹#›</a:t>
            </a:fld>
            <a:endParaRPr lang="en-US"/>
          </a:p>
        </p:txBody>
      </p:sp>
    </p:spTree>
    <p:extLst>
      <p:ext uri="{BB962C8B-B14F-4D97-AF65-F5344CB8AC3E}">
        <p14:creationId xmlns:p14="http://schemas.microsoft.com/office/powerpoint/2010/main" xmlns="" val="3631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B324239-600B-417D-9311-6F357E9384E7}" type="datetime1">
              <a:rPr lang="en-US" smtClean="0"/>
              <a:pPr/>
              <a:t>2/3/2015</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solidFill>
                  <a:schemeClr val="tx1"/>
                </a:solidFill>
              </a:defRPr>
            </a:lvl1pPr>
          </a:lstStyle>
          <a:p>
            <a:fld id="{2B856BC8-A5D9-4ED2-ACA6-085BA616CD03}" type="slidenum">
              <a:rPr lang="en-US" smtClean="0"/>
              <a:pPr/>
              <a:t>‹#›</a:t>
            </a:fld>
            <a:endParaRPr lang="en-US" dirty="0"/>
          </a:p>
        </p:txBody>
      </p:sp>
      <p:sp>
        <p:nvSpPr>
          <p:cNvPr id="6" name="Title 1"/>
          <p:cNvSpPr>
            <a:spLocks noGrp="1"/>
          </p:cNvSpPr>
          <p:nvPr>
            <p:ph type="title"/>
          </p:nvPr>
        </p:nvSpPr>
        <p:spPr>
          <a:xfrm>
            <a:off x="1371600" y="152400"/>
            <a:ext cx="7315200" cy="990600"/>
          </a:xfrm>
        </p:spPr>
        <p:txBody>
          <a:bodyPr/>
          <a:lstStyle>
            <a:lvl1pPr>
              <a:defRPr>
                <a:solidFill>
                  <a:schemeClr val="bg1"/>
                </a:solidFill>
                <a:effectLst>
                  <a:outerShdw blurRad="38100" dist="38100" dir="2700000" algn="tl">
                    <a:srgbClr val="000000">
                      <a:alpha val="43137"/>
                    </a:srgbClr>
                  </a:outerShdw>
                </a:effectLst>
                <a:latin typeface="Corbe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74525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egon Response to Intervention">
    <p:spTree>
      <p:nvGrpSpPr>
        <p:cNvPr id="1" name=""/>
        <p:cNvGrpSpPr/>
        <p:nvPr/>
      </p:nvGrpSpPr>
      <p:grpSpPr>
        <a:xfrm>
          <a:off x="0" y="0"/>
          <a:ext cx="0" cy="0"/>
          <a:chOff x="0" y="0"/>
          <a:chExt cx="0" cy="0"/>
        </a:xfrm>
      </p:grpSpPr>
      <p:sp>
        <p:nvSpPr>
          <p:cNvPr id="15" name="Document 14"/>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5506"/>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64632"/>
            <a:ext cx="8229600" cy="436153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2280" y="6149253"/>
            <a:ext cx="9015540" cy="680609"/>
            <a:chOff x="128460" y="6098599"/>
            <a:chExt cx="9015540" cy="680609"/>
          </a:xfrm>
        </p:grpSpPr>
        <p:pic>
          <p:nvPicPr>
            <p:cNvPr id="10" name="Picture 9" descr="OrRTI.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460" y="6098599"/>
              <a:ext cx="926786" cy="680609"/>
            </a:xfrm>
            <a:prstGeom prst="rect">
              <a:avLst/>
            </a:prstGeom>
          </p:spPr>
        </p:pic>
        <p:sp>
          <p:nvSpPr>
            <p:cNvPr id="9" name="TextBox 8"/>
            <p:cNvSpPr txBox="1"/>
            <p:nvPr userDrawn="1"/>
          </p:nvSpPr>
          <p:spPr>
            <a:xfrm>
              <a:off x="974428" y="6406538"/>
              <a:ext cx="2930357" cy="369332"/>
            </a:xfrm>
            <a:prstGeom prst="rect">
              <a:avLst/>
            </a:prstGeom>
            <a:noFill/>
          </p:spPr>
          <p:txBody>
            <a:bodyPr wrap="square" rtlCol="0">
              <a:spAutoFit/>
            </a:bodyPr>
            <a:lstStyle/>
            <a:p>
              <a:pPr algn="l"/>
              <a:r>
                <a:rPr lang="en-US" b="0" i="0" dirty="0" smtClean="0">
                  <a:latin typeface="Futura Condensed"/>
                  <a:cs typeface="Futura Condensed"/>
                </a:rPr>
                <a:t>Oregon Response to Intervention</a:t>
              </a:r>
              <a:endParaRPr lang="en-US" b="0" i="0" dirty="0">
                <a:latin typeface="Futura Condensed"/>
                <a:cs typeface="Futura Condensed"/>
              </a:endParaRPr>
            </a:p>
          </p:txBody>
        </p:sp>
        <p:sp>
          <p:nvSpPr>
            <p:cNvPr id="11" name="TextBox 10"/>
            <p:cNvSpPr txBox="1"/>
            <p:nvPr userDrawn="1"/>
          </p:nvSpPr>
          <p:spPr>
            <a:xfrm>
              <a:off x="6977759" y="6406538"/>
              <a:ext cx="2166241" cy="369332"/>
            </a:xfrm>
            <a:prstGeom prst="rect">
              <a:avLst/>
            </a:prstGeom>
            <a:noFill/>
          </p:spPr>
          <p:txBody>
            <a:bodyPr wrap="none" rtlCol="0">
              <a:spAutoFit/>
            </a:bodyPr>
            <a:lstStyle/>
            <a:p>
              <a:r>
                <a:rPr lang="en-US" b="0" i="0" dirty="0" smtClean="0">
                  <a:latin typeface="Futura"/>
                  <a:cs typeface="Futura"/>
                </a:rPr>
                <a:t>www.oregonrti.org</a:t>
              </a:r>
              <a:endParaRPr lang="en-US" b="0" i="0" dirty="0">
                <a:latin typeface="Futura"/>
                <a:cs typeface="Futura"/>
              </a:endParaRPr>
            </a:p>
          </p:txBody>
        </p:sp>
      </p:grpSp>
    </p:spTree>
    <p:extLst>
      <p:ext uri="{BB962C8B-B14F-4D97-AF65-F5344CB8AC3E}">
        <p14:creationId xmlns:p14="http://schemas.microsoft.com/office/powerpoint/2010/main" xmlns="" val="35666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8" name="Document 17"/>
          <p:cNvSpPr/>
          <p:nvPr userDrawn="1"/>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550738"/>
            <a:ext cx="4038600" cy="4575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0738"/>
            <a:ext cx="4038600" cy="457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grpSp>
        <p:nvGrpSpPr>
          <p:cNvPr id="12" name="Group 11"/>
          <p:cNvGrpSpPr/>
          <p:nvPr userDrawn="1"/>
        </p:nvGrpSpPr>
        <p:grpSpPr>
          <a:xfrm>
            <a:off x="82280" y="6149253"/>
            <a:ext cx="9015540" cy="680609"/>
            <a:chOff x="128460" y="6098599"/>
            <a:chExt cx="9015540" cy="680609"/>
          </a:xfrm>
        </p:grpSpPr>
        <p:pic>
          <p:nvPicPr>
            <p:cNvPr id="13" name="Picture 12" descr="OrRTI.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460" y="6098599"/>
              <a:ext cx="926786" cy="680609"/>
            </a:xfrm>
            <a:prstGeom prst="rect">
              <a:avLst/>
            </a:prstGeom>
          </p:spPr>
        </p:pic>
        <p:sp>
          <p:nvSpPr>
            <p:cNvPr id="16" name="TextBox 15"/>
            <p:cNvSpPr txBox="1"/>
            <p:nvPr userDrawn="1"/>
          </p:nvSpPr>
          <p:spPr>
            <a:xfrm>
              <a:off x="974428" y="6406538"/>
              <a:ext cx="2930357" cy="369332"/>
            </a:xfrm>
            <a:prstGeom prst="rect">
              <a:avLst/>
            </a:prstGeom>
            <a:noFill/>
          </p:spPr>
          <p:txBody>
            <a:bodyPr wrap="square" rtlCol="0">
              <a:spAutoFit/>
            </a:bodyPr>
            <a:lstStyle/>
            <a:p>
              <a:pPr algn="l"/>
              <a:r>
                <a:rPr lang="en-US" b="0" i="0" dirty="0" smtClean="0">
                  <a:latin typeface="Futura Condensed"/>
                  <a:cs typeface="Futura Condensed"/>
                </a:rPr>
                <a:t>Oregon Response to Intervention</a:t>
              </a:r>
              <a:endParaRPr lang="en-US" b="0" i="0" dirty="0">
                <a:latin typeface="Futura Condensed"/>
                <a:cs typeface="Futura Condensed"/>
              </a:endParaRPr>
            </a:p>
          </p:txBody>
        </p:sp>
        <p:sp>
          <p:nvSpPr>
            <p:cNvPr id="17" name="TextBox 16"/>
            <p:cNvSpPr txBox="1"/>
            <p:nvPr userDrawn="1"/>
          </p:nvSpPr>
          <p:spPr>
            <a:xfrm>
              <a:off x="6977759" y="6406538"/>
              <a:ext cx="2166241" cy="369332"/>
            </a:xfrm>
            <a:prstGeom prst="rect">
              <a:avLst/>
            </a:prstGeom>
            <a:noFill/>
          </p:spPr>
          <p:txBody>
            <a:bodyPr wrap="none" rtlCol="0">
              <a:spAutoFit/>
            </a:bodyPr>
            <a:lstStyle/>
            <a:p>
              <a:r>
                <a:rPr lang="en-US" b="0" i="0" dirty="0" smtClean="0">
                  <a:latin typeface="Futura"/>
                  <a:cs typeface="Futura"/>
                </a:rPr>
                <a:t>www.oregonrti.org</a:t>
              </a:r>
              <a:endParaRPr lang="en-US" b="0" i="0" dirty="0">
                <a:latin typeface="Futura"/>
                <a:cs typeface="Futura"/>
              </a:endParaRPr>
            </a:p>
          </p:txBody>
        </p:sp>
      </p:grpSp>
    </p:spTree>
    <p:extLst>
      <p:ext uri="{BB962C8B-B14F-4D97-AF65-F5344CB8AC3E}">
        <p14:creationId xmlns:p14="http://schemas.microsoft.com/office/powerpoint/2010/main" xmlns="" val="190041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3" name="Document 22"/>
          <p:cNvSpPr/>
          <p:nvPr userDrawn="1"/>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157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9263"/>
            <a:ext cx="4040188"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157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9263"/>
            <a:ext cx="4041775"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grpSp>
        <p:nvGrpSpPr>
          <p:cNvPr id="14" name="Group 13"/>
          <p:cNvGrpSpPr/>
          <p:nvPr userDrawn="1"/>
        </p:nvGrpSpPr>
        <p:grpSpPr>
          <a:xfrm>
            <a:off x="82280" y="6149253"/>
            <a:ext cx="9015540" cy="680609"/>
            <a:chOff x="128460" y="6098599"/>
            <a:chExt cx="9015540" cy="680609"/>
          </a:xfrm>
        </p:grpSpPr>
        <p:pic>
          <p:nvPicPr>
            <p:cNvPr id="17" name="Picture 16" descr="OrRTI.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460" y="6098599"/>
              <a:ext cx="926786" cy="680609"/>
            </a:xfrm>
            <a:prstGeom prst="rect">
              <a:avLst/>
            </a:prstGeom>
          </p:spPr>
        </p:pic>
        <p:sp>
          <p:nvSpPr>
            <p:cNvPr id="18" name="TextBox 17"/>
            <p:cNvSpPr txBox="1"/>
            <p:nvPr userDrawn="1"/>
          </p:nvSpPr>
          <p:spPr>
            <a:xfrm>
              <a:off x="974428" y="6406538"/>
              <a:ext cx="2930357" cy="369332"/>
            </a:xfrm>
            <a:prstGeom prst="rect">
              <a:avLst/>
            </a:prstGeom>
            <a:noFill/>
          </p:spPr>
          <p:txBody>
            <a:bodyPr wrap="square" rtlCol="0">
              <a:spAutoFit/>
            </a:bodyPr>
            <a:lstStyle/>
            <a:p>
              <a:pPr algn="l"/>
              <a:r>
                <a:rPr lang="en-US" b="0" i="0" dirty="0" smtClean="0">
                  <a:latin typeface="Futura Condensed"/>
                  <a:cs typeface="Futura Condensed"/>
                </a:rPr>
                <a:t>Oregon Response to Intervention</a:t>
              </a:r>
              <a:endParaRPr lang="en-US" b="0" i="0" dirty="0">
                <a:latin typeface="Futura Condensed"/>
                <a:cs typeface="Futura Condensed"/>
              </a:endParaRPr>
            </a:p>
          </p:txBody>
        </p:sp>
        <p:sp>
          <p:nvSpPr>
            <p:cNvPr id="19" name="TextBox 18"/>
            <p:cNvSpPr txBox="1"/>
            <p:nvPr userDrawn="1"/>
          </p:nvSpPr>
          <p:spPr>
            <a:xfrm>
              <a:off x="6977759" y="6406538"/>
              <a:ext cx="2166241" cy="369332"/>
            </a:xfrm>
            <a:prstGeom prst="rect">
              <a:avLst/>
            </a:prstGeom>
            <a:noFill/>
          </p:spPr>
          <p:txBody>
            <a:bodyPr wrap="none" rtlCol="0">
              <a:spAutoFit/>
            </a:bodyPr>
            <a:lstStyle/>
            <a:p>
              <a:r>
                <a:rPr lang="en-US" b="0" i="0" dirty="0" smtClean="0">
                  <a:latin typeface="Futura"/>
                  <a:cs typeface="Futura"/>
                </a:rPr>
                <a:t>www.oregonrti.org</a:t>
              </a:r>
              <a:endParaRPr lang="en-US" b="0" i="0" dirty="0">
                <a:latin typeface="Futura"/>
                <a:cs typeface="Futura"/>
              </a:endParaRPr>
            </a:p>
          </p:txBody>
        </p:sp>
      </p:grpSp>
    </p:spTree>
    <p:extLst>
      <p:ext uri="{BB962C8B-B14F-4D97-AF65-F5344CB8AC3E}">
        <p14:creationId xmlns:p14="http://schemas.microsoft.com/office/powerpoint/2010/main" xmlns="" val="371383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Document 3"/>
          <p:cNvSpPr/>
          <p:nvPr userDrawn="1"/>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82A7C9E5-BEE8-044E-8529-FBE8972197F7}" type="slidenum">
              <a:rPr lang="en-US" smtClean="0"/>
              <a:pPr/>
              <a:t>‹#›</a:t>
            </a:fld>
            <a:endParaRPr lang="en-US" dirty="0"/>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grpSp>
        <p:nvGrpSpPr>
          <p:cNvPr id="6" name="Group 5"/>
          <p:cNvGrpSpPr/>
          <p:nvPr userDrawn="1"/>
        </p:nvGrpSpPr>
        <p:grpSpPr>
          <a:xfrm>
            <a:off x="82280" y="6149253"/>
            <a:ext cx="9015540" cy="680609"/>
            <a:chOff x="128460" y="6098599"/>
            <a:chExt cx="9015540" cy="680609"/>
          </a:xfrm>
        </p:grpSpPr>
        <p:pic>
          <p:nvPicPr>
            <p:cNvPr id="7" name="Picture 6" descr="OrRTI.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460" y="6098599"/>
              <a:ext cx="926786" cy="680609"/>
            </a:xfrm>
            <a:prstGeom prst="rect">
              <a:avLst/>
            </a:prstGeom>
          </p:spPr>
        </p:pic>
        <p:sp>
          <p:nvSpPr>
            <p:cNvPr id="8" name="TextBox 7"/>
            <p:cNvSpPr txBox="1"/>
            <p:nvPr userDrawn="1"/>
          </p:nvSpPr>
          <p:spPr>
            <a:xfrm>
              <a:off x="974428" y="6406538"/>
              <a:ext cx="2930357" cy="369332"/>
            </a:xfrm>
            <a:prstGeom prst="rect">
              <a:avLst/>
            </a:prstGeom>
            <a:noFill/>
          </p:spPr>
          <p:txBody>
            <a:bodyPr wrap="square" rtlCol="0">
              <a:spAutoFit/>
            </a:bodyPr>
            <a:lstStyle/>
            <a:p>
              <a:pPr algn="l"/>
              <a:r>
                <a:rPr lang="en-US" b="0" i="0" dirty="0" smtClean="0">
                  <a:latin typeface="Futura Condensed"/>
                  <a:cs typeface="Futura Condensed"/>
                </a:rPr>
                <a:t>Oregon Response to Intervention</a:t>
              </a:r>
              <a:endParaRPr lang="en-US" b="0" i="0" dirty="0">
                <a:latin typeface="Futura Condensed"/>
                <a:cs typeface="Futura Condensed"/>
              </a:endParaRPr>
            </a:p>
          </p:txBody>
        </p:sp>
        <p:sp>
          <p:nvSpPr>
            <p:cNvPr id="9" name="TextBox 8"/>
            <p:cNvSpPr txBox="1"/>
            <p:nvPr userDrawn="1"/>
          </p:nvSpPr>
          <p:spPr>
            <a:xfrm>
              <a:off x="6977759" y="6406538"/>
              <a:ext cx="2166241" cy="369332"/>
            </a:xfrm>
            <a:prstGeom prst="rect">
              <a:avLst/>
            </a:prstGeom>
            <a:noFill/>
          </p:spPr>
          <p:txBody>
            <a:bodyPr wrap="none" rtlCol="0">
              <a:spAutoFit/>
            </a:bodyPr>
            <a:lstStyle/>
            <a:p>
              <a:r>
                <a:rPr lang="en-US" b="0" i="0" dirty="0" smtClean="0">
                  <a:latin typeface="Futura"/>
                  <a:cs typeface="Futura"/>
                </a:rPr>
                <a:t>www.oregonrti.org</a:t>
              </a:r>
              <a:endParaRPr lang="en-US" b="0" i="0" dirty="0">
                <a:latin typeface="Futura"/>
                <a:cs typeface="Futura"/>
              </a:endParaRPr>
            </a:p>
          </p:txBody>
        </p:sp>
      </p:grpSp>
    </p:spTree>
    <p:extLst>
      <p:ext uri="{BB962C8B-B14F-4D97-AF65-F5344CB8AC3E}">
        <p14:creationId xmlns:p14="http://schemas.microsoft.com/office/powerpoint/2010/main" xmlns="" val="1977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Document 3"/>
          <p:cNvSpPr/>
          <p:nvPr userDrawn="1"/>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82A7C9E5-BEE8-044E-8529-FBE8972197F7}" type="slidenum">
              <a:rPr lang="en-US" smtClean="0"/>
              <a:pPr/>
              <a:t>‹#›</a:t>
            </a:fld>
            <a:endParaRPr lang="en-US" dirty="0"/>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Tree>
    <p:extLst>
      <p:ext uri="{BB962C8B-B14F-4D97-AF65-F5344CB8AC3E}">
        <p14:creationId xmlns:p14="http://schemas.microsoft.com/office/powerpoint/2010/main" xmlns="" val="193740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2A7C9E5-BEE8-044E-8529-FBE8972197F7}" type="slidenum">
              <a:rPr lang="en-US" smtClean="0"/>
              <a:pPr/>
              <a:t>‹#›</a:t>
            </a:fld>
            <a:endParaRPr lang="en-US"/>
          </a:p>
        </p:txBody>
      </p:sp>
    </p:spTree>
    <p:extLst>
      <p:ext uri="{BB962C8B-B14F-4D97-AF65-F5344CB8AC3E}">
        <p14:creationId xmlns:p14="http://schemas.microsoft.com/office/powerpoint/2010/main" xmlns="" val="31509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2A7C9E5-BEE8-044E-8529-FBE8972197F7}" type="slidenum">
              <a:rPr lang="en-US" smtClean="0"/>
              <a:pPr/>
              <a:t>‹#›</a:t>
            </a:fld>
            <a:endParaRPr lang="en-US" dirty="0"/>
          </a:p>
        </p:txBody>
      </p:sp>
      <p:sp>
        <p:nvSpPr>
          <p:cNvPr id="7" name="Media Placeholder 6"/>
          <p:cNvSpPr>
            <a:spLocks noGrp="1"/>
          </p:cNvSpPr>
          <p:nvPr>
            <p:ph type="media" sz="quarter" idx="11"/>
          </p:nvPr>
        </p:nvSpPr>
        <p:spPr>
          <a:xfrm>
            <a:off x="1073727" y="1593273"/>
            <a:ext cx="6996546" cy="4675909"/>
          </a:xfrm>
        </p:spPr>
        <p:txBody>
          <a:bodyPr/>
          <a:lstStyle/>
          <a:p>
            <a:r>
              <a:rPr lang="en-US" smtClean="0"/>
              <a:t>Click icon to add media</a:t>
            </a:r>
            <a:endParaRPr lang="en-US"/>
          </a:p>
        </p:txBody>
      </p:sp>
    </p:spTree>
    <p:extLst>
      <p:ext uri="{BB962C8B-B14F-4D97-AF65-F5344CB8AC3E}">
        <p14:creationId xmlns:p14="http://schemas.microsoft.com/office/powerpoint/2010/main" xmlns="" val="18248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2A7C9E5-BEE8-044E-8529-FBE8972197F7}" type="slidenum">
              <a:rPr lang="en-US" smtClean="0"/>
              <a:pPr/>
              <a:t>‹#›</a:t>
            </a:fld>
            <a:endParaRPr lang="en-US" dirty="0"/>
          </a:p>
        </p:txBody>
      </p:sp>
      <p:sp>
        <p:nvSpPr>
          <p:cNvPr id="5" name="Chart Placeholder 4"/>
          <p:cNvSpPr>
            <a:spLocks noGrp="1"/>
          </p:cNvSpPr>
          <p:nvPr>
            <p:ph type="chart" sz="quarter" idx="11"/>
          </p:nvPr>
        </p:nvSpPr>
        <p:spPr>
          <a:xfrm>
            <a:off x="1091046" y="1743364"/>
            <a:ext cx="6961909" cy="4398817"/>
          </a:xfrm>
        </p:spPr>
        <p:txBody>
          <a:bodyPr/>
          <a:lstStyle/>
          <a:p>
            <a:r>
              <a:rPr lang="en-US" smtClean="0"/>
              <a:t>Click icon to add chart</a:t>
            </a:r>
            <a:endParaRPr lang="en-US"/>
          </a:p>
        </p:txBody>
      </p:sp>
    </p:spTree>
    <p:extLst>
      <p:ext uri="{BB962C8B-B14F-4D97-AF65-F5344CB8AC3E}">
        <p14:creationId xmlns:p14="http://schemas.microsoft.com/office/powerpoint/2010/main" xmlns="" val="297818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alpha val="6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2A7C9E5-BEE8-044E-8529-FBE8972197F7}" type="slidenum">
              <a:rPr lang="en-US" smtClean="0"/>
              <a:pPr/>
              <a:t>‹#›</a:t>
            </a:fld>
            <a:endParaRPr lang="en-US" dirty="0"/>
          </a:p>
        </p:txBody>
      </p:sp>
    </p:spTree>
    <p:extLst>
      <p:ext uri="{BB962C8B-B14F-4D97-AF65-F5344CB8AC3E}">
        <p14:creationId xmlns:p14="http://schemas.microsoft.com/office/powerpoint/2010/main" xmlns="" val="16482539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9" r:id="rId5"/>
    <p:sldLayoutId id="2147483718" r:id="rId6"/>
    <p:sldLayoutId id="2147483715" r:id="rId7"/>
    <p:sldLayoutId id="2147483716" r:id="rId8"/>
    <p:sldLayoutId id="2147483717" r:id="rId9"/>
    <p:sldLayoutId id="2147483720" r:id="rId10"/>
    <p:sldLayoutId id="2147483721" r:id="rId11"/>
    <p:sldLayoutId id="2147483722" r:id="rId12"/>
  </p:sldLayoutIdLst>
  <p:txStyles>
    <p:titleStyle>
      <a:lvl1pPr algn="ctr" defTabSz="457200" rtl="0" eaLnBrk="1" latinLnBrk="0" hangingPunct="1">
        <a:spcBef>
          <a:spcPct val="0"/>
        </a:spcBef>
        <a:buNone/>
        <a:defRPr sz="4800" b="1" i="0" kern="1200">
          <a:solidFill>
            <a:schemeClr val="accent1">
              <a:lumMod val="50000"/>
            </a:schemeClr>
          </a:solidFill>
          <a:latin typeface="Goudy Old Style"/>
          <a:ea typeface="+mj-ea"/>
          <a:cs typeface="Goudy Old Style"/>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b="0" i="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b="0" i="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b="0" i="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Core Instruction in Tier 1</a:t>
            </a:r>
            <a:endParaRPr lang="en-US" dirty="0"/>
          </a:p>
        </p:txBody>
      </p:sp>
      <p:sp>
        <p:nvSpPr>
          <p:cNvPr id="3" name="Subtitle 2"/>
          <p:cNvSpPr>
            <a:spLocks noGrp="1"/>
          </p:cNvSpPr>
          <p:nvPr>
            <p:ph type="subTitle" idx="1"/>
          </p:nvPr>
        </p:nvSpPr>
        <p:spPr/>
        <p:txBody>
          <a:bodyPr/>
          <a:lstStyle/>
          <a:p>
            <a:r>
              <a:rPr lang="en-US" dirty="0" smtClean="0"/>
              <a:t>The Prevention That Avoids Intervention</a:t>
            </a:r>
            <a:endParaRPr lang="en-US" dirty="0"/>
          </a:p>
        </p:txBody>
      </p:sp>
    </p:spTree>
    <p:extLst>
      <p:ext uri="{BB962C8B-B14F-4D97-AF65-F5344CB8AC3E}">
        <p14:creationId xmlns:p14="http://schemas.microsoft.com/office/powerpoint/2010/main" xmlns="" val="144098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sz="half" idx="1"/>
          </p:nvPr>
        </p:nvSpPr>
        <p:spPr/>
        <p:txBody>
          <a:bodyPr/>
          <a:lstStyle/>
          <a:p>
            <a:pPr marL="0" indent="0">
              <a:buFont typeface="Arial" charset="0"/>
              <a:buNone/>
            </a:pPr>
            <a:endParaRPr lang="en-US" smtClean="0"/>
          </a:p>
          <a:p>
            <a:pPr marL="0" indent="0">
              <a:spcBef>
                <a:spcPct val="0"/>
              </a:spcBef>
              <a:spcAft>
                <a:spcPts val="1200"/>
              </a:spcAft>
              <a:buFont typeface="Arial" charset="0"/>
              <a:buNone/>
            </a:pPr>
            <a:r>
              <a:rPr lang="en-US" sz="3600" smtClean="0"/>
              <a:t>We cannot solve the herd problem one cow at a time. </a:t>
            </a:r>
          </a:p>
          <a:p>
            <a:pPr marL="0" indent="0">
              <a:spcBef>
                <a:spcPct val="0"/>
              </a:spcBef>
              <a:spcAft>
                <a:spcPts val="1200"/>
              </a:spcAft>
              <a:buFont typeface="Arial" charset="0"/>
              <a:buNone/>
            </a:pPr>
            <a:r>
              <a:rPr lang="en-US" sz="3600" smtClean="0"/>
              <a:t>We need a </a:t>
            </a:r>
            <a:r>
              <a:rPr lang="en-US" sz="3600" i="1" smtClean="0"/>
              <a:t>system</a:t>
            </a:r>
            <a:r>
              <a:rPr lang="en-US" sz="3600" smtClean="0"/>
              <a:t> to feed them all well.</a:t>
            </a:r>
          </a:p>
        </p:txBody>
      </p:sp>
      <p:pic>
        <p:nvPicPr>
          <p:cNvPr id="27651" name="Content Placeholder 5" descr="cartoon_cow_female_stare_hg_clr.gif"/>
          <p:cNvPicPr>
            <a:picLocks noGrp="1" noChangeAspect="1"/>
          </p:cNvPicPr>
          <p:nvPr>
            <p:ph sz="half" idx="2"/>
          </p:nvPr>
        </p:nvPicPr>
        <p:blipFill>
          <a:blip r:embed="rId2" cstate="print"/>
          <a:srcRect l="5864" r="5864"/>
          <a:stretch>
            <a:fillRect/>
          </a:stretch>
        </p:blipFill>
        <p:spPr/>
      </p:pic>
      <p:sp>
        <p:nvSpPr>
          <p:cNvPr id="2" name="Title 1"/>
          <p:cNvSpPr>
            <a:spLocks noGrp="1"/>
          </p:cNvSpPr>
          <p:nvPr>
            <p:ph type="title"/>
          </p:nvPr>
        </p:nvSpPr>
        <p:spPr/>
        <p:txBody>
          <a:bodyPr/>
          <a:lstStyle/>
          <a:p>
            <a:pPr>
              <a:defRPr/>
            </a:pPr>
            <a:r>
              <a:rPr lang="en-US" dirty="0" smtClean="0"/>
              <a:t>In other words</a:t>
            </a:r>
            <a:endParaRPr lang="en-US" dirty="0"/>
          </a:p>
        </p:txBody>
      </p:sp>
    </p:spTree>
    <p:extLst>
      <p:ext uri="{BB962C8B-B14F-4D97-AF65-F5344CB8AC3E}">
        <p14:creationId xmlns:p14="http://schemas.microsoft.com/office/powerpoint/2010/main" xmlns="" val="17047484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How</a:t>
            </a:r>
            <a:r>
              <a:rPr lang="en-US" dirty="0" smtClean="0"/>
              <a:t> is instruction organized?</a:t>
            </a:r>
            <a:endParaRPr lang="en-US" dirty="0"/>
          </a:p>
        </p:txBody>
      </p:sp>
      <p:sp>
        <p:nvSpPr>
          <p:cNvPr id="5" name="Content Placeholder 4"/>
          <p:cNvSpPr>
            <a:spLocks noGrp="1"/>
          </p:cNvSpPr>
          <p:nvPr>
            <p:ph idx="1"/>
          </p:nvPr>
        </p:nvSpPr>
        <p:spPr/>
        <p:txBody>
          <a:bodyPr/>
          <a:lstStyle/>
          <a:p>
            <a:r>
              <a:rPr lang="en-US" dirty="0" smtClean="0">
                <a:solidFill>
                  <a:srgbClr val="660066"/>
                </a:solidFill>
              </a:rPr>
              <a:t>A core Reading program has standards of practice across the district and grade levels that provide guidance and clarity as to the expectations for instruction. </a:t>
            </a:r>
          </a:p>
          <a:p>
            <a:pPr>
              <a:buNone/>
            </a:pPr>
            <a:endParaRPr lang="en-US" dirty="0" smtClean="0">
              <a:solidFill>
                <a:srgbClr val="660066"/>
              </a:solidFill>
            </a:endParaRPr>
          </a:p>
          <a:p>
            <a:pPr>
              <a:buNone/>
            </a:pPr>
            <a:endParaRPr lang="en-US" dirty="0">
              <a:solidFill>
                <a:srgbClr val="660066"/>
              </a:solidFill>
            </a:endParaRPr>
          </a:p>
        </p:txBody>
      </p:sp>
    </p:spTree>
    <p:extLst>
      <p:ext uri="{BB962C8B-B14F-4D97-AF65-F5344CB8AC3E}">
        <p14:creationId xmlns:p14="http://schemas.microsoft.com/office/powerpoint/2010/main" xmlns="" val="2817113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133600" y="228600"/>
            <a:ext cx="4953000" cy="6172200"/>
          </a:xfrm>
          <a:prstGeom prst="triangl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990600"/>
          </a:xfrm>
        </p:spPr>
        <p:txBody>
          <a:bodyPr/>
          <a:lstStyle/>
          <a:p>
            <a:r>
              <a:rPr lang="en-US" dirty="0">
                <a:solidFill>
                  <a:srgbClr val="660066"/>
                </a:solidFill>
              </a:rPr>
              <a:t>Standards of Practice </a:t>
            </a:r>
          </a:p>
        </p:txBody>
      </p:sp>
      <p:sp>
        <p:nvSpPr>
          <p:cNvPr id="3" name="Content Placeholder 2"/>
          <p:cNvSpPr>
            <a:spLocks noGrp="1"/>
          </p:cNvSpPr>
          <p:nvPr>
            <p:ph idx="1"/>
          </p:nvPr>
        </p:nvSpPr>
        <p:spPr>
          <a:noFill/>
        </p:spPr>
        <p:txBody>
          <a:bodyPr/>
          <a:lstStyle/>
          <a:p>
            <a:pPr marL="0" indent="0" algn="ctr">
              <a:buNone/>
            </a:pPr>
            <a:r>
              <a:rPr lang="en-US" sz="3600" dirty="0" smtClean="0"/>
              <a:t>Dedicate a minimum of 90 minutes to Reading </a:t>
            </a:r>
          </a:p>
          <a:p>
            <a:pPr marL="0" indent="0" algn="ctr">
              <a:buNone/>
            </a:pPr>
            <a:r>
              <a:rPr lang="en-US" sz="4400" dirty="0" smtClean="0"/>
              <a:t>because</a:t>
            </a:r>
          </a:p>
          <a:p>
            <a:pPr marL="0" indent="0" algn="ctr">
              <a:buNone/>
            </a:pPr>
            <a:r>
              <a:rPr lang="en-US" sz="4800" dirty="0" smtClean="0">
                <a:solidFill>
                  <a:srgbClr val="C00000"/>
                </a:solidFill>
              </a:rPr>
              <a:t>successful core instruction is the most important thing you can do in RTI.</a:t>
            </a:r>
            <a:endParaRPr lang="en-US" sz="4800" dirty="0">
              <a:solidFill>
                <a:srgbClr val="C00000"/>
              </a:solidFill>
            </a:endParaRPr>
          </a:p>
        </p:txBody>
      </p:sp>
    </p:spTree>
    <p:extLst>
      <p:ext uri="{BB962C8B-B14F-4D97-AF65-F5344CB8AC3E}">
        <p14:creationId xmlns:p14="http://schemas.microsoft.com/office/powerpoint/2010/main" xmlns="" val="42889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dirty="0" smtClean="0"/>
              <a:t>Struggling readers in core</a:t>
            </a:r>
          </a:p>
        </p:txBody>
      </p:sp>
      <p:sp>
        <p:nvSpPr>
          <p:cNvPr id="3" name="Content Placeholder 2"/>
          <p:cNvSpPr>
            <a:spLocks noGrp="1"/>
          </p:cNvSpPr>
          <p:nvPr>
            <p:ph idx="1"/>
          </p:nvPr>
        </p:nvSpPr>
        <p:spPr/>
        <p:txBody>
          <a:bodyPr>
            <a:normAutofit lnSpcReduction="10000"/>
          </a:bodyPr>
          <a:lstStyle/>
          <a:p>
            <a:pPr eaLnBrk="1" hangingPunct="1"/>
            <a:r>
              <a:rPr lang="en-US" b="0" dirty="0" smtClean="0">
                <a:solidFill>
                  <a:srgbClr val="660066"/>
                </a:solidFill>
              </a:rPr>
              <a:t>They need the most instruction.</a:t>
            </a:r>
          </a:p>
          <a:p>
            <a:pPr eaLnBrk="1" hangingPunct="1"/>
            <a:r>
              <a:rPr lang="en-US" b="0" dirty="0" smtClean="0">
                <a:solidFill>
                  <a:srgbClr val="660066"/>
                </a:solidFill>
              </a:rPr>
              <a:t>Need to be exposed to grade level material.</a:t>
            </a:r>
          </a:p>
          <a:p>
            <a:r>
              <a:rPr lang="en-US" dirty="0" smtClean="0">
                <a:solidFill>
                  <a:srgbClr val="660066"/>
                </a:solidFill>
              </a:rPr>
              <a:t>Just because there is a deficit in one area, does not mean there is a deficit in all areas of reading.</a:t>
            </a:r>
          </a:p>
          <a:p>
            <a:pPr eaLnBrk="1" hangingPunct="1"/>
            <a:r>
              <a:rPr lang="en-US" b="0" dirty="0" smtClean="0">
                <a:solidFill>
                  <a:srgbClr val="660066"/>
                </a:solidFill>
              </a:rPr>
              <a:t>If they miss grade level material, they will never catch up.</a:t>
            </a:r>
          </a:p>
          <a:p>
            <a:pPr eaLnBrk="1" hangingPunct="1"/>
            <a:r>
              <a:rPr lang="en-US" b="0" dirty="0" smtClean="0">
                <a:solidFill>
                  <a:srgbClr val="660066"/>
                </a:solidFill>
              </a:rPr>
              <a:t>Interventions are limited in scope</a:t>
            </a:r>
            <a:r>
              <a:rPr lang="en-US" dirty="0" smtClean="0">
                <a:solidFill>
                  <a:srgbClr val="660066"/>
                </a:solidFill>
              </a:rPr>
              <a:t>.</a:t>
            </a:r>
            <a:endParaRPr lang="en-US" b="0" dirty="0" smtClean="0">
              <a:solidFill>
                <a:srgbClr val="660066"/>
              </a:solidFill>
            </a:endParaRPr>
          </a:p>
        </p:txBody>
      </p:sp>
    </p:spTree>
    <p:extLst>
      <p:ext uri="{BB962C8B-B14F-4D97-AF65-F5344CB8AC3E}">
        <p14:creationId xmlns:p14="http://schemas.microsoft.com/office/powerpoint/2010/main" xmlns="" val="22324619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a:t>
            </a:r>
            <a:endParaRPr lang="en-US" dirty="0"/>
          </a:p>
        </p:txBody>
      </p:sp>
      <p:sp>
        <p:nvSpPr>
          <p:cNvPr id="6" name="Content Placeholder 5"/>
          <p:cNvSpPr>
            <a:spLocks noGrp="1"/>
          </p:cNvSpPr>
          <p:nvPr>
            <p:ph idx="1"/>
          </p:nvPr>
        </p:nvSpPr>
        <p:spPr/>
        <p:txBody>
          <a:bodyPr/>
          <a:lstStyle/>
          <a:p>
            <a:r>
              <a:rPr lang="en-US" dirty="0" smtClean="0"/>
              <a:t>Time is precious – protect it!!!</a:t>
            </a:r>
          </a:p>
          <a:p>
            <a:r>
              <a:rPr lang="en-US" dirty="0" smtClean="0"/>
              <a:t>Your core program is written for at least 90/110 minutes (450 minutes/week)</a:t>
            </a:r>
          </a:p>
          <a:p>
            <a:r>
              <a:rPr lang="en-US" dirty="0" smtClean="0"/>
              <a:t>Oregon K-12 Literacy Recommendation</a:t>
            </a:r>
          </a:p>
          <a:p>
            <a:endParaRPr lang="en-US" dirty="0"/>
          </a:p>
          <a:p>
            <a:r>
              <a:rPr lang="en-US" dirty="0" smtClean="0"/>
              <a:t>For EL’s core is 90/110 minutes + ELD time</a:t>
            </a:r>
            <a:endParaRPr lang="en-US" dirty="0"/>
          </a:p>
        </p:txBody>
      </p:sp>
    </p:spTree>
    <p:extLst>
      <p:ext uri="{BB962C8B-B14F-4D97-AF65-F5344CB8AC3E}">
        <p14:creationId xmlns:p14="http://schemas.microsoft.com/office/powerpoint/2010/main" xmlns="" val="3771736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K-12 Literacy Framework</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Provide </a:t>
            </a:r>
            <a:r>
              <a:rPr lang="en-US" b="1" dirty="0"/>
              <a:t>at least 90 minutes of uninterrupted reading instruction using the core reading program to all students.</a:t>
            </a:r>
          </a:p>
          <a:p>
            <a:r>
              <a:rPr lang="en-US" sz="2200" dirty="0"/>
              <a:t>Research shows that students need a minimum of 90 minutes of uninterrupted reading instruction with the core reading program. Providing at least 90 minutes of instruction gives students the best opportunity to receive instruction on basic skills they need to be successful readers. The 90-minute reading block must be uninterrupted, meaning there should be no assemblies, lunch count, attendance count, recess, etc., that would interfere with instruction during that time.</a:t>
            </a:r>
          </a:p>
          <a:p>
            <a:endParaRPr lang="en-US" dirty="0"/>
          </a:p>
        </p:txBody>
      </p:sp>
    </p:spTree>
    <p:extLst>
      <p:ext uri="{BB962C8B-B14F-4D97-AF65-F5344CB8AC3E}">
        <p14:creationId xmlns:p14="http://schemas.microsoft.com/office/powerpoint/2010/main" xmlns="" val="538341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Done </a:t>
            </a:r>
            <a:r>
              <a:rPr lang="en-US" dirty="0"/>
              <a:t>W</a:t>
            </a:r>
            <a:r>
              <a:rPr lang="en-US" dirty="0" smtClean="0"/>
              <a:t>ell </a:t>
            </a:r>
            <a:r>
              <a:rPr lang="en-US" dirty="0"/>
              <a:t>M</a:t>
            </a:r>
            <a:r>
              <a:rPr lang="en-US" dirty="0" smtClean="0"/>
              <a:t>atters </a:t>
            </a:r>
            <a:r>
              <a:rPr lang="en-US" dirty="0"/>
              <a:t>M</a:t>
            </a:r>
            <a:r>
              <a:rPr lang="en-US" dirty="0" smtClean="0"/>
              <a:t>ost</a:t>
            </a:r>
            <a:endParaRPr lang="en-US" dirty="0"/>
          </a:p>
        </p:txBody>
      </p:sp>
      <p:sp>
        <p:nvSpPr>
          <p:cNvPr id="3" name="Content Placeholder 2"/>
          <p:cNvSpPr>
            <a:spLocks noGrp="1"/>
          </p:cNvSpPr>
          <p:nvPr>
            <p:ph idx="1"/>
          </p:nvPr>
        </p:nvSpPr>
        <p:spPr>
          <a:xfrm>
            <a:off x="457200" y="1764632"/>
            <a:ext cx="8229600" cy="4599479"/>
          </a:xfrm>
        </p:spPr>
        <p:txBody>
          <a:bodyPr>
            <a:normAutofit lnSpcReduction="10000"/>
          </a:bodyPr>
          <a:lstStyle/>
          <a:p>
            <a:r>
              <a:rPr lang="en-US" dirty="0" smtClean="0">
                <a:solidFill>
                  <a:srgbClr val="660066"/>
                </a:solidFill>
              </a:rPr>
              <a:t>Limit interruptions</a:t>
            </a:r>
          </a:p>
          <a:p>
            <a:pPr lvl="1"/>
            <a:r>
              <a:rPr lang="en-US" sz="2400" dirty="0" smtClean="0">
                <a:solidFill>
                  <a:srgbClr val="660066"/>
                </a:solidFill>
              </a:rPr>
              <a:t>Lunch count</a:t>
            </a:r>
          </a:p>
          <a:p>
            <a:pPr lvl="1"/>
            <a:r>
              <a:rPr lang="en-US" sz="2400" dirty="0">
                <a:solidFill>
                  <a:srgbClr val="660066"/>
                </a:solidFill>
              </a:rPr>
              <a:t>A</a:t>
            </a:r>
            <a:r>
              <a:rPr lang="en-US" sz="2400" dirty="0" smtClean="0">
                <a:solidFill>
                  <a:srgbClr val="660066"/>
                </a:solidFill>
              </a:rPr>
              <a:t>ttendance</a:t>
            </a:r>
          </a:p>
          <a:p>
            <a:pPr lvl="1"/>
            <a:r>
              <a:rPr lang="en-US" sz="2400" dirty="0">
                <a:solidFill>
                  <a:srgbClr val="660066"/>
                </a:solidFill>
              </a:rPr>
              <a:t>A</a:t>
            </a:r>
            <a:r>
              <a:rPr lang="en-US" sz="2400" dirty="0" smtClean="0">
                <a:solidFill>
                  <a:srgbClr val="660066"/>
                </a:solidFill>
              </a:rPr>
              <a:t>ssemblies</a:t>
            </a:r>
          </a:p>
          <a:p>
            <a:pPr lvl="1"/>
            <a:r>
              <a:rPr lang="en-US" sz="2400" dirty="0" smtClean="0">
                <a:solidFill>
                  <a:srgbClr val="660066"/>
                </a:solidFill>
              </a:rPr>
              <a:t>Limit transitions</a:t>
            </a:r>
          </a:p>
          <a:p>
            <a:r>
              <a:rPr lang="en-US" dirty="0" smtClean="0">
                <a:solidFill>
                  <a:srgbClr val="660066"/>
                </a:solidFill>
              </a:rPr>
              <a:t>Dense	</a:t>
            </a:r>
          </a:p>
          <a:p>
            <a:r>
              <a:rPr lang="en-US" dirty="0" smtClean="0">
                <a:solidFill>
                  <a:srgbClr val="660066"/>
                </a:solidFill>
              </a:rPr>
              <a:t>Differentiated </a:t>
            </a:r>
          </a:p>
          <a:p>
            <a:r>
              <a:rPr lang="en-US" dirty="0" smtClean="0">
                <a:solidFill>
                  <a:srgbClr val="660066"/>
                </a:solidFill>
              </a:rPr>
              <a:t>Good teaching methods</a:t>
            </a:r>
          </a:p>
          <a:p>
            <a:r>
              <a:rPr lang="en-US" dirty="0" smtClean="0">
                <a:solidFill>
                  <a:srgbClr val="660066"/>
                </a:solidFill>
              </a:rPr>
              <a:t>Students actively engaged</a:t>
            </a:r>
            <a:endParaRPr lang="en-US" dirty="0">
              <a:solidFill>
                <a:srgbClr val="660066"/>
              </a:solidFill>
            </a:endParaRPr>
          </a:p>
        </p:txBody>
      </p:sp>
    </p:spTree>
    <p:extLst>
      <p:ext uri="{BB962C8B-B14F-4D97-AF65-F5344CB8AC3E}">
        <p14:creationId xmlns:p14="http://schemas.microsoft.com/office/powerpoint/2010/main" xmlns="" val="724501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Core </a:t>
            </a:r>
            <a:r>
              <a:rPr lang="en-US" i="1" dirty="0" smtClean="0"/>
              <a:t>Reading</a:t>
            </a:r>
            <a:r>
              <a:rPr lang="en-US" dirty="0" smtClean="0"/>
              <a:t> Minutes</a:t>
            </a:r>
          </a:p>
        </p:txBody>
      </p:sp>
      <p:sp>
        <p:nvSpPr>
          <p:cNvPr id="4099" name="Rectangle 3"/>
          <p:cNvSpPr>
            <a:spLocks noGrp="1" noChangeArrowheads="1"/>
          </p:cNvSpPr>
          <p:nvPr>
            <p:ph idx="1"/>
          </p:nvPr>
        </p:nvSpPr>
        <p:spPr/>
        <p:txBody>
          <a:bodyPr/>
          <a:lstStyle/>
          <a:p>
            <a:r>
              <a:rPr lang="en-US" dirty="0" smtClean="0">
                <a:solidFill>
                  <a:srgbClr val="660066"/>
                </a:solidFill>
              </a:rPr>
              <a:t>This does not include the instruction of writing</a:t>
            </a:r>
          </a:p>
          <a:p>
            <a:pPr lvl="1"/>
            <a:r>
              <a:rPr lang="en-US" dirty="0" smtClean="0">
                <a:solidFill>
                  <a:srgbClr val="660066"/>
                </a:solidFill>
              </a:rPr>
              <a:t>It may include the practice of writing</a:t>
            </a:r>
          </a:p>
          <a:p>
            <a:pPr lvl="2"/>
            <a:r>
              <a:rPr lang="en-US" dirty="0" smtClean="0">
                <a:solidFill>
                  <a:srgbClr val="660066"/>
                </a:solidFill>
              </a:rPr>
              <a:t>Writing in response to reading</a:t>
            </a:r>
          </a:p>
        </p:txBody>
      </p:sp>
    </p:spTree>
    <p:extLst>
      <p:ext uri="{BB962C8B-B14F-4D97-AF65-F5344CB8AC3E}">
        <p14:creationId xmlns:p14="http://schemas.microsoft.com/office/powerpoint/2010/main" xmlns="" val="45416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133600" y="228600"/>
            <a:ext cx="4953000" cy="6172200"/>
          </a:xfrm>
          <a:prstGeom prst="triangl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990600"/>
          </a:xfrm>
        </p:spPr>
        <p:txBody>
          <a:bodyPr/>
          <a:lstStyle/>
          <a:p>
            <a:r>
              <a:rPr lang="en-US" dirty="0">
                <a:solidFill>
                  <a:srgbClr val="660066"/>
                </a:solidFill>
              </a:rPr>
              <a:t>Standards of Practice </a:t>
            </a:r>
          </a:p>
        </p:txBody>
      </p:sp>
      <p:sp>
        <p:nvSpPr>
          <p:cNvPr id="3" name="Content Placeholder 2"/>
          <p:cNvSpPr>
            <a:spLocks noGrp="1"/>
          </p:cNvSpPr>
          <p:nvPr>
            <p:ph idx="1"/>
          </p:nvPr>
        </p:nvSpPr>
        <p:spPr>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US" sz="3600" dirty="0" smtClean="0"/>
              <a:t> </a:t>
            </a:r>
            <a:r>
              <a:rPr lang="en-US" sz="3600" dirty="0" smtClean="0">
                <a:solidFill>
                  <a:srgbClr val="000000"/>
                </a:solidFill>
              </a:rPr>
              <a:t>Materials align across years</a:t>
            </a:r>
          </a:p>
          <a:p>
            <a:pPr marL="0" indent="0" algn="ctr">
              <a:buNone/>
            </a:pPr>
            <a:r>
              <a:rPr lang="en-US" sz="4400" dirty="0" smtClean="0"/>
              <a:t>because</a:t>
            </a:r>
          </a:p>
          <a:p>
            <a:pPr marL="0" indent="0" algn="ctr">
              <a:buNone/>
            </a:pPr>
            <a:r>
              <a:rPr lang="en-US" sz="4800" dirty="0" smtClean="0">
                <a:solidFill>
                  <a:srgbClr val="C00000"/>
                </a:solidFill>
              </a:rPr>
              <a:t>successful core instruction is the most important thing you can do in RTI.</a:t>
            </a:r>
            <a:endParaRPr lang="en-US" sz="4800" dirty="0">
              <a:solidFill>
                <a:srgbClr val="C00000"/>
              </a:solidFill>
            </a:endParaRPr>
          </a:p>
        </p:txBody>
      </p:sp>
    </p:spTree>
    <p:extLst>
      <p:ext uri="{BB962C8B-B14F-4D97-AF65-F5344CB8AC3E}">
        <p14:creationId xmlns:p14="http://schemas.microsoft.com/office/powerpoint/2010/main" xmlns="" val="32508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pPr eaLnBrk="1" hangingPunct="1"/>
            <a:r>
              <a:rPr lang="en-US" dirty="0" smtClean="0"/>
              <a:t>Why?</a:t>
            </a:r>
          </a:p>
        </p:txBody>
      </p:sp>
      <p:sp>
        <p:nvSpPr>
          <p:cNvPr id="34820" name="Content Placeholder 2"/>
          <p:cNvSpPr>
            <a:spLocks noGrp="1"/>
          </p:cNvSpPr>
          <p:nvPr>
            <p:ph idx="1"/>
          </p:nvPr>
        </p:nvSpPr>
        <p:spPr/>
        <p:txBody>
          <a:bodyPr/>
          <a:lstStyle/>
          <a:p>
            <a:pPr eaLnBrk="1" hangingPunct="1"/>
            <a:r>
              <a:rPr lang="en-US" b="0" dirty="0" smtClean="0">
                <a:solidFill>
                  <a:srgbClr val="660066"/>
                </a:solidFill>
              </a:rPr>
              <a:t>Comprehensive program that incorporates all components of reading</a:t>
            </a:r>
          </a:p>
          <a:p>
            <a:pPr lvl="1" eaLnBrk="1" hangingPunct="1">
              <a:buFont typeface="Arial" charset="0"/>
              <a:buChar char="•"/>
            </a:pPr>
            <a:r>
              <a:rPr lang="en-US" b="0" dirty="0" smtClean="0">
                <a:solidFill>
                  <a:srgbClr val="660066"/>
                </a:solidFill>
              </a:rPr>
              <a:t>Students have the opportunity to make connections</a:t>
            </a:r>
          </a:p>
          <a:p>
            <a:pPr lvl="1" eaLnBrk="1" hangingPunct="1">
              <a:buFont typeface="Arial" charset="0"/>
              <a:buChar char="•"/>
            </a:pPr>
            <a:r>
              <a:rPr lang="en-US" b="0" dirty="0" smtClean="0">
                <a:solidFill>
                  <a:srgbClr val="660066"/>
                </a:solidFill>
              </a:rPr>
              <a:t>Students read text that supports vocabulary, phonics, and comprehension lessons</a:t>
            </a:r>
          </a:p>
          <a:p>
            <a:pPr eaLnBrk="1" hangingPunct="1"/>
            <a:r>
              <a:rPr lang="en-US" b="0" dirty="0" smtClean="0">
                <a:solidFill>
                  <a:srgbClr val="660066"/>
                </a:solidFill>
              </a:rPr>
              <a:t>The whole school has a common language, common goal, and common tools</a:t>
            </a:r>
          </a:p>
          <a:p>
            <a:pPr eaLnBrk="1" hangingPunct="1"/>
            <a:endParaRPr lang="en-US" b="0" dirty="0" smtClean="0">
              <a:solidFill>
                <a:srgbClr val="660066"/>
              </a:solidFill>
            </a:endParaRPr>
          </a:p>
        </p:txBody>
      </p:sp>
    </p:spTree>
    <p:extLst>
      <p:ext uri="{BB962C8B-B14F-4D97-AF65-F5344CB8AC3E}">
        <p14:creationId xmlns:p14="http://schemas.microsoft.com/office/powerpoint/2010/main" xmlns="" val="25903966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RTI_We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8999" y="544351"/>
            <a:ext cx="8233470" cy="6067842"/>
          </a:xfrm>
          <a:prstGeom prst="rect">
            <a:avLst/>
          </a:prstGeom>
        </p:spPr>
      </p:pic>
    </p:spTree>
    <p:extLst>
      <p:ext uri="{BB962C8B-B14F-4D97-AF65-F5344CB8AC3E}">
        <p14:creationId xmlns:p14="http://schemas.microsoft.com/office/powerpoint/2010/main" xmlns="" val="176740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Check materials for cultural relevance</a:t>
            </a:r>
          </a:p>
          <a:p>
            <a:pPr lvl="1"/>
            <a:r>
              <a:rPr lang="en-US" dirty="0" smtClean="0"/>
              <a:t>Representation of a variety of groups</a:t>
            </a:r>
          </a:p>
          <a:p>
            <a:endParaRPr lang="en-US" dirty="0"/>
          </a:p>
          <a:p>
            <a:r>
              <a:rPr lang="en-US" dirty="0" smtClean="0"/>
              <a:t>Think about how the materials fit the culture and context of your students</a:t>
            </a:r>
          </a:p>
          <a:p>
            <a:pPr lvl="1"/>
            <a:r>
              <a:rPr lang="en-US" dirty="0" smtClean="0"/>
              <a:t>Provide background knowledge as needed</a:t>
            </a:r>
            <a:endParaRPr lang="en-US" dirty="0"/>
          </a:p>
        </p:txBody>
      </p:sp>
    </p:spTree>
    <p:extLst>
      <p:ext uri="{BB962C8B-B14F-4D97-AF65-F5344CB8AC3E}">
        <p14:creationId xmlns:p14="http://schemas.microsoft.com/office/powerpoint/2010/main" xmlns="" val="343515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rtlCol="0">
            <a:normAutofit/>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latin typeface="Corbel" pitchFamily="34" charset="0"/>
              </a:rPr>
              <a:t>Fidelity to the core</a:t>
            </a:r>
            <a:endParaRPr lang="en-US" b="1" dirty="0" smtClean="0">
              <a:solidFill>
                <a:schemeClr val="bg1"/>
              </a:solidFill>
              <a:effectLst>
                <a:outerShdw blurRad="38100" dist="38100" dir="2700000" algn="tl">
                  <a:srgbClr val="000000">
                    <a:alpha val="43137"/>
                  </a:srgbClr>
                </a:outerShdw>
              </a:effectLst>
              <a:latin typeface="Corbel" pitchFamily="34" charset="0"/>
            </a:endParaRPr>
          </a:p>
        </p:txBody>
      </p:sp>
      <p:sp>
        <p:nvSpPr>
          <p:cNvPr id="25603" name="Rectangle 5"/>
          <p:cNvSpPr>
            <a:spLocks noGrp="1" noChangeArrowheads="1"/>
          </p:cNvSpPr>
          <p:nvPr>
            <p:ph idx="1"/>
          </p:nvPr>
        </p:nvSpPr>
        <p:spPr/>
        <p:txBody>
          <a:bodyPr/>
          <a:lstStyle/>
          <a:p>
            <a:pPr eaLnBrk="1" hangingPunct="1">
              <a:buFont typeface="Arial" charset="0"/>
              <a:buNone/>
            </a:pPr>
            <a:r>
              <a:rPr lang="en-US" sz="6000" dirty="0" smtClean="0"/>
              <a:t>Worksheets    </a:t>
            </a:r>
            <a:r>
              <a:rPr lang="en-US" sz="4400" dirty="0" smtClean="0"/>
              <a:t>    </a:t>
            </a:r>
            <a:r>
              <a:rPr lang="en-US" sz="3600" dirty="0" smtClean="0"/>
              <a:t>	</a:t>
            </a:r>
            <a:r>
              <a:rPr lang="en-US" sz="6000" dirty="0" smtClean="0"/>
              <a:t>Fidelity</a:t>
            </a:r>
            <a:endParaRPr lang="en-US" sz="3600" dirty="0" smtClean="0"/>
          </a:p>
        </p:txBody>
      </p:sp>
      <p:sp>
        <p:nvSpPr>
          <p:cNvPr id="5" name="Not Equal 4"/>
          <p:cNvSpPr/>
          <p:nvPr/>
        </p:nvSpPr>
        <p:spPr>
          <a:xfrm>
            <a:off x="4330642" y="1914432"/>
            <a:ext cx="15240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 name="Picture 5"/>
          <p:cNvPicPr>
            <a:picLocks noChangeAspect="1" noChangeArrowheads="1"/>
          </p:cNvPicPr>
          <p:nvPr/>
        </p:nvPicPr>
        <p:blipFill>
          <a:blip r:embed="rId2" cstate="print"/>
          <a:srcRect l="55884" t="32301" r="6097" b="15063"/>
          <a:stretch>
            <a:fillRect/>
          </a:stretch>
        </p:blipFill>
        <p:spPr bwMode="auto">
          <a:xfrm rot="21449660">
            <a:off x="2746030" y="2882610"/>
            <a:ext cx="3900440" cy="3639620"/>
          </a:xfrm>
          <a:prstGeom prst="rect">
            <a:avLst/>
          </a:prstGeom>
          <a:noFill/>
          <a:ln w="9525">
            <a:noFill/>
            <a:miter lim="800000"/>
            <a:headEnd/>
            <a:tailEnd/>
          </a:ln>
        </p:spPr>
      </p:pic>
    </p:spTree>
    <p:extLst>
      <p:ext uri="{BB962C8B-B14F-4D97-AF65-F5344CB8AC3E}">
        <p14:creationId xmlns:p14="http://schemas.microsoft.com/office/powerpoint/2010/main" xmlns="" val="1552290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noFill/>
        </p:spPr>
        <p:txBody>
          <a:bodyPr>
            <a:normAutofit fontScale="90000"/>
          </a:bodyPr>
          <a:lstStyle/>
          <a:p>
            <a:pPr algn="ctr" eaLnBrk="1" hangingPunct="1"/>
            <a:r>
              <a:rPr lang="en-US" sz="4400" dirty="0" smtClean="0">
                <a:latin typeface="Eras Bold ITC" pitchFamily="34" charset="0"/>
              </a:rPr>
              <a:t>What do the Materials Address</a:t>
            </a:r>
            <a:endParaRPr lang="en-US" sz="4400" b="1" dirty="0" smtClean="0">
              <a:latin typeface="Eras Bold ITC" pitchFamily="34" charset="0"/>
            </a:endParaRPr>
          </a:p>
        </p:txBody>
      </p:sp>
      <p:sp>
        <p:nvSpPr>
          <p:cNvPr id="22531" name="Rectangle 5"/>
          <p:cNvSpPr>
            <a:spLocks noGrp="1" noChangeArrowheads="1"/>
          </p:cNvSpPr>
          <p:nvPr>
            <p:ph idx="1"/>
          </p:nvPr>
        </p:nvSpPr>
        <p:spPr/>
        <p:txBody>
          <a:bodyPr>
            <a:normAutofit lnSpcReduction="10000"/>
          </a:bodyPr>
          <a:lstStyle/>
          <a:p>
            <a:pPr marL="914400" indent="-914400" eaLnBrk="1" hangingPunct="1">
              <a:buFont typeface="+mj-lt"/>
              <a:buAutoNum type="arabicPeriod"/>
            </a:pPr>
            <a:r>
              <a:rPr lang="en-US" sz="5400" dirty="0" smtClean="0"/>
              <a:t>The Big 5 of Reading</a:t>
            </a:r>
          </a:p>
          <a:p>
            <a:pPr marL="914400" indent="-914400" eaLnBrk="1" hangingPunct="1">
              <a:buFont typeface="+mj-lt"/>
              <a:buAutoNum type="arabicPeriod"/>
            </a:pPr>
            <a:r>
              <a:rPr lang="en-US" sz="5400" dirty="0" smtClean="0"/>
              <a:t>The scope and sequence</a:t>
            </a:r>
          </a:p>
          <a:p>
            <a:pPr marL="914400" indent="-914400" eaLnBrk="1" hangingPunct="1">
              <a:buFont typeface="+mj-lt"/>
              <a:buAutoNum type="arabicPeriod"/>
            </a:pPr>
            <a:r>
              <a:rPr lang="en-US" sz="5400" dirty="0" smtClean="0"/>
              <a:t>State and common core standards</a:t>
            </a:r>
          </a:p>
        </p:txBody>
      </p:sp>
    </p:spTree>
    <p:extLst>
      <p:ext uri="{BB962C8B-B14F-4D97-AF65-F5344CB8AC3E}">
        <p14:creationId xmlns:p14="http://schemas.microsoft.com/office/powerpoint/2010/main" xmlns="" val="260114633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 Arrow 13"/>
          <p:cNvSpPr/>
          <p:nvPr/>
        </p:nvSpPr>
        <p:spPr>
          <a:xfrm>
            <a:off x="7391400" y="1397000"/>
            <a:ext cx="1524000" cy="530025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4000" dirty="0" smtClean="0"/>
              <a:t>Vocabulary</a:t>
            </a:r>
            <a:endParaRPr lang="en-US" sz="4000" dirty="0"/>
          </a:p>
        </p:txBody>
      </p:sp>
      <p:sp>
        <p:nvSpPr>
          <p:cNvPr id="15" name="TextBox 14"/>
          <p:cNvSpPr txBox="1"/>
          <p:nvPr/>
        </p:nvSpPr>
        <p:spPr>
          <a:xfrm>
            <a:off x="2185837" y="5041610"/>
            <a:ext cx="4810511"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dirty="0" smtClean="0"/>
              <a:t>Phonemic Awareness</a:t>
            </a:r>
            <a:endParaRPr lang="en-US" sz="2800" dirty="0"/>
          </a:p>
        </p:txBody>
      </p:sp>
      <p:sp>
        <p:nvSpPr>
          <p:cNvPr id="16" name="TextBox 15"/>
          <p:cNvSpPr txBox="1"/>
          <p:nvPr/>
        </p:nvSpPr>
        <p:spPr>
          <a:xfrm>
            <a:off x="2185837" y="3392537"/>
            <a:ext cx="4710292" cy="95410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dirty="0" smtClean="0"/>
              <a:t>Phonics</a:t>
            </a:r>
            <a:r>
              <a:rPr lang="en-US" sz="2800" dirty="0"/>
              <a:t> </a:t>
            </a:r>
            <a:r>
              <a:rPr lang="en-US" sz="2800" dirty="0" smtClean="0"/>
              <a:t>and Word </a:t>
            </a:r>
          </a:p>
          <a:p>
            <a:pPr algn="ctr"/>
            <a:r>
              <a:rPr lang="en-US" sz="2800" dirty="0" smtClean="0"/>
              <a:t>Recognition</a:t>
            </a:r>
          </a:p>
        </p:txBody>
      </p:sp>
      <p:sp>
        <p:nvSpPr>
          <p:cNvPr id="17" name="TextBox 16"/>
          <p:cNvSpPr txBox="1"/>
          <p:nvPr/>
        </p:nvSpPr>
        <p:spPr>
          <a:xfrm>
            <a:off x="2185837" y="1717787"/>
            <a:ext cx="4710292" cy="95410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dirty="0"/>
              <a:t>Fluency</a:t>
            </a:r>
          </a:p>
          <a:p>
            <a:pPr algn="ctr"/>
            <a:r>
              <a:rPr lang="en-US" sz="2800" dirty="0" smtClean="0"/>
              <a:t>Accuracy, Prosody &amp; Rate</a:t>
            </a:r>
            <a:endParaRPr lang="en-US" sz="2800" dirty="0"/>
          </a:p>
        </p:txBody>
      </p:sp>
      <p:sp>
        <p:nvSpPr>
          <p:cNvPr id="18" name="Up Arrow 17"/>
          <p:cNvSpPr>
            <a:spLocks noChangeAspect="1"/>
          </p:cNvSpPr>
          <p:nvPr/>
        </p:nvSpPr>
        <p:spPr>
          <a:xfrm>
            <a:off x="4234951" y="2671893"/>
            <a:ext cx="701533" cy="73152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Up Arrow 18"/>
          <p:cNvSpPr/>
          <p:nvPr/>
        </p:nvSpPr>
        <p:spPr>
          <a:xfrm>
            <a:off x="4234951" y="4339697"/>
            <a:ext cx="701533" cy="73152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 name="Title 14"/>
          <p:cNvSpPr>
            <a:spLocks noGrp="1"/>
          </p:cNvSpPr>
          <p:nvPr>
            <p:ph type="title"/>
          </p:nvPr>
        </p:nvSpPr>
        <p:spPr>
          <a:noFill/>
          <a:ln>
            <a:noFill/>
          </a:ln>
        </p:spPr>
        <p:style>
          <a:lnRef idx="1">
            <a:schemeClr val="accent3"/>
          </a:lnRef>
          <a:fillRef idx="3">
            <a:schemeClr val="accent3"/>
          </a:fillRef>
          <a:effectRef idx="2">
            <a:schemeClr val="accent3"/>
          </a:effectRef>
          <a:fontRef idx="minor">
            <a:schemeClr val="lt1"/>
          </a:fontRef>
        </p:style>
        <p:txBody>
          <a:bodyPr>
            <a:normAutofit/>
          </a:bodyPr>
          <a:lstStyle/>
          <a:p>
            <a:r>
              <a:rPr lang="en-US" sz="4000" dirty="0" smtClean="0"/>
              <a:t>Reading Skills</a:t>
            </a:r>
            <a:endParaRPr lang="en-US" sz="4000" dirty="0"/>
          </a:p>
        </p:txBody>
      </p:sp>
      <p:sp>
        <p:nvSpPr>
          <p:cNvPr id="21" name="Up Arrow 20"/>
          <p:cNvSpPr/>
          <p:nvPr/>
        </p:nvSpPr>
        <p:spPr>
          <a:xfrm>
            <a:off x="231422" y="1397000"/>
            <a:ext cx="1524000" cy="530025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3200" dirty="0"/>
              <a:t>Reading Comprehension</a:t>
            </a:r>
          </a:p>
        </p:txBody>
      </p:sp>
      <p:sp>
        <p:nvSpPr>
          <p:cNvPr id="22" name="TextBox 21"/>
          <p:cNvSpPr txBox="1"/>
          <p:nvPr/>
        </p:nvSpPr>
        <p:spPr>
          <a:xfrm>
            <a:off x="2185837" y="6174030"/>
            <a:ext cx="4810511"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dirty="0" smtClean="0"/>
              <a:t>Print Concepts</a:t>
            </a:r>
            <a:endParaRPr lang="en-US" sz="2800" dirty="0"/>
          </a:p>
        </p:txBody>
      </p:sp>
      <p:sp>
        <p:nvSpPr>
          <p:cNvPr id="23" name="Up Arrow 22"/>
          <p:cNvSpPr/>
          <p:nvPr/>
        </p:nvSpPr>
        <p:spPr>
          <a:xfrm>
            <a:off x="4234951" y="5487987"/>
            <a:ext cx="701533" cy="731520"/>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TextBox 23"/>
          <p:cNvSpPr txBox="1"/>
          <p:nvPr/>
        </p:nvSpPr>
        <p:spPr>
          <a:xfrm>
            <a:off x="2185837" y="1397000"/>
            <a:ext cx="4710292" cy="369332"/>
          </a:xfrm>
          <a:prstGeom prst="rect">
            <a:avLst/>
          </a:prstGeom>
          <a:noFill/>
        </p:spPr>
        <p:txBody>
          <a:bodyPr wrap="square" rtlCol="0">
            <a:spAutoFit/>
          </a:bodyPr>
          <a:lstStyle/>
          <a:p>
            <a:pPr algn="ctr"/>
            <a:r>
              <a:rPr lang="en-US" dirty="0" smtClean="0">
                <a:latin typeface="Wide Latin"/>
                <a:cs typeface="Wide Latin"/>
              </a:rPr>
              <a:t>Foundational Skills</a:t>
            </a:r>
            <a:endParaRPr lang="en-US" dirty="0">
              <a:latin typeface="Wide Latin"/>
              <a:cs typeface="Wide Latin"/>
            </a:endParaRPr>
          </a:p>
        </p:txBody>
      </p:sp>
    </p:spTree>
    <p:extLst>
      <p:ext uri="{BB962C8B-B14F-4D97-AF65-F5344CB8AC3E}">
        <p14:creationId xmlns:p14="http://schemas.microsoft.com/office/powerpoint/2010/main" xmlns="" val="170675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588" y="2735436"/>
            <a:ext cx="8229568" cy="3870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3406" y="1778230"/>
            <a:ext cx="9010594" cy="769441"/>
          </a:xfrm>
          <a:prstGeom prst="rect">
            <a:avLst/>
          </a:prstGeom>
          <a:noFill/>
        </p:spPr>
        <p:txBody>
          <a:bodyPr wrap="square" rtlCol="0">
            <a:spAutoFit/>
          </a:bodyPr>
          <a:lstStyle/>
          <a:p>
            <a:r>
              <a:rPr lang="en-US" sz="4400" dirty="0" smtClean="0"/>
              <a:t>Language Proficiency Instruction</a:t>
            </a:r>
            <a:endParaRPr lang="en-US" sz="4400" dirty="0"/>
          </a:p>
        </p:txBody>
      </p:sp>
      <p:sp>
        <p:nvSpPr>
          <p:cNvPr id="3" name="TextBox 2"/>
          <p:cNvSpPr txBox="1"/>
          <p:nvPr/>
        </p:nvSpPr>
        <p:spPr>
          <a:xfrm>
            <a:off x="3314623" y="6395946"/>
            <a:ext cx="3600728" cy="369332"/>
          </a:xfrm>
          <a:prstGeom prst="rect">
            <a:avLst/>
          </a:prstGeom>
          <a:noFill/>
        </p:spPr>
        <p:txBody>
          <a:bodyPr wrap="square" rtlCol="0">
            <a:spAutoFit/>
          </a:bodyPr>
          <a:lstStyle/>
          <a:p>
            <a:r>
              <a:rPr lang="en-US" dirty="0" smtClean="0"/>
              <a:t>Adapted from Coyne, M., 2011</a:t>
            </a:r>
            <a:endParaRPr lang="en-US" dirty="0"/>
          </a:p>
        </p:txBody>
      </p:sp>
      <p:sp>
        <p:nvSpPr>
          <p:cNvPr id="7" name="Title 6"/>
          <p:cNvSpPr>
            <a:spLocks noGrp="1"/>
          </p:cNvSpPr>
          <p:nvPr>
            <p:ph type="title"/>
          </p:nvPr>
        </p:nvSpPr>
        <p:spPr/>
        <p:txBody>
          <a:bodyPr>
            <a:noAutofit/>
          </a:bodyPr>
          <a:lstStyle/>
          <a:p>
            <a:r>
              <a:rPr lang="en-US" sz="3600" dirty="0">
                <a:solidFill>
                  <a:srgbClr val="FFFFFF"/>
                </a:solidFill>
              </a:rPr>
              <a:t>A Conceptual Framework for Reading/Literacy/Language </a:t>
            </a:r>
            <a:r>
              <a:rPr lang="en-US" sz="3600" dirty="0" smtClean="0">
                <a:solidFill>
                  <a:srgbClr val="FFFFFF"/>
                </a:solidFill>
              </a:rPr>
              <a:t>Instruction</a:t>
            </a:r>
            <a:endParaRPr lang="en-US" sz="3600" dirty="0"/>
          </a:p>
        </p:txBody>
      </p:sp>
    </p:spTree>
    <p:extLst>
      <p:ext uri="{BB962C8B-B14F-4D97-AF65-F5344CB8AC3E}">
        <p14:creationId xmlns:p14="http://schemas.microsoft.com/office/powerpoint/2010/main" xmlns="" val="2244954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pPr eaLnBrk="1" hangingPunct="1"/>
            <a:r>
              <a:rPr lang="en-US" dirty="0" smtClean="0"/>
              <a:t>Scope and sequence</a:t>
            </a:r>
          </a:p>
        </p:txBody>
      </p:sp>
      <p:sp>
        <p:nvSpPr>
          <p:cNvPr id="26627" name="Content Placeholder 8"/>
          <p:cNvSpPr>
            <a:spLocks noGrp="1"/>
          </p:cNvSpPr>
          <p:nvPr>
            <p:ph idx="1"/>
          </p:nvPr>
        </p:nvSpPr>
        <p:spPr/>
        <p:txBody>
          <a:bodyPr/>
          <a:lstStyle/>
          <a:p>
            <a:pPr eaLnBrk="1" hangingPunct="1"/>
            <a:r>
              <a:rPr lang="en-US" b="0" dirty="0" smtClean="0"/>
              <a:t>We want to be sure that we know what </a:t>
            </a:r>
            <a:r>
              <a:rPr lang="en-US" b="0" i="1" dirty="0" smtClean="0"/>
              <a:t>has</a:t>
            </a:r>
            <a:r>
              <a:rPr lang="en-US" b="0" dirty="0" smtClean="0"/>
              <a:t> and what </a:t>
            </a:r>
            <a:r>
              <a:rPr lang="en-US" b="0" i="1" dirty="0" smtClean="0"/>
              <a:t>will</a:t>
            </a:r>
            <a:r>
              <a:rPr lang="en-US" b="0" dirty="0" smtClean="0"/>
              <a:t> be taught.  </a:t>
            </a:r>
          </a:p>
          <a:p>
            <a:pPr eaLnBrk="1" hangingPunct="1"/>
            <a:r>
              <a:rPr lang="en-US" b="0" dirty="0" smtClean="0"/>
              <a:t>Mastery of skills looks different at all levels</a:t>
            </a:r>
          </a:p>
          <a:p>
            <a:pPr eaLnBrk="1" hangingPunct="1"/>
            <a:r>
              <a:rPr lang="en-US" b="0" dirty="0" smtClean="0"/>
              <a:t>Repeated opportunities to learn</a:t>
            </a:r>
          </a:p>
        </p:txBody>
      </p:sp>
    </p:spTree>
    <p:extLst>
      <p:ext uri="{BB962C8B-B14F-4D97-AF65-F5344CB8AC3E}">
        <p14:creationId xmlns:p14="http://schemas.microsoft.com/office/powerpoint/2010/main" xmlns="" val="314743265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during core</a:t>
            </a:r>
          </a:p>
        </p:txBody>
      </p:sp>
      <p:sp>
        <p:nvSpPr>
          <p:cNvPr id="3" name="Content Placeholder 2"/>
          <p:cNvSpPr>
            <a:spLocks noGrp="1"/>
          </p:cNvSpPr>
          <p:nvPr>
            <p:ph idx="1"/>
          </p:nvPr>
        </p:nvSpPr>
        <p:spPr/>
        <p:txBody>
          <a:bodyPr/>
          <a:lstStyle/>
          <a:p>
            <a:r>
              <a:rPr lang="en-US" dirty="0" smtClean="0"/>
              <a:t>What specific materials are to be used?</a:t>
            </a:r>
          </a:p>
          <a:p>
            <a:pPr lvl="1"/>
            <a:r>
              <a:rPr lang="en-US" dirty="0" smtClean="0"/>
              <a:t>Which ones meet the Big 5 of Reading?</a:t>
            </a:r>
          </a:p>
          <a:p>
            <a:pPr lvl="1"/>
            <a:r>
              <a:rPr lang="en-US" dirty="0" smtClean="0"/>
              <a:t>Which ones meet the State and Common Core?</a:t>
            </a:r>
          </a:p>
          <a:p>
            <a:pPr lvl="1"/>
            <a:endParaRPr lang="en-US" dirty="0"/>
          </a:p>
        </p:txBody>
      </p:sp>
      <p:sp>
        <p:nvSpPr>
          <p:cNvPr id="8" name="TextBox 7"/>
          <p:cNvSpPr txBox="1"/>
          <p:nvPr/>
        </p:nvSpPr>
        <p:spPr>
          <a:xfrm>
            <a:off x="457201" y="3445220"/>
            <a:ext cx="8229599" cy="2462212"/>
          </a:xfrm>
          <a:prstGeom prst="rect">
            <a:avLst/>
          </a:prstGeom>
          <a:noFill/>
        </p:spPr>
        <p:txBody>
          <a:bodyPr wrap="square" rtlCol="0">
            <a:spAutoFit/>
          </a:bodyPr>
          <a:lstStyle/>
          <a:p>
            <a:pPr algn="ctr">
              <a:spcAft>
                <a:spcPts val="1200"/>
              </a:spcAft>
            </a:pPr>
            <a:r>
              <a:rPr lang="en-US" sz="3200" dirty="0" smtClean="0">
                <a:solidFill>
                  <a:srgbClr val="660066"/>
                </a:solidFill>
                <a:latin typeface="Microsoft Sans Serif"/>
                <a:cs typeface="Microsoft Sans Serif"/>
              </a:rPr>
              <a:t>Who gets  feed what?</a:t>
            </a:r>
            <a:endParaRPr lang="en-US" sz="3200" dirty="0">
              <a:solidFill>
                <a:srgbClr val="660066"/>
              </a:solidFill>
              <a:latin typeface="Microsoft Sans Serif"/>
              <a:cs typeface="Microsoft Sans Serif"/>
            </a:endParaRPr>
          </a:p>
          <a:p>
            <a:r>
              <a:rPr lang="en-US" sz="2800" dirty="0" smtClean="0">
                <a:solidFill>
                  <a:srgbClr val="660066"/>
                </a:solidFill>
                <a:latin typeface="Microsoft Sans Serif"/>
                <a:cs typeface="Microsoft Sans Serif"/>
              </a:rPr>
              <a:t>- Whole Group</a:t>
            </a:r>
          </a:p>
          <a:p>
            <a:r>
              <a:rPr lang="en-US" sz="2800" dirty="0" smtClean="0">
                <a:solidFill>
                  <a:srgbClr val="660066"/>
                </a:solidFill>
                <a:latin typeface="Microsoft Sans Serif"/>
                <a:cs typeface="Microsoft Sans Serif"/>
              </a:rPr>
              <a:t>- Small Group</a:t>
            </a:r>
          </a:p>
          <a:p>
            <a:r>
              <a:rPr lang="en-US" sz="2800" dirty="0" smtClean="0">
                <a:solidFill>
                  <a:srgbClr val="660066"/>
                </a:solidFill>
                <a:latin typeface="Microsoft Sans Serif"/>
                <a:cs typeface="Microsoft Sans Serif"/>
              </a:rPr>
              <a:t>-  Independent</a:t>
            </a:r>
          </a:p>
          <a:p>
            <a:r>
              <a:rPr lang="en-US" sz="2800" dirty="0" smtClean="0">
                <a:solidFill>
                  <a:srgbClr val="660066"/>
                </a:solidFill>
                <a:latin typeface="Microsoft Sans Serif"/>
                <a:cs typeface="Microsoft Sans Serif"/>
              </a:rPr>
              <a:t>     Practice</a:t>
            </a:r>
            <a:endParaRPr lang="en-US" sz="2800" dirty="0">
              <a:solidFill>
                <a:srgbClr val="660066"/>
              </a:solidFill>
              <a:latin typeface="Microsoft Sans Serif"/>
              <a:cs typeface="Microsoft Sans Serif"/>
            </a:endParaRPr>
          </a:p>
        </p:txBody>
      </p:sp>
    </p:spTree>
    <p:extLst>
      <p:ext uri="{BB962C8B-B14F-4D97-AF65-F5344CB8AC3E}">
        <p14:creationId xmlns:p14="http://schemas.microsoft.com/office/powerpoint/2010/main" xmlns="" val="3915535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133600" y="228600"/>
            <a:ext cx="4953000" cy="6172200"/>
          </a:xfrm>
          <a:prstGeom prst="triangl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990600"/>
          </a:xfrm>
        </p:spPr>
        <p:txBody>
          <a:bodyPr/>
          <a:lstStyle/>
          <a:p>
            <a:r>
              <a:rPr lang="en-US" dirty="0">
                <a:solidFill>
                  <a:srgbClr val="660066"/>
                </a:solidFill>
              </a:rPr>
              <a:t>Standards of Practice </a:t>
            </a:r>
          </a:p>
        </p:txBody>
      </p:sp>
      <p:sp>
        <p:nvSpPr>
          <p:cNvPr id="3" name="Content Placeholder 2"/>
          <p:cNvSpPr>
            <a:spLocks noGrp="1"/>
          </p:cNvSpPr>
          <p:nvPr>
            <p:ph idx="1"/>
          </p:nvPr>
        </p:nvSpPr>
        <p:spPr>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US" sz="3600" dirty="0" smtClean="0">
                <a:solidFill>
                  <a:srgbClr val="000000"/>
                </a:solidFill>
              </a:rPr>
              <a:t>Explicit instruction works for everyone</a:t>
            </a:r>
          </a:p>
          <a:p>
            <a:pPr marL="0" indent="0" algn="ctr">
              <a:buNone/>
            </a:pPr>
            <a:r>
              <a:rPr lang="en-US" sz="4400" dirty="0" smtClean="0"/>
              <a:t>because</a:t>
            </a:r>
          </a:p>
          <a:p>
            <a:pPr marL="0" indent="0" algn="ctr">
              <a:buNone/>
            </a:pPr>
            <a:r>
              <a:rPr lang="en-US" sz="4800" dirty="0" smtClean="0">
                <a:solidFill>
                  <a:srgbClr val="C00000"/>
                </a:solidFill>
              </a:rPr>
              <a:t>successful core instruction is the most important thing you can do in RTI.</a:t>
            </a:r>
            <a:endParaRPr lang="en-US" sz="4800" dirty="0">
              <a:solidFill>
                <a:srgbClr val="C00000"/>
              </a:solidFill>
            </a:endParaRPr>
          </a:p>
        </p:txBody>
      </p:sp>
    </p:spTree>
    <p:extLst>
      <p:ext uri="{BB962C8B-B14F-4D97-AF65-F5344CB8AC3E}">
        <p14:creationId xmlns:p14="http://schemas.microsoft.com/office/powerpoint/2010/main" xmlns="" val="39526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660066"/>
                </a:solidFill>
              </a:rPr>
              <a:t>Explicit instruction is a systematic instructional approach that includes a set of </a:t>
            </a:r>
            <a:r>
              <a:rPr lang="en-US" u="sng" dirty="0" smtClean="0">
                <a:solidFill>
                  <a:srgbClr val="660066"/>
                </a:solidFill>
              </a:rPr>
              <a:t>delivery</a:t>
            </a:r>
            <a:r>
              <a:rPr lang="en-US" dirty="0" smtClean="0">
                <a:solidFill>
                  <a:srgbClr val="660066"/>
                </a:solidFill>
              </a:rPr>
              <a:t> and </a:t>
            </a:r>
            <a:r>
              <a:rPr lang="en-US" u="sng" dirty="0" smtClean="0">
                <a:solidFill>
                  <a:srgbClr val="660066"/>
                </a:solidFill>
              </a:rPr>
              <a:t>design</a:t>
            </a:r>
            <a:r>
              <a:rPr lang="en-US" dirty="0" smtClean="0">
                <a:solidFill>
                  <a:srgbClr val="660066"/>
                </a:solidFill>
              </a:rPr>
              <a:t> procedures derived from effective schools research.</a:t>
            </a:r>
          </a:p>
          <a:p>
            <a:pPr marL="0" indent="0">
              <a:buNone/>
            </a:pPr>
            <a:endParaRPr lang="en-US" dirty="0" smtClean="0">
              <a:solidFill>
                <a:srgbClr val="660066"/>
              </a:solidFill>
            </a:endParaRPr>
          </a:p>
          <a:p>
            <a:pPr marL="0" indent="0">
              <a:buNone/>
            </a:pPr>
            <a:endParaRPr lang="en-US" dirty="0" smtClean="0">
              <a:solidFill>
                <a:srgbClr val="660066"/>
              </a:solidFill>
            </a:endParaRPr>
          </a:p>
          <a:p>
            <a:pPr marL="0" indent="0" algn="r">
              <a:buNone/>
            </a:pPr>
            <a:r>
              <a:rPr lang="en-US" dirty="0" smtClean="0">
                <a:solidFill>
                  <a:srgbClr val="660066"/>
                </a:solidFill>
              </a:rPr>
              <a:t>~Ideas That Work</a:t>
            </a:r>
            <a:endParaRPr lang="en-US" dirty="0">
              <a:solidFill>
                <a:srgbClr val="660066"/>
              </a:solidFill>
            </a:endParaRPr>
          </a:p>
        </p:txBody>
      </p:sp>
    </p:spTree>
    <p:extLst>
      <p:ext uri="{BB962C8B-B14F-4D97-AF65-F5344CB8AC3E}">
        <p14:creationId xmlns:p14="http://schemas.microsoft.com/office/powerpoint/2010/main" xmlns="" val="1701332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Instruction is. . . </a:t>
            </a:r>
            <a:endParaRPr lang="en-US" dirty="0"/>
          </a:p>
        </p:txBody>
      </p:sp>
      <p:sp>
        <p:nvSpPr>
          <p:cNvPr id="3" name="Content Placeholder 2"/>
          <p:cNvSpPr>
            <a:spLocks noGrp="1"/>
          </p:cNvSpPr>
          <p:nvPr>
            <p:ph idx="1"/>
          </p:nvPr>
        </p:nvSpPr>
        <p:spPr/>
        <p:txBody>
          <a:bodyPr/>
          <a:lstStyle/>
          <a:p>
            <a:r>
              <a:rPr lang="en-US" sz="4400" dirty="0" smtClean="0"/>
              <a:t>Engaging</a:t>
            </a:r>
          </a:p>
          <a:p>
            <a:r>
              <a:rPr lang="en-US" sz="4400" dirty="0" smtClean="0"/>
              <a:t>Systematic</a:t>
            </a:r>
          </a:p>
          <a:p>
            <a:r>
              <a:rPr lang="en-US" sz="4400" dirty="0" smtClean="0"/>
              <a:t>Relentless</a:t>
            </a:r>
          </a:p>
        </p:txBody>
      </p:sp>
      <p:sp>
        <p:nvSpPr>
          <p:cNvPr id="4" name="TextBox 3"/>
          <p:cNvSpPr txBox="1"/>
          <p:nvPr/>
        </p:nvSpPr>
        <p:spPr>
          <a:xfrm>
            <a:off x="6324600" y="6096000"/>
            <a:ext cx="2819400" cy="369332"/>
          </a:xfrm>
          <a:prstGeom prst="rect">
            <a:avLst/>
          </a:prstGeom>
          <a:noFill/>
        </p:spPr>
        <p:txBody>
          <a:bodyPr wrap="square" rtlCol="0">
            <a:spAutoFit/>
          </a:bodyPr>
          <a:lstStyle/>
          <a:p>
            <a:pPr algn="r"/>
            <a:r>
              <a:rPr lang="en-US" dirty="0" smtClean="0"/>
              <a:t>Anita Archer</a:t>
            </a:r>
            <a:endParaRPr lang="en-US" dirty="0"/>
          </a:p>
        </p:txBody>
      </p:sp>
    </p:spTree>
    <p:extLst>
      <p:ext uri="{BB962C8B-B14F-4D97-AF65-F5344CB8AC3E}">
        <p14:creationId xmlns:p14="http://schemas.microsoft.com/office/powerpoint/2010/main" xmlns="" val="4285301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133600" y="228600"/>
            <a:ext cx="4953000" cy="6172200"/>
          </a:xfrm>
          <a:prstGeom prst="triangl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lstStyle/>
          <a:p>
            <a:r>
              <a:rPr lang="en-US" sz="3600" dirty="0"/>
              <a:t>Dedicate a minimum of 90 minutes to Reading </a:t>
            </a:r>
          </a:p>
          <a:p>
            <a:r>
              <a:rPr lang="en-US" sz="3600" dirty="0">
                <a:solidFill>
                  <a:srgbClr val="000000"/>
                </a:solidFill>
              </a:rPr>
              <a:t>Materials align across years</a:t>
            </a:r>
          </a:p>
          <a:p>
            <a:r>
              <a:rPr lang="en-US" sz="3600" dirty="0">
                <a:solidFill>
                  <a:srgbClr val="000000"/>
                </a:solidFill>
              </a:rPr>
              <a:t>Explicit instruction works for everyone</a:t>
            </a:r>
          </a:p>
        </p:txBody>
      </p:sp>
    </p:spTree>
    <p:extLst>
      <p:ext uri="{BB962C8B-B14F-4D97-AF65-F5344CB8AC3E}">
        <p14:creationId xmlns:p14="http://schemas.microsoft.com/office/powerpoint/2010/main" xmlns="" val="4097535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Instruction is Engaging</a:t>
            </a:r>
            <a:endParaRPr lang="en-US" dirty="0"/>
          </a:p>
        </p:txBody>
      </p:sp>
      <p:sp>
        <p:nvSpPr>
          <p:cNvPr id="3" name="Content Placeholder 2"/>
          <p:cNvSpPr>
            <a:spLocks noGrp="1"/>
          </p:cNvSpPr>
          <p:nvPr>
            <p:ph idx="1"/>
          </p:nvPr>
        </p:nvSpPr>
        <p:spPr>
          <a:noFill/>
        </p:spPr>
        <p:txBody>
          <a:bodyPr/>
          <a:lstStyle/>
          <a:p>
            <a:r>
              <a:rPr lang="en-US" dirty="0" smtClean="0">
                <a:solidFill>
                  <a:srgbClr val="660066"/>
                </a:solidFill>
              </a:rPr>
              <a:t>Frequent responses are elicited</a:t>
            </a:r>
          </a:p>
          <a:p>
            <a:pPr lvl="1"/>
            <a:r>
              <a:rPr lang="en-US" dirty="0" smtClean="0">
                <a:solidFill>
                  <a:srgbClr val="660066"/>
                </a:solidFill>
              </a:rPr>
              <a:t>Things students say</a:t>
            </a:r>
          </a:p>
          <a:p>
            <a:pPr lvl="1"/>
            <a:r>
              <a:rPr lang="en-US" dirty="0" smtClean="0">
                <a:solidFill>
                  <a:srgbClr val="660066"/>
                </a:solidFill>
              </a:rPr>
              <a:t>Things students do</a:t>
            </a:r>
          </a:p>
          <a:p>
            <a:pPr lvl="1"/>
            <a:r>
              <a:rPr lang="en-US" dirty="0" smtClean="0">
                <a:solidFill>
                  <a:srgbClr val="660066"/>
                </a:solidFill>
              </a:rPr>
              <a:t>Things students write</a:t>
            </a:r>
          </a:p>
          <a:p>
            <a:r>
              <a:rPr lang="en-US" dirty="0" smtClean="0">
                <a:solidFill>
                  <a:srgbClr val="660066"/>
                </a:solidFill>
              </a:rPr>
              <a:t>Responses are monitored</a:t>
            </a:r>
          </a:p>
          <a:p>
            <a:r>
              <a:rPr lang="en-US" dirty="0" smtClean="0">
                <a:solidFill>
                  <a:srgbClr val="660066"/>
                </a:solidFill>
              </a:rPr>
              <a:t>Positive and corrective feedback is given</a:t>
            </a:r>
          </a:p>
          <a:p>
            <a:pPr>
              <a:buNone/>
            </a:pPr>
            <a:endParaRPr lang="en-US" dirty="0">
              <a:solidFill>
                <a:srgbClr val="660066"/>
              </a:solidFill>
            </a:endParaRPr>
          </a:p>
        </p:txBody>
      </p:sp>
    </p:spTree>
    <p:extLst>
      <p:ext uri="{BB962C8B-B14F-4D97-AF65-F5344CB8AC3E}">
        <p14:creationId xmlns:p14="http://schemas.microsoft.com/office/powerpoint/2010/main" xmlns="" val="189415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Instruction is Systematic</a:t>
            </a:r>
          </a:p>
        </p:txBody>
      </p:sp>
      <p:sp>
        <p:nvSpPr>
          <p:cNvPr id="3" name="Content Placeholder 2"/>
          <p:cNvSpPr>
            <a:spLocks noGrp="1"/>
          </p:cNvSpPr>
          <p:nvPr>
            <p:ph idx="1"/>
          </p:nvPr>
        </p:nvSpPr>
        <p:spPr/>
        <p:txBody>
          <a:bodyPr>
            <a:normAutofit/>
          </a:bodyPr>
          <a:lstStyle/>
          <a:p>
            <a:r>
              <a:rPr lang="en-US" dirty="0" smtClean="0">
                <a:solidFill>
                  <a:srgbClr val="660066"/>
                </a:solidFill>
              </a:rPr>
              <a:t>Content</a:t>
            </a:r>
          </a:p>
          <a:p>
            <a:pPr lvl="1">
              <a:lnSpc>
                <a:spcPct val="90000"/>
              </a:lnSpc>
            </a:pPr>
            <a:r>
              <a:rPr lang="en-US" dirty="0" smtClean="0">
                <a:solidFill>
                  <a:srgbClr val="660066"/>
                </a:solidFill>
              </a:rPr>
              <a:t>Instruction </a:t>
            </a:r>
            <a:r>
              <a:rPr lang="en-US" dirty="0">
                <a:solidFill>
                  <a:srgbClr val="660066"/>
                </a:solidFill>
              </a:rPr>
              <a:t>focuses on </a:t>
            </a:r>
            <a:r>
              <a:rPr lang="en-US" dirty="0" smtClean="0">
                <a:solidFill>
                  <a:srgbClr val="660066"/>
                </a:solidFill>
              </a:rPr>
              <a:t>critical</a:t>
            </a:r>
            <a:r>
              <a:rPr lang="en-US" b="1" dirty="0" smtClean="0">
                <a:solidFill>
                  <a:srgbClr val="660066"/>
                </a:solidFill>
              </a:rPr>
              <a:t> </a:t>
            </a:r>
            <a:r>
              <a:rPr lang="en-US" dirty="0" smtClean="0">
                <a:solidFill>
                  <a:srgbClr val="660066"/>
                </a:solidFill>
              </a:rPr>
              <a:t>content</a:t>
            </a:r>
            <a:endParaRPr lang="en-US" dirty="0">
              <a:solidFill>
                <a:srgbClr val="660066"/>
              </a:solidFill>
            </a:endParaRPr>
          </a:p>
          <a:p>
            <a:pPr lvl="1">
              <a:lnSpc>
                <a:spcPct val="90000"/>
              </a:lnSpc>
            </a:pPr>
            <a:r>
              <a:rPr lang="en-US" dirty="0" smtClean="0">
                <a:solidFill>
                  <a:srgbClr val="660066"/>
                </a:solidFill>
              </a:rPr>
              <a:t>Skills</a:t>
            </a:r>
            <a:r>
              <a:rPr lang="en-US" dirty="0">
                <a:solidFill>
                  <a:srgbClr val="660066"/>
                </a:solidFill>
              </a:rPr>
              <a:t>, strategies, and concepts are </a:t>
            </a:r>
            <a:r>
              <a:rPr lang="en-US" dirty="0" smtClean="0">
                <a:solidFill>
                  <a:srgbClr val="660066"/>
                </a:solidFill>
              </a:rPr>
              <a:t>sequenced logically</a:t>
            </a:r>
            <a:endParaRPr lang="en-US" sz="2800" dirty="0">
              <a:solidFill>
                <a:srgbClr val="660066"/>
              </a:solidFill>
            </a:endParaRPr>
          </a:p>
          <a:p>
            <a:pPr lvl="1">
              <a:lnSpc>
                <a:spcPct val="90000"/>
              </a:lnSpc>
            </a:pPr>
            <a:r>
              <a:rPr lang="en-US" dirty="0" smtClean="0">
                <a:solidFill>
                  <a:srgbClr val="660066"/>
                </a:solidFill>
              </a:rPr>
              <a:t>Complex </a:t>
            </a:r>
            <a:r>
              <a:rPr lang="en-US" dirty="0">
                <a:solidFill>
                  <a:srgbClr val="660066"/>
                </a:solidFill>
              </a:rPr>
              <a:t>skills and strategies are </a:t>
            </a:r>
            <a:r>
              <a:rPr lang="en-US" dirty="0" smtClean="0">
                <a:solidFill>
                  <a:srgbClr val="660066"/>
                </a:solidFill>
              </a:rPr>
              <a:t>broken down into smaller </a:t>
            </a:r>
            <a:r>
              <a:rPr lang="en-US" dirty="0">
                <a:solidFill>
                  <a:srgbClr val="660066"/>
                </a:solidFill>
              </a:rPr>
              <a:t>(easy to obtain) instructional units</a:t>
            </a:r>
          </a:p>
          <a:p>
            <a:endParaRPr lang="en-US" dirty="0">
              <a:solidFill>
                <a:srgbClr val="660066"/>
              </a:solidFill>
            </a:endParaRPr>
          </a:p>
        </p:txBody>
      </p:sp>
    </p:spTree>
    <p:extLst>
      <p:ext uri="{BB962C8B-B14F-4D97-AF65-F5344CB8AC3E}">
        <p14:creationId xmlns:p14="http://schemas.microsoft.com/office/powerpoint/2010/main" xmlns="" val="217059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Explicit Instruction is Systematic</a:t>
            </a:r>
            <a:endParaRPr lang="en-US" dirty="0"/>
          </a:p>
        </p:txBody>
      </p:sp>
      <p:sp>
        <p:nvSpPr>
          <p:cNvPr id="3" name="Content Placeholder 2"/>
          <p:cNvSpPr>
            <a:spLocks noGrp="1"/>
          </p:cNvSpPr>
          <p:nvPr>
            <p:ph idx="1"/>
          </p:nvPr>
        </p:nvSpPr>
        <p:spPr/>
        <p:txBody>
          <a:bodyPr/>
          <a:lstStyle/>
          <a:p>
            <a:r>
              <a:rPr lang="en-US" dirty="0" smtClean="0">
                <a:solidFill>
                  <a:srgbClr val="660066"/>
                </a:solidFill>
              </a:rPr>
              <a:t>Design of instruction</a:t>
            </a:r>
          </a:p>
          <a:p>
            <a:pPr lvl="1"/>
            <a:r>
              <a:rPr lang="en-US" dirty="0" smtClean="0">
                <a:solidFill>
                  <a:srgbClr val="660066"/>
                </a:solidFill>
              </a:rPr>
              <a:t>Organized and focused </a:t>
            </a:r>
          </a:p>
          <a:p>
            <a:pPr lvl="1"/>
            <a:r>
              <a:rPr lang="en-US" dirty="0" smtClean="0">
                <a:solidFill>
                  <a:srgbClr val="660066"/>
                </a:solidFill>
              </a:rPr>
              <a:t>Goals that can be articulated by students</a:t>
            </a:r>
          </a:p>
          <a:p>
            <a:pPr lvl="1"/>
            <a:r>
              <a:rPr lang="en-US" dirty="0" smtClean="0">
                <a:solidFill>
                  <a:srgbClr val="660066"/>
                </a:solidFill>
              </a:rPr>
              <a:t>Review and build background knowledge</a:t>
            </a:r>
          </a:p>
          <a:p>
            <a:pPr lvl="1"/>
            <a:r>
              <a:rPr lang="en-US" dirty="0" smtClean="0">
                <a:solidFill>
                  <a:srgbClr val="660066"/>
                </a:solidFill>
              </a:rPr>
              <a:t>Review at the end of the lesson</a:t>
            </a:r>
          </a:p>
          <a:p>
            <a:pPr lvl="1"/>
            <a:r>
              <a:rPr lang="en-US" dirty="0" smtClean="0">
                <a:solidFill>
                  <a:srgbClr val="660066"/>
                </a:solidFill>
              </a:rPr>
              <a:t>Scaffolding </a:t>
            </a:r>
          </a:p>
          <a:p>
            <a:pPr lvl="1"/>
            <a:r>
              <a:rPr lang="en-US" dirty="0" smtClean="0">
                <a:solidFill>
                  <a:srgbClr val="660066"/>
                </a:solidFill>
              </a:rPr>
              <a:t>Includes instructional routines</a:t>
            </a:r>
          </a:p>
          <a:p>
            <a:endParaRPr lang="en-US" dirty="0">
              <a:solidFill>
                <a:srgbClr val="660066"/>
              </a:solidFill>
            </a:endParaRPr>
          </a:p>
        </p:txBody>
      </p:sp>
    </p:spTree>
    <p:extLst>
      <p:ext uri="{BB962C8B-B14F-4D97-AF65-F5344CB8AC3E}">
        <p14:creationId xmlns:p14="http://schemas.microsoft.com/office/powerpoint/2010/main" xmlns="" val="898597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Explicit Instruction is Systematic</a:t>
            </a:r>
            <a:endParaRPr lang="en-US" dirty="0"/>
          </a:p>
        </p:txBody>
      </p:sp>
      <p:sp>
        <p:nvSpPr>
          <p:cNvPr id="3" name="Content Placeholder 2"/>
          <p:cNvSpPr>
            <a:spLocks noGrp="1"/>
          </p:cNvSpPr>
          <p:nvPr>
            <p:ph idx="1"/>
          </p:nvPr>
        </p:nvSpPr>
        <p:spPr/>
        <p:txBody>
          <a:bodyPr/>
          <a:lstStyle/>
          <a:p>
            <a:pPr marL="0" indent="0" algn="ctr">
              <a:buNone/>
            </a:pPr>
            <a:r>
              <a:rPr lang="en-US" b="1" i="1" dirty="0" smtClean="0"/>
              <a:t>Instructional Routines example vocabulary</a:t>
            </a:r>
          </a:p>
          <a:p>
            <a:pPr marL="0" indent="0" algn="ctr">
              <a:buNone/>
            </a:pPr>
            <a:endParaRPr lang="en-US" b="1" i="1" dirty="0" smtClean="0"/>
          </a:p>
          <a:p>
            <a:pPr lvl="1"/>
            <a:r>
              <a:rPr lang="en-US" dirty="0" smtClean="0"/>
              <a:t>Say the word</a:t>
            </a:r>
          </a:p>
          <a:p>
            <a:pPr lvl="1"/>
            <a:r>
              <a:rPr lang="en-US" dirty="0" smtClean="0"/>
              <a:t>Provide a student friendly explanation</a:t>
            </a:r>
          </a:p>
          <a:p>
            <a:pPr lvl="1"/>
            <a:r>
              <a:rPr lang="en-US" dirty="0" smtClean="0"/>
              <a:t>Connect</a:t>
            </a:r>
          </a:p>
          <a:p>
            <a:pPr lvl="1"/>
            <a:r>
              <a:rPr lang="en-US" dirty="0" smtClean="0"/>
              <a:t>Check for understanding</a:t>
            </a:r>
          </a:p>
        </p:txBody>
      </p:sp>
    </p:spTree>
    <p:extLst>
      <p:ext uri="{BB962C8B-B14F-4D97-AF65-F5344CB8AC3E}">
        <p14:creationId xmlns:p14="http://schemas.microsoft.com/office/powerpoint/2010/main" xmlns="" val="44531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Instruction is Systematic</a:t>
            </a:r>
          </a:p>
        </p:txBody>
      </p:sp>
      <p:sp>
        <p:nvSpPr>
          <p:cNvPr id="3" name="Content Placeholder 2"/>
          <p:cNvSpPr>
            <a:spLocks noGrp="1"/>
          </p:cNvSpPr>
          <p:nvPr>
            <p:ph idx="1"/>
          </p:nvPr>
        </p:nvSpPr>
        <p:spPr/>
        <p:txBody>
          <a:bodyPr/>
          <a:lstStyle/>
          <a:p>
            <a:r>
              <a:rPr lang="en-US" dirty="0" smtClean="0">
                <a:solidFill>
                  <a:srgbClr val="660066"/>
                </a:solidFill>
              </a:rPr>
              <a:t>Delivery 	</a:t>
            </a:r>
          </a:p>
          <a:p>
            <a:pPr lvl="1"/>
            <a:r>
              <a:rPr lang="en-US" dirty="0" smtClean="0">
                <a:solidFill>
                  <a:srgbClr val="660066"/>
                </a:solidFill>
              </a:rPr>
              <a:t>Require </a:t>
            </a:r>
            <a:r>
              <a:rPr lang="en-US" dirty="0">
                <a:solidFill>
                  <a:srgbClr val="660066"/>
                </a:solidFill>
              </a:rPr>
              <a:t>frequent </a:t>
            </a:r>
            <a:r>
              <a:rPr lang="en-US" dirty="0" smtClean="0">
                <a:solidFill>
                  <a:srgbClr val="660066"/>
                </a:solidFill>
              </a:rPr>
              <a:t>responses</a:t>
            </a:r>
          </a:p>
          <a:p>
            <a:pPr lvl="1"/>
            <a:r>
              <a:rPr lang="en-US" dirty="0" smtClean="0">
                <a:solidFill>
                  <a:srgbClr val="660066"/>
                </a:solidFill>
              </a:rPr>
              <a:t>Monitor </a:t>
            </a:r>
            <a:r>
              <a:rPr lang="en-US" dirty="0">
                <a:solidFill>
                  <a:srgbClr val="660066"/>
                </a:solidFill>
              </a:rPr>
              <a:t>student performance </a:t>
            </a:r>
            <a:r>
              <a:rPr lang="en-US" dirty="0" smtClean="0">
                <a:solidFill>
                  <a:srgbClr val="660066"/>
                </a:solidFill>
              </a:rPr>
              <a:t>closely</a:t>
            </a:r>
          </a:p>
          <a:p>
            <a:pPr lvl="1"/>
            <a:r>
              <a:rPr lang="en-US" dirty="0">
                <a:solidFill>
                  <a:srgbClr val="660066"/>
                </a:solidFill>
              </a:rPr>
              <a:t>Provide immediate affirmation and corrective </a:t>
            </a:r>
            <a:r>
              <a:rPr lang="en-US" dirty="0" smtClean="0">
                <a:solidFill>
                  <a:srgbClr val="660066"/>
                </a:solidFill>
              </a:rPr>
              <a:t>feedback</a:t>
            </a:r>
          </a:p>
          <a:p>
            <a:pPr lvl="1"/>
            <a:r>
              <a:rPr lang="en-US" dirty="0" smtClean="0">
                <a:solidFill>
                  <a:srgbClr val="660066"/>
                </a:solidFill>
              </a:rPr>
              <a:t>Deliver </a:t>
            </a:r>
            <a:r>
              <a:rPr lang="en-US" dirty="0">
                <a:solidFill>
                  <a:srgbClr val="660066"/>
                </a:solidFill>
              </a:rPr>
              <a:t>instruction at a </a:t>
            </a:r>
            <a:r>
              <a:rPr lang="en-US" dirty="0" smtClean="0">
                <a:solidFill>
                  <a:srgbClr val="660066"/>
                </a:solidFill>
              </a:rPr>
              <a:t>brisk</a:t>
            </a:r>
            <a:r>
              <a:rPr lang="en-US" b="1" dirty="0" smtClean="0">
                <a:solidFill>
                  <a:srgbClr val="660066"/>
                </a:solidFill>
              </a:rPr>
              <a:t> </a:t>
            </a:r>
            <a:r>
              <a:rPr lang="en-US" dirty="0" smtClean="0">
                <a:solidFill>
                  <a:srgbClr val="660066"/>
                </a:solidFill>
              </a:rPr>
              <a:t>pace</a:t>
            </a:r>
          </a:p>
          <a:p>
            <a:pPr lvl="1"/>
            <a:r>
              <a:rPr lang="en-US" dirty="0">
                <a:solidFill>
                  <a:srgbClr val="660066"/>
                </a:solidFill>
              </a:rPr>
              <a:t>Help </a:t>
            </a:r>
            <a:r>
              <a:rPr lang="en-US" dirty="0" smtClean="0">
                <a:solidFill>
                  <a:srgbClr val="660066"/>
                </a:solidFill>
              </a:rPr>
              <a:t>students organize knowledge</a:t>
            </a:r>
            <a:endParaRPr lang="en-US" dirty="0">
              <a:solidFill>
                <a:srgbClr val="660066"/>
              </a:solidFill>
            </a:endParaRPr>
          </a:p>
        </p:txBody>
      </p:sp>
    </p:spTree>
    <p:extLst>
      <p:ext uri="{BB962C8B-B14F-4D97-AF65-F5344CB8AC3E}">
        <p14:creationId xmlns:p14="http://schemas.microsoft.com/office/powerpoint/2010/main" xmlns="" val="3092675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Explicit Instruction is Relentless</a:t>
            </a:r>
            <a:endParaRPr lang="en-US" sz="4300" dirty="0"/>
          </a:p>
        </p:txBody>
      </p:sp>
      <p:sp>
        <p:nvSpPr>
          <p:cNvPr id="3" name="Content Placeholder 2"/>
          <p:cNvSpPr>
            <a:spLocks noGrp="1"/>
          </p:cNvSpPr>
          <p:nvPr>
            <p:ph idx="1"/>
          </p:nvPr>
        </p:nvSpPr>
        <p:spPr>
          <a:noFill/>
        </p:spPr>
        <p:txBody>
          <a:bodyPr/>
          <a:lstStyle/>
          <a:p>
            <a:r>
              <a:rPr lang="en-US" dirty="0" smtClean="0">
                <a:solidFill>
                  <a:srgbClr val="660066"/>
                </a:solidFill>
              </a:rPr>
              <a:t>Practice, practice, practice</a:t>
            </a:r>
          </a:p>
          <a:p>
            <a:r>
              <a:rPr lang="en-US" dirty="0" smtClean="0">
                <a:solidFill>
                  <a:srgbClr val="660066"/>
                </a:solidFill>
              </a:rPr>
              <a:t>Practice does not make perfect, perfect practice makes perfect</a:t>
            </a:r>
          </a:p>
          <a:p>
            <a:r>
              <a:rPr lang="en-US" dirty="0" smtClean="0">
                <a:solidFill>
                  <a:srgbClr val="660066"/>
                </a:solidFill>
              </a:rPr>
              <a:t>Practice leads to automaticity</a:t>
            </a:r>
          </a:p>
          <a:p>
            <a:r>
              <a:rPr lang="en-US" dirty="0" smtClean="0">
                <a:solidFill>
                  <a:srgbClr val="660066"/>
                </a:solidFill>
              </a:rPr>
              <a:t>The 3 R’s</a:t>
            </a:r>
          </a:p>
          <a:p>
            <a:pPr lvl="1"/>
            <a:r>
              <a:rPr lang="en-US" dirty="0" smtClean="0">
                <a:solidFill>
                  <a:srgbClr val="660066"/>
                </a:solidFill>
              </a:rPr>
              <a:t>Receive, Respond, Retain</a:t>
            </a:r>
            <a:endParaRPr lang="en-US" dirty="0">
              <a:solidFill>
                <a:srgbClr val="660066"/>
              </a:solidFill>
            </a:endParaRPr>
          </a:p>
        </p:txBody>
      </p:sp>
    </p:spTree>
    <p:extLst>
      <p:ext uri="{BB962C8B-B14F-4D97-AF65-F5344CB8AC3E}">
        <p14:creationId xmlns:p14="http://schemas.microsoft.com/office/powerpoint/2010/main" xmlns="" val="39047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26"/>
          <p:cNvSpPr>
            <a:spLocks noChangeArrowheads="1"/>
          </p:cNvSpPr>
          <p:nvPr/>
        </p:nvSpPr>
        <p:spPr bwMode="auto">
          <a:xfrm>
            <a:off x="3352800" y="1066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387" name="AutoShape 1027"/>
          <p:cNvSpPr>
            <a:spLocks noChangeArrowheads="1"/>
          </p:cNvSpPr>
          <p:nvPr/>
        </p:nvSpPr>
        <p:spPr bwMode="auto">
          <a:xfrm rot="10800000">
            <a:off x="990600" y="1066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388" name="Text Box 1028"/>
          <p:cNvSpPr txBox="1">
            <a:spLocks noChangeArrowheads="1"/>
          </p:cNvSpPr>
          <p:nvPr/>
        </p:nvSpPr>
        <p:spPr bwMode="auto">
          <a:xfrm>
            <a:off x="914400" y="457200"/>
            <a:ext cx="4189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solidFill>
                  <a:srgbClr val="131CB0"/>
                </a:solidFill>
                <a:latin typeface="Times" charset="0"/>
              </a:rPr>
              <a:t>TEACHER RESPONSIBILITY</a:t>
            </a:r>
            <a:endParaRPr lang="en-US">
              <a:latin typeface="Times" charset="0"/>
            </a:endParaRPr>
          </a:p>
        </p:txBody>
      </p:sp>
      <p:sp>
        <p:nvSpPr>
          <p:cNvPr id="16389" name="Text Box 1029"/>
          <p:cNvSpPr txBox="1">
            <a:spLocks noChangeArrowheads="1"/>
          </p:cNvSpPr>
          <p:nvPr/>
        </p:nvSpPr>
        <p:spPr bwMode="auto">
          <a:xfrm>
            <a:off x="3048000" y="4876800"/>
            <a:ext cx="4343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i="1">
                <a:solidFill>
                  <a:srgbClr val="131CB0"/>
                </a:solidFill>
                <a:latin typeface="Times" charset="0"/>
              </a:rPr>
              <a:t>STUDENT RESPONSIBILITY</a:t>
            </a:r>
            <a:endParaRPr lang="en-US">
              <a:latin typeface="Times" charset="0"/>
            </a:endParaRPr>
          </a:p>
        </p:txBody>
      </p:sp>
      <p:sp>
        <p:nvSpPr>
          <p:cNvPr id="16390" name="Line 1030"/>
          <p:cNvSpPr>
            <a:spLocks noChangeShapeType="1"/>
          </p:cNvSpPr>
          <p:nvPr/>
        </p:nvSpPr>
        <p:spPr bwMode="auto">
          <a:xfrm>
            <a:off x="685800" y="1752600"/>
            <a:ext cx="73914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391" name="Text Box 1031"/>
          <p:cNvSpPr txBox="1">
            <a:spLocks noChangeArrowheads="1"/>
          </p:cNvSpPr>
          <p:nvPr/>
        </p:nvSpPr>
        <p:spPr bwMode="auto">
          <a:xfrm>
            <a:off x="1676400" y="12954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i="1">
                <a:latin typeface="Times" charset="0"/>
              </a:rPr>
              <a:t>Focus Lesson</a:t>
            </a:r>
            <a:endParaRPr lang="en-US">
              <a:latin typeface="Times" charset="0"/>
            </a:endParaRPr>
          </a:p>
        </p:txBody>
      </p:sp>
      <p:sp>
        <p:nvSpPr>
          <p:cNvPr id="16392" name="Line 1032"/>
          <p:cNvSpPr>
            <a:spLocks noChangeShapeType="1"/>
          </p:cNvSpPr>
          <p:nvPr/>
        </p:nvSpPr>
        <p:spPr bwMode="auto">
          <a:xfrm>
            <a:off x="609600" y="2819400"/>
            <a:ext cx="7391400" cy="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393" name="Line 1033"/>
          <p:cNvSpPr>
            <a:spLocks noChangeShapeType="1"/>
          </p:cNvSpPr>
          <p:nvPr/>
        </p:nvSpPr>
        <p:spPr bwMode="auto">
          <a:xfrm>
            <a:off x="533400" y="3886200"/>
            <a:ext cx="7391400" cy="0"/>
          </a:xfrm>
          <a:prstGeom prst="line">
            <a:avLst/>
          </a:prstGeom>
          <a:noFill/>
          <a:ln w="5715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394" name="Text Box 1034"/>
          <p:cNvSpPr txBox="1">
            <a:spLocks noChangeArrowheads="1"/>
          </p:cNvSpPr>
          <p:nvPr/>
        </p:nvSpPr>
        <p:spPr bwMode="auto">
          <a:xfrm>
            <a:off x="1828800" y="1828800"/>
            <a:ext cx="2133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1">
                <a:latin typeface="Times" charset="0"/>
              </a:rPr>
              <a:t>Guided Instruction</a:t>
            </a:r>
            <a:endParaRPr lang="en-US">
              <a:latin typeface="Times" charset="0"/>
            </a:endParaRPr>
          </a:p>
        </p:txBody>
      </p:sp>
      <p:sp>
        <p:nvSpPr>
          <p:cNvPr id="16395" name="Text Box 1035"/>
          <p:cNvSpPr txBox="1">
            <a:spLocks noChangeArrowheads="1"/>
          </p:cNvSpPr>
          <p:nvPr/>
        </p:nvSpPr>
        <p:spPr bwMode="auto">
          <a:xfrm>
            <a:off x="5927725" y="1127125"/>
            <a:ext cx="1268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b="1">
                <a:solidFill>
                  <a:schemeClr val="tx2"/>
                </a:solidFill>
                <a:latin typeface="Arial"/>
              </a:rPr>
              <a:t>“</a:t>
            </a:r>
            <a:r>
              <a:rPr lang="en-US" b="1">
                <a:solidFill>
                  <a:schemeClr val="tx2"/>
                </a:solidFill>
                <a:latin typeface="Times" charset="0"/>
              </a:rPr>
              <a:t>I do it</a:t>
            </a:r>
            <a:r>
              <a:rPr lang="ja-JP" altLang="en-US" b="1">
                <a:solidFill>
                  <a:schemeClr val="tx2"/>
                </a:solidFill>
                <a:latin typeface="Arial"/>
              </a:rPr>
              <a:t>”</a:t>
            </a:r>
            <a:endParaRPr lang="en-US">
              <a:solidFill>
                <a:schemeClr val="tx2"/>
              </a:solidFill>
              <a:latin typeface="Times" charset="0"/>
            </a:endParaRPr>
          </a:p>
        </p:txBody>
      </p:sp>
      <p:sp>
        <p:nvSpPr>
          <p:cNvPr id="16396" name="Text Box 1036"/>
          <p:cNvSpPr txBox="1">
            <a:spLocks noChangeArrowheads="1"/>
          </p:cNvSpPr>
          <p:nvPr/>
        </p:nvSpPr>
        <p:spPr bwMode="auto">
          <a:xfrm>
            <a:off x="6248400" y="2133600"/>
            <a:ext cx="1589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US" b="1">
                <a:solidFill>
                  <a:schemeClr val="tx2"/>
                </a:solidFill>
                <a:latin typeface="Arial"/>
              </a:rPr>
              <a:t>“</a:t>
            </a:r>
            <a:r>
              <a:rPr lang="en-US" b="1">
                <a:solidFill>
                  <a:schemeClr val="tx2"/>
                </a:solidFill>
                <a:latin typeface="Times" charset="0"/>
              </a:rPr>
              <a:t>We do it</a:t>
            </a:r>
            <a:r>
              <a:rPr lang="ja-JP" altLang="en-US" b="1">
                <a:solidFill>
                  <a:schemeClr val="tx2"/>
                </a:solidFill>
                <a:latin typeface="Arial"/>
              </a:rPr>
              <a:t>”</a:t>
            </a:r>
            <a:endParaRPr lang="en-US" b="1">
              <a:latin typeface="Times" charset="0"/>
            </a:endParaRPr>
          </a:p>
        </p:txBody>
      </p:sp>
      <p:sp>
        <p:nvSpPr>
          <p:cNvPr id="16397" name="Text Box 1037"/>
          <p:cNvSpPr txBox="1">
            <a:spLocks noChangeArrowheads="1"/>
          </p:cNvSpPr>
          <p:nvPr/>
        </p:nvSpPr>
        <p:spPr bwMode="auto">
          <a:xfrm>
            <a:off x="6705600" y="2971800"/>
            <a:ext cx="16160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b="1">
                <a:solidFill>
                  <a:schemeClr val="tx2"/>
                </a:solidFill>
                <a:latin typeface="Arial"/>
              </a:rPr>
              <a:t>“</a:t>
            </a:r>
            <a:r>
              <a:rPr lang="en-US" b="1">
                <a:solidFill>
                  <a:schemeClr val="tx2"/>
                </a:solidFill>
                <a:latin typeface="Times" charset="0"/>
              </a:rPr>
              <a:t>You do it </a:t>
            </a:r>
          </a:p>
          <a:p>
            <a:pPr>
              <a:defRPr/>
            </a:pPr>
            <a:r>
              <a:rPr lang="en-US" b="1">
                <a:solidFill>
                  <a:schemeClr val="tx2"/>
                </a:solidFill>
                <a:latin typeface="Times" charset="0"/>
              </a:rPr>
              <a:t>  together</a:t>
            </a:r>
            <a:r>
              <a:rPr lang="ja-JP" altLang="en-US" b="1">
                <a:solidFill>
                  <a:schemeClr val="tx2"/>
                </a:solidFill>
                <a:latin typeface="Arial"/>
              </a:rPr>
              <a:t>”</a:t>
            </a:r>
            <a:endParaRPr lang="en-US">
              <a:latin typeface="Times" charset="0"/>
            </a:endParaRPr>
          </a:p>
        </p:txBody>
      </p:sp>
      <p:sp>
        <p:nvSpPr>
          <p:cNvPr id="16398" name="Text Box 1038"/>
          <p:cNvSpPr txBox="1">
            <a:spLocks noChangeArrowheads="1"/>
          </p:cNvSpPr>
          <p:nvPr/>
        </p:nvSpPr>
        <p:spPr bwMode="auto">
          <a:xfrm>
            <a:off x="3870325" y="29559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charset="0"/>
            </a:endParaRPr>
          </a:p>
        </p:txBody>
      </p:sp>
      <p:sp>
        <p:nvSpPr>
          <p:cNvPr id="16399" name="Text Box 1039"/>
          <p:cNvSpPr txBox="1">
            <a:spLocks noChangeArrowheads="1"/>
          </p:cNvSpPr>
          <p:nvPr/>
        </p:nvSpPr>
        <p:spPr bwMode="auto">
          <a:xfrm>
            <a:off x="4203700" y="3154363"/>
            <a:ext cx="21590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b="1" i="1">
                <a:solidFill>
                  <a:srgbClr val="BF051C"/>
                </a:solidFill>
                <a:latin typeface="Times" charset="0"/>
              </a:rPr>
              <a:t>Collaborative</a:t>
            </a:r>
            <a:endParaRPr lang="en-US">
              <a:latin typeface="Times" charset="0"/>
            </a:endParaRPr>
          </a:p>
        </p:txBody>
      </p:sp>
      <p:sp>
        <p:nvSpPr>
          <p:cNvPr id="16400" name="Text Box 1040"/>
          <p:cNvSpPr txBox="1">
            <a:spLocks noChangeArrowheads="1"/>
          </p:cNvSpPr>
          <p:nvPr/>
        </p:nvSpPr>
        <p:spPr bwMode="auto">
          <a:xfrm>
            <a:off x="3886200" y="41910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Times" charset="0"/>
            </a:endParaRPr>
          </a:p>
        </p:txBody>
      </p:sp>
      <p:sp>
        <p:nvSpPr>
          <p:cNvPr id="16401" name="Text Box 1041"/>
          <p:cNvSpPr txBox="1">
            <a:spLocks noChangeArrowheads="1"/>
          </p:cNvSpPr>
          <p:nvPr/>
        </p:nvSpPr>
        <p:spPr bwMode="auto">
          <a:xfrm>
            <a:off x="4191000" y="4038600"/>
            <a:ext cx="16906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1">
                <a:latin typeface="Times" charset="0"/>
              </a:rPr>
              <a:t>Independent</a:t>
            </a:r>
            <a:endParaRPr lang="en-US">
              <a:latin typeface="Times" charset="0"/>
            </a:endParaRPr>
          </a:p>
        </p:txBody>
      </p:sp>
      <p:sp>
        <p:nvSpPr>
          <p:cNvPr id="16402" name="Text Box 1042"/>
          <p:cNvSpPr txBox="1">
            <a:spLocks noChangeArrowheads="1"/>
          </p:cNvSpPr>
          <p:nvPr/>
        </p:nvSpPr>
        <p:spPr bwMode="auto">
          <a:xfrm>
            <a:off x="7086600" y="3962400"/>
            <a:ext cx="15398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b="1">
                <a:solidFill>
                  <a:schemeClr val="tx2"/>
                </a:solidFill>
                <a:latin typeface="Arial"/>
              </a:rPr>
              <a:t>“</a:t>
            </a:r>
            <a:r>
              <a:rPr lang="en-US" b="1">
                <a:solidFill>
                  <a:schemeClr val="tx2"/>
                </a:solidFill>
                <a:latin typeface="Times" charset="0"/>
              </a:rPr>
              <a:t>You do it</a:t>
            </a:r>
          </a:p>
          <a:p>
            <a:pPr>
              <a:defRPr/>
            </a:pPr>
            <a:r>
              <a:rPr lang="en-US" b="1">
                <a:solidFill>
                  <a:schemeClr val="tx2"/>
                </a:solidFill>
                <a:latin typeface="Times" charset="0"/>
              </a:rPr>
              <a:t>   alone</a:t>
            </a:r>
            <a:r>
              <a:rPr lang="ja-JP" altLang="en-US" b="1">
                <a:solidFill>
                  <a:schemeClr val="tx2"/>
                </a:solidFill>
                <a:latin typeface="Arial"/>
              </a:rPr>
              <a:t>”</a:t>
            </a:r>
            <a:endParaRPr lang="en-US">
              <a:solidFill>
                <a:schemeClr val="tx2"/>
              </a:solidFill>
              <a:latin typeface="Times" charset="0"/>
            </a:endParaRPr>
          </a:p>
        </p:txBody>
      </p:sp>
      <p:sp>
        <p:nvSpPr>
          <p:cNvPr id="16403" name="Text Box 1043"/>
          <p:cNvSpPr txBox="1">
            <a:spLocks noChangeArrowheads="1"/>
          </p:cNvSpPr>
          <p:nvPr/>
        </p:nvSpPr>
        <p:spPr bwMode="auto">
          <a:xfrm>
            <a:off x="304800" y="5181600"/>
            <a:ext cx="8610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solidFill>
                  <a:srgbClr val="200555"/>
                </a:solidFill>
              </a:rPr>
              <a:t>A Model for Success for All Students</a:t>
            </a:r>
            <a:r>
              <a:rPr lang="en-US" sz="3200" b="1">
                <a:solidFill>
                  <a:srgbClr val="200555"/>
                </a:solidFill>
                <a:latin typeface="Times" charset="0"/>
              </a:rPr>
              <a:t> </a:t>
            </a:r>
            <a:endParaRPr lang="en-US">
              <a:solidFill>
                <a:srgbClr val="200555"/>
              </a:solidFill>
              <a:latin typeface="Times" charset="0"/>
            </a:endParaRPr>
          </a:p>
        </p:txBody>
      </p:sp>
      <p:sp>
        <p:nvSpPr>
          <p:cNvPr id="35859" name="Text Box 1044"/>
          <p:cNvSpPr txBox="1">
            <a:spLocks noChangeArrowheads="1"/>
          </p:cNvSpPr>
          <p:nvPr/>
        </p:nvSpPr>
        <p:spPr bwMode="auto">
          <a:xfrm>
            <a:off x="6580188" y="6334780"/>
            <a:ext cx="2514600"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Fisher, D., &amp; Frey, N. (2008). </a:t>
            </a:r>
          </a:p>
          <a:p>
            <a:endParaRPr lang="en-US" sz="1400" dirty="0"/>
          </a:p>
        </p:txBody>
      </p:sp>
    </p:spTree>
    <p:extLst>
      <p:ext uri="{BB962C8B-B14F-4D97-AF65-F5344CB8AC3E}">
        <p14:creationId xmlns:p14="http://schemas.microsoft.com/office/powerpoint/2010/main" xmlns="" val="2905572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990600"/>
          </a:xfrm>
        </p:spPr>
        <p:txBody>
          <a:bodyPr>
            <a:normAutofit fontScale="90000"/>
          </a:bodyPr>
          <a:lstStyle/>
          <a:p>
            <a:r>
              <a:rPr lang="en-US" dirty="0" smtClean="0"/>
              <a:t>Explicit Instruction is Relentless</a:t>
            </a:r>
            <a:endParaRPr lang="en-US" dirty="0"/>
          </a:p>
        </p:txBody>
      </p:sp>
      <p:sp>
        <p:nvSpPr>
          <p:cNvPr id="5" name="TextBox 4"/>
          <p:cNvSpPr txBox="1"/>
          <p:nvPr/>
        </p:nvSpPr>
        <p:spPr>
          <a:xfrm>
            <a:off x="762000" y="5399782"/>
            <a:ext cx="7924800" cy="1077218"/>
          </a:xfrm>
          <a:prstGeom prst="rect">
            <a:avLst/>
          </a:prstGeom>
          <a:noFill/>
        </p:spPr>
        <p:txBody>
          <a:bodyPr wrap="square" rtlCol="0">
            <a:spAutoFit/>
          </a:bodyPr>
          <a:lstStyle/>
          <a:p>
            <a:pPr algn="ctr"/>
            <a:r>
              <a:rPr lang="en-US" sz="3200" dirty="0" smtClean="0">
                <a:solidFill>
                  <a:srgbClr val="003300"/>
                </a:solidFill>
              </a:rPr>
              <a:t>We want students to apply the lessons to the </a:t>
            </a:r>
            <a:r>
              <a:rPr lang="en-US" sz="3200" b="1" dirty="0" smtClean="0">
                <a:solidFill>
                  <a:srgbClr val="003300"/>
                </a:solidFill>
              </a:rPr>
              <a:t>next</a:t>
            </a:r>
            <a:r>
              <a:rPr lang="en-US" sz="3200" dirty="0" smtClean="0">
                <a:solidFill>
                  <a:srgbClr val="003300"/>
                </a:solidFill>
              </a:rPr>
              <a:t> text they read.</a:t>
            </a:r>
            <a:endParaRPr lang="en-US" sz="3200" dirty="0">
              <a:solidFill>
                <a:srgbClr val="003300"/>
              </a:solidFill>
            </a:endParaRPr>
          </a:p>
        </p:txBody>
      </p:sp>
      <p:sp>
        <p:nvSpPr>
          <p:cNvPr id="6" name="Content Placeholder 5"/>
          <p:cNvSpPr>
            <a:spLocks noGrp="1"/>
          </p:cNvSpPr>
          <p:nvPr>
            <p:ph sz="half" idx="1"/>
          </p:nvPr>
        </p:nvSpPr>
        <p:spPr/>
        <p:txBody>
          <a:bodyPr/>
          <a:lstStyle/>
          <a:p>
            <a:r>
              <a:rPr lang="en-US" dirty="0"/>
              <a:t>I do</a:t>
            </a:r>
          </a:p>
          <a:p>
            <a:endParaRPr lang="en-US" dirty="0"/>
          </a:p>
          <a:p>
            <a:r>
              <a:rPr lang="en-US" dirty="0"/>
              <a:t>We do</a:t>
            </a:r>
          </a:p>
          <a:p>
            <a:endParaRPr lang="en-US" dirty="0"/>
          </a:p>
          <a:p>
            <a:r>
              <a:rPr lang="en-US" dirty="0" smtClean="0"/>
              <a:t>You do it together (y’all)</a:t>
            </a:r>
            <a:endParaRPr lang="en-US" dirty="0"/>
          </a:p>
          <a:p>
            <a:endParaRPr lang="en-US" dirty="0"/>
          </a:p>
          <a:p>
            <a:r>
              <a:rPr lang="en-US" dirty="0"/>
              <a:t>You do</a:t>
            </a:r>
          </a:p>
          <a:p>
            <a:endParaRPr lang="en-US" dirty="0"/>
          </a:p>
        </p:txBody>
      </p:sp>
      <p:sp>
        <p:nvSpPr>
          <p:cNvPr id="8" name="Content Placeholder 7"/>
          <p:cNvSpPr>
            <a:spLocks noGrp="1"/>
          </p:cNvSpPr>
          <p:nvPr>
            <p:ph sz="half" idx="2"/>
          </p:nvPr>
        </p:nvSpPr>
        <p:spPr>
          <a:xfrm>
            <a:off x="4495800" y="1603239"/>
            <a:ext cx="3096759" cy="3849045"/>
          </a:xfrm>
          <a:prstGeom prst="downArrow">
            <a:avLst>
              <a:gd name="adj1" fmla="val 50000"/>
              <a:gd name="adj2" fmla="val 49617"/>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marL="0" indent="0" algn="ctr">
              <a:buNone/>
            </a:pPr>
            <a:r>
              <a:rPr lang="en-US" sz="3200" dirty="0" smtClean="0">
                <a:ln>
                  <a:solidFill>
                    <a:srgbClr val="003300"/>
                  </a:solidFill>
                </a:ln>
                <a:solidFill>
                  <a:srgbClr val="003300"/>
                </a:solidFill>
              </a:rPr>
              <a:t>Moving toward mastery</a:t>
            </a:r>
          </a:p>
          <a:p>
            <a:pPr algn="ctr"/>
            <a:endParaRPr lang="en-US" dirty="0"/>
          </a:p>
        </p:txBody>
      </p:sp>
    </p:spTree>
    <p:extLst>
      <p:ext uri="{BB962C8B-B14F-4D97-AF65-F5344CB8AC3E}">
        <p14:creationId xmlns:p14="http://schemas.microsoft.com/office/powerpoint/2010/main" xmlns="" val="41148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during core</a:t>
            </a:r>
          </a:p>
        </p:txBody>
      </p:sp>
      <p:sp>
        <p:nvSpPr>
          <p:cNvPr id="3" name="Content Placeholder 2"/>
          <p:cNvSpPr>
            <a:spLocks noGrp="1"/>
          </p:cNvSpPr>
          <p:nvPr>
            <p:ph idx="1"/>
          </p:nvPr>
        </p:nvSpPr>
        <p:spPr/>
        <p:txBody>
          <a:bodyPr/>
          <a:lstStyle/>
          <a:p>
            <a:r>
              <a:rPr lang="en-US" dirty="0" smtClean="0">
                <a:solidFill>
                  <a:srgbClr val="660066"/>
                </a:solidFill>
              </a:rPr>
              <a:t>What instructional strategies are to be used?</a:t>
            </a:r>
          </a:p>
          <a:p>
            <a:pPr lvl="1"/>
            <a:r>
              <a:rPr lang="en-US" dirty="0" smtClean="0">
                <a:solidFill>
                  <a:srgbClr val="660066"/>
                </a:solidFill>
              </a:rPr>
              <a:t>When is direct instruction necessary?</a:t>
            </a:r>
          </a:p>
          <a:p>
            <a:pPr lvl="1"/>
            <a:r>
              <a:rPr lang="en-US" dirty="0" smtClean="0">
                <a:solidFill>
                  <a:srgbClr val="660066"/>
                </a:solidFill>
              </a:rPr>
              <a:t>When and how do you get more?</a:t>
            </a:r>
          </a:p>
        </p:txBody>
      </p:sp>
    </p:spTree>
    <p:extLst>
      <p:ext uri="{BB962C8B-B14F-4D97-AF65-F5344CB8AC3E}">
        <p14:creationId xmlns:p14="http://schemas.microsoft.com/office/powerpoint/2010/main" xmlns="" val="2218499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during core</a:t>
            </a:r>
          </a:p>
        </p:txBody>
      </p:sp>
      <p:sp>
        <p:nvSpPr>
          <p:cNvPr id="3" name="Content Placeholder 2"/>
          <p:cNvSpPr>
            <a:spLocks noGrp="1"/>
          </p:cNvSpPr>
          <p:nvPr>
            <p:ph idx="1"/>
          </p:nvPr>
        </p:nvSpPr>
        <p:spPr/>
        <p:txBody>
          <a:bodyPr/>
          <a:lstStyle/>
          <a:p>
            <a:r>
              <a:rPr lang="en-US" dirty="0" smtClean="0">
                <a:solidFill>
                  <a:srgbClr val="660066"/>
                </a:solidFill>
              </a:rPr>
              <a:t>What instructional strategies are to be used?</a:t>
            </a:r>
          </a:p>
          <a:p>
            <a:pPr lvl="1"/>
            <a:r>
              <a:rPr lang="en-US" dirty="0" smtClean="0">
                <a:solidFill>
                  <a:srgbClr val="660066"/>
                </a:solidFill>
              </a:rPr>
              <a:t>When is direct instruction necessary?</a:t>
            </a:r>
          </a:p>
          <a:p>
            <a:pPr lvl="1"/>
            <a:r>
              <a:rPr lang="en-US" dirty="0" smtClean="0">
                <a:solidFill>
                  <a:srgbClr val="660066"/>
                </a:solidFill>
              </a:rPr>
              <a:t>When and how do you get more?</a:t>
            </a:r>
          </a:p>
        </p:txBody>
      </p:sp>
      <p:sp>
        <p:nvSpPr>
          <p:cNvPr id="6" name="TextBox 5"/>
          <p:cNvSpPr txBox="1"/>
          <p:nvPr/>
        </p:nvSpPr>
        <p:spPr>
          <a:xfrm>
            <a:off x="1687286" y="3840163"/>
            <a:ext cx="5787571" cy="2554545"/>
          </a:xfrm>
          <a:prstGeom prst="rect">
            <a:avLst/>
          </a:prstGeom>
          <a:noFill/>
        </p:spPr>
        <p:txBody>
          <a:bodyPr wrap="square" rtlCol="0">
            <a:spAutoFit/>
          </a:bodyPr>
          <a:lstStyle/>
          <a:p>
            <a:pPr marL="178308" algn="ctr"/>
            <a:r>
              <a:rPr lang="en-US" sz="3200" dirty="0" smtClean="0">
                <a:solidFill>
                  <a:srgbClr val="660066"/>
                </a:solidFill>
                <a:latin typeface="Microsoft Sans Serif"/>
                <a:cs typeface="Microsoft Sans Serif"/>
              </a:rPr>
              <a:t>Explicit</a:t>
            </a:r>
          </a:p>
          <a:p>
            <a:pPr marL="178308" algn="ctr"/>
            <a:r>
              <a:rPr lang="en-US" sz="3200" dirty="0" smtClean="0">
                <a:solidFill>
                  <a:srgbClr val="660066"/>
                </a:solidFill>
                <a:latin typeface="Microsoft Sans Serif"/>
                <a:cs typeface="Microsoft Sans Serif"/>
              </a:rPr>
              <a:t>Modeling</a:t>
            </a:r>
          </a:p>
          <a:p>
            <a:pPr marL="178308" algn="ctr"/>
            <a:r>
              <a:rPr lang="en-US" sz="3200" dirty="0" smtClean="0">
                <a:solidFill>
                  <a:srgbClr val="660066"/>
                </a:solidFill>
                <a:latin typeface="Microsoft Sans Serif"/>
                <a:cs typeface="Microsoft Sans Serif"/>
              </a:rPr>
              <a:t>Time</a:t>
            </a:r>
          </a:p>
          <a:p>
            <a:pPr marL="178308" algn="ctr"/>
            <a:r>
              <a:rPr lang="en-US" sz="3200" dirty="0" smtClean="0">
                <a:solidFill>
                  <a:srgbClr val="660066"/>
                </a:solidFill>
                <a:latin typeface="Microsoft Sans Serif"/>
                <a:cs typeface="Microsoft Sans Serif"/>
              </a:rPr>
              <a:t>Practice</a:t>
            </a:r>
          </a:p>
          <a:p>
            <a:pPr marL="178308" algn="ctr"/>
            <a:r>
              <a:rPr lang="en-US" sz="3200" dirty="0">
                <a:solidFill>
                  <a:srgbClr val="660066"/>
                </a:solidFill>
                <a:latin typeface="Microsoft Sans Serif"/>
                <a:cs typeface="Microsoft Sans Serif"/>
              </a:rPr>
              <a:t>M</a:t>
            </a:r>
            <a:r>
              <a:rPr lang="en-US" sz="3200" dirty="0" smtClean="0">
                <a:solidFill>
                  <a:srgbClr val="660066"/>
                </a:solidFill>
                <a:latin typeface="Microsoft Sans Serif"/>
                <a:cs typeface="Microsoft Sans Serif"/>
              </a:rPr>
              <a:t>onitoring and Feedback</a:t>
            </a:r>
            <a:endParaRPr lang="en-US" sz="3200" dirty="0">
              <a:solidFill>
                <a:srgbClr val="660066"/>
              </a:solidFill>
              <a:latin typeface="Microsoft Sans Serif"/>
              <a:cs typeface="Microsoft Sans Serif"/>
            </a:endParaRPr>
          </a:p>
        </p:txBody>
      </p:sp>
    </p:spTree>
    <p:extLst>
      <p:ext uri="{BB962C8B-B14F-4D97-AF65-F5344CB8AC3E}">
        <p14:creationId xmlns:p14="http://schemas.microsoft.com/office/powerpoint/2010/main" xmlns="" val="39430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6874" y="1308755"/>
            <a:ext cx="1490253" cy="4195287"/>
          </a:xfrm>
          <a:prstGeom prst="rect">
            <a:avLst/>
          </a:prstGeom>
          <a:solidFill>
            <a:srgbClr val="7F7F7F"/>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b="1" dirty="0">
                <a:solidFill>
                  <a:prstClr val="black"/>
                </a:solidFill>
                <a:latin typeface="Optima"/>
                <a:cs typeface="Optima"/>
              </a:rPr>
              <a:t>Data-Based Decision Making with Decision Rules</a:t>
            </a:r>
          </a:p>
          <a:p>
            <a:pPr algn="ctr"/>
            <a:endParaRPr lang="en-US" b="1" dirty="0">
              <a:solidFill>
                <a:prstClr val="black"/>
              </a:solidFill>
              <a:latin typeface="Optima"/>
              <a:cs typeface="Optima"/>
            </a:endParaRPr>
          </a:p>
          <a:p>
            <a:pPr algn="ctr"/>
            <a:endParaRPr lang="en-US" b="1" dirty="0">
              <a:solidFill>
                <a:prstClr val="black"/>
              </a:solidFill>
              <a:latin typeface="Optima"/>
              <a:cs typeface="Optima"/>
            </a:endParaRPr>
          </a:p>
          <a:p>
            <a:pPr algn="ctr"/>
            <a:endParaRPr lang="en-US" b="1" dirty="0">
              <a:solidFill>
                <a:prstClr val="black"/>
              </a:solidFill>
              <a:latin typeface="Optima"/>
              <a:cs typeface="Optima"/>
            </a:endParaRPr>
          </a:p>
          <a:p>
            <a:pPr algn="ctr"/>
            <a:endParaRPr lang="en-US" b="1" dirty="0">
              <a:solidFill>
                <a:prstClr val="black"/>
              </a:solidFill>
              <a:latin typeface="Optima"/>
              <a:cs typeface="Optima"/>
            </a:endParaRPr>
          </a:p>
        </p:txBody>
      </p:sp>
      <p:sp>
        <p:nvSpPr>
          <p:cNvPr id="22" name="Rectangle 21"/>
          <p:cNvSpPr/>
          <p:nvPr/>
        </p:nvSpPr>
        <p:spPr>
          <a:xfrm>
            <a:off x="6622854" y="1308755"/>
            <a:ext cx="1490253" cy="4185421"/>
          </a:xfrm>
          <a:prstGeom prst="rect">
            <a:avLst/>
          </a:prstGeom>
          <a:solidFill>
            <a:srgbClr val="7F7F7F"/>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Optima"/>
                <a:cs typeface="Optima"/>
              </a:rPr>
              <a:t>Training Coaching</a:t>
            </a:r>
          </a:p>
          <a:p>
            <a:pPr algn="ctr"/>
            <a:r>
              <a:rPr lang="en-US" b="1" dirty="0">
                <a:solidFill>
                  <a:srgbClr val="000000"/>
                </a:solidFill>
                <a:latin typeface="Optima"/>
                <a:cs typeface="Optima"/>
              </a:rPr>
              <a:t>Fidelity</a:t>
            </a:r>
          </a:p>
          <a:p>
            <a:pPr algn="ctr"/>
            <a:endParaRPr lang="en-US" b="1" dirty="0">
              <a:solidFill>
                <a:srgbClr val="000000"/>
              </a:solidFill>
              <a:latin typeface="Optima"/>
              <a:cs typeface="Optima"/>
            </a:endParaRPr>
          </a:p>
          <a:p>
            <a:pPr algn="ctr"/>
            <a:endParaRPr lang="en-US" b="1" dirty="0">
              <a:solidFill>
                <a:srgbClr val="000000"/>
              </a:solidFill>
              <a:latin typeface="Optima"/>
              <a:cs typeface="Optima"/>
            </a:endParaRPr>
          </a:p>
          <a:p>
            <a:pPr algn="ctr"/>
            <a:endParaRPr lang="en-US" b="1" dirty="0">
              <a:solidFill>
                <a:srgbClr val="000000"/>
              </a:solidFill>
              <a:latin typeface="Optima"/>
              <a:cs typeface="Optima"/>
            </a:endParaRPr>
          </a:p>
          <a:p>
            <a:pPr algn="ctr"/>
            <a:endParaRPr lang="en-US" b="1" dirty="0">
              <a:solidFill>
                <a:srgbClr val="000000"/>
              </a:solidFill>
              <a:latin typeface="Optima"/>
              <a:cs typeface="Optima"/>
            </a:endParaRPr>
          </a:p>
          <a:p>
            <a:pPr algn="ctr"/>
            <a:endParaRPr lang="en-US" b="1" dirty="0">
              <a:solidFill>
                <a:srgbClr val="000000"/>
              </a:solidFill>
              <a:latin typeface="Optima"/>
              <a:cs typeface="Optima"/>
            </a:endParaRPr>
          </a:p>
        </p:txBody>
      </p:sp>
      <p:sp>
        <p:nvSpPr>
          <p:cNvPr id="7" name="Rectangle 6"/>
          <p:cNvSpPr/>
          <p:nvPr/>
        </p:nvSpPr>
        <p:spPr>
          <a:xfrm>
            <a:off x="1127409" y="1308756"/>
            <a:ext cx="1490253" cy="4185420"/>
          </a:xfrm>
          <a:prstGeom prst="rect">
            <a:avLst/>
          </a:prstGeom>
          <a:solidFill>
            <a:srgbClr val="FFFF00"/>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black"/>
                </a:solidFill>
                <a:latin typeface="Optima"/>
                <a:cs typeface="Optima"/>
              </a:rPr>
              <a:t>Standards of </a:t>
            </a:r>
          </a:p>
          <a:p>
            <a:pPr algn="ctr"/>
            <a:r>
              <a:rPr lang="en-US" sz="2000" b="1" dirty="0">
                <a:solidFill>
                  <a:prstClr val="black"/>
                </a:solidFill>
                <a:latin typeface="Optima"/>
                <a:cs typeface="Optima"/>
              </a:rPr>
              <a:t>Practice</a:t>
            </a:r>
          </a:p>
          <a:p>
            <a:pPr algn="ctr"/>
            <a:endParaRPr lang="en-US" sz="2000" b="1" dirty="0">
              <a:solidFill>
                <a:prstClr val="black"/>
              </a:solidFill>
              <a:latin typeface="Optima"/>
              <a:cs typeface="Optima"/>
            </a:endParaRPr>
          </a:p>
          <a:p>
            <a:pPr algn="ctr"/>
            <a:endParaRPr lang="en-US" sz="2000" b="1" dirty="0">
              <a:solidFill>
                <a:prstClr val="black"/>
              </a:solidFill>
              <a:latin typeface="Optima"/>
              <a:cs typeface="Optima"/>
            </a:endParaRPr>
          </a:p>
          <a:p>
            <a:pPr algn="ctr"/>
            <a:endParaRPr lang="en-US" sz="2000" b="1" dirty="0">
              <a:solidFill>
                <a:prstClr val="black"/>
              </a:solidFill>
              <a:latin typeface="Optima"/>
              <a:cs typeface="Optima"/>
            </a:endParaRPr>
          </a:p>
        </p:txBody>
      </p:sp>
      <p:sp>
        <p:nvSpPr>
          <p:cNvPr id="3" name="Round Same Side Corner Rectangle 2"/>
          <p:cNvSpPr/>
          <p:nvPr/>
        </p:nvSpPr>
        <p:spPr>
          <a:xfrm>
            <a:off x="360415" y="5571923"/>
            <a:ext cx="8423171" cy="1166216"/>
          </a:xfrm>
          <a:prstGeom prst="round2SameRect">
            <a:avLst/>
          </a:prstGeom>
          <a:solidFill>
            <a:srgbClr val="815830"/>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prstClr val="black"/>
                </a:solidFill>
                <a:latin typeface="Optima ExtraBlack"/>
                <a:cs typeface="Optima ExtraBlack"/>
              </a:rPr>
              <a:t>Culture</a:t>
            </a:r>
          </a:p>
        </p:txBody>
      </p:sp>
      <p:sp>
        <p:nvSpPr>
          <p:cNvPr id="8" name="Trapezoid 7"/>
          <p:cNvSpPr/>
          <p:nvPr/>
        </p:nvSpPr>
        <p:spPr>
          <a:xfrm>
            <a:off x="490002" y="4392750"/>
            <a:ext cx="2697844" cy="1127341"/>
          </a:xfrm>
          <a:prstGeom prst="trapezoid">
            <a:avLst/>
          </a:prstGeom>
          <a:solidFill>
            <a:srgbClr val="FFFF00"/>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a:solidFill>
                  <a:srgbClr val="000000"/>
                </a:solidFill>
                <a:latin typeface="Optima ExtraBlack"/>
                <a:cs typeface="Optima ExtraBlack"/>
              </a:rPr>
              <a:t>Leadership</a:t>
            </a:r>
            <a:endParaRPr lang="en-US" dirty="0">
              <a:solidFill>
                <a:srgbClr val="000000"/>
              </a:solidFill>
              <a:latin typeface="Optima ExtraBlack"/>
              <a:cs typeface="Optima ExtraBlack"/>
            </a:endParaRPr>
          </a:p>
        </p:txBody>
      </p:sp>
      <p:sp>
        <p:nvSpPr>
          <p:cNvPr id="11" name="Trapezoid 10"/>
          <p:cNvSpPr/>
          <p:nvPr/>
        </p:nvSpPr>
        <p:spPr>
          <a:xfrm>
            <a:off x="3223078" y="4392750"/>
            <a:ext cx="2697844" cy="1127342"/>
          </a:xfrm>
          <a:prstGeom prst="trapezoid">
            <a:avLst/>
          </a:prstGeom>
          <a:solidFill>
            <a:srgbClr val="7F7F7F"/>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a:solidFill>
                  <a:srgbClr val="000000"/>
                </a:solidFill>
                <a:latin typeface="Optima ExtraBlack"/>
                <a:cs typeface="Optima ExtraBlack"/>
              </a:rPr>
              <a:t>Teaming/Data-Based Decision Making</a:t>
            </a:r>
            <a:endParaRPr lang="en-US" sz="1200" dirty="0">
              <a:solidFill>
                <a:srgbClr val="000000"/>
              </a:solidFill>
              <a:latin typeface="Optima ExtraBlack"/>
              <a:cs typeface="Optima ExtraBlack"/>
            </a:endParaRPr>
          </a:p>
        </p:txBody>
      </p:sp>
      <p:sp>
        <p:nvSpPr>
          <p:cNvPr id="12" name="Trapezoid 11"/>
          <p:cNvSpPr/>
          <p:nvPr/>
        </p:nvSpPr>
        <p:spPr>
          <a:xfrm>
            <a:off x="5965333" y="4385982"/>
            <a:ext cx="2697844" cy="1134109"/>
          </a:xfrm>
          <a:prstGeom prst="trapezoid">
            <a:avLst/>
          </a:prstGeom>
          <a:solidFill>
            <a:srgbClr val="7F7F7F"/>
          </a:solidFill>
          <a:ln w="28575" cmpd="sng">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2400" dirty="0">
                <a:solidFill>
                  <a:srgbClr val="000000"/>
                </a:solidFill>
                <a:latin typeface="Optima ExtraBlack"/>
                <a:cs typeface="Optima ExtraBlack"/>
              </a:rPr>
              <a:t>Professional Learning &amp; Support</a:t>
            </a:r>
            <a:endParaRPr lang="en-US" sz="1400" dirty="0">
              <a:solidFill>
                <a:srgbClr val="000000"/>
              </a:solidFill>
              <a:latin typeface="Optima ExtraBlack"/>
              <a:cs typeface="Optima ExtraBlack"/>
            </a:endParaRPr>
          </a:p>
        </p:txBody>
      </p:sp>
      <p:sp>
        <p:nvSpPr>
          <p:cNvPr id="14" name="Isosceles Triangle 13"/>
          <p:cNvSpPr/>
          <p:nvPr/>
        </p:nvSpPr>
        <p:spPr>
          <a:xfrm>
            <a:off x="700446" y="38875"/>
            <a:ext cx="7743108" cy="1269880"/>
          </a:xfrm>
          <a:prstGeom prst="triangle">
            <a:avLst/>
          </a:prstGeom>
          <a:solidFill>
            <a:schemeClr val="bg1">
              <a:lumMod val="50000"/>
            </a:schemeClr>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91440" rIns="91440" bIns="411480" rtlCol="0" anchor="ctr"/>
          <a:lstStyle/>
          <a:p>
            <a:pPr algn="ctr"/>
            <a:r>
              <a:rPr lang="en-US" sz="2800" dirty="0">
                <a:solidFill>
                  <a:srgbClr val="FFFFFF"/>
                </a:solidFill>
                <a:latin typeface="Optima ExtraBlack"/>
                <a:cs typeface="Optima ExtraBlack"/>
              </a:rPr>
              <a:t>RTI Essential Components</a:t>
            </a:r>
          </a:p>
        </p:txBody>
      </p:sp>
      <p:sp>
        <p:nvSpPr>
          <p:cNvPr id="16" name="Rectangle 15"/>
          <p:cNvSpPr/>
          <p:nvPr/>
        </p:nvSpPr>
        <p:spPr>
          <a:xfrm>
            <a:off x="797299" y="3724448"/>
            <a:ext cx="7549402" cy="631652"/>
          </a:xfrm>
          <a:prstGeom prst="rect">
            <a:avLst/>
          </a:prstGeom>
          <a:solidFill>
            <a:srgbClr val="FFFF00"/>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latin typeface="Optima ExtraBlack"/>
                <a:cs typeface="Optima ExtraBlack"/>
              </a:rPr>
              <a:t>Core</a:t>
            </a:r>
          </a:p>
        </p:txBody>
      </p:sp>
      <p:sp>
        <p:nvSpPr>
          <p:cNvPr id="17" name="Rectangle 16"/>
          <p:cNvSpPr/>
          <p:nvPr/>
        </p:nvSpPr>
        <p:spPr>
          <a:xfrm>
            <a:off x="797299" y="3213100"/>
            <a:ext cx="7549402" cy="511348"/>
          </a:xfrm>
          <a:prstGeom prst="rect">
            <a:avLst/>
          </a:prstGeom>
          <a:solidFill>
            <a:srgbClr val="008000"/>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latin typeface="Optima ExtraBlack"/>
                <a:cs typeface="Optima ExtraBlack"/>
              </a:rPr>
              <a:t>Screening</a:t>
            </a:r>
          </a:p>
        </p:txBody>
      </p:sp>
      <p:sp>
        <p:nvSpPr>
          <p:cNvPr id="18" name="Rectangle 17"/>
          <p:cNvSpPr/>
          <p:nvPr/>
        </p:nvSpPr>
        <p:spPr>
          <a:xfrm>
            <a:off x="797299" y="2527460"/>
            <a:ext cx="7549402" cy="603701"/>
          </a:xfrm>
          <a:prstGeom prst="rect">
            <a:avLst/>
          </a:prstGeom>
          <a:solidFill>
            <a:schemeClr val="accent6">
              <a:lumMod val="75000"/>
            </a:schemeClr>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latin typeface="Optima ExtraBlack"/>
                <a:cs typeface="Optima ExtraBlack"/>
              </a:rPr>
              <a:t>Interventions</a:t>
            </a:r>
          </a:p>
        </p:txBody>
      </p:sp>
      <p:sp>
        <p:nvSpPr>
          <p:cNvPr id="19" name="Rectangle 18"/>
          <p:cNvSpPr/>
          <p:nvPr/>
        </p:nvSpPr>
        <p:spPr>
          <a:xfrm>
            <a:off x="797299" y="1981200"/>
            <a:ext cx="7549402" cy="533560"/>
          </a:xfrm>
          <a:prstGeom prst="rect">
            <a:avLst/>
          </a:prstGeom>
          <a:solidFill>
            <a:schemeClr val="accent6">
              <a:lumMod val="75000"/>
            </a:schemeClr>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latin typeface="Optima ExtraBlack"/>
                <a:cs typeface="Optima ExtraBlack"/>
              </a:rPr>
              <a:t>Progress Monitoring</a:t>
            </a:r>
          </a:p>
        </p:txBody>
      </p:sp>
      <p:sp>
        <p:nvSpPr>
          <p:cNvPr id="20" name="Rectangle 19"/>
          <p:cNvSpPr/>
          <p:nvPr/>
        </p:nvSpPr>
        <p:spPr>
          <a:xfrm>
            <a:off x="783158" y="1389896"/>
            <a:ext cx="7549402" cy="518318"/>
          </a:xfrm>
          <a:prstGeom prst="rect">
            <a:avLst/>
          </a:prstGeom>
          <a:solidFill>
            <a:srgbClr val="FF0000"/>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latin typeface="Optima ExtraBlack"/>
                <a:cs typeface="Optima ExtraBlack"/>
              </a:rPr>
              <a:t>SLD Decision Making</a:t>
            </a:r>
          </a:p>
        </p:txBody>
      </p:sp>
    </p:spTree>
    <p:extLst>
      <p:ext uri="{BB962C8B-B14F-4D97-AF65-F5344CB8AC3E}">
        <p14:creationId xmlns:p14="http://schemas.microsoft.com/office/powerpoint/2010/main" xmlns="" val="1022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Review </a:t>
            </a:r>
            <a:endParaRPr lang="en-US" dirty="0"/>
          </a:p>
        </p:txBody>
      </p:sp>
      <p:sp>
        <p:nvSpPr>
          <p:cNvPr id="3" name="Content Placeholder 2"/>
          <p:cNvSpPr>
            <a:spLocks noGrp="1"/>
          </p:cNvSpPr>
          <p:nvPr>
            <p:ph idx="1"/>
          </p:nvPr>
        </p:nvSpPr>
        <p:spPr/>
        <p:txBody>
          <a:bodyPr/>
          <a:lstStyle/>
          <a:p>
            <a:r>
              <a:rPr lang="en-US" dirty="0"/>
              <a:t>Dedicate a minimum of 90 minutes to Reading </a:t>
            </a:r>
            <a:endParaRPr lang="en-US" dirty="0" smtClean="0"/>
          </a:p>
          <a:p>
            <a:r>
              <a:rPr lang="en-US" dirty="0" smtClean="0">
                <a:solidFill>
                  <a:srgbClr val="000000"/>
                </a:solidFill>
              </a:rPr>
              <a:t>Materials </a:t>
            </a:r>
            <a:r>
              <a:rPr lang="en-US" dirty="0">
                <a:solidFill>
                  <a:srgbClr val="000000"/>
                </a:solidFill>
              </a:rPr>
              <a:t>align across </a:t>
            </a:r>
            <a:r>
              <a:rPr lang="en-US" dirty="0" smtClean="0">
                <a:solidFill>
                  <a:srgbClr val="000000"/>
                </a:solidFill>
              </a:rPr>
              <a:t>years</a:t>
            </a:r>
          </a:p>
          <a:p>
            <a:r>
              <a:rPr lang="en-US" dirty="0">
                <a:solidFill>
                  <a:srgbClr val="000000"/>
                </a:solidFill>
              </a:rPr>
              <a:t>Explicit instruction works for everyone</a:t>
            </a:r>
          </a:p>
          <a:p>
            <a:endParaRPr lang="en-US" dirty="0">
              <a:solidFill>
                <a:srgbClr val="000000"/>
              </a:solidFill>
            </a:endParaRPr>
          </a:p>
          <a:p>
            <a:endParaRPr lang="en-US" dirty="0"/>
          </a:p>
        </p:txBody>
      </p:sp>
    </p:spTree>
    <p:extLst>
      <p:ext uri="{BB962C8B-B14F-4D97-AF65-F5344CB8AC3E}">
        <p14:creationId xmlns:p14="http://schemas.microsoft.com/office/powerpoint/2010/main" xmlns="" val="286044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6096000" y="4038600"/>
            <a:ext cx="1828800" cy="2351859"/>
          </a:xfrm>
          <a:prstGeom prst="rect">
            <a:avLst/>
          </a:prstGeom>
          <a:ln w="88900" cap="sq" cmpd="thickThin">
            <a:solidFill>
              <a:srgbClr val="000000"/>
            </a:solidFill>
            <a:prstDash val="solid"/>
            <a:miter lim="800000"/>
          </a:ln>
          <a:effectLst>
            <a:innerShdw blurRad="76200">
              <a:srgbClr val="000000"/>
            </a:innerShdw>
          </a:effectLst>
        </p:spPr>
      </p:pic>
      <p:sp>
        <p:nvSpPr>
          <p:cNvPr id="4" name="Title 3"/>
          <p:cNvSpPr>
            <a:spLocks noGrp="1"/>
          </p:cNvSpPr>
          <p:nvPr>
            <p:ph type="title"/>
          </p:nvPr>
        </p:nvSpPr>
        <p:spPr/>
        <p:txBody>
          <a:bodyPr>
            <a:normAutofit fontScale="90000"/>
          </a:bodyPr>
          <a:lstStyle/>
          <a:p>
            <a:r>
              <a:rPr lang="en-US" dirty="0" smtClean="0"/>
              <a:t>Where do these ideas come from?</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219200" y="3962400"/>
            <a:ext cx="1828800" cy="2359989"/>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800600" y="1422930"/>
            <a:ext cx="1828800" cy="2373225"/>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5" cstate="print"/>
          <a:srcRect/>
          <a:stretch>
            <a:fillRect/>
          </a:stretch>
        </p:blipFill>
        <p:spPr bwMode="auto">
          <a:xfrm>
            <a:off x="304800" y="1436776"/>
            <a:ext cx="1828800" cy="2373224"/>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p:cNvPicPr>
            <a:picLocks noChangeAspect="1" noChangeArrowheads="1"/>
          </p:cNvPicPr>
          <p:nvPr/>
        </p:nvPicPr>
        <p:blipFill>
          <a:blip r:embed="rId6" cstate="print"/>
          <a:srcRect/>
          <a:stretch>
            <a:fillRect/>
          </a:stretch>
        </p:blipFill>
        <p:spPr bwMode="auto">
          <a:xfrm>
            <a:off x="7162800" y="1422930"/>
            <a:ext cx="1828800" cy="2387070"/>
          </a:xfrm>
          <a:prstGeom prst="rect">
            <a:avLst/>
          </a:prstGeom>
          <a:ln w="88900" cap="sq" cmpd="thickThin">
            <a:solidFill>
              <a:srgbClr val="000000"/>
            </a:solidFill>
            <a:prstDash val="solid"/>
            <a:miter lim="800000"/>
          </a:ln>
          <a:effectLst>
            <a:innerShdw blurRad="76200">
              <a:srgbClr val="000000"/>
            </a:innerShdw>
          </a:effectLst>
        </p:spPr>
      </p:pic>
      <p:pic>
        <p:nvPicPr>
          <p:cNvPr id="1031" name="Picture 7"/>
          <p:cNvPicPr>
            <a:picLocks noChangeAspect="1" noChangeArrowheads="1"/>
          </p:cNvPicPr>
          <p:nvPr/>
        </p:nvPicPr>
        <p:blipFill>
          <a:blip r:embed="rId7" cstate="print"/>
          <a:srcRect/>
          <a:stretch>
            <a:fillRect/>
          </a:stretch>
        </p:blipFill>
        <p:spPr bwMode="auto">
          <a:xfrm>
            <a:off x="3429000" y="4267200"/>
            <a:ext cx="2368930" cy="1828800"/>
          </a:xfrm>
          <a:prstGeom prst="rect">
            <a:avLst/>
          </a:prstGeom>
          <a:ln w="88900" cap="sq" cmpd="thickThin">
            <a:solidFill>
              <a:srgbClr val="000000"/>
            </a:solidFill>
            <a:prstDash val="solid"/>
            <a:miter lim="800000"/>
          </a:ln>
          <a:effectLst>
            <a:innerShdw blurRad="76200">
              <a:srgbClr val="000000"/>
            </a:innerShdw>
          </a:effectLst>
        </p:spPr>
      </p:pic>
      <p:pic>
        <p:nvPicPr>
          <p:cNvPr id="1032" name="Picture 8"/>
          <p:cNvPicPr>
            <a:picLocks noChangeAspect="1" noChangeArrowheads="1"/>
          </p:cNvPicPr>
          <p:nvPr/>
        </p:nvPicPr>
        <p:blipFill>
          <a:blip r:embed="rId8" cstate="print"/>
          <a:srcRect/>
          <a:stretch>
            <a:fillRect/>
          </a:stretch>
        </p:blipFill>
        <p:spPr bwMode="auto">
          <a:xfrm>
            <a:off x="2652843" y="1422930"/>
            <a:ext cx="1614357" cy="23774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29044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Why</a:t>
            </a:r>
            <a:r>
              <a:rPr lang="en-US" dirty="0" smtClean="0"/>
              <a:t> do we need a core?</a:t>
            </a:r>
            <a:endParaRPr lang="en-US" dirty="0"/>
          </a:p>
        </p:txBody>
      </p:sp>
      <p:sp>
        <p:nvSpPr>
          <p:cNvPr id="4" name="Content Placeholder 3"/>
          <p:cNvSpPr>
            <a:spLocks noGrp="1"/>
          </p:cNvSpPr>
          <p:nvPr>
            <p:ph idx="1"/>
          </p:nvPr>
        </p:nvSpPr>
        <p:spPr/>
        <p:txBody>
          <a:bodyPr/>
          <a:lstStyle/>
          <a:p>
            <a:r>
              <a:rPr lang="en-US" dirty="0" smtClean="0"/>
              <a:t>A core Reading program provides a </a:t>
            </a:r>
            <a:r>
              <a:rPr lang="en-US" dirty="0" smtClean="0">
                <a:solidFill>
                  <a:srgbClr val="660066"/>
                </a:solidFill>
              </a:rPr>
              <a:t>system </a:t>
            </a:r>
            <a:r>
              <a:rPr lang="en-US" dirty="0" smtClean="0"/>
              <a:t>of instruction for students as they move through grade levels.</a:t>
            </a:r>
          </a:p>
          <a:p>
            <a:endParaRPr lang="en-US" dirty="0" smtClean="0"/>
          </a:p>
          <a:p>
            <a:endParaRPr lang="en-US" dirty="0"/>
          </a:p>
        </p:txBody>
      </p:sp>
    </p:spTree>
    <p:extLst>
      <p:ext uri="{BB962C8B-B14F-4D97-AF65-F5344CB8AC3E}">
        <p14:creationId xmlns:p14="http://schemas.microsoft.com/office/powerpoint/2010/main" xmlns="" val="82985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9"/>
          <p:cNvSpPr txBox="1">
            <a:spLocks noChangeArrowheads="1"/>
          </p:cNvSpPr>
          <p:nvPr/>
        </p:nvSpPr>
        <p:spPr bwMode="auto">
          <a:xfrm>
            <a:off x="5562600" y="1828800"/>
            <a:ext cx="3581400" cy="738664"/>
          </a:xfrm>
          <a:prstGeom prst="rect">
            <a:avLst/>
          </a:prstGeom>
          <a:noFill/>
          <a:ln w="9525">
            <a:noFill/>
            <a:miter lim="800000"/>
            <a:headEnd/>
            <a:tailEnd/>
          </a:ln>
        </p:spPr>
        <p:txBody>
          <a:bodyPr>
            <a:spAutoFit/>
          </a:bodyPr>
          <a:lstStyle/>
          <a:p>
            <a:pPr marL="0" lvl="1"/>
            <a:r>
              <a:rPr lang="en-US" sz="2400" dirty="0" smtClean="0">
                <a:latin typeface="Calibri" pitchFamily="34" charset="0"/>
              </a:rPr>
              <a:t>Core is for all students</a:t>
            </a:r>
            <a:endParaRPr lang="en-US" sz="2400" dirty="0">
              <a:latin typeface="Calibri" pitchFamily="34" charset="0"/>
            </a:endParaRPr>
          </a:p>
          <a:p>
            <a:endParaRPr lang="en-US" dirty="0">
              <a:latin typeface="Calibri" pitchFamily="34" charset="0"/>
            </a:endParaRPr>
          </a:p>
        </p:txBody>
      </p:sp>
      <p:sp>
        <p:nvSpPr>
          <p:cNvPr id="7" name="AutoShape 6"/>
          <p:cNvSpPr>
            <a:spLocks noChangeArrowheads="1"/>
          </p:cNvSpPr>
          <p:nvPr/>
        </p:nvSpPr>
        <p:spPr bwMode="auto">
          <a:xfrm>
            <a:off x="0" y="381000"/>
            <a:ext cx="5486400" cy="5867400"/>
          </a:xfrm>
          <a:prstGeom prst="triangle">
            <a:avLst>
              <a:gd name="adj" fmla="val 50000"/>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8" name="AutoShape 6"/>
          <p:cNvSpPr>
            <a:spLocks noChangeArrowheads="1"/>
          </p:cNvSpPr>
          <p:nvPr/>
        </p:nvSpPr>
        <p:spPr bwMode="auto">
          <a:xfrm>
            <a:off x="2171700" y="381000"/>
            <a:ext cx="2514600" cy="26670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7171" name="AutoShape 6"/>
          <p:cNvSpPr>
            <a:spLocks noChangeArrowheads="1"/>
          </p:cNvSpPr>
          <p:nvPr/>
        </p:nvSpPr>
        <p:spPr bwMode="auto">
          <a:xfrm>
            <a:off x="3429000" y="381000"/>
            <a:ext cx="1371600" cy="13716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6" name="TextBox 9"/>
          <p:cNvSpPr txBox="1">
            <a:spLocks noChangeArrowheads="1"/>
          </p:cNvSpPr>
          <p:nvPr/>
        </p:nvSpPr>
        <p:spPr bwMode="auto">
          <a:xfrm>
            <a:off x="5562600" y="3048000"/>
            <a:ext cx="3581400" cy="1846659"/>
          </a:xfrm>
          <a:prstGeom prst="rect">
            <a:avLst/>
          </a:prstGeom>
          <a:noFill/>
          <a:ln w="9525">
            <a:noFill/>
            <a:miter lim="800000"/>
            <a:headEnd/>
            <a:tailEnd/>
          </a:ln>
        </p:spPr>
        <p:txBody>
          <a:bodyPr>
            <a:spAutoFit/>
          </a:bodyPr>
          <a:lstStyle/>
          <a:p>
            <a:pPr marL="0" lvl="1"/>
            <a:r>
              <a:rPr lang="en-US" sz="2400" dirty="0" smtClean="0">
                <a:latin typeface="Calibri" pitchFamily="34" charset="0"/>
              </a:rPr>
              <a:t>The goal of tier 1 instruction is that 75 to 80% of the students are proficient. </a:t>
            </a:r>
            <a:endParaRPr lang="en-US" sz="2400" dirty="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xmlns="" val="2169914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94444E-6 0 L 0.1658 0 " pathEditMode="relative" rAng="0" ptsTypes="AA">
                                      <p:cBhvr>
                                        <p:cTn id="6" dur="2000" fill="hold"/>
                                        <p:tgtEl>
                                          <p:spTgt spid="8"/>
                                        </p:tgtEl>
                                        <p:attrNameLst>
                                          <p:attrName>ppt_x</p:attrName>
                                          <p:attrName>ppt_y</p:attrName>
                                        </p:attrNameLst>
                                      </p:cBhvr>
                                      <p:rCtr x="83" y="0"/>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71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1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9"/>
          <p:cNvSpPr txBox="1">
            <a:spLocks noChangeArrowheads="1"/>
          </p:cNvSpPr>
          <p:nvPr/>
        </p:nvSpPr>
        <p:spPr bwMode="auto">
          <a:xfrm>
            <a:off x="5562600" y="1828800"/>
            <a:ext cx="3581400" cy="738664"/>
          </a:xfrm>
          <a:prstGeom prst="rect">
            <a:avLst/>
          </a:prstGeom>
          <a:noFill/>
          <a:ln w="9525">
            <a:noFill/>
            <a:miter lim="800000"/>
            <a:headEnd/>
            <a:tailEnd/>
          </a:ln>
        </p:spPr>
        <p:txBody>
          <a:bodyPr>
            <a:spAutoFit/>
          </a:bodyPr>
          <a:lstStyle/>
          <a:p>
            <a:pPr marL="0" lvl="1"/>
            <a:r>
              <a:rPr lang="en-US" sz="2400" dirty="0" smtClean="0">
                <a:latin typeface="Calibri" pitchFamily="34" charset="0"/>
              </a:rPr>
              <a:t>Core is for all students</a:t>
            </a:r>
            <a:endParaRPr lang="en-US" sz="2400" dirty="0">
              <a:latin typeface="Calibri" pitchFamily="34" charset="0"/>
            </a:endParaRPr>
          </a:p>
          <a:p>
            <a:endParaRPr lang="en-US" dirty="0">
              <a:latin typeface="Calibri" pitchFamily="34" charset="0"/>
            </a:endParaRPr>
          </a:p>
        </p:txBody>
      </p:sp>
      <p:sp>
        <p:nvSpPr>
          <p:cNvPr id="7" name="AutoShape 6"/>
          <p:cNvSpPr>
            <a:spLocks noChangeArrowheads="1"/>
          </p:cNvSpPr>
          <p:nvPr/>
        </p:nvSpPr>
        <p:spPr bwMode="auto">
          <a:xfrm>
            <a:off x="0" y="381000"/>
            <a:ext cx="5486400" cy="5867400"/>
          </a:xfrm>
          <a:prstGeom prst="triangle">
            <a:avLst>
              <a:gd name="adj" fmla="val 50000"/>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6" name="TextBox 9"/>
          <p:cNvSpPr txBox="1">
            <a:spLocks noChangeArrowheads="1"/>
          </p:cNvSpPr>
          <p:nvPr/>
        </p:nvSpPr>
        <p:spPr bwMode="auto">
          <a:xfrm>
            <a:off x="5562600" y="3048000"/>
            <a:ext cx="3581400" cy="1846659"/>
          </a:xfrm>
          <a:prstGeom prst="rect">
            <a:avLst/>
          </a:prstGeom>
          <a:noFill/>
          <a:ln w="9525">
            <a:noFill/>
            <a:miter lim="800000"/>
            <a:headEnd/>
            <a:tailEnd/>
          </a:ln>
        </p:spPr>
        <p:txBody>
          <a:bodyPr>
            <a:spAutoFit/>
          </a:bodyPr>
          <a:lstStyle/>
          <a:p>
            <a:pPr marL="0" lvl="1"/>
            <a:r>
              <a:rPr lang="en-US" sz="2400" dirty="0" smtClean="0">
                <a:latin typeface="Calibri" pitchFamily="34" charset="0"/>
              </a:rPr>
              <a:t>The goal of tier 1 instruction is that 75 to 80% of the students are proficient. </a:t>
            </a:r>
            <a:endParaRPr lang="en-US" sz="2400" dirty="0">
              <a:latin typeface="Calibri" pitchFamily="34" charset="0"/>
            </a:endParaRPr>
          </a:p>
          <a:p>
            <a:endParaRPr lang="en-US" dirty="0">
              <a:latin typeface="Calibri" pitchFamily="34" charset="0"/>
            </a:endParaRPr>
          </a:p>
        </p:txBody>
      </p:sp>
      <p:sp>
        <p:nvSpPr>
          <p:cNvPr id="9" name="TextBox 9"/>
          <p:cNvSpPr txBox="1">
            <a:spLocks noChangeArrowheads="1"/>
          </p:cNvSpPr>
          <p:nvPr/>
        </p:nvSpPr>
        <p:spPr bwMode="auto">
          <a:xfrm>
            <a:off x="1790538" y="5740568"/>
            <a:ext cx="1791428" cy="461665"/>
          </a:xfrm>
          <a:prstGeom prst="rect">
            <a:avLst/>
          </a:prstGeom>
          <a:noFill/>
          <a:ln w="9525">
            <a:noFill/>
            <a:miter lim="800000"/>
            <a:headEnd/>
            <a:tailEnd/>
          </a:ln>
        </p:spPr>
        <p:txBody>
          <a:bodyPr wrap="square">
            <a:spAutoFit/>
          </a:bodyPr>
          <a:lstStyle/>
          <a:p>
            <a:pPr marL="0" lvl="1" algn="ctr"/>
            <a:r>
              <a:rPr lang="en-US" sz="2400" dirty="0" smtClean="0">
                <a:latin typeface="Wide Latin"/>
                <a:cs typeface="Wide Latin"/>
              </a:rPr>
              <a:t>Time</a:t>
            </a:r>
            <a:endParaRPr lang="en-US" dirty="0">
              <a:latin typeface="Wide Latin"/>
              <a:cs typeface="Wide Latin"/>
            </a:endParaRPr>
          </a:p>
        </p:txBody>
      </p:sp>
      <p:sp>
        <p:nvSpPr>
          <p:cNvPr id="10" name="TextBox 9"/>
          <p:cNvSpPr txBox="1">
            <a:spLocks noChangeArrowheads="1"/>
          </p:cNvSpPr>
          <p:nvPr/>
        </p:nvSpPr>
        <p:spPr bwMode="auto">
          <a:xfrm rot="17654538">
            <a:off x="-954034" y="3242605"/>
            <a:ext cx="5235261" cy="830997"/>
          </a:xfrm>
          <a:prstGeom prst="rect">
            <a:avLst/>
          </a:prstGeom>
          <a:noFill/>
          <a:ln w="9525">
            <a:noFill/>
            <a:miter lim="800000"/>
            <a:headEnd/>
            <a:tailEnd/>
          </a:ln>
        </p:spPr>
        <p:txBody>
          <a:bodyPr wrap="square">
            <a:spAutoFit/>
          </a:bodyPr>
          <a:lstStyle/>
          <a:p>
            <a:pPr marL="0" lvl="1" algn="ctr"/>
            <a:r>
              <a:rPr lang="en-US" sz="2400" dirty="0" smtClean="0">
                <a:latin typeface="Wide Latin"/>
                <a:cs typeface="Wide Latin"/>
              </a:rPr>
              <a:t>Instructional strategies </a:t>
            </a:r>
            <a:endParaRPr lang="en-US" dirty="0">
              <a:latin typeface="Wide Latin"/>
              <a:cs typeface="Wide Latin"/>
            </a:endParaRPr>
          </a:p>
        </p:txBody>
      </p:sp>
      <p:sp>
        <p:nvSpPr>
          <p:cNvPr id="11" name="TextBox 10"/>
          <p:cNvSpPr txBox="1">
            <a:spLocks noChangeArrowheads="1"/>
          </p:cNvSpPr>
          <p:nvPr/>
        </p:nvSpPr>
        <p:spPr bwMode="auto">
          <a:xfrm rot="4035586">
            <a:off x="1222379" y="3354621"/>
            <a:ext cx="5235261" cy="461665"/>
          </a:xfrm>
          <a:prstGeom prst="rect">
            <a:avLst/>
          </a:prstGeom>
          <a:noFill/>
          <a:ln w="9525">
            <a:noFill/>
            <a:miter lim="800000"/>
            <a:headEnd/>
            <a:tailEnd/>
          </a:ln>
        </p:spPr>
        <p:txBody>
          <a:bodyPr wrap="square">
            <a:spAutoFit/>
          </a:bodyPr>
          <a:lstStyle/>
          <a:p>
            <a:pPr marL="0" lvl="1" algn="ctr"/>
            <a:r>
              <a:rPr lang="en-US" sz="2400" dirty="0" smtClean="0">
                <a:latin typeface="Wide Latin"/>
                <a:cs typeface="Wide Latin"/>
              </a:rPr>
              <a:t>Materials</a:t>
            </a:r>
            <a:endParaRPr lang="en-US" dirty="0">
              <a:latin typeface="Wide Latin"/>
              <a:cs typeface="Wide Latin"/>
            </a:endParaRPr>
          </a:p>
        </p:txBody>
      </p:sp>
    </p:spTree>
    <p:extLst>
      <p:ext uri="{BB962C8B-B14F-4D97-AF65-F5344CB8AC3E}">
        <p14:creationId xmlns:p14="http://schemas.microsoft.com/office/powerpoint/2010/main" xmlns="" val="26689001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normAutofit fontScale="90000"/>
          </a:bodyPr>
          <a:lstStyle/>
          <a:p>
            <a:r>
              <a:rPr lang="en-US" dirty="0" smtClean="0"/>
              <a:t>RTI begins with </a:t>
            </a:r>
            <a:br>
              <a:rPr lang="en-US" dirty="0" smtClean="0"/>
            </a:br>
            <a:r>
              <a:rPr lang="en-US" dirty="0" smtClean="0"/>
              <a:t>General Education!</a:t>
            </a:r>
          </a:p>
        </p:txBody>
      </p:sp>
      <p:sp>
        <p:nvSpPr>
          <p:cNvPr id="5" name="Content Placeholder 4"/>
          <p:cNvSpPr>
            <a:spLocks noGrp="1"/>
          </p:cNvSpPr>
          <p:nvPr>
            <p:ph idx="1"/>
          </p:nvPr>
        </p:nvSpPr>
        <p:spPr/>
        <p:txBody>
          <a:bodyPr/>
          <a:lstStyle/>
          <a:p>
            <a:pPr>
              <a:buFont typeface="Wingdings" pitchFamily="2" charset="2"/>
              <a:buChar char="§"/>
            </a:pPr>
            <a:r>
              <a:rPr lang="en-US" dirty="0" smtClean="0">
                <a:solidFill>
                  <a:srgbClr val="660066"/>
                </a:solidFill>
              </a:rPr>
              <a:t>Teachers don’t fail students, systems do.</a:t>
            </a:r>
          </a:p>
          <a:p>
            <a:pPr>
              <a:buFont typeface="Wingdings" pitchFamily="2" charset="2"/>
              <a:buChar char="§"/>
            </a:pPr>
            <a:r>
              <a:rPr lang="en-US" dirty="0" smtClean="0">
                <a:solidFill>
                  <a:srgbClr val="660066"/>
                </a:solidFill>
              </a:rPr>
              <a:t>RTI is a system for differentiation of instruction!</a:t>
            </a:r>
          </a:p>
          <a:p>
            <a:pPr>
              <a:buFont typeface="Wingdings" pitchFamily="2" charset="2"/>
              <a:buChar char="§"/>
            </a:pPr>
            <a:r>
              <a:rPr lang="en-US" dirty="0" smtClean="0">
                <a:solidFill>
                  <a:srgbClr val="660066"/>
                </a:solidFill>
              </a:rPr>
              <a:t>RTI is a system that is predicated on the general education teachers’ </a:t>
            </a:r>
            <a:r>
              <a:rPr lang="en-US" i="1" dirty="0" smtClean="0">
                <a:solidFill>
                  <a:srgbClr val="660066"/>
                </a:solidFill>
              </a:rPr>
              <a:t>skill </a:t>
            </a:r>
            <a:r>
              <a:rPr lang="en-US" dirty="0" smtClean="0">
                <a:solidFill>
                  <a:srgbClr val="660066"/>
                </a:solidFill>
              </a:rPr>
              <a:t>and </a:t>
            </a:r>
            <a:r>
              <a:rPr lang="en-US" i="1" dirty="0" smtClean="0">
                <a:solidFill>
                  <a:srgbClr val="660066"/>
                </a:solidFill>
              </a:rPr>
              <a:t>knowledge</a:t>
            </a:r>
            <a:r>
              <a:rPr lang="en-US" dirty="0" smtClean="0">
                <a:solidFill>
                  <a:srgbClr val="660066"/>
                </a:solidFill>
              </a:rPr>
              <a:t> of instruction, assessment, curriculum, and children.</a:t>
            </a:r>
          </a:p>
        </p:txBody>
      </p:sp>
    </p:spTree>
    <p:extLst>
      <p:ext uri="{BB962C8B-B14F-4D97-AF65-F5344CB8AC3E}">
        <p14:creationId xmlns:p14="http://schemas.microsoft.com/office/powerpoint/2010/main" xmlns="" val="156856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RTI Presentation Template_8.1.13_dp edit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OrRTI Presentation Template_8.1.13_dp edits[1].thmx</Template>
  <TotalTime>6189</TotalTime>
  <Words>1154</Words>
  <Application>Microsoft Office PowerPoint</Application>
  <PresentationFormat>On-screen Show (4:3)</PresentationFormat>
  <Paragraphs>232</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OrRTI Presentation Template_8.1.13_dp edits[1]</vt:lpstr>
      <vt:lpstr>Core Instruction in Tier 1</vt:lpstr>
      <vt:lpstr>Slide 2</vt:lpstr>
      <vt:lpstr>Targets</vt:lpstr>
      <vt:lpstr>Slide 4</vt:lpstr>
      <vt:lpstr>Where do these ideas come from?</vt:lpstr>
      <vt:lpstr>Why do we need a core?</vt:lpstr>
      <vt:lpstr>Slide 7</vt:lpstr>
      <vt:lpstr>Slide 8</vt:lpstr>
      <vt:lpstr>RTI begins with  General Education!</vt:lpstr>
      <vt:lpstr>In other words</vt:lpstr>
      <vt:lpstr>How is instruction organized?</vt:lpstr>
      <vt:lpstr>Standards of Practice </vt:lpstr>
      <vt:lpstr>Struggling readers in core</vt:lpstr>
      <vt:lpstr>Why?</vt:lpstr>
      <vt:lpstr>Oregon K-12 Literacy Framework</vt:lpstr>
      <vt:lpstr>Time Done Well Matters Most</vt:lpstr>
      <vt:lpstr>Core Reading Minutes</vt:lpstr>
      <vt:lpstr>Standards of Practice </vt:lpstr>
      <vt:lpstr>Why?</vt:lpstr>
      <vt:lpstr>Materials</vt:lpstr>
      <vt:lpstr>Fidelity to the core</vt:lpstr>
      <vt:lpstr>What do the Materials Address</vt:lpstr>
      <vt:lpstr>Reading Skills</vt:lpstr>
      <vt:lpstr>A Conceptual Framework for Reading/Literacy/Language Instruction</vt:lpstr>
      <vt:lpstr>Scope and sequence</vt:lpstr>
      <vt:lpstr>Differentiation during core</vt:lpstr>
      <vt:lpstr>Standards of Practice </vt:lpstr>
      <vt:lpstr>Slide 28</vt:lpstr>
      <vt:lpstr>Explicit Instruction is. . . </vt:lpstr>
      <vt:lpstr>Explicit Instruction is Engaging</vt:lpstr>
      <vt:lpstr>Explicit Instruction is Systematic</vt:lpstr>
      <vt:lpstr>Explicit Instruction is Systematic</vt:lpstr>
      <vt:lpstr>Explicit Instruction is Systematic</vt:lpstr>
      <vt:lpstr>Explicit Instruction is Systematic</vt:lpstr>
      <vt:lpstr>Explicit Instruction is Relentless</vt:lpstr>
      <vt:lpstr>Slide 36</vt:lpstr>
      <vt:lpstr>Explicit Instruction is Relentless</vt:lpstr>
      <vt:lpstr>Differentiation during core</vt:lpstr>
      <vt:lpstr>Differentiation during core</vt:lpstr>
      <vt:lpstr>Cumulative Review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Prevention that Avoids Intervention</dc:title>
  <dc:creator>Teacher</dc:creator>
  <cp:lastModifiedBy>crivas</cp:lastModifiedBy>
  <cp:revision>85</cp:revision>
  <cp:lastPrinted>2013-11-03T22:34:49Z</cp:lastPrinted>
  <dcterms:created xsi:type="dcterms:W3CDTF">2013-10-16T23:13:00Z</dcterms:created>
  <dcterms:modified xsi:type="dcterms:W3CDTF">2015-02-03T22:13:48Z</dcterms:modified>
</cp:coreProperties>
</file>