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58" r:id="rId4"/>
    <p:sldId id="304" r:id="rId5"/>
    <p:sldId id="320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99" r:id="rId18"/>
    <p:sldId id="322" r:id="rId19"/>
    <p:sldId id="323" r:id="rId20"/>
    <p:sldId id="324" r:id="rId21"/>
    <p:sldId id="325" r:id="rId22"/>
    <p:sldId id="321" r:id="rId23"/>
    <p:sldId id="26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1"/>
    <p:restoredTop sz="82321" autoAdjust="0"/>
  </p:normalViewPr>
  <p:slideViewPr>
    <p:cSldViewPr snapToGrid="0" snapToObjects="1">
      <p:cViewPr>
        <p:scale>
          <a:sx n="75" d="100"/>
          <a:sy n="75" d="100"/>
        </p:scale>
        <p:origin x="-1080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How Does Oregon Compare?</a:t>
            </a:r>
          </a:p>
          <a:p>
            <a:pPr>
              <a:defRPr/>
            </a:pPr>
            <a:r>
              <a:rPr lang="en-US" sz="1600" b="0" i="1" dirty="0" smtClean="0"/>
              <a:t>2015 Data</a:t>
            </a:r>
            <a:endParaRPr lang="en-US" sz="1600" b="0" i="1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8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Sheet1!$A$2:$A$52</c:f>
              <c:strCache>
                <c:ptCount val="51"/>
                <c:pt idx="0">
                  <c:v>Iowa</c:v>
                </c:pt>
                <c:pt idx="1">
                  <c:v>New Jersey</c:v>
                </c:pt>
                <c:pt idx="2">
                  <c:v>Alabama</c:v>
                </c:pt>
                <c:pt idx="3">
                  <c:v>Texas</c:v>
                </c:pt>
                <c:pt idx="4">
                  <c:v>Nebraska</c:v>
                </c:pt>
                <c:pt idx="5">
                  <c:v>Wisconsin</c:v>
                </c:pt>
                <c:pt idx="6">
                  <c:v>New Hampshire</c:v>
                </c:pt>
                <c:pt idx="7">
                  <c:v>Kentucky</c:v>
                </c:pt>
                <c:pt idx="8">
                  <c:v>Tennessee</c:v>
                </c:pt>
                <c:pt idx="9">
                  <c:v>Missouri</c:v>
                </c:pt>
                <c:pt idx="10">
                  <c:v>Vermont</c:v>
                </c:pt>
                <c:pt idx="11">
                  <c:v>Maine</c:v>
                </c:pt>
                <c:pt idx="12">
                  <c:v>Massachusettes</c:v>
                </c:pt>
                <c:pt idx="13">
                  <c:v>Connecticut</c:v>
                </c:pt>
                <c:pt idx="14">
                  <c:v>Indiana</c:v>
                </c:pt>
                <c:pt idx="15">
                  <c:v>Maryland</c:v>
                </c:pt>
                <c:pt idx="16">
                  <c:v>North Dakota</c:v>
                </c:pt>
                <c:pt idx="17">
                  <c:v>West Virginia</c:v>
                </c:pt>
                <c:pt idx="18">
                  <c:v>Montana</c:v>
                </c:pt>
                <c:pt idx="19">
                  <c:v>Kansas</c:v>
                </c:pt>
                <c:pt idx="20">
                  <c:v>Virginia</c:v>
                </c:pt>
                <c:pt idx="21">
                  <c:v>Delaware</c:v>
                </c:pt>
                <c:pt idx="22">
                  <c:v>Illinois</c:v>
                </c:pt>
                <c:pt idx="23">
                  <c:v>North Carolina</c:v>
                </c:pt>
                <c:pt idx="24">
                  <c:v>Arkansas</c:v>
                </c:pt>
                <c:pt idx="25">
                  <c:v>Pennsylvania</c:v>
                </c:pt>
                <c:pt idx="26">
                  <c:v>Utah</c:v>
                </c:pt>
                <c:pt idx="27">
                  <c:v>South Dakota</c:v>
                </c:pt>
                <c:pt idx="28">
                  <c:v>United States</c:v>
                </c:pt>
                <c:pt idx="29">
                  <c:v>Rhode Island</c:v>
                </c:pt>
                <c:pt idx="30">
                  <c:v>Oklahoma</c:v>
                </c:pt>
                <c:pt idx="31">
                  <c:v>California</c:v>
                </c:pt>
                <c:pt idx="32">
                  <c:v>Minnesota</c:v>
                </c:pt>
                <c:pt idx="33">
                  <c:v>Hawaii</c:v>
                </c:pt>
                <c:pt idx="34">
                  <c:v>Ohio</c:v>
                </c:pt>
                <c:pt idx="35">
                  <c:v>South Carolina</c:v>
                </c:pt>
                <c:pt idx="36">
                  <c:v>Michigan</c:v>
                </c:pt>
                <c:pt idx="37">
                  <c:v>Wyoming</c:v>
                </c:pt>
                <c:pt idx="38">
                  <c:v>New York</c:v>
                </c:pt>
                <c:pt idx="39">
                  <c:v>Idaho</c:v>
                </c:pt>
                <c:pt idx="40">
                  <c:v>Georgia</c:v>
                </c:pt>
                <c:pt idx="41">
                  <c:v>Wasington</c:v>
                </c:pt>
                <c:pt idx="42">
                  <c:v>Florida</c:v>
                </c:pt>
                <c:pt idx="43">
                  <c:v>Louisiana</c:v>
                </c:pt>
                <c:pt idx="44">
                  <c:v>Arizona</c:v>
                </c:pt>
                <c:pt idx="45">
                  <c:v>Colorado</c:v>
                </c:pt>
                <c:pt idx="46">
                  <c:v>Alaska</c:v>
                </c:pt>
                <c:pt idx="47">
                  <c:v>Mississppi</c:v>
                </c:pt>
                <c:pt idx="48">
                  <c:v>Oregon</c:v>
                </c:pt>
                <c:pt idx="49">
                  <c:v>Nevada</c:v>
                </c:pt>
                <c:pt idx="50">
                  <c:v>New Mexico</c:v>
                </c:pt>
              </c:strCache>
            </c:strRef>
          </c:cat>
          <c:val>
            <c:numRef>
              <c:f>Sheet1!$B$2:$B$52</c:f>
              <c:numCache>
                <c:formatCode>0.0%</c:formatCode>
                <c:ptCount val="51"/>
                <c:pt idx="0">
                  <c:v>0.90800000000000003</c:v>
                </c:pt>
                <c:pt idx="1">
                  <c:v>0.89700000000000002</c:v>
                </c:pt>
                <c:pt idx="2">
                  <c:v>0.89300000000000002</c:v>
                </c:pt>
                <c:pt idx="3">
                  <c:v>0.89</c:v>
                </c:pt>
                <c:pt idx="4">
                  <c:v>0.88900000000000001</c:v>
                </c:pt>
                <c:pt idx="5">
                  <c:v>0.88400000000000001</c:v>
                </c:pt>
                <c:pt idx="6">
                  <c:v>0.88100000000000001</c:v>
                </c:pt>
                <c:pt idx="7">
                  <c:v>0.88</c:v>
                </c:pt>
                <c:pt idx="8">
                  <c:v>0.879</c:v>
                </c:pt>
                <c:pt idx="9">
                  <c:v>0.878</c:v>
                </c:pt>
                <c:pt idx="10">
                  <c:v>0.877</c:v>
                </c:pt>
                <c:pt idx="11">
                  <c:v>0.875</c:v>
                </c:pt>
                <c:pt idx="12">
                  <c:v>0.873</c:v>
                </c:pt>
                <c:pt idx="13">
                  <c:v>0.872</c:v>
                </c:pt>
                <c:pt idx="14">
                  <c:v>0.871</c:v>
                </c:pt>
                <c:pt idx="15">
                  <c:v>0.87</c:v>
                </c:pt>
                <c:pt idx="16">
                  <c:v>0.86599999999999999</c:v>
                </c:pt>
                <c:pt idx="17">
                  <c:v>0.86499999999999999</c:v>
                </c:pt>
                <c:pt idx="18">
                  <c:v>0.86</c:v>
                </c:pt>
                <c:pt idx="19">
                  <c:v>0.85699999999999998</c:v>
                </c:pt>
                <c:pt idx="20">
                  <c:v>0.85699999999999998</c:v>
                </c:pt>
                <c:pt idx="21">
                  <c:v>0.85599999999999998</c:v>
                </c:pt>
                <c:pt idx="22">
                  <c:v>0.85599999999999998</c:v>
                </c:pt>
                <c:pt idx="23">
                  <c:v>0.85599999999999998</c:v>
                </c:pt>
                <c:pt idx="24">
                  <c:v>0.84899999999999998</c:v>
                </c:pt>
                <c:pt idx="25">
                  <c:v>0.84799999999999998</c:v>
                </c:pt>
                <c:pt idx="26">
                  <c:v>0.84799999999999998</c:v>
                </c:pt>
                <c:pt idx="27">
                  <c:v>0.83899999999999997</c:v>
                </c:pt>
                <c:pt idx="28">
                  <c:v>0.83199999999999996</c:v>
                </c:pt>
                <c:pt idx="29">
                  <c:v>0.83199999999999996</c:v>
                </c:pt>
                <c:pt idx="30">
                  <c:v>0.82499999999999996</c:v>
                </c:pt>
                <c:pt idx="31">
                  <c:v>0.82</c:v>
                </c:pt>
                <c:pt idx="32">
                  <c:v>0.81899999999999995</c:v>
                </c:pt>
                <c:pt idx="33">
                  <c:v>0.81599999999999995</c:v>
                </c:pt>
                <c:pt idx="34">
                  <c:v>0.80700000000000005</c:v>
                </c:pt>
                <c:pt idx="35">
                  <c:v>0.80300000000000005</c:v>
                </c:pt>
                <c:pt idx="36">
                  <c:v>0.79800000000000004</c:v>
                </c:pt>
                <c:pt idx="37">
                  <c:v>0.79300000000000004</c:v>
                </c:pt>
                <c:pt idx="38">
                  <c:v>0.79200000000000004</c:v>
                </c:pt>
                <c:pt idx="39">
                  <c:v>0.78900000000000003</c:v>
                </c:pt>
                <c:pt idx="40">
                  <c:v>0.78800000000000003</c:v>
                </c:pt>
                <c:pt idx="41">
                  <c:v>0.78200000000000003</c:v>
                </c:pt>
                <c:pt idx="42">
                  <c:v>0.77900000000000003</c:v>
                </c:pt>
                <c:pt idx="43">
                  <c:v>0.77500000000000002</c:v>
                </c:pt>
                <c:pt idx="44">
                  <c:v>0.77400000000000002</c:v>
                </c:pt>
                <c:pt idx="45">
                  <c:v>0.77300000000000002</c:v>
                </c:pt>
                <c:pt idx="46">
                  <c:v>0.75600000000000001</c:v>
                </c:pt>
                <c:pt idx="47">
                  <c:v>0.754</c:v>
                </c:pt>
                <c:pt idx="48">
                  <c:v>0.73799999999999999</c:v>
                </c:pt>
                <c:pt idx="49">
                  <c:v>0.71299999999999997</c:v>
                </c:pt>
                <c:pt idx="50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071040"/>
        <c:axId val="50072576"/>
        <c:axId val="0"/>
      </c:bar3DChart>
      <c:catAx>
        <c:axId val="500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0072576"/>
        <c:crosses val="autoZero"/>
        <c:auto val="1"/>
        <c:lblAlgn val="ctr"/>
        <c:lblOffset val="100"/>
        <c:noMultiLvlLbl val="0"/>
      </c:catAx>
      <c:valAx>
        <c:axId val="50072576"/>
        <c:scaling>
          <c:orientation val="minMax"/>
          <c:min val="0.6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07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D0D68-DC84-41C6-BDAA-2F2FA5BF379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626E-227D-402C-8491-C3DA21EC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D9E58-285B-0B42-B61D-82C437FBD98C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9840B6-2842-B343-968E-1472C78EF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11/12/2016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0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8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D60F-238F-4E70-A25F-169463EDDB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7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1E1-18D0-8D4D-BF63-AE505E85C9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40B6-2842-B343-968E-1472C78EF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9202-E3BE-BE42-A6D4-3055D2795F5A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1FB1-DA58-0F49-97E6-85E4179B5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ianrDAsbzNAhUQ5mMKHcgUCGkQjRwIBw&amp;url=http://newmediarockstars.com/2013/02/prepare-for-the-new-youtube-channel-design-with-these-banner-art-guidelines/&amp;psig=AFQjCNH52ogHuHoAY4VxU5W7IrwXGoL32Q&amp;ust=1466710738307264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iefEduOffice_PPTTemplate_Slide 1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5644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Striving for Equity in Oregon’s Graduation </a:t>
            </a:r>
            <a:r>
              <a:rPr lang="en-US" sz="3200" b="1" dirty="0" smtClean="0">
                <a:solidFill>
                  <a:schemeClr val="bg1"/>
                </a:solidFill>
              </a:rPr>
              <a:t>Outcomes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DIN-Bold"/>
                <a:cs typeface="DIN-Bold"/>
              </a:rPr>
              <a:t>How can the Graduation Equity Fund (SB 183) support school districts as they strive for equitable </a:t>
            </a:r>
            <a:r>
              <a:rPr lang="en-US" sz="2400" i="1" dirty="0" smtClean="0">
                <a:solidFill>
                  <a:schemeClr val="bg1"/>
                </a:solidFill>
                <a:latin typeface="DIN-Bold"/>
                <a:cs typeface="DIN-Bold"/>
              </a:rPr>
              <a:t>outcomes?</a:t>
            </a:r>
            <a:endParaRPr lang="en-US" sz="2400" i="1" dirty="0">
              <a:solidFill>
                <a:schemeClr val="bg1"/>
              </a:solidFill>
              <a:latin typeface="DIN-Bold"/>
              <a:cs typeface="DIN-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267" y="5544141"/>
            <a:ext cx="4137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DIN-Light"/>
              <a:cs typeface="DIN-Light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DIN-Light"/>
                <a:cs typeface="DIN-Light"/>
              </a:rPr>
              <a:t>April 28, 2017</a:t>
            </a:r>
            <a:endParaRPr lang="en-US" sz="1400" dirty="0">
              <a:solidFill>
                <a:schemeClr val="bg1"/>
              </a:solidFill>
              <a:latin typeface="DIN-Light"/>
              <a:cs typeface="DIN-Light"/>
            </a:endParaRPr>
          </a:p>
        </p:txBody>
      </p:sp>
    </p:spTree>
    <p:extLst>
      <p:ext uri="{BB962C8B-B14F-4D97-AF65-F5344CB8AC3E}">
        <p14:creationId xmlns:p14="http://schemas.microsoft.com/office/powerpoint/2010/main" val="3236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efEduOffice_PPTTemplate_Slide 3_Blue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3866" y="304801"/>
            <a:ext cx="9069049" cy="614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056" y="2149851"/>
            <a:ext cx="74204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>
                <a:solidFill>
                  <a:srgbClr val="0070C0"/>
                </a:solidFill>
              </a:rPr>
              <a:t>“</a:t>
            </a:r>
            <a:r>
              <a:rPr lang="en-US" sz="2400" b="1" dirty="0">
                <a:solidFill>
                  <a:srgbClr val="0070C0"/>
                </a:solidFill>
              </a:rPr>
              <a:t>Positive relationships with </a:t>
            </a:r>
            <a:r>
              <a:rPr lang="en-US" sz="2400" b="1" dirty="0" smtClean="0">
                <a:solidFill>
                  <a:srgbClr val="0070C0"/>
                </a:solidFill>
              </a:rPr>
              <a:t>school and community </a:t>
            </a:r>
            <a:r>
              <a:rPr lang="en-US" sz="2400" b="1" dirty="0">
                <a:solidFill>
                  <a:srgbClr val="0070C0"/>
                </a:solidFill>
              </a:rPr>
              <a:t>organizations who support youth and families – see their strengths and beliefs and expect them to be successful. </a:t>
            </a:r>
            <a:r>
              <a:rPr lang="en-US" sz="2400" dirty="0">
                <a:solidFill>
                  <a:srgbClr val="0070C0"/>
                </a:solidFill>
              </a:rPr>
              <a:t>Additional supports for culturally specific/responsive community-based organizations who have a strong track record of successful outcomes and positive community relationships with youth families in </a:t>
            </a:r>
            <a:r>
              <a:rPr lang="en-US" sz="2400" dirty="0" smtClean="0">
                <a:solidFill>
                  <a:srgbClr val="0070C0"/>
                </a:solidFill>
              </a:rPr>
              <a:t>schools.”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r" defTabSz="4572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(Education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Portland)</a:t>
            </a: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3_Blue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3866" y="304801"/>
            <a:ext cx="9069049" cy="614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951" y="2302255"/>
            <a:ext cx="76828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 smtClean="0">
                <a:solidFill>
                  <a:srgbClr val="0070C0"/>
                </a:solidFill>
              </a:rPr>
              <a:t>“As a parent, </a:t>
            </a:r>
            <a:r>
              <a:rPr lang="en-US" sz="2400" b="1" dirty="0" smtClean="0">
                <a:solidFill>
                  <a:srgbClr val="0070C0"/>
                </a:solidFill>
              </a:rPr>
              <a:t>the kids don’t graduate because in our community, many people don’t have the education. </a:t>
            </a:r>
            <a:r>
              <a:rPr lang="en-US" sz="2400" dirty="0" smtClean="0">
                <a:solidFill>
                  <a:srgbClr val="0070C0"/>
                </a:solidFill>
              </a:rPr>
              <a:t>So maybe they don’t support or encourage their kids to graduate. </a:t>
            </a:r>
            <a:r>
              <a:rPr lang="en-US" sz="2400" b="1" dirty="0" smtClean="0">
                <a:solidFill>
                  <a:srgbClr val="0070C0"/>
                </a:solidFill>
              </a:rPr>
              <a:t>So maybe as a coalition, we have the opportunity to teach the parents how to support, and also supporting the parents to help their kids.</a:t>
            </a:r>
            <a:r>
              <a:rPr lang="en-US" sz="2400" dirty="0" smtClean="0">
                <a:solidFill>
                  <a:srgbClr val="0070C0"/>
                </a:solidFill>
              </a:rPr>
              <a:t>”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r" defTabSz="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(Parent and Education Partner, Salem-Keizer)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18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3_Blue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3866" y="304801"/>
            <a:ext cx="9069049" cy="614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050" y="2369987"/>
            <a:ext cx="74542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 smtClean="0">
                <a:solidFill>
                  <a:srgbClr val="0070C0"/>
                </a:solidFill>
              </a:rPr>
              <a:t>“We’re missing this big time in the schools. </a:t>
            </a:r>
            <a:r>
              <a:rPr lang="en-US" sz="2400" b="1" dirty="0" smtClean="0">
                <a:solidFill>
                  <a:srgbClr val="0070C0"/>
                </a:solidFill>
              </a:rPr>
              <a:t>Trauma-informed care and mental health care is really missing.  </a:t>
            </a:r>
            <a:r>
              <a:rPr lang="en-US" sz="2400" dirty="0" smtClean="0">
                <a:solidFill>
                  <a:srgbClr val="0070C0"/>
                </a:solidFill>
              </a:rPr>
              <a:t>To implement trauma-informed care, you go into the model thinking that all kids are dealing with things. </a:t>
            </a:r>
            <a:r>
              <a:rPr lang="en-US" sz="2400" b="1" dirty="0" smtClean="0">
                <a:solidFill>
                  <a:srgbClr val="0070C0"/>
                </a:solidFill>
              </a:rPr>
              <a:t>All kids are going to be faced with challenges. More kids need help and there are less adults to take care of them.</a:t>
            </a:r>
            <a:r>
              <a:rPr lang="en-US" sz="2400" dirty="0" smtClean="0">
                <a:solidFill>
                  <a:srgbClr val="0070C0"/>
                </a:solidFill>
              </a:rPr>
              <a:t>”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r" defTabSz="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(Parent, Medford)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6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3_Blue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3866" y="304801"/>
            <a:ext cx="9069049" cy="614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256" y="2414636"/>
            <a:ext cx="78062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 smtClean="0">
                <a:solidFill>
                  <a:srgbClr val="0070C0"/>
                </a:solidFill>
              </a:rPr>
              <a:t>“I love the idea of an early indicator system. </a:t>
            </a:r>
            <a:r>
              <a:rPr lang="en-US" sz="2400" b="1" dirty="0" smtClean="0">
                <a:solidFill>
                  <a:srgbClr val="0070C0"/>
                </a:solidFill>
              </a:rPr>
              <a:t>I feel one of    the largest gaps in our system is between the schools and the families, and this type of system would be a great way to start building and developing positive student-focused/ goal-oriented relationships between the two groups.</a:t>
            </a:r>
            <a:r>
              <a:rPr lang="en-US" sz="2400" dirty="0" smtClean="0">
                <a:solidFill>
                  <a:srgbClr val="0070C0"/>
                </a:solidFill>
              </a:rPr>
              <a:t>”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r" defTabSz="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(Educator, Central Oregon)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68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3_Blue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3866" y="304801"/>
            <a:ext cx="9069049" cy="614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867" y="2166786"/>
            <a:ext cx="72982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 smtClean="0">
                <a:solidFill>
                  <a:srgbClr val="0070C0"/>
                </a:solidFill>
              </a:rPr>
              <a:t>“We need to bring a lot of value back to humanity in our education system. Every student needs to know they’re important. That every person in school is important. </a:t>
            </a:r>
            <a:r>
              <a:rPr lang="en-US" sz="2400" b="1" dirty="0" smtClean="0">
                <a:solidFill>
                  <a:srgbClr val="0070C0"/>
                </a:solidFill>
              </a:rPr>
              <a:t>Everybody has value and we’re all in this together. If there were a stronger community spirit for the school, then that would do a lot K through 12. And do a lot in supporting kids in graduating.</a:t>
            </a:r>
            <a:r>
              <a:rPr lang="en-US" sz="2400" dirty="0" smtClean="0">
                <a:solidFill>
                  <a:srgbClr val="0070C0"/>
                </a:solidFill>
              </a:rPr>
              <a:t>” </a:t>
            </a:r>
            <a:endParaRPr lang="en-US" sz="2400" dirty="0">
              <a:solidFill>
                <a:srgbClr val="0070C0"/>
              </a:solidFill>
            </a:endParaRPr>
          </a:p>
          <a:p>
            <a:pPr lvl="0" algn="r" defTabSz="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(Parent, Jackson County)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35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9"/>
          <a:stretch/>
        </p:blipFill>
        <p:spPr>
          <a:xfrm>
            <a:off x="8161866" y="0"/>
            <a:ext cx="98213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3" y="541867"/>
            <a:ext cx="8684174" cy="54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4" y="1166842"/>
            <a:ext cx="86505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What does this mean?</a:t>
            </a: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Effective community-based implementation needs: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A finite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A sustained effort</a:t>
            </a:r>
          </a:p>
          <a:p>
            <a:pPr marL="971550" lvl="1" indent="-514350">
              <a:buFont typeface="+mj-lt"/>
              <a:buAutoNum type="arabicPeriod"/>
            </a:pPr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4288" lvl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Building a solid foundation with attention to equity, relationships, partnerships, and relevance allows for sustaining policies and future innovation beyond the “basics.”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660"/>
            <a:ext cx="9144000" cy="50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9" y="176821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Community Engagement to Action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37" y="376856"/>
            <a:ext cx="671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A67B8"/>
                </a:solidFill>
                <a:latin typeface="DIN-Bold"/>
                <a:cs typeface="DIN-Bold"/>
              </a:rPr>
              <a:t>EIIS– What is it?</a:t>
            </a:r>
            <a:endParaRPr lang="en-US" sz="3200" b="1" dirty="0">
              <a:solidFill>
                <a:srgbClr val="3A67B8"/>
              </a:solidFill>
              <a:latin typeface="DIN-Bold"/>
              <a:cs typeface="DIN-Bold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52999" y="1869458"/>
            <a:ext cx="4188337" cy="461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3A67B8"/>
                </a:solidFill>
              </a:rPr>
              <a:t>An Early Indicator and Intervention System (EIIS) is a collaborative approach among educators, parents, and communities using data effectively to keep students on the pathway to graduation. </a:t>
            </a:r>
          </a:p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apid </a:t>
            </a:r>
            <a:r>
              <a:rPr lang="en-US" sz="2000" u="sng" dirty="0" smtClean="0">
                <a:solidFill>
                  <a:srgbClr val="3A67B8"/>
                </a:solidFill>
              </a:rPr>
              <a:t>identification</a:t>
            </a:r>
            <a:r>
              <a:rPr lang="en-US" sz="2000" dirty="0" smtClean="0">
                <a:solidFill>
                  <a:srgbClr val="3A67B8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students; </a:t>
            </a:r>
          </a:p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apid </a:t>
            </a:r>
            <a:r>
              <a:rPr lang="en-US" sz="2000" u="sng" dirty="0" smtClean="0">
                <a:solidFill>
                  <a:srgbClr val="3A67B8"/>
                </a:solidFill>
              </a:rPr>
              <a:t>interventions</a:t>
            </a:r>
            <a:r>
              <a:rPr lang="en-US" sz="2000" dirty="0" smtClean="0">
                <a:solidFill>
                  <a:srgbClr val="3A67B8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that are targeted to students’ immediate and longer-term need for support; </a:t>
            </a:r>
          </a:p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requent </a:t>
            </a:r>
            <a:r>
              <a:rPr lang="en-US" sz="2000" u="sng" dirty="0" smtClean="0">
                <a:solidFill>
                  <a:srgbClr val="3A67B8"/>
                </a:solidFill>
              </a:rPr>
              <a:t>monitoring</a:t>
            </a:r>
            <a:r>
              <a:rPr lang="en-US" sz="2000" dirty="0" smtClean="0">
                <a:solidFill>
                  <a:srgbClr val="3A67B8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the success of interventions; and</a:t>
            </a:r>
          </a:p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apid </a:t>
            </a:r>
            <a:r>
              <a:rPr lang="en-US" sz="2000" u="sng" dirty="0" smtClean="0">
                <a:solidFill>
                  <a:srgbClr val="3A67B8"/>
                </a:solidFill>
              </a:rPr>
              <a:t>modification</a:t>
            </a:r>
            <a:r>
              <a:rPr lang="en-US" sz="2000" dirty="0" smtClean="0">
                <a:solidFill>
                  <a:srgbClr val="3A67B8"/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interventions that are not working.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48" y="1017749"/>
            <a:ext cx="877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3A67B8"/>
                </a:solidFill>
                <a:latin typeface="DIN-Bold"/>
                <a:cs typeface="DIN-Bold"/>
              </a:rPr>
              <a:t>“We need to bring back the idea of measuring for improvement, not just judging.” </a:t>
            </a:r>
          </a:p>
          <a:p>
            <a:pPr algn="ctr"/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IN-Bold"/>
                <a:cs typeface="DIN-Bold"/>
              </a:rPr>
              <a:t>–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IN-Bold"/>
                <a:cs typeface="DIN-Bold"/>
              </a:rPr>
              <a:t>Dave Conley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DIN-Bold"/>
              <a:cs typeface="DIN-Bold"/>
            </a:endParaRPr>
          </a:p>
        </p:txBody>
      </p:sp>
      <p:pic>
        <p:nvPicPr>
          <p:cNvPr id="7" name="Picture 2" descr="http://ontrack.uchicago.edu/images/ontrack-image1.jpg?d=101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" y="2019136"/>
            <a:ext cx="4618491" cy="431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9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8314" y="21693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Children and Trauma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3245"/>
              </p:ext>
            </p:extLst>
          </p:nvPr>
        </p:nvGraphicFramePr>
        <p:xfrm>
          <a:off x="216353" y="3010275"/>
          <a:ext cx="8786131" cy="321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753"/>
                <a:gridCol w="28873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ACEs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OHT Survey </a:t>
                      </a:r>
                      <a:r>
                        <a:rPr lang="en-US" sz="800" b="0" dirty="0" smtClean="0"/>
                        <a:t>2014</a:t>
                      </a:r>
                      <a:endParaRPr lang="en-US" sz="800" b="0" dirty="0"/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Parental Separation or Divorce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44.3%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Household Substance Abuse</a:t>
                      </a:r>
                    </a:p>
                    <a:p>
                      <a:r>
                        <a:rPr lang="en-US" sz="800" i="1" dirty="0" smtClean="0"/>
                        <a:t>(OHT-problem drinker)</a:t>
                      </a:r>
                      <a:endParaRPr lang="en-US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39.1%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Household Mental Illness</a:t>
                      </a:r>
                    </a:p>
                    <a:p>
                      <a:r>
                        <a:rPr lang="en-US" sz="800" i="1" dirty="0" smtClean="0"/>
                        <a:t>(OHT- depression)</a:t>
                      </a:r>
                      <a:endParaRPr lang="en-US" sz="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35.7%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Enough</a:t>
                      </a:r>
                      <a:r>
                        <a:rPr lang="en-US" sz="2400" baseline="0" dirty="0" smtClean="0"/>
                        <a:t> to 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23.7%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One to Protect Them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14.9%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353" y="1284778"/>
            <a:ext cx="878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A67B8"/>
                </a:solidFill>
              </a:rPr>
              <a:t>Early experiences shape brain architecture.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A67B8"/>
                </a:solidFill>
              </a:rPr>
              <a:t>Even more so between early caregiver and child interactions.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A67B8"/>
                </a:solidFill>
              </a:rPr>
              <a:t>Adverse childhood experiences (ACEs) or toxic stress can derail brain development.</a:t>
            </a:r>
            <a:endParaRPr lang="en-US" sz="2400" dirty="0">
              <a:solidFill>
                <a:srgbClr val="3A67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5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752600"/>
            <a:ext cx="67722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9699" y="2987040"/>
            <a:ext cx="367792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Governor Brown’s Vision:</a:t>
            </a:r>
          </a:p>
          <a:p>
            <a:pPr algn="ctr"/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Every Oregon student graduates with a plan for their future. 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950"/>
            <a:ext cx="9144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5540375"/>
            <a:ext cx="2320471" cy="25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257800"/>
            <a:ext cx="9144000" cy="5334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0604" y="216939"/>
            <a:ext cx="7518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Chronic Absenteeism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3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4600" y="5540375"/>
            <a:ext cx="2320471" cy="250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6"/>
          <a:stretch/>
        </p:blipFill>
        <p:spPr bwMode="auto">
          <a:xfrm>
            <a:off x="1690438" y="194731"/>
            <a:ext cx="5763124" cy="25158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6" y="1937657"/>
            <a:ext cx="7871648" cy="40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76597"/>
            <a:ext cx="46577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080" y="2142202"/>
            <a:ext cx="894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How do we ensure…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EQUITY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so that 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hese efforts serve the students who most need the services?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and regional engagement, partnerships, relationships, relevance, and ownership?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INNOVATION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in designing new supports for students and families.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through improved graduation outcomes.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efEduOffice_PPTTemplate_Slide 5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043" y="2829386"/>
            <a:ext cx="7913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DIN-Bold"/>
                <a:cs typeface="DIN-Bold"/>
              </a:rPr>
              <a:t>laura.lien@state.or.us</a:t>
            </a:r>
            <a:endParaRPr lang="en-US" sz="3200" dirty="0" smtClean="0">
              <a:solidFill>
                <a:schemeClr val="bg1"/>
              </a:solidFill>
              <a:latin typeface="DIN-Bold"/>
              <a:cs typeface="DIN-Bold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DIN-Bold"/>
                <a:cs typeface="DIN-Bold"/>
              </a:rPr>
              <a:t>colt.gill@state.or.us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DIN-Bold"/>
                <a:cs typeface="DIN-Bold"/>
              </a:rPr>
              <a:t>@</a:t>
            </a:r>
            <a:r>
              <a:rPr lang="en-US" sz="3200" dirty="0" err="1" smtClean="0">
                <a:solidFill>
                  <a:schemeClr val="bg1"/>
                </a:solidFill>
                <a:latin typeface="DIN-Bold"/>
                <a:cs typeface="DIN-Bold"/>
              </a:rPr>
              <a:t>EdInnovationOR</a:t>
            </a:r>
            <a:r>
              <a:rPr lang="en-US" sz="3200" dirty="0" smtClean="0">
                <a:solidFill>
                  <a:schemeClr val="bg1"/>
                </a:solidFill>
                <a:latin typeface="DIN-Bold"/>
                <a:cs typeface="DIN-Bold"/>
              </a:rPr>
              <a:t> </a:t>
            </a:r>
            <a:endParaRPr lang="en-US" sz="3200" dirty="0">
              <a:solidFill>
                <a:schemeClr val="bg1"/>
              </a:solidFill>
              <a:latin typeface="DIN-Bold"/>
              <a:cs typeface="DIN-Bold"/>
            </a:endParaRPr>
          </a:p>
        </p:txBody>
      </p:sp>
      <p:pic>
        <p:nvPicPr>
          <p:cNvPr id="5" name="Picture 4" descr="ChiefEduOffice_PPTTemplate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23" y="241160"/>
            <a:ext cx="1703754" cy="1703754"/>
          </a:xfrm>
          <a:prstGeom prst="rect">
            <a:avLst/>
          </a:prstGeom>
        </p:spPr>
      </p:pic>
      <p:pic>
        <p:nvPicPr>
          <p:cNvPr id="3078" name="Picture 6" descr="https://g.twimg.com/Twitter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74" y="3993022"/>
            <a:ext cx="375002" cy="3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g28wn33sno63ljjq514qr87.wpengine.netdna-cdn.com/wp-content/themes/maginess/img/social/emai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95" y="3416300"/>
            <a:ext cx="4794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g28wn33sno63ljjq514qr87.wpengine.netdna-cdn.com/wp-content/themes/maginess/img/social/emai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35" y="2887980"/>
            <a:ext cx="4794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26189934"/>
              </p:ext>
            </p:extLst>
          </p:nvPr>
        </p:nvGraphicFramePr>
        <p:xfrm>
          <a:off x="145473" y="277861"/>
          <a:ext cx="8901545" cy="630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28255" y="2548382"/>
            <a:ext cx="7855527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own arrow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4243" flipH="1">
            <a:off x="7701381" y="2360611"/>
            <a:ext cx="526473" cy="15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87858" y="1986683"/>
            <a:ext cx="2866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Oregon 73.8%</a:t>
            </a:r>
            <a:endParaRPr lang="en-US" sz="3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325" y="208732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83.2%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140036" y="2052687"/>
            <a:ext cx="640605" cy="391844"/>
          </a:xfrm>
          <a:prstGeom prst="wedgeRectCallou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2139" y="3598338"/>
            <a:ext cx="7783175" cy="949023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990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850" y="296941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6675"/>
            <a:ext cx="8356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990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850" y="296941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81850" y="1928949"/>
            <a:ext cx="121103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95475"/>
            <a:ext cx="8134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21772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990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850" y="296941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81850" y="1928949"/>
            <a:ext cx="121103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20775"/>
            <a:ext cx="81851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293757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ESSA Graduation Targets</a:t>
            </a:r>
            <a:endParaRPr lang="en-US" sz="4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efEduOffice_PPTTemplate_Slide 2_Blu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97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5745"/>
            <a:ext cx="6394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079">
            <a:off x="1817328" y="513088"/>
            <a:ext cx="5106038" cy="57321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19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llc\AppData\Local\Microsoft\Windows\Temporary Internet Files\Content.Outlook\60UP00N2\Colts map of Oreg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43" y="3731446"/>
            <a:ext cx="3729318" cy="29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41" y="322729"/>
            <a:ext cx="8641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Who did we talk to?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43 groups, 32 counties = over 1,000 Oregonians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tudents, parents, educators, community members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What did we ask?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arriers + supports to high school graduation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How did we collect data?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ducation partner visits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ualitative methods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roup + individual responses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n-person + social media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efEduOffice_PPTTemplate_Slide 2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12" y="1150042"/>
            <a:ext cx="8641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</a:t>
            </a:r>
            <a:r>
              <a:rPr lang="en-US" sz="4000" b="1" dirty="0" smtClean="0">
                <a:solidFill>
                  <a:schemeClr val="accent1"/>
                </a:solidFill>
              </a:rPr>
              <a:t>hat did we hear?</a:t>
            </a: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 desire for equity and equitable practices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everaging assets within the education system –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partnerships with organizations</a:t>
            </a:r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community involvement/engagement</a:t>
            </a:r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building and sustaining relationships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The need to get “back to basics”</a:t>
            </a:r>
          </a:p>
        </p:txBody>
      </p:sp>
    </p:spTree>
    <p:extLst>
      <p:ext uri="{BB962C8B-B14F-4D97-AF65-F5344CB8AC3E}">
        <p14:creationId xmlns:p14="http://schemas.microsoft.com/office/powerpoint/2010/main" val="6494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766</Words>
  <Application>Microsoft Office PowerPoint</Application>
  <PresentationFormat>On-screen Show (4:3)</PresentationFormat>
  <Paragraphs>115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Gillihan</dc:creator>
  <cp:lastModifiedBy>GILL Colt - CEdO</cp:lastModifiedBy>
  <cp:revision>111</cp:revision>
  <cp:lastPrinted>2017-03-15T14:48:19Z</cp:lastPrinted>
  <dcterms:created xsi:type="dcterms:W3CDTF">2015-07-14T23:35:01Z</dcterms:created>
  <dcterms:modified xsi:type="dcterms:W3CDTF">2017-04-16T19:23:47Z</dcterms:modified>
</cp:coreProperties>
</file>