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tmp" ContentType="image/png"/>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embeddings/oleObject1.bin" ContentType="application/vnd.openxmlformats-officedocument.oleObject"/>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56" r:id="rId2"/>
    <p:sldId id="257" r:id="rId3"/>
    <p:sldId id="296" r:id="rId4"/>
    <p:sldId id="294" r:id="rId5"/>
    <p:sldId id="258" r:id="rId6"/>
    <p:sldId id="297" r:id="rId7"/>
    <p:sldId id="278" r:id="rId8"/>
    <p:sldId id="298" r:id="rId9"/>
    <p:sldId id="319" r:id="rId10"/>
    <p:sldId id="299" r:id="rId11"/>
    <p:sldId id="300" r:id="rId12"/>
    <p:sldId id="301" r:id="rId13"/>
    <p:sldId id="302" r:id="rId14"/>
    <p:sldId id="303" r:id="rId15"/>
    <p:sldId id="304" r:id="rId16"/>
    <p:sldId id="305" r:id="rId17"/>
    <p:sldId id="306" r:id="rId18"/>
    <p:sldId id="307" r:id="rId19"/>
    <p:sldId id="308" r:id="rId20"/>
    <p:sldId id="311" r:id="rId21"/>
    <p:sldId id="312" r:id="rId22"/>
    <p:sldId id="269" r:id="rId23"/>
    <p:sldId id="287" r:id="rId24"/>
    <p:sldId id="314" r:id="rId25"/>
    <p:sldId id="315" r:id="rId26"/>
    <p:sldId id="316" r:id="rId27"/>
    <p:sldId id="317" r:id="rId28"/>
    <p:sldId id="318" r:id="rId29"/>
    <p:sldId id="280" r:id="rId30"/>
    <p:sldId id="281" r:id="rId31"/>
    <p:sldId id="309" r:id="rId32"/>
    <p:sldId id="310"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481" autoAdjust="0"/>
  </p:normalViewPr>
  <p:slideViewPr>
    <p:cSldViewPr snapToGrid="0" snapToObjects="1">
      <p:cViewPr varScale="1">
        <p:scale>
          <a:sx n="75" d="100"/>
          <a:sy n="75" d="100"/>
        </p:scale>
        <p:origin x="-600" y="-104"/>
      </p:cViewPr>
      <p:guideLst>
        <p:guide orient="horz" pos="2160"/>
        <p:guide pos="2880"/>
      </p:guideLst>
    </p:cSldViewPr>
  </p:slideViewPr>
  <p:notesTextViewPr>
    <p:cViewPr>
      <p:scale>
        <a:sx n="100" d="100"/>
        <a:sy n="100" d="100"/>
      </p:scale>
      <p:origin x="0" y="0"/>
    </p:cViewPr>
  </p:notesTextViewPr>
  <p:sorterViewPr>
    <p:cViewPr>
      <p:scale>
        <a:sx n="175" d="100"/>
        <a:sy n="175" d="100"/>
      </p:scale>
      <p:origin x="0" y="6648"/>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D2DE5A-9545-D348-B84F-821987B8FB55}" type="datetimeFigureOut">
              <a:rPr lang="en-US" smtClean="0"/>
              <a:t>2/17/16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0EA72C-5A06-854E-BEAC-6F309F06FC13}" type="slidenum">
              <a:rPr lang="en-US" smtClean="0"/>
              <a:t>‹#›</a:t>
            </a:fld>
            <a:endParaRPr lang="en-US"/>
          </a:p>
        </p:txBody>
      </p:sp>
    </p:spTree>
    <p:extLst>
      <p:ext uri="{BB962C8B-B14F-4D97-AF65-F5344CB8AC3E}">
        <p14:creationId xmlns:p14="http://schemas.microsoft.com/office/powerpoint/2010/main" val="65310565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0EA72C-5A06-854E-BEAC-6F309F06FC13}" type="slidenum">
              <a:rPr lang="en-US" smtClean="0"/>
              <a:t>2</a:t>
            </a:fld>
            <a:endParaRPr lang="en-US"/>
          </a:p>
        </p:txBody>
      </p:sp>
    </p:spTree>
    <p:extLst>
      <p:ext uri="{BB962C8B-B14F-4D97-AF65-F5344CB8AC3E}">
        <p14:creationId xmlns:p14="http://schemas.microsoft.com/office/powerpoint/2010/main" val="6664317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Breaks,</a:t>
            </a:r>
            <a:r>
              <a:rPr lang="en-US" baseline="0" dirty="0" smtClean="0"/>
              <a:t> prep, work day hours, </a:t>
            </a:r>
          </a:p>
          <a:p>
            <a:endParaRPr lang="en-US" baseline="0" dirty="0" smtClean="0"/>
          </a:p>
          <a:p>
            <a:r>
              <a:rPr lang="en-US" sz="1200" kern="1200" dirty="0" smtClean="0">
                <a:solidFill>
                  <a:schemeClr val="tx1"/>
                </a:solidFill>
                <a:latin typeface="+mn-lt"/>
                <a:ea typeface="+mn-ea"/>
                <a:cs typeface="+mn-cs"/>
              </a:rPr>
              <a:t>What district policies are in place regarding the use of other support personnel (ELL teachers/aides, at-risk tutors, title personnel)?</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60EA72C-5A06-854E-BEAC-6F309F06FC13}" type="slidenum">
              <a:rPr lang="en-US" smtClean="0"/>
              <a:t>13</a:t>
            </a:fld>
            <a:endParaRPr lang="en-US"/>
          </a:p>
        </p:txBody>
      </p:sp>
    </p:spTree>
    <p:extLst>
      <p:ext uri="{BB962C8B-B14F-4D97-AF65-F5344CB8AC3E}">
        <p14:creationId xmlns:p14="http://schemas.microsoft.com/office/powerpoint/2010/main" val="12111654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Is there flexibility in how we meet the expected minutes (e.g. requirement of 150 minutes weekly for science instruction can be met by having 30 min. of science daily or 75-min. blocks 2 times per week)?</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Length</a:t>
            </a:r>
            <a:r>
              <a:rPr lang="en-US" sz="1200" kern="1200" baseline="0" dirty="0" smtClean="0">
                <a:solidFill>
                  <a:schemeClr val="tx1"/>
                </a:solidFill>
                <a:latin typeface="+mn-lt"/>
                <a:ea typeface="+mn-ea"/>
                <a:cs typeface="+mn-cs"/>
              </a:rPr>
              <a:t> of interventions?</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Do we have itinerant staff that is only available on certain days and at certain times? If so, the building administrator needs to be in communication with the administrator who shares the itinerant staff during the development of the schedule.</a:t>
            </a:r>
            <a:endParaRPr lang="en-US" dirty="0"/>
          </a:p>
        </p:txBody>
      </p:sp>
      <p:sp>
        <p:nvSpPr>
          <p:cNvPr id="4" name="Slide Number Placeholder 3"/>
          <p:cNvSpPr>
            <a:spLocks noGrp="1"/>
          </p:cNvSpPr>
          <p:nvPr>
            <p:ph type="sldNum" sz="quarter" idx="10"/>
          </p:nvPr>
        </p:nvSpPr>
        <p:spPr/>
        <p:txBody>
          <a:bodyPr/>
          <a:lstStyle/>
          <a:p>
            <a:fld id="{860EA72C-5A06-854E-BEAC-6F309F06FC13}" type="slidenum">
              <a:rPr lang="en-US" smtClean="0"/>
              <a:t>15</a:t>
            </a:fld>
            <a:endParaRPr lang="en-US"/>
          </a:p>
        </p:txBody>
      </p:sp>
    </p:spTree>
    <p:extLst>
      <p:ext uri="{BB962C8B-B14F-4D97-AF65-F5344CB8AC3E}">
        <p14:creationId xmlns:p14="http://schemas.microsoft.com/office/powerpoint/2010/main" val="2955718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Align specials for common prep times</a:t>
            </a:r>
          </a:p>
          <a:p>
            <a:endParaRPr lang="en-US" dirty="0" smtClean="0"/>
          </a:p>
          <a:p>
            <a:r>
              <a:rPr lang="en-US" dirty="0" smtClean="0"/>
              <a:t>Double</a:t>
            </a:r>
            <a:r>
              <a:rPr lang="en-US" baseline="0" dirty="0" smtClean="0"/>
              <a:t> prep for learning specialists; </a:t>
            </a:r>
            <a:r>
              <a:rPr lang="en-US" sz="1200" kern="1200" dirty="0" smtClean="0">
                <a:solidFill>
                  <a:schemeClr val="tx1"/>
                </a:solidFill>
                <a:latin typeface="+mn-lt"/>
                <a:ea typeface="+mn-ea"/>
                <a:cs typeface="+mn-cs"/>
              </a:rPr>
              <a:t>How do IEP's stipulate special education teachers need to be utilized during core instruction and intervention? Paraprofessionals?</a:t>
            </a:r>
            <a:endParaRPr lang="en-US" baseline="0" dirty="0" smtClean="0"/>
          </a:p>
          <a:p>
            <a:endParaRPr lang="en-US" baseline="0" dirty="0" smtClean="0"/>
          </a:p>
          <a:p>
            <a:r>
              <a:rPr lang="en-US" baseline="0" dirty="0" smtClean="0"/>
              <a:t>Other duties? Recess monitoring? PE? </a:t>
            </a:r>
            <a:endParaRPr lang="en-US" dirty="0"/>
          </a:p>
        </p:txBody>
      </p:sp>
      <p:sp>
        <p:nvSpPr>
          <p:cNvPr id="4" name="Slide Number Placeholder 3"/>
          <p:cNvSpPr>
            <a:spLocks noGrp="1"/>
          </p:cNvSpPr>
          <p:nvPr>
            <p:ph type="sldNum" sz="quarter" idx="10"/>
          </p:nvPr>
        </p:nvSpPr>
        <p:spPr/>
        <p:txBody>
          <a:bodyPr/>
          <a:lstStyle/>
          <a:p>
            <a:fld id="{860EA72C-5A06-854E-BEAC-6F309F06FC13}" type="slidenum">
              <a:rPr lang="en-US" smtClean="0"/>
              <a:t>16</a:t>
            </a:fld>
            <a:endParaRPr lang="en-US"/>
          </a:p>
        </p:txBody>
      </p:sp>
    </p:spTree>
    <p:extLst>
      <p:ext uri="{BB962C8B-B14F-4D97-AF65-F5344CB8AC3E}">
        <p14:creationId xmlns:p14="http://schemas.microsoft.com/office/powerpoint/2010/main" val="33637037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help!!! How</a:t>
            </a:r>
            <a:r>
              <a:rPr lang="en-US" baseline="0" dirty="0" smtClean="0"/>
              <a:t> does this help to shape your master schedule?  What questions does it help address?</a:t>
            </a:r>
            <a:endParaRPr lang="en-US" dirty="0"/>
          </a:p>
        </p:txBody>
      </p:sp>
      <p:sp>
        <p:nvSpPr>
          <p:cNvPr id="4" name="Slide Number Placeholder 3"/>
          <p:cNvSpPr>
            <a:spLocks noGrp="1"/>
          </p:cNvSpPr>
          <p:nvPr>
            <p:ph type="sldNum" sz="quarter" idx="10"/>
          </p:nvPr>
        </p:nvSpPr>
        <p:spPr/>
        <p:txBody>
          <a:bodyPr/>
          <a:lstStyle/>
          <a:p>
            <a:fld id="{860EA72C-5A06-854E-BEAC-6F309F06FC13}" type="slidenum">
              <a:rPr lang="en-US" smtClean="0"/>
              <a:t>17</a:t>
            </a:fld>
            <a:endParaRPr lang="en-US"/>
          </a:p>
        </p:txBody>
      </p:sp>
    </p:spTree>
    <p:extLst>
      <p:ext uri="{BB962C8B-B14F-4D97-AF65-F5344CB8AC3E}">
        <p14:creationId xmlns:p14="http://schemas.microsoft.com/office/powerpoint/2010/main" val="7729429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0EA72C-5A06-854E-BEAC-6F309F06FC13}" type="slidenum">
              <a:rPr lang="en-US" smtClean="0"/>
              <a:t>19</a:t>
            </a:fld>
            <a:endParaRPr lang="en-US"/>
          </a:p>
        </p:txBody>
      </p:sp>
    </p:spTree>
    <p:extLst>
      <p:ext uri="{BB962C8B-B14F-4D97-AF65-F5344CB8AC3E}">
        <p14:creationId xmlns:p14="http://schemas.microsoft.com/office/powerpoint/2010/main" val="30716828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are our priorities?  Thing</a:t>
            </a:r>
            <a:r>
              <a:rPr lang="en-US" baseline="0" dirty="0" smtClean="0"/>
              <a:t>s are going to come up that will interrupt our day.  We have to be mindful of how much we do.  Think about things like assemblies, field trips, classroom parties.  We need to walk the talk.</a:t>
            </a:r>
            <a:endParaRPr lang="en-US" dirty="0"/>
          </a:p>
        </p:txBody>
      </p:sp>
      <p:sp>
        <p:nvSpPr>
          <p:cNvPr id="4" name="Slide Number Placeholder 3"/>
          <p:cNvSpPr>
            <a:spLocks noGrp="1"/>
          </p:cNvSpPr>
          <p:nvPr>
            <p:ph type="sldNum" sz="quarter" idx="10"/>
          </p:nvPr>
        </p:nvSpPr>
        <p:spPr/>
        <p:txBody>
          <a:bodyPr/>
          <a:lstStyle/>
          <a:p>
            <a:fld id="{860EA72C-5A06-854E-BEAC-6F309F06FC13}" type="slidenum">
              <a:rPr lang="en-US" smtClean="0"/>
              <a:t>20</a:t>
            </a:fld>
            <a:endParaRPr lang="en-US"/>
          </a:p>
        </p:txBody>
      </p:sp>
    </p:spTree>
    <p:extLst>
      <p:ext uri="{BB962C8B-B14F-4D97-AF65-F5344CB8AC3E}">
        <p14:creationId xmlns:p14="http://schemas.microsoft.com/office/powerpoint/2010/main" val="34204582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are the priorities?</a:t>
            </a:r>
          </a:p>
          <a:p>
            <a:endParaRPr lang="en-US" dirty="0" smtClean="0"/>
          </a:p>
          <a:p>
            <a:r>
              <a:rPr lang="en-US" dirty="0" smtClean="0"/>
              <a:t>How do you know?</a:t>
            </a:r>
            <a:endParaRPr lang="en-US" dirty="0"/>
          </a:p>
        </p:txBody>
      </p:sp>
      <p:sp>
        <p:nvSpPr>
          <p:cNvPr id="4" name="Slide Number Placeholder 3"/>
          <p:cNvSpPr>
            <a:spLocks noGrp="1"/>
          </p:cNvSpPr>
          <p:nvPr>
            <p:ph type="sldNum" sz="quarter" idx="10"/>
          </p:nvPr>
        </p:nvSpPr>
        <p:spPr/>
        <p:txBody>
          <a:bodyPr/>
          <a:lstStyle/>
          <a:p>
            <a:fld id="{860EA72C-5A06-854E-BEAC-6F309F06FC13}" type="slidenum">
              <a:rPr lang="en-US" smtClean="0"/>
              <a:t>21</a:t>
            </a:fld>
            <a:endParaRPr lang="en-US"/>
          </a:p>
        </p:txBody>
      </p:sp>
    </p:spTree>
    <p:extLst>
      <p:ext uri="{BB962C8B-B14F-4D97-AF65-F5344CB8AC3E}">
        <p14:creationId xmlns:p14="http://schemas.microsoft.com/office/powerpoint/2010/main" val="38886977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student who</a:t>
            </a:r>
            <a:r>
              <a:rPr lang="en-US" baseline="0" dirty="0" smtClean="0"/>
              <a:t> need the additional instruction of “more” a time block for it to happen needs to be in the schedule</a:t>
            </a:r>
          </a:p>
          <a:p>
            <a:endParaRPr lang="en-US" baseline="0" dirty="0" smtClean="0"/>
          </a:p>
          <a:p>
            <a:r>
              <a:rPr lang="en-US" baseline="0" dirty="0" smtClean="0"/>
              <a:t>The best way to do this is to create a “skills” or “intervention” block as part of the daily schedule for all students</a:t>
            </a:r>
          </a:p>
          <a:p>
            <a:endParaRPr lang="en-US" baseline="0" dirty="0" smtClean="0"/>
          </a:p>
          <a:p>
            <a:r>
              <a:rPr lang="en-US" baseline="0" dirty="0" smtClean="0"/>
              <a:t>Typically 20-30 or more minutes per day</a:t>
            </a:r>
          </a:p>
          <a:p>
            <a:endParaRPr lang="en-US" baseline="0" dirty="0" smtClean="0"/>
          </a:p>
          <a:p>
            <a:r>
              <a:rPr lang="en-US" baseline="0" dirty="0" smtClean="0"/>
              <a:t>What are other kids doing during this time?  No new content can be introduced during intervention blocks, be thinking of enrichment activities for students who are considered “benchmark”.  This might be lit circles, additional material from CORE curriculum that does not fall into your non-negotiable.   </a:t>
            </a:r>
          </a:p>
          <a:p>
            <a:endParaRPr lang="en-US" baseline="0" dirty="0" smtClean="0"/>
          </a:p>
          <a:p>
            <a:r>
              <a:rPr lang="en-US" sz="1200" kern="1200" dirty="0" smtClean="0">
                <a:solidFill>
                  <a:schemeClr val="tx1"/>
                </a:solidFill>
                <a:latin typeface="+mn-lt"/>
                <a:ea typeface="+mn-ea"/>
                <a:cs typeface="+mn-cs"/>
              </a:rPr>
              <a:t>See attached, note the "big idea" is using the GAP Attack. A targeted intervention designed specifically to target the yellow and red zone kids that have been identified by the 20% meetings and through various other assessments. We also had the teachers do all of there own assessments so they can see first hand what the kids know and don't know. </a:t>
            </a:r>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60EA72C-5A06-854E-BEAC-6F309F06FC13}" type="slidenum">
              <a:rPr lang="en-US" smtClean="0"/>
              <a:t>22</a:t>
            </a:fld>
            <a:endParaRPr lang="en-US"/>
          </a:p>
        </p:txBody>
      </p:sp>
    </p:spTree>
    <p:extLst>
      <p:ext uri="{BB962C8B-B14F-4D97-AF65-F5344CB8AC3E}">
        <p14:creationId xmlns:p14="http://schemas.microsoft.com/office/powerpoint/2010/main" val="28358644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Small</a:t>
            </a:r>
            <a:r>
              <a:rPr lang="en-US" baseline="0" dirty="0" smtClean="0"/>
              <a:t> school and school wide ELD block</a:t>
            </a:r>
            <a:endParaRPr lang="en-US" dirty="0"/>
          </a:p>
        </p:txBody>
      </p:sp>
      <p:sp>
        <p:nvSpPr>
          <p:cNvPr id="4" name="Slide Number Placeholder 3"/>
          <p:cNvSpPr>
            <a:spLocks noGrp="1"/>
          </p:cNvSpPr>
          <p:nvPr>
            <p:ph type="sldNum" sz="quarter" idx="10"/>
          </p:nvPr>
        </p:nvSpPr>
        <p:spPr/>
        <p:txBody>
          <a:bodyPr/>
          <a:lstStyle/>
          <a:p>
            <a:fld id="{860EA72C-5A06-854E-BEAC-6F309F06FC13}" type="slidenum">
              <a:rPr lang="en-US" smtClean="0"/>
              <a:t>23</a:t>
            </a:fld>
            <a:endParaRPr lang="en-US"/>
          </a:p>
        </p:txBody>
      </p:sp>
    </p:spTree>
    <p:extLst>
      <p:ext uri="{BB962C8B-B14F-4D97-AF65-F5344CB8AC3E}">
        <p14:creationId xmlns:p14="http://schemas.microsoft.com/office/powerpoint/2010/main" val="28142769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a:t>
            </a:r>
            <a:r>
              <a:rPr lang="en-US" baseline="0" dirty="0" smtClean="0"/>
              <a:t> is this important?</a:t>
            </a:r>
          </a:p>
          <a:p>
            <a:endParaRPr lang="en-US" baseline="0" dirty="0" smtClean="0"/>
          </a:p>
          <a:p>
            <a:r>
              <a:rPr lang="en-US" baseline="0" dirty="0" smtClean="0"/>
              <a:t>How do you use data to plan for what is important?</a:t>
            </a:r>
          </a:p>
          <a:p>
            <a:endParaRPr lang="en-US" baseline="0" dirty="0" smtClean="0"/>
          </a:p>
          <a:p>
            <a:r>
              <a:rPr lang="en-US" baseline="0" dirty="0" smtClean="0"/>
              <a:t>How often do you meet?  Who is the leader?  Staff meetings? PBIS Meetings? Do you have a late start/early release?</a:t>
            </a:r>
          </a:p>
          <a:p>
            <a:endParaRPr lang="en-US" baseline="0" dirty="0" smtClean="0"/>
          </a:p>
          <a:p>
            <a:r>
              <a:rPr lang="en-US" baseline="0" dirty="0" smtClean="0"/>
              <a:t>What are the commonalities?  DATA, instructional and engagement strategies</a:t>
            </a:r>
          </a:p>
          <a:p>
            <a:endParaRPr lang="en-US" baseline="0" dirty="0" smtClean="0"/>
          </a:p>
          <a:p>
            <a:r>
              <a:rPr lang="en-US" baseline="0" dirty="0" smtClean="0"/>
              <a:t>All about </a:t>
            </a:r>
            <a:r>
              <a:rPr lang="en-US" baseline="0" dirty="0" err="1" smtClean="0"/>
              <a:t>teamingwork</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860EA72C-5A06-854E-BEAC-6F309F06FC13}" type="slidenum">
              <a:rPr lang="en-US" smtClean="0"/>
              <a:t>27</a:t>
            </a:fld>
            <a:endParaRPr lang="en-US"/>
          </a:p>
        </p:txBody>
      </p:sp>
    </p:spTree>
    <p:extLst>
      <p:ext uri="{BB962C8B-B14F-4D97-AF65-F5344CB8AC3E}">
        <p14:creationId xmlns:p14="http://schemas.microsoft.com/office/powerpoint/2010/main" val="2927644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r>
              <a:rPr lang="en-US" dirty="0" smtClean="0"/>
              <a:t>The master schedule is like look at the inner</a:t>
            </a:r>
            <a:r>
              <a:rPr lang="en-US" baseline="0" dirty="0" smtClean="0"/>
              <a:t> workings of a school.  It provides insight into the things that are necessary and also it can show if anything is not working.  </a:t>
            </a:r>
          </a:p>
          <a:p>
            <a:endParaRPr lang="en-US" baseline="0" dirty="0" smtClean="0"/>
          </a:p>
          <a:p>
            <a:r>
              <a:rPr lang="en-US" baseline="0" dirty="0" smtClean="0"/>
              <a:t>Quick write:  What would an MRI of your schedule show?  </a:t>
            </a:r>
          </a:p>
          <a:p>
            <a:endParaRPr lang="en-US" baseline="0" dirty="0" smtClean="0"/>
          </a:p>
          <a:p>
            <a:endParaRPr lang="en-US" baseline="0" dirty="0" smtClean="0"/>
          </a:p>
          <a:p>
            <a:r>
              <a:rPr lang="en-US" baseline="0" dirty="0" smtClean="0"/>
              <a:t>Anyone ever had an MRI?  I have had 2 both times it has been stressful and a long process!!!!! </a:t>
            </a:r>
          </a:p>
          <a:p>
            <a:endParaRPr lang="en-US" dirty="0"/>
          </a:p>
        </p:txBody>
      </p:sp>
      <p:sp>
        <p:nvSpPr>
          <p:cNvPr id="4" name="Slide Number Placeholder 3"/>
          <p:cNvSpPr>
            <a:spLocks noGrp="1"/>
          </p:cNvSpPr>
          <p:nvPr>
            <p:ph type="sldNum" sz="quarter" idx="10"/>
          </p:nvPr>
        </p:nvSpPr>
        <p:spPr/>
        <p:txBody>
          <a:bodyPr/>
          <a:lstStyle/>
          <a:p>
            <a:fld id="{860EA72C-5A06-854E-BEAC-6F309F06FC13}" type="slidenum">
              <a:rPr lang="en-US" smtClean="0"/>
              <a:t>4</a:t>
            </a:fld>
            <a:endParaRPr lang="en-US"/>
          </a:p>
        </p:txBody>
      </p:sp>
    </p:spTree>
    <p:extLst>
      <p:ext uri="{BB962C8B-B14F-4D97-AF65-F5344CB8AC3E}">
        <p14:creationId xmlns:p14="http://schemas.microsoft.com/office/powerpoint/2010/main" val="496638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Universal</a:t>
            </a:r>
            <a:r>
              <a:rPr lang="en-US" baseline="0" dirty="0" smtClean="0"/>
              <a:t> Screeners, Progress monitoring- </a:t>
            </a:r>
            <a:r>
              <a:rPr lang="en-US" baseline="0" dirty="0" err="1" smtClean="0"/>
              <a:t>montly</a:t>
            </a:r>
            <a:r>
              <a:rPr lang="en-US" baseline="0" dirty="0" smtClean="0"/>
              <a:t>, weekly; SBAC, ELPA, Other assessments?</a:t>
            </a:r>
            <a:endParaRPr lang="en-US" dirty="0"/>
          </a:p>
        </p:txBody>
      </p:sp>
      <p:sp>
        <p:nvSpPr>
          <p:cNvPr id="4" name="Slide Number Placeholder 3"/>
          <p:cNvSpPr>
            <a:spLocks noGrp="1"/>
          </p:cNvSpPr>
          <p:nvPr>
            <p:ph type="sldNum" sz="quarter" idx="10"/>
          </p:nvPr>
        </p:nvSpPr>
        <p:spPr/>
        <p:txBody>
          <a:bodyPr/>
          <a:lstStyle/>
          <a:p>
            <a:fld id="{860EA72C-5A06-854E-BEAC-6F309F06FC13}" type="slidenum">
              <a:rPr lang="en-US" smtClean="0"/>
              <a:t>28</a:t>
            </a:fld>
            <a:endParaRPr lang="en-US"/>
          </a:p>
        </p:txBody>
      </p:sp>
    </p:spTree>
    <p:extLst>
      <p:ext uri="{BB962C8B-B14F-4D97-AF65-F5344CB8AC3E}">
        <p14:creationId xmlns:p14="http://schemas.microsoft.com/office/powerpoint/2010/main" val="38225478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Schedule the most important things first.</a:t>
            </a:r>
          </a:p>
          <a:p>
            <a:endParaRPr lang="en-US" dirty="0" smtClean="0"/>
          </a:p>
          <a:p>
            <a:r>
              <a:rPr lang="en-US" dirty="0" smtClean="0"/>
              <a:t>Plan for transitions</a:t>
            </a:r>
          </a:p>
          <a:p>
            <a:endParaRPr lang="en-US" dirty="0" smtClean="0"/>
          </a:p>
          <a:p>
            <a:r>
              <a:rPr lang="en-US" dirty="0" smtClean="0"/>
              <a:t>Ensure staff availability</a:t>
            </a:r>
          </a:p>
          <a:p>
            <a:endParaRPr lang="en-US" dirty="0" smtClean="0"/>
          </a:p>
          <a:p>
            <a:r>
              <a:rPr lang="en-US" dirty="0" smtClean="0"/>
              <a:t>Understand restrictions</a:t>
            </a:r>
            <a:endParaRPr lang="en-US" dirty="0"/>
          </a:p>
        </p:txBody>
      </p:sp>
      <p:sp>
        <p:nvSpPr>
          <p:cNvPr id="4" name="Slide Number Placeholder 3"/>
          <p:cNvSpPr>
            <a:spLocks noGrp="1"/>
          </p:cNvSpPr>
          <p:nvPr>
            <p:ph type="sldNum" sz="quarter" idx="10"/>
          </p:nvPr>
        </p:nvSpPr>
        <p:spPr/>
        <p:txBody>
          <a:bodyPr/>
          <a:lstStyle/>
          <a:p>
            <a:fld id="{860EA72C-5A06-854E-BEAC-6F309F06FC13}" type="slidenum">
              <a:rPr lang="en-US" smtClean="0"/>
              <a:t>29</a:t>
            </a:fld>
            <a:endParaRPr lang="en-US"/>
          </a:p>
        </p:txBody>
      </p:sp>
    </p:spTree>
    <p:extLst>
      <p:ext uri="{BB962C8B-B14F-4D97-AF65-F5344CB8AC3E}">
        <p14:creationId xmlns:p14="http://schemas.microsoft.com/office/powerpoint/2010/main" val="22754013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r>
              <a:rPr lang="en-US" dirty="0" smtClean="0"/>
              <a:t>The master schedule is like look at the inner</a:t>
            </a:r>
            <a:r>
              <a:rPr lang="en-US" baseline="0" dirty="0" smtClean="0"/>
              <a:t> workings of a school.  It provides insight into the things that are necessary and also it can show if anything is not working.  </a:t>
            </a:r>
          </a:p>
          <a:p>
            <a:endParaRPr lang="en-US" baseline="0" dirty="0" smtClean="0"/>
          </a:p>
          <a:p>
            <a:r>
              <a:rPr lang="en-US" sz="1200" kern="1200" dirty="0" smtClean="0">
                <a:solidFill>
                  <a:schemeClr val="tx1"/>
                </a:solidFill>
                <a:latin typeface="+mn-lt"/>
                <a:ea typeface="+mn-ea"/>
                <a:cs typeface="+mn-cs"/>
              </a:rPr>
              <a:t>Our </a:t>
            </a:r>
            <a:r>
              <a:rPr lang="en-US" sz="1200" kern="1200" dirty="0" err="1" smtClean="0">
                <a:solidFill>
                  <a:schemeClr val="tx1"/>
                </a:solidFill>
                <a:latin typeface="+mn-lt"/>
                <a:ea typeface="+mn-ea"/>
                <a:cs typeface="+mn-cs"/>
              </a:rPr>
              <a:t>RtI</a:t>
            </a:r>
            <a:r>
              <a:rPr lang="en-US" sz="1200" kern="1200" dirty="0" smtClean="0">
                <a:solidFill>
                  <a:schemeClr val="tx1"/>
                </a:solidFill>
                <a:latin typeface="+mn-lt"/>
                <a:ea typeface="+mn-ea"/>
                <a:cs typeface="+mn-cs"/>
              </a:rPr>
              <a:t> efforts have made us realize that we are maturing into a system that is very interdependent on one another and that sometimes our personal preferences have to be set aside in order for student needs to best be met.</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60EA72C-5A06-854E-BEAC-6F309F06FC13}" type="slidenum">
              <a:rPr lang="en-US" smtClean="0"/>
              <a:t>31</a:t>
            </a:fld>
            <a:endParaRPr lang="en-US"/>
          </a:p>
        </p:txBody>
      </p:sp>
    </p:spTree>
    <p:extLst>
      <p:ext uri="{BB962C8B-B14F-4D97-AF65-F5344CB8AC3E}">
        <p14:creationId xmlns:p14="http://schemas.microsoft.com/office/powerpoint/2010/main" val="49663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 time:</a:t>
            </a:r>
            <a:r>
              <a:rPr lang="en-US" baseline="0" dirty="0" smtClean="0"/>
              <a:t> talk with your team and answer these questions.  Look at your schedule, does it reflect your vision for instruction for all? Or something else? Why are schedules important?</a:t>
            </a:r>
          </a:p>
          <a:p>
            <a:endParaRPr lang="en-US" baseline="0" dirty="0" smtClean="0"/>
          </a:p>
          <a:p>
            <a:endParaRPr lang="en-US" baseline="0" dirty="0" smtClean="0"/>
          </a:p>
          <a:p>
            <a:r>
              <a:rPr lang="en-US" baseline="0" dirty="0" smtClean="0"/>
              <a:t>1-2 minutes</a:t>
            </a:r>
          </a:p>
        </p:txBody>
      </p:sp>
      <p:sp>
        <p:nvSpPr>
          <p:cNvPr id="4" name="Slide Number Placeholder 3"/>
          <p:cNvSpPr>
            <a:spLocks noGrp="1"/>
          </p:cNvSpPr>
          <p:nvPr>
            <p:ph type="sldNum" sz="quarter" idx="10"/>
          </p:nvPr>
        </p:nvSpPr>
        <p:spPr/>
        <p:txBody>
          <a:bodyPr/>
          <a:lstStyle/>
          <a:p>
            <a:fld id="{860EA72C-5A06-854E-BEAC-6F309F06FC13}" type="slidenum">
              <a:rPr lang="en-US" smtClean="0"/>
              <a:t>5</a:t>
            </a:fld>
            <a:endParaRPr lang="en-US"/>
          </a:p>
        </p:txBody>
      </p:sp>
    </p:spTree>
    <p:extLst>
      <p:ext uri="{BB962C8B-B14F-4D97-AF65-F5344CB8AC3E}">
        <p14:creationId xmlns:p14="http://schemas.microsoft.com/office/powerpoint/2010/main" val="2069544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r>
              <a:rPr lang="en-US" dirty="0" smtClean="0"/>
              <a:t>What are resources: People, time, materials</a:t>
            </a:r>
          </a:p>
          <a:p>
            <a:r>
              <a:rPr lang="en-US" dirty="0" smtClean="0"/>
              <a:t>What are the priorities of your school? RTI</a:t>
            </a:r>
          </a:p>
          <a:p>
            <a:r>
              <a:rPr lang="en-US" dirty="0" smtClean="0"/>
              <a:t>What does coherence mean? Systematic, consistent </a:t>
            </a:r>
          </a:p>
          <a:p>
            <a:r>
              <a:rPr lang="en-US" dirty="0" smtClean="0"/>
              <a:t>What is</a:t>
            </a:r>
            <a:r>
              <a:rPr lang="en-US" baseline="0" dirty="0" smtClean="0"/>
              <a:t> the school vision?</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860EA72C-5A06-854E-BEAC-6F309F06FC13}" type="slidenum">
              <a:rPr lang="en-US" smtClean="0"/>
              <a:t>6</a:t>
            </a:fld>
            <a:endParaRPr lang="en-US"/>
          </a:p>
        </p:txBody>
      </p:sp>
    </p:spTree>
    <p:extLst>
      <p:ext uri="{BB962C8B-B14F-4D97-AF65-F5344CB8AC3E}">
        <p14:creationId xmlns:p14="http://schemas.microsoft.com/office/powerpoint/2010/main" val="2069544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Check John Hattie’s work around scheduling</a:t>
            </a:r>
          </a:p>
          <a:p>
            <a:endParaRPr lang="en-US" dirty="0" smtClean="0"/>
          </a:p>
          <a:p>
            <a:r>
              <a:rPr lang="en-US" dirty="0" smtClean="0"/>
              <a:t>Effect</a:t>
            </a:r>
            <a:r>
              <a:rPr lang="en-US" baseline="0" dirty="0" smtClean="0"/>
              <a:t> size of RTI John Hattie  1.04  which is tiered instruction</a:t>
            </a:r>
          </a:p>
          <a:p>
            <a:endParaRPr lang="en-US" baseline="0" dirty="0" smtClean="0"/>
          </a:p>
          <a:p>
            <a:r>
              <a:rPr lang="en-US" baseline="0" dirty="0" smtClean="0"/>
              <a:t>How is your schedule constructed?  Is it one person or a team of people? Does it reflect a shared goals/mission/vision? Is there a culture of commitment/team?</a:t>
            </a:r>
          </a:p>
          <a:p>
            <a:endParaRPr lang="en-US" baseline="0" dirty="0" smtClean="0"/>
          </a:p>
          <a:p>
            <a:r>
              <a:rPr lang="en-US" baseline="0" dirty="0" smtClean="0"/>
              <a:t>Was data used in creating your schedule?  Did you think of how leadership plays a role? PD/ </a:t>
            </a:r>
          </a:p>
          <a:p>
            <a:endParaRPr lang="en-US" baseline="0" dirty="0" smtClean="0"/>
          </a:p>
          <a:p>
            <a:r>
              <a:rPr lang="en-US" baseline="0" dirty="0" smtClean="0"/>
              <a:t>Is your schedule student centered or adult centered?  Meaning does your schedule take into account the needs of the students or the wants of the teachers?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860EA72C-5A06-854E-BEAC-6F309F06FC13}" type="slidenum">
              <a:rPr lang="en-US" smtClean="0"/>
              <a:t>7</a:t>
            </a:fld>
            <a:endParaRPr lang="en-US"/>
          </a:p>
        </p:txBody>
      </p:sp>
    </p:spTree>
    <p:extLst>
      <p:ext uri="{BB962C8B-B14F-4D97-AF65-F5344CB8AC3E}">
        <p14:creationId xmlns:p14="http://schemas.microsoft.com/office/powerpoint/2010/main" val="2053361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What drives your schedule?  What needs to drive your schedule?  Is it assessment/data? Instruction- RTI?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There are certain things that we have to follow: Instructional minutes, bus schedules, district decisions, etc.  What happens during that day reflects what is important to your team.  Is your team using data to help determine the importance of what needs to go into your day?</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Deep implementation of Response to Intervention (RTI) requires a firm commitment to the concept of increasing instructional time for </a:t>
            </a:r>
            <a:r>
              <a:rPr lang="en-US" dirty="0" err="1" smtClean="0"/>
              <a:t>nonproficient</a:t>
            </a:r>
            <a:r>
              <a:rPr lang="en-US" dirty="0" smtClean="0"/>
              <a:t> students in an already crowded instructional day. Establishing a multi-tier system of supports (MTSS) providing multiple tiers of intervention—each demanding a chunk of instructional time that does not remove a student from Tier 1 core instruction—can be a daunting scheduling challenge.</a:t>
            </a:r>
          </a:p>
          <a:p>
            <a:endParaRPr lang="en-US" dirty="0" smtClean="0"/>
          </a:p>
          <a:p>
            <a:r>
              <a:rPr lang="en-US" dirty="0" smtClean="0"/>
              <a:t>Talk time</a:t>
            </a:r>
            <a:endParaRPr lang="en-US" dirty="0"/>
          </a:p>
        </p:txBody>
      </p:sp>
      <p:sp>
        <p:nvSpPr>
          <p:cNvPr id="4" name="Slide Number Placeholder 3"/>
          <p:cNvSpPr>
            <a:spLocks noGrp="1"/>
          </p:cNvSpPr>
          <p:nvPr>
            <p:ph type="sldNum" sz="quarter" idx="10"/>
          </p:nvPr>
        </p:nvSpPr>
        <p:spPr/>
        <p:txBody>
          <a:bodyPr/>
          <a:lstStyle/>
          <a:p>
            <a:fld id="{860EA72C-5A06-854E-BEAC-6F309F06FC13}" type="slidenum">
              <a:rPr lang="en-US" smtClean="0"/>
              <a:t>8</a:t>
            </a:fld>
            <a:endParaRPr lang="en-US"/>
          </a:p>
        </p:txBody>
      </p:sp>
    </p:spTree>
    <p:extLst>
      <p:ext uri="{BB962C8B-B14F-4D97-AF65-F5344CB8AC3E}">
        <p14:creationId xmlns:p14="http://schemas.microsoft.com/office/powerpoint/2010/main" val="3091737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do you establish a culture that creates answers and visions not confusion?  Ask your staff what they think?  Ask them what they view their role is,</a:t>
            </a:r>
            <a:r>
              <a:rPr lang="en-US" baseline="0" dirty="0" smtClean="0"/>
              <a:t> what is their hope for students? What do we as a school hope to be in 10 years?  What our our core believes/values?  Do they align with the vision of the school? District? This is what drives the master schedule.  Once you have established this, it will all start to fall in place. </a:t>
            </a:r>
          </a:p>
          <a:p>
            <a:endParaRPr lang="en-US" baseline="0" dirty="0" smtClean="0"/>
          </a:p>
          <a:p>
            <a:r>
              <a:rPr lang="en-US" baseline="0" dirty="0" smtClean="0"/>
              <a:t>Ensure that everyone in your building understanding your vision.  Make sure that everyone knows what is important and what is expected.  Answer questions about why we do the things we do, be transparent.  </a:t>
            </a:r>
            <a:endParaRPr lang="en-US" dirty="0"/>
          </a:p>
        </p:txBody>
      </p:sp>
      <p:sp>
        <p:nvSpPr>
          <p:cNvPr id="4" name="Slide Number Placeholder 3"/>
          <p:cNvSpPr>
            <a:spLocks noGrp="1"/>
          </p:cNvSpPr>
          <p:nvPr>
            <p:ph type="sldNum" sz="quarter" idx="10"/>
          </p:nvPr>
        </p:nvSpPr>
        <p:spPr/>
        <p:txBody>
          <a:bodyPr/>
          <a:lstStyle/>
          <a:p>
            <a:fld id="{860EA72C-5A06-854E-BEAC-6F309F06FC13}" type="slidenum">
              <a:rPr lang="en-US" smtClean="0"/>
              <a:t>10</a:t>
            </a:fld>
            <a:endParaRPr lang="en-US"/>
          </a:p>
        </p:txBody>
      </p:sp>
    </p:spTree>
    <p:extLst>
      <p:ext uri="{BB962C8B-B14F-4D97-AF65-F5344CB8AC3E}">
        <p14:creationId xmlns:p14="http://schemas.microsoft.com/office/powerpoint/2010/main" val="39781085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days,</a:t>
            </a:r>
            <a:r>
              <a:rPr lang="en-US" baseline="0" dirty="0" smtClean="0"/>
              <a:t> how many?  What are your district’s requirements? What does transition time look like?  Do you have effective system in place for classroom procedures?</a:t>
            </a:r>
          </a:p>
        </p:txBody>
      </p:sp>
      <p:sp>
        <p:nvSpPr>
          <p:cNvPr id="4" name="Slide Number Placeholder 3"/>
          <p:cNvSpPr>
            <a:spLocks noGrp="1"/>
          </p:cNvSpPr>
          <p:nvPr>
            <p:ph type="sldNum" sz="quarter" idx="10"/>
          </p:nvPr>
        </p:nvSpPr>
        <p:spPr/>
        <p:txBody>
          <a:bodyPr/>
          <a:lstStyle/>
          <a:p>
            <a:fld id="{860EA72C-5A06-854E-BEAC-6F309F06FC13}" type="slidenum">
              <a:rPr lang="en-US" smtClean="0"/>
              <a:t>11</a:t>
            </a:fld>
            <a:endParaRPr lang="en-US"/>
          </a:p>
        </p:txBody>
      </p:sp>
    </p:spTree>
    <p:extLst>
      <p:ext uri="{BB962C8B-B14F-4D97-AF65-F5344CB8AC3E}">
        <p14:creationId xmlns:p14="http://schemas.microsoft.com/office/powerpoint/2010/main" val="32653061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0EA72C-5A06-854E-BEAC-6F309F06FC13}" type="slidenum">
              <a:rPr lang="en-US" smtClean="0"/>
              <a:t>12</a:t>
            </a:fld>
            <a:endParaRPr lang="en-US"/>
          </a:p>
        </p:txBody>
      </p:sp>
    </p:spTree>
    <p:extLst>
      <p:ext uri="{BB962C8B-B14F-4D97-AF65-F5344CB8AC3E}">
        <p14:creationId xmlns:p14="http://schemas.microsoft.com/office/powerpoint/2010/main" val="2304602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4" descr="OrRTI.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08450" y="5756275"/>
            <a:ext cx="92710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7"/>
          <p:cNvGrpSpPr>
            <a:grpSpLocks/>
          </p:cNvGrpSpPr>
          <p:nvPr/>
        </p:nvGrpSpPr>
        <p:grpSpPr bwMode="auto">
          <a:xfrm>
            <a:off x="0" y="5756277"/>
            <a:ext cx="9144000" cy="1052859"/>
            <a:chOff x="1" y="5755852"/>
            <a:chExt cx="9144000" cy="1053846"/>
          </a:xfrm>
        </p:grpSpPr>
        <p:sp>
          <p:nvSpPr>
            <p:cNvPr id="7" name="TextBox 8"/>
            <p:cNvSpPr txBox="1">
              <a:spLocks noChangeArrowheads="1"/>
            </p:cNvSpPr>
            <p:nvPr/>
          </p:nvSpPr>
          <p:spPr bwMode="auto">
            <a:xfrm>
              <a:off x="1" y="6440020"/>
              <a:ext cx="9144000" cy="369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dirty="0">
                  <a:latin typeface="Futura Condensed" charset="0"/>
                  <a:cs typeface="Futura Condensed" charset="0"/>
                </a:rPr>
                <a:t>Oregon Response to Intervention</a:t>
              </a:r>
            </a:p>
          </p:txBody>
        </p:sp>
        <p:pic>
          <p:nvPicPr>
            <p:cNvPr id="8" name="Picture 9" descr="OrRTI.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108607" y="5755852"/>
              <a:ext cx="926786" cy="680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Box 10"/>
          <p:cNvSpPr txBox="1">
            <a:spLocks noChangeArrowheads="1"/>
          </p:cNvSpPr>
          <p:nvPr/>
        </p:nvSpPr>
        <p:spPr bwMode="auto">
          <a:xfrm>
            <a:off x="401638" y="63500"/>
            <a:ext cx="87423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b="1" i="1" dirty="0">
                <a:latin typeface="+mj-lt"/>
              </a:rPr>
              <a:t>Vision: Every child in every district receives the instruction that they need and deserve…every day</a:t>
            </a:r>
            <a:r>
              <a:rPr lang="en-US" i="1" dirty="0">
                <a:latin typeface="+mj-lt"/>
              </a:rPr>
              <a:t>.</a:t>
            </a:r>
            <a:endParaRPr lang="en-US" dirty="0">
              <a:latin typeface="+mj-lt"/>
            </a:endParaRPr>
          </a:p>
        </p:txBody>
      </p:sp>
      <p:sp>
        <p:nvSpPr>
          <p:cNvPr id="2" name="Title 1"/>
          <p:cNvSpPr>
            <a:spLocks noGrp="1"/>
          </p:cNvSpPr>
          <p:nvPr>
            <p:ph type="ctrTitle"/>
          </p:nvPr>
        </p:nvSpPr>
        <p:spPr>
          <a:xfrm>
            <a:off x="685800" y="2130425"/>
            <a:ext cx="7772400" cy="1470025"/>
          </a:xfrm>
        </p:spPr>
        <p:txBody>
          <a:bodyPr>
            <a:normAutofit/>
          </a:bodyPr>
          <a:lstStyle>
            <a:lvl1pPr>
              <a:defRPr sz="4800" b="1" i="0">
                <a:latin typeface="Goudy Old Style"/>
                <a:cs typeface="Goudy Old Style"/>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0" i="0">
                <a:solidFill>
                  <a:schemeClr val="tx1">
                    <a:tint val="75000"/>
                  </a:schemeClr>
                </a:solidFill>
                <a:latin typeface="Optima"/>
                <a:cs typeface="Optim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534396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xfrm>
            <a:off x="914400" y="6324600"/>
            <a:ext cx="1905000" cy="457200"/>
          </a:xfrm>
          <a:prstGeom prst="rect">
            <a:avLst/>
          </a:prstGeom>
        </p:spPr>
        <p:txBody>
          <a:bodyPr/>
          <a:lstStyle>
            <a:lvl1pPr>
              <a:defRPr/>
            </a:lvl1pPr>
          </a:lstStyle>
          <a:p>
            <a:fld id="{9BDFEB4C-9A2A-8E40-9B14-B19B1417F58D}" type="datetimeFigureOut">
              <a:rPr lang="en-US" smtClean="0"/>
              <a:t>2/17/16</a:t>
            </a:fld>
            <a:endParaRPr lang="en-US"/>
          </a:p>
        </p:txBody>
      </p:sp>
      <p:sp>
        <p:nvSpPr>
          <p:cNvPr id="5" name="Rectangle 12"/>
          <p:cNvSpPr>
            <a:spLocks noGrp="1" noChangeArrowheads="1"/>
          </p:cNvSpPr>
          <p:nvPr>
            <p:ph type="ftr" sz="quarter" idx="11"/>
          </p:nvPr>
        </p:nvSpPr>
        <p:spPr>
          <a:xfrm>
            <a:off x="3352800" y="6324600"/>
            <a:ext cx="2895600" cy="457200"/>
          </a:xfrm>
          <a:prstGeom prst="rect">
            <a:avLst/>
          </a:prstGeom>
        </p:spPr>
        <p:txBody>
          <a:bodyPr/>
          <a:lstStyle>
            <a:lvl1pPr>
              <a:defRPr/>
            </a:lvl1pPr>
          </a:lstStyle>
          <a:p>
            <a:endParaRPr lang="en-US"/>
          </a:p>
        </p:txBody>
      </p:sp>
      <p:sp>
        <p:nvSpPr>
          <p:cNvPr id="6" name="Rectangle 13"/>
          <p:cNvSpPr>
            <a:spLocks noGrp="1" noChangeArrowheads="1"/>
          </p:cNvSpPr>
          <p:nvPr>
            <p:ph type="sldNum" sz="quarter" idx="12"/>
          </p:nvPr>
        </p:nvSpPr>
        <p:spPr/>
        <p:txBody>
          <a:bodyPr/>
          <a:lstStyle>
            <a:lvl1pPr>
              <a:defRPr/>
            </a:lvl1pPr>
          </a:lstStyle>
          <a:p>
            <a:fld id="{CBF690CA-E400-D04C-AF07-D322DCD8092C}" type="slidenum">
              <a:rPr lang="en-US" smtClean="0"/>
              <a:t>‹#›</a:t>
            </a:fld>
            <a:endParaRPr lang="en-US"/>
          </a:p>
        </p:txBody>
      </p:sp>
    </p:spTree>
    <p:extLst>
      <p:ext uri="{BB962C8B-B14F-4D97-AF65-F5344CB8AC3E}">
        <p14:creationId xmlns:p14="http://schemas.microsoft.com/office/powerpoint/2010/main" val="3971625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AE4B85CF-9109-3849-8658-69678C3E067B}" type="datetime1">
              <a:rPr lang="en-US"/>
              <a:pPr>
                <a:defRPr/>
              </a:pPr>
              <a:t>2/17/16</a:t>
            </a:fld>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3FA6615-8FFD-DA4F-91C7-316B6827AE95}" type="slidenum">
              <a:rPr lang="en-US"/>
              <a:pPr>
                <a:defRPr/>
              </a:pPr>
              <a:t>‹#›</a:t>
            </a:fld>
            <a:endParaRPr lang="en-US"/>
          </a:p>
        </p:txBody>
      </p:sp>
    </p:spTree>
    <p:extLst>
      <p:ext uri="{BB962C8B-B14F-4D97-AF65-F5344CB8AC3E}">
        <p14:creationId xmlns:p14="http://schemas.microsoft.com/office/powerpoint/2010/main" val="2649061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Oregon Response to Intervention">
    <p:spTree>
      <p:nvGrpSpPr>
        <p:cNvPr id="1" name=""/>
        <p:cNvGrpSpPr/>
        <p:nvPr/>
      </p:nvGrpSpPr>
      <p:grpSpPr>
        <a:xfrm>
          <a:off x="0" y="0"/>
          <a:ext cx="0" cy="0"/>
          <a:chOff x="0" y="0"/>
          <a:chExt cx="0" cy="0"/>
        </a:xfrm>
      </p:grpSpPr>
      <p:sp>
        <p:nvSpPr>
          <p:cNvPr id="4" name="Document 3"/>
          <p:cNvSpPr/>
          <p:nvPr/>
        </p:nvSpPr>
        <p:spPr>
          <a:xfrm>
            <a:off x="0" y="24"/>
            <a:ext cx="9144000" cy="1417638"/>
          </a:xfrm>
          <a:prstGeom prst="flowChartDocument">
            <a:avLst/>
          </a:prstGeom>
          <a:gradFill>
            <a:gsLst>
              <a:gs pos="0">
                <a:schemeClr val="tx2">
                  <a:lumMod val="60000"/>
                  <a:lumOff val="40000"/>
                </a:schemeClr>
              </a:gs>
              <a:gs pos="100000">
                <a:schemeClr val="tx2">
                  <a:lumMod val="75000"/>
                </a:schemeClr>
              </a:gs>
              <a:gs pos="50000">
                <a:schemeClr val="tx2">
                  <a:lumMod val="75000"/>
                </a:schemeClr>
              </a:gs>
            </a:gsLst>
          </a:gradFill>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grpSp>
        <p:nvGrpSpPr>
          <p:cNvPr id="5" name="Group 6"/>
          <p:cNvGrpSpPr>
            <a:grpSpLocks/>
          </p:cNvGrpSpPr>
          <p:nvPr/>
        </p:nvGrpSpPr>
        <p:grpSpPr bwMode="auto">
          <a:xfrm>
            <a:off x="82550" y="6149975"/>
            <a:ext cx="9015443" cy="679450"/>
            <a:chOff x="128460" y="6098599"/>
            <a:chExt cx="9015570" cy="680609"/>
          </a:xfrm>
        </p:grpSpPr>
        <p:pic>
          <p:nvPicPr>
            <p:cNvPr id="6" name="Picture 7" descr="OrRTI.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8460" y="6098599"/>
              <a:ext cx="926786" cy="680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8"/>
            <p:cNvSpPr txBox="1">
              <a:spLocks noChangeArrowheads="1"/>
            </p:cNvSpPr>
            <p:nvPr userDrawn="1"/>
          </p:nvSpPr>
          <p:spPr bwMode="auto">
            <a:xfrm>
              <a:off x="974428" y="6406538"/>
              <a:ext cx="2930357" cy="3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a:latin typeface="Futura Condensed" charset="0"/>
                  <a:cs typeface="Futura Condensed" charset="0"/>
                </a:rPr>
                <a:t>Oregon Response to Intervention</a:t>
              </a:r>
            </a:p>
          </p:txBody>
        </p:sp>
        <p:sp>
          <p:nvSpPr>
            <p:cNvPr id="8" name="TextBox 9"/>
            <p:cNvSpPr txBox="1">
              <a:spLocks noChangeArrowheads="1"/>
            </p:cNvSpPr>
            <p:nvPr userDrawn="1"/>
          </p:nvSpPr>
          <p:spPr bwMode="auto">
            <a:xfrm>
              <a:off x="6977759" y="6406538"/>
              <a:ext cx="2166271" cy="3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a:latin typeface="Futura" charset="0"/>
                  <a:cs typeface="Futura" charset="0"/>
                </a:rPr>
                <a:t>www.oregonrti.org</a:t>
              </a:r>
              <a:endParaRPr lang="en-US" dirty="0">
                <a:latin typeface="Futura" charset="0"/>
                <a:cs typeface="Futura" charset="0"/>
              </a:endParaRPr>
            </a:p>
          </p:txBody>
        </p:sp>
      </p:grpSp>
      <p:sp>
        <p:nvSpPr>
          <p:cNvPr id="2" name="Title 1"/>
          <p:cNvSpPr>
            <a:spLocks noGrp="1"/>
          </p:cNvSpPr>
          <p:nvPr>
            <p:ph type="title"/>
          </p:nvPr>
        </p:nvSpPr>
        <p:spPr>
          <a:xfrm>
            <a:off x="457200" y="25506"/>
            <a:ext cx="8229600" cy="1143000"/>
          </a:xfrm>
        </p:spPr>
        <p:txBody>
          <a:bodyPr>
            <a:normAutofit/>
          </a:bodyPr>
          <a:lstStyle>
            <a:lvl1pPr>
              <a:defRPr sz="4800" b="1" i="0">
                <a:solidFill>
                  <a:schemeClr val="bg1"/>
                </a:solidFill>
                <a:effectLst>
                  <a:outerShdw blurRad="38100" dist="38100" dir="2700000" algn="tl">
                    <a:srgbClr val="000000">
                      <a:alpha val="43137"/>
                    </a:srgbClr>
                  </a:outerShdw>
                </a:effectLst>
                <a:latin typeface="Goudy Old Style"/>
                <a:cs typeface="Goudy Old Style"/>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764632"/>
            <a:ext cx="8229600" cy="4361531"/>
          </a:xfrm>
        </p:spPr>
        <p:txBody>
          <a:bodyPr/>
          <a:lstStyle>
            <a:lvl1pPr>
              <a:defRPr>
                <a:latin typeface="Optima"/>
                <a:cs typeface="Optima"/>
              </a:defRPr>
            </a:lvl1pPr>
            <a:lvl2pPr>
              <a:defRPr>
                <a:latin typeface="Optima"/>
                <a:cs typeface="Optima"/>
              </a:defRPr>
            </a:lvl2pPr>
            <a:lvl3pPr>
              <a:defRPr>
                <a:latin typeface="Optima"/>
                <a:cs typeface="Optima"/>
              </a:defRPr>
            </a:lvl3pPr>
            <a:lvl4pPr>
              <a:defRPr>
                <a:latin typeface="Optima"/>
                <a:cs typeface="Optima"/>
              </a:defRPr>
            </a:lvl4pPr>
            <a:lvl5pPr>
              <a:defRPr>
                <a:latin typeface="Optima"/>
                <a:cs typeface="Optim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53688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5" name="Document 4"/>
          <p:cNvSpPr/>
          <p:nvPr/>
        </p:nvSpPr>
        <p:spPr>
          <a:xfrm>
            <a:off x="0" y="24"/>
            <a:ext cx="9144000" cy="1417638"/>
          </a:xfrm>
          <a:prstGeom prst="flowChartDocument">
            <a:avLst/>
          </a:prstGeom>
          <a:gradFill>
            <a:gsLst>
              <a:gs pos="0">
                <a:schemeClr val="tx2">
                  <a:lumMod val="60000"/>
                  <a:lumOff val="40000"/>
                </a:schemeClr>
              </a:gs>
              <a:gs pos="100000">
                <a:schemeClr val="tx2">
                  <a:lumMod val="75000"/>
                </a:schemeClr>
              </a:gs>
              <a:gs pos="50000">
                <a:schemeClr val="tx2">
                  <a:lumMod val="75000"/>
                </a:schemeClr>
              </a:gs>
            </a:gsLst>
          </a:gradFill>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grpSp>
        <p:nvGrpSpPr>
          <p:cNvPr id="6" name="Group 6"/>
          <p:cNvGrpSpPr>
            <a:grpSpLocks/>
          </p:cNvGrpSpPr>
          <p:nvPr/>
        </p:nvGrpSpPr>
        <p:grpSpPr bwMode="auto">
          <a:xfrm>
            <a:off x="82550" y="6149975"/>
            <a:ext cx="9015443" cy="679450"/>
            <a:chOff x="128460" y="6098599"/>
            <a:chExt cx="9015570" cy="680609"/>
          </a:xfrm>
        </p:grpSpPr>
        <p:pic>
          <p:nvPicPr>
            <p:cNvPr id="7" name="Picture 7" descr="OrRTI.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8460" y="6098599"/>
              <a:ext cx="926786" cy="680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8"/>
            <p:cNvSpPr txBox="1">
              <a:spLocks noChangeArrowheads="1"/>
            </p:cNvSpPr>
            <p:nvPr userDrawn="1"/>
          </p:nvSpPr>
          <p:spPr bwMode="auto">
            <a:xfrm>
              <a:off x="974428" y="6406538"/>
              <a:ext cx="2930357" cy="3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a:latin typeface="Futura Condensed" charset="0"/>
                  <a:cs typeface="Futura Condensed" charset="0"/>
                </a:rPr>
                <a:t>Oregon Response to Intervention</a:t>
              </a:r>
            </a:p>
          </p:txBody>
        </p:sp>
        <p:sp>
          <p:nvSpPr>
            <p:cNvPr id="9" name="TextBox 9"/>
            <p:cNvSpPr txBox="1">
              <a:spLocks noChangeArrowheads="1"/>
            </p:cNvSpPr>
            <p:nvPr userDrawn="1"/>
          </p:nvSpPr>
          <p:spPr bwMode="auto">
            <a:xfrm>
              <a:off x="6977759" y="6406538"/>
              <a:ext cx="2166271" cy="3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a:latin typeface="Futura" charset="0"/>
                  <a:cs typeface="Futura" charset="0"/>
                </a:rPr>
                <a:t>www.oregonrti.org</a:t>
              </a:r>
            </a:p>
          </p:txBody>
        </p:sp>
      </p:grpSp>
      <p:sp>
        <p:nvSpPr>
          <p:cNvPr id="3" name="Content Placeholder 2"/>
          <p:cNvSpPr>
            <a:spLocks noGrp="1"/>
          </p:cNvSpPr>
          <p:nvPr>
            <p:ph sz="half" idx="1"/>
          </p:nvPr>
        </p:nvSpPr>
        <p:spPr>
          <a:xfrm>
            <a:off x="457200" y="1550738"/>
            <a:ext cx="4038600" cy="457542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50738"/>
            <a:ext cx="4038600" cy="4575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itle 1"/>
          <p:cNvSpPr>
            <a:spLocks noGrp="1"/>
          </p:cNvSpPr>
          <p:nvPr>
            <p:ph type="title"/>
          </p:nvPr>
        </p:nvSpPr>
        <p:spPr>
          <a:xfrm>
            <a:off x="457200" y="51162"/>
            <a:ext cx="8229600" cy="1143000"/>
          </a:xfrm>
        </p:spPr>
        <p:txBody>
          <a:bodyPr>
            <a:normAutofit/>
          </a:bodyPr>
          <a:lstStyle>
            <a:lvl1pPr>
              <a:defRPr sz="4800" b="1" i="0">
                <a:solidFill>
                  <a:schemeClr val="bg1"/>
                </a:solidFill>
                <a:effectLst>
                  <a:outerShdw blurRad="38100" dist="38100" dir="2700000" algn="tl">
                    <a:srgbClr val="000000">
                      <a:alpha val="43137"/>
                    </a:srgbClr>
                  </a:outerShdw>
                </a:effectLst>
                <a:latin typeface="Goudy Old Style"/>
                <a:cs typeface="Goudy Old Style"/>
              </a:defRPr>
            </a:lvl1pPr>
          </a:lstStyle>
          <a:p>
            <a:r>
              <a:rPr lang="en-US" smtClean="0"/>
              <a:t>Click to edit Master title style</a:t>
            </a:r>
            <a:endParaRPr lang="en-US" dirty="0"/>
          </a:p>
        </p:txBody>
      </p:sp>
    </p:spTree>
    <p:extLst>
      <p:ext uri="{BB962C8B-B14F-4D97-AF65-F5344CB8AC3E}">
        <p14:creationId xmlns:p14="http://schemas.microsoft.com/office/powerpoint/2010/main" val="1808008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7" name="Document 6"/>
          <p:cNvSpPr/>
          <p:nvPr/>
        </p:nvSpPr>
        <p:spPr>
          <a:xfrm>
            <a:off x="0" y="24"/>
            <a:ext cx="9144000" cy="1417638"/>
          </a:xfrm>
          <a:prstGeom prst="flowChartDocument">
            <a:avLst/>
          </a:prstGeom>
          <a:gradFill>
            <a:gsLst>
              <a:gs pos="0">
                <a:schemeClr val="tx2">
                  <a:lumMod val="60000"/>
                  <a:lumOff val="40000"/>
                </a:schemeClr>
              </a:gs>
              <a:gs pos="100000">
                <a:schemeClr val="tx2">
                  <a:lumMod val="75000"/>
                </a:schemeClr>
              </a:gs>
              <a:gs pos="50000">
                <a:schemeClr val="tx2">
                  <a:lumMod val="75000"/>
                </a:schemeClr>
              </a:gs>
            </a:gsLst>
          </a:gradFill>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grpSp>
        <p:nvGrpSpPr>
          <p:cNvPr id="8" name="Group 6"/>
          <p:cNvGrpSpPr>
            <a:grpSpLocks/>
          </p:cNvGrpSpPr>
          <p:nvPr/>
        </p:nvGrpSpPr>
        <p:grpSpPr bwMode="auto">
          <a:xfrm>
            <a:off x="82550" y="6149975"/>
            <a:ext cx="9015443" cy="679450"/>
            <a:chOff x="128460" y="6098599"/>
            <a:chExt cx="9015570" cy="680609"/>
          </a:xfrm>
        </p:grpSpPr>
        <p:pic>
          <p:nvPicPr>
            <p:cNvPr id="9" name="Picture 7" descr="OrRTI.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8460" y="6098599"/>
              <a:ext cx="926786" cy="680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8"/>
            <p:cNvSpPr txBox="1">
              <a:spLocks noChangeArrowheads="1"/>
            </p:cNvSpPr>
            <p:nvPr userDrawn="1"/>
          </p:nvSpPr>
          <p:spPr bwMode="auto">
            <a:xfrm>
              <a:off x="974428" y="6406538"/>
              <a:ext cx="2930357" cy="3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a:latin typeface="Futura Condensed" charset="0"/>
                  <a:cs typeface="Futura Condensed" charset="0"/>
                </a:rPr>
                <a:t>Oregon Response to Intervention</a:t>
              </a:r>
            </a:p>
          </p:txBody>
        </p:sp>
        <p:sp>
          <p:nvSpPr>
            <p:cNvPr id="11" name="TextBox 9"/>
            <p:cNvSpPr txBox="1">
              <a:spLocks noChangeArrowheads="1"/>
            </p:cNvSpPr>
            <p:nvPr userDrawn="1"/>
          </p:nvSpPr>
          <p:spPr bwMode="auto">
            <a:xfrm>
              <a:off x="6977759" y="6406538"/>
              <a:ext cx="2166271" cy="3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a:latin typeface="Futura" charset="0"/>
                  <a:cs typeface="Futura" charset="0"/>
                </a:rPr>
                <a:t>www.oregonrti.org</a:t>
              </a:r>
            </a:p>
          </p:txBody>
        </p:sp>
      </p:grpSp>
      <p:sp>
        <p:nvSpPr>
          <p:cNvPr id="3" name="Text Placeholder 2"/>
          <p:cNvSpPr>
            <a:spLocks noGrp="1"/>
          </p:cNvSpPr>
          <p:nvPr>
            <p:ph type="body" idx="1"/>
          </p:nvPr>
        </p:nvSpPr>
        <p:spPr>
          <a:xfrm>
            <a:off x="457200" y="151573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59263"/>
            <a:ext cx="4040188" cy="38669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1573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59263"/>
            <a:ext cx="4041775" cy="38669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itle 1"/>
          <p:cNvSpPr>
            <a:spLocks noGrp="1"/>
          </p:cNvSpPr>
          <p:nvPr>
            <p:ph type="title"/>
          </p:nvPr>
        </p:nvSpPr>
        <p:spPr>
          <a:xfrm>
            <a:off x="457200" y="51162"/>
            <a:ext cx="8229600" cy="1143000"/>
          </a:xfrm>
        </p:spPr>
        <p:txBody>
          <a:bodyPr>
            <a:normAutofit/>
          </a:bodyPr>
          <a:lstStyle>
            <a:lvl1pPr>
              <a:defRPr sz="4800" b="1" i="0">
                <a:solidFill>
                  <a:schemeClr val="bg1"/>
                </a:solidFill>
                <a:effectLst>
                  <a:outerShdw blurRad="38100" dist="38100" dir="2700000" algn="tl">
                    <a:srgbClr val="000000">
                      <a:alpha val="43137"/>
                    </a:srgbClr>
                  </a:outerShdw>
                </a:effectLst>
                <a:latin typeface="Goudy Old Style"/>
                <a:cs typeface="Goudy Old Style"/>
              </a:defRPr>
            </a:lvl1pPr>
          </a:lstStyle>
          <a:p>
            <a:r>
              <a:rPr lang="en-US" smtClean="0"/>
              <a:t>Click to edit Master title style</a:t>
            </a:r>
            <a:endParaRPr lang="en-US" dirty="0"/>
          </a:p>
        </p:txBody>
      </p:sp>
    </p:spTree>
    <p:extLst>
      <p:ext uri="{BB962C8B-B14F-4D97-AF65-F5344CB8AC3E}">
        <p14:creationId xmlns:p14="http://schemas.microsoft.com/office/powerpoint/2010/main" val="1651956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3" name="Document 2"/>
          <p:cNvSpPr/>
          <p:nvPr/>
        </p:nvSpPr>
        <p:spPr>
          <a:xfrm>
            <a:off x="0" y="24"/>
            <a:ext cx="9144000" cy="1417638"/>
          </a:xfrm>
          <a:prstGeom prst="flowChartDocument">
            <a:avLst/>
          </a:prstGeom>
          <a:gradFill>
            <a:gsLst>
              <a:gs pos="0">
                <a:schemeClr val="tx2">
                  <a:lumMod val="60000"/>
                  <a:lumOff val="40000"/>
                </a:schemeClr>
              </a:gs>
              <a:gs pos="100000">
                <a:schemeClr val="tx2">
                  <a:lumMod val="75000"/>
                </a:schemeClr>
              </a:gs>
              <a:gs pos="50000">
                <a:schemeClr val="tx2">
                  <a:lumMod val="75000"/>
                </a:schemeClr>
              </a:gs>
            </a:gsLst>
          </a:gradFill>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grpSp>
        <p:nvGrpSpPr>
          <p:cNvPr id="4" name="Group 6"/>
          <p:cNvGrpSpPr>
            <a:grpSpLocks/>
          </p:cNvGrpSpPr>
          <p:nvPr/>
        </p:nvGrpSpPr>
        <p:grpSpPr bwMode="auto">
          <a:xfrm>
            <a:off x="82550" y="6149975"/>
            <a:ext cx="9015443" cy="679450"/>
            <a:chOff x="128460" y="6098599"/>
            <a:chExt cx="9015570" cy="680609"/>
          </a:xfrm>
        </p:grpSpPr>
        <p:pic>
          <p:nvPicPr>
            <p:cNvPr id="6" name="Picture 7" descr="OrRTI.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8460" y="6098599"/>
              <a:ext cx="926786" cy="680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8"/>
            <p:cNvSpPr txBox="1">
              <a:spLocks noChangeArrowheads="1"/>
            </p:cNvSpPr>
            <p:nvPr userDrawn="1"/>
          </p:nvSpPr>
          <p:spPr bwMode="auto">
            <a:xfrm>
              <a:off x="974428" y="6406538"/>
              <a:ext cx="2930357" cy="3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a:latin typeface="Futura Condensed" charset="0"/>
                  <a:cs typeface="Futura Condensed" charset="0"/>
                </a:rPr>
                <a:t>Oregon Response to Intervention</a:t>
              </a:r>
            </a:p>
          </p:txBody>
        </p:sp>
        <p:sp>
          <p:nvSpPr>
            <p:cNvPr id="8" name="TextBox 9"/>
            <p:cNvSpPr txBox="1">
              <a:spLocks noChangeArrowheads="1"/>
            </p:cNvSpPr>
            <p:nvPr userDrawn="1"/>
          </p:nvSpPr>
          <p:spPr bwMode="auto">
            <a:xfrm>
              <a:off x="6977759" y="6406538"/>
              <a:ext cx="2166271" cy="3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a:latin typeface="Futura" charset="0"/>
                  <a:cs typeface="Futura" charset="0"/>
                </a:rPr>
                <a:t>www.oregonrti.org</a:t>
              </a:r>
            </a:p>
          </p:txBody>
        </p:sp>
      </p:grpSp>
      <p:sp>
        <p:nvSpPr>
          <p:cNvPr id="5" name="Title 1"/>
          <p:cNvSpPr>
            <a:spLocks noGrp="1"/>
          </p:cNvSpPr>
          <p:nvPr>
            <p:ph type="title"/>
          </p:nvPr>
        </p:nvSpPr>
        <p:spPr>
          <a:xfrm>
            <a:off x="457200" y="51162"/>
            <a:ext cx="8229600" cy="1143000"/>
          </a:xfrm>
        </p:spPr>
        <p:txBody>
          <a:bodyPr>
            <a:normAutofit/>
          </a:bodyPr>
          <a:lstStyle>
            <a:lvl1pPr>
              <a:defRPr sz="4800" b="1" i="0">
                <a:solidFill>
                  <a:schemeClr val="bg1"/>
                </a:solidFill>
                <a:effectLst>
                  <a:outerShdw blurRad="38100" dist="38100" dir="2700000" algn="tl">
                    <a:srgbClr val="000000">
                      <a:alpha val="43137"/>
                    </a:srgbClr>
                  </a:outerShdw>
                </a:effectLst>
                <a:latin typeface="Goudy Old Style"/>
                <a:cs typeface="Goudy Old Style"/>
              </a:defRPr>
            </a:lvl1pPr>
          </a:lstStyle>
          <a:p>
            <a:r>
              <a:rPr lang="en-US" smtClean="0"/>
              <a:t>Click to edit Master title style</a:t>
            </a:r>
            <a:endParaRPr lang="en-US" dirty="0"/>
          </a:p>
        </p:txBody>
      </p:sp>
      <p:sp>
        <p:nvSpPr>
          <p:cNvPr id="9" name="Slide Number Placeholder 2"/>
          <p:cNvSpPr>
            <a:spLocks noGrp="1"/>
          </p:cNvSpPr>
          <p:nvPr>
            <p:ph type="sldNum" sz="quarter" idx="10"/>
          </p:nvPr>
        </p:nvSpPr>
        <p:spPr/>
        <p:txBody>
          <a:bodyPr/>
          <a:lstStyle>
            <a:lvl1pPr>
              <a:defRPr/>
            </a:lvl1pPr>
          </a:lstStyle>
          <a:p>
            <a:fld id="{CBF690CA-E400-D04C-AF07-D322DCD8092C}" type="slidenum">
              <a:rPr lang="en-US" smtClean="0"/>
              <a:t>‹#›</a:t>
            </a:fld>
            <a:endParaRPr lang="en-US"/>
          </a:p>
        </p:txBody>
      </p:sp>
    </p:spTree>
    <p:extLst>
      <p:ext uri="{BB962C8B-B14F-4D97-AF65-F5344CB8AC3E}">
        <p14:creationId xmlns:p14="http://schemas.microsoft.com/office/powerpoint/2010/main" val="752139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3" name="Document 2"/>
          <p:cNvSpPr/>
          <p:nvPr/>
        </p:nvSpPr>
        <p:spPr>
          <a:xfrm>
            <a:off x="0" y="24"/>
            <a:ext cx="9144000" cy="1417638"/>
          </a:xfrm>
          <a:prstGeom prst="flowChartDocument">
            <a:avLst/>
          </a:prstGeom>
          <a:gradFill>
            <a:gsLst>
              <a:gs pos="0">
                <a:schemeClr val="tx2">
                  <a:lumMod val="60000"/>
                  <a:lumOff val="40000"/>
                </a:schemeClr>
              </a:gs>
              <a:gs pos="100000">
                <a:schemeClr val="tx2">
                  <a:lumMod val="75000"/>
                </a:schemeClr>
              </a:gs>
              <a:gs pos="50000">
                <a:schemeClr val="tx2">
                  <a:lumMod val="75000"/>
                </a:schemeClr>
              </a:gs>
            </a:gsLst>
          </a:gradFill>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5" name="Title 1"/>
          <p:cNvSpPr>
            <a:spLocks noGrp="1"/>
          </p:cNvSpPr>
          <p:nvPr>
            <p:ph type="title"/>
          </p:nvPr>
        </p:nvSpPr>
        <p:spPr>
          <a:xfrm>
            <a:off x="457200" y="51162"/>
            <a:ext cx="8229600" cy="1143000"/>
          </a:xfrm>
        </p:spPr>
        <p:txBody>
          <a:bodyPr>
            <a:normAutofit/>
          </a:bodyPr>
          <a:lstStyle>
            <a:lvl1pPr>
              <a:defRPr sz="4800" b="1" i="0">
                <a:solidFill>
                  <a:schemeClr val="bg1"/>
                </a:solidFill>
                <a:effectLst>
                  <a:outerShdw blurRad="38100" dist="38100" dir="2700000" algn="tl">
                    <a:srgbClr val="000000">
                      <a:alpha val="43137"/>
                    </a:srgbClr>
                  </a:outerShdw>
                </a:effectLst>
                <a:latin typeface="Goudy Old Style"/>
                <a:cs typeface="Goudy Old Style"/>
              </a:defRPr>
            </a:lvl1pPr>
          </a:lstStyle>
          <a:p>
            <a:r>
              <a:rPr lang="en-US" smtClean="0"/>
              <a:t>Click to edit Master title style</a:t>
            </a:r>
            <a:endParaRPr lang="en-US" dirty="0"/>
          </a:p>
        </p:txBody>
      </p:sp>
      <p:sp>
        <p:nvSpPr>
          <p:cNvPr id="4" name="Slide Number Placeholder 2"/>
          <p:cNvSpPr>
            <a:spLocks noGrp="1"/>
          </p:cNvSpPr>
          <p:nvPr>
            <p:ph type="sldNum" sz="quarter" idx="10"/>
          </p:nvPr>
        </p:nvSpPr>
        <p:spPr/>
        <p:txBody>
          <a:bodyPr/>
          <a:lstStyle>
            <a:lvl1pPr>
              <a:defRPr/>
            </a:lvl1pPr>
          </a:lstStyle>
          <a:p>
            <a:fld id="{CBF690CA-E400-D04C-AF07-D322DCD8092C}" type="slidenum">
              <a:rPr lang="en-US" smtClean="0"/>
              <a:t>‹#›</a:t>
            </a:fld>
            <a:endParaRPr lang="en-US"/>
          </a:p>
        </p:txBody>
      </p:sp>
    </p:spTree>
    <p:extLst>
      <p:ext uri="{BB962C8B-B14F-4D97-AF65-F5344CB8AC3E}">
        <p14:creationId xmlns:p14="http://schemas.microsoft.com/office/powerpoint/2010/main" val="2203768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fld id="{CBF690CA-E400-D04C-AF07-D322DCD8092C}" type="slidenum">
              <a:rPr lang="en-US" smtClean="0"/>
              <a:t>‹#›</a:t>
            </a:fld>
            <a:endParaRPr lang="en-US"/>
          </a:p>
        </p:txBody>
      </p:sp>
    </p:spTree>
    <p:extLst>
      <p:ext uri="{BB962C8B-B14F-4D97-AF65-F5344CB8AC3E}">
        <p14:creationId xmlns:p14="http://schemas.microsoft.com/office/powerpoint/2010/main" val="1864127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Media Placeholder 6"/>
          <p:cNvSpPr>
            <a:spLocks noGrp="1"/>
          </p:cNvSpPr>
          <p:nvPr>
            <p:ph type="media" sz="quarter" idx="11"/>
          </p:nvPr>
        </p:nvSpPr>
        <p:spPr>
          <a:xfrm>
            <a:off x="1073727" y="1593273"/>
            <a:ext cx="6996546" cy="4675909"/>
          </a:xfrm>
        </p:spPr>
        <p:txBody>
          <a:bodyPr rtlCol="0">
            <a:normAutofit/>
          </a:bodyPr>
          <a:lstStyle/>
          <a:p>
            <a:pPr lvl="0"/>
            <a:r>
              <a:rPr lang="en-US" noProof="0" smtClean="0"/>
              <a:t>Click icon to add media</a:t>
            </a:r>
            <a:endParaRPr lang="en-US" noProof="0"/>
          </a:p>
        </p:txBody>
      </p:sp>
      <p:sp>
        <p:nvSpPr>
          <p:cNvPr id="4" name="Slide Number Placeholder 5"/>
          <p:cNvSpPr>
            <a:spLocks noGrp="1"/>
          </p:cNvSpPr>
          <p:nvPr>
            <p:ph type="sldNum" sz="quarter" idx="12"/>
          </p:nvPr>
        </p:nvSpPr>
        <p:spPr/>
        <p:txBody>
          <a:bodyPr/>
          <a:lstStyle>
            <a:lvl1pPr>
              <a:defRPr/>
            </a:lvl1pPr>
          </a:lstStyle>
          <a:p>
            <a:fld id="{CBF690CA-E400-D04C-AF07-D322DCD8092C}" type="slidenum">
              <a:rPr lang="en-US" smtClean="0"/>
              <a:t>‹#›</a:t>
            </a:fld>
            <a:endParaRPr lang="en-US"/>
          </a:p>
        </p:txBody>
      </p:sp>
    </p:spTree>
    <p:extLst>
      <p:ext uri="{BB962C8B-B14F-4D97-AF65-F5344CB8AC3E}">
        <p14:creationId xmlns:p14="http://schemas.microsoft.com/office/powerpoint/2010/main" val="922964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Chart Placeholder 4"/>
          <p:cNvSpPr>
            <a:spLocks noGrp="1"/>
          </p:cNvSpPr>
          <p:nvPr>
            <p:ph type="chart" sz="quarter" idx="11"/>
          </p:nvPr>
        </p:nvSpPr>
        <p:spPr>
          <a:xfrm>
            <a:off x="1091046" y="1743364"/>
            <a:ext cx="6961909" cy="4398817"/>
          </a:xfrm>
        </p:spPr>
        <p:txBody>
          <a:bodyPr rtlCol="0">
            <a:normAutofit/>
          </a:bodyPr>
          <a:lstStyle/>
          <a:p>
            <a:pPr lvl="0"/>
            <a:r>
              <a:rPr lang="en-US" noProof="0" smtClean="0"/>
              <a:t>Click icon to add chart</a:t>
            </a:r>
            <a:endParaRPr lang="en-US" noProof="0"/>
          </a:p>
        </p:txBody>
      </p:sp>
      <p:sp>
        <p:nvSpPr>
          <p:cNvPr id="4" name="Slide Number Placeholder 5"/>
          <p:cNvSpPr>
            <a:spLocks noGrp="1"/>
          </p:cNvSpPr>
          <p:nvPr>
            <p:ph type="sldNum" sz="quarter" idx="12"/>
          </p:nvPr>
        </p:nvSpPr>
        <p:spPr/>
        <p:txBody>
          <a:bodyPr/>
          <a:lstStyle>
            <a:lvl1pPr>
              <a:defRPr/>
            </a:lvl1pPr>
          </a:lstStyle>
          <a:p>
            <a:fld id="{CBF690CA-E400-D04C-AF07-D322DCD8092C}" type="slidenum">
              <a:rPr lang="en-US" smtClean="0"/>
              <a:t>‹#›</a:t>
            </a:fld>
            <a:endParaRPr lang="en-US"/>
          </a:p>
        </p:txBody>
      </p:sp>
    </p:spTree>
    <p:extLst>
      <p:ext uri="{BB962C8B-B14F-4D97-AF65-F5344CB8AC3E}">
        <p14:creationId xmlns:p14="http://schemas.microsoft.com/office/powerpoint/2010/main" val="410873527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100000">
              <a:schemeClr val="tx2">
                <a:lumMod val="40000"/>
                <a:lumOff val="60000"/>
                <a:alpha val="65000"/>
              </a:schemeClr>
            </a:gs>
          </a:gsLst>
          <a:lin ang="16200000" scaled="0"/>
          <a:tileRect/>
        </a:gradFill>
        <a:effectLst/>
      </p:bgPr>
    </p:bg>
    <p:spTree>
      <p:nvGrpSpPr>
        <p:cNvPr id="1" name=""/>
        <p:cNvGrpSpPr/>
        <p:nvPr/>
      </p:nvGrpSpPr>
      <p:grpSpPr>
        <a:xfrm>
          <a:off x="0" y="0"/>
          <a:ext cx="0" cy="0"/>
          <a:chOff x="0" y="0"/>
          <a:chExt cx="0" cy="0"/>
        </a:xfrm>
      </p:grpSpPr>
      <p:sp>
        <p:nvSpPr>
          <p:cNvPr id="778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778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3505200" y="6356350"/>
            <a:ext cx="2133600" cy="365125"/>
          </a:xfrm>
          <a:prstGeom prst="rect">
            <a:avLst/>
          </a:prstGeom>
        </p:spPr>
        <p:txBody>
          <a:bodyPr vert="horz" lIns="91440" tIns="45720" rIns="91440" bIns="45720" rtlCol="0" anchor="ctr"/>
          <a:lstStyle>
            <a:lvl1pPr algn="ctr">
              <a:defRPr sz="1200" smtClean="0">
                <a:solidFill>
                  <a:schemeClr val="tx1">
                    <a:tint val="75000"/>
                  </a:schemeClr>
                </a:solidFill>
              </a:defRPr>
            </a:lvl1pPr>
          </a:lstStyle>
          <a:p>
            <a:fld id="{CBF690CA-E400-D04C-AF07-D322DCD8092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fontAlgn="base" hangingPunct="1">
        <a:spcBef>
          <a:spcPct val="0"/>
        </a:spcBef>
        <a:spcAft>
          <a:spcPct val="0"/>
        </a:spcAft>
        <a:defRPr sz="4800" b="1" kern="1200">
          <a:solidFill>
            <a:srgbClr val="254061"/>
          </a:solidFill>
          <a:latin typeface="Goudy Old Style"/>
          <a:ea typeface="ＭＳ Ｐゴシック" charset="0"/>
          <a:cs typeface="Goudy Old Style"/>
        </a:defRPr>
      </a:lvl1pPr>
      <a:lvl2pPr algn="ctr" defTabSz="457200" rtl="0" eaLnBrk="1" fontAlgn="base" hangingPunct="1">
        <a:spcBef>
          <a:spcPct val="0"/>
        </a:spcBef>
        <a:spcAft>
          <a:spcPct val="0"/>
        </a:spcAft>
        <a:defRPr sz="4800" b="1">
          <a:solidFill>
            <a:srgbClr val="254061"/>
          </a:solidFill>
          <a:latin typeface="Goudy Old Style" charset="0"/>
          <a:ea typeface="ＭＳ Ｐゴシック" charset="0"/>
        </a:defRPr>
      </a:lvl2pPr>
      <a:lvl3pPr algn="ctr" defTabSz="457200" rtl="0" eaLnBrk="1" fontAlgn="base" hangingPunct="1">
        <a:spcBef>
          <a:spcPct val="0"/>
        </a:spcBef>
        <a:spcAft>
          <a:spcPct val="0"/>
        </a:spcAft>
        <a:defRPr sz="4800" b="1">
          <a:solidFill>
            <a:srgbClr val="254061"/>
          </a:solidFill>
          <a:latin typeface="Goudy Old Style" charset="0"/>
          <a:ea typeface="ＭＳ Ｐゴシック" charset="0"/>
        </a:defRPr>
      </a:lvl3pPr>
      <a:lvl4pPr algn="ctr" defTabSz="457200" rtl="0" eaLnBrk="1" fontAlgn="base" hangingPunct="1">
        <a:spcBef>
          <a:spcPct val="0"/>
        </a:spcBef>
        <a:spcAft>
          <a:spcPct val="0"/>
        </a:spcAft>
        <a:defRPr sz="4800" b="1">
          <a:solidFill>
            <a:srgbClr val="254061"/>
          </a:solidFill>
          <a:latin typeface="Goudy Old Style" charset="0"/>
          <a:ea typeface="ＭＳ Ｐゴシック" charset="0"/>
        </a:defRPr>
      </a:lvl4pPr>
      <a:lvl5pPr algn="ctr" defTabSz="457200" rtl="0" eaLnBrk="1" fontAlgn="base" hangingPunct="1">
        <a:spcBef>
          <a:spcPct val="0"/>
        </a:spcBef>
        <a:spcAft>
          <a:spcPct val="0"/>
        </a:spcAft>
        <a:defRPr sz="4800" b="1">
          <a:solidFill>
            <a:srgbClr val="254061"/>
          </a:solidFill>
          <a:latin typeface="Goudy Old Style" charset="0"/>
          <a:ea typeface="ＭＳ Ｐゴシック" charset="0"/>
        </a:defRPr>
      </a:lvl5pPr>
      <a:lvl6pPr marL="457200" algn="ctr" defTabSz="457200" rtl="0" eaLnBrk="1" fontAlgn="base" hangingPunct="1">
        <a:spcBef>
          <a:spcPct val="0"/>
        </a:spcBef>
        <a:spcAft>
          <a:spcPct val="0"/>
        </a:spcAft>
        <a:defRPr sz="4800" b="1">
          <a:solidFill>
            <a:srgbClr val="254061"/>
          </a:solidFill>
          <a:latin typeface="Goudy Old Style" charset="0"/>
          <a:ea typeface="ＭＳ Ｐゴシック" charset="0"/>
        </a:defRPr>
      </a:lvl6pPr>
      <a:lvl7pPr marL="914400" algn="ctr" defTabSz="457200" rtl="0" eaLnBrk="1" fontAlgn="base" hangingPunct="1">
        <a:spcBef>
          <a:spcPct val="0"/>
        </a:spcBef>
        <a:spcAft>
          <a:spcPct val="0"/>
        </a:spcAft>
        <a:defRPr sz="4800" b="1">
          <a:solidFill>
            <a:srgbClr val="254061"/>
          </a:solidFill>
          <a:latin typeface="Goudy Old Style" charset="0"/>
          <a:ea typeface="ＭＳ Ｐゴシック" charset="0"/>
        </a:defRPr>
      </a:lvl7pPr>
      <a:lvl8pPr marL="1371600" algn="ctr" defTabSz="457200" rtl="0" eaLnBrk="1" fontAlgn="base" hangingPunct="1">
        <a:spcBef>
          <a:spcPct val="0"/>
        </a:spcBef>
        <a:spcAft>
          <a:spcPct val="0"/>
        </a:spcAft>
        <a:defRPr sz="4800" b="1">
          <a:solidFill>
            <a:srgbClr val="254061"/>
          </a:solidFill>
          <a:latin typeface="Goudy Old Style" charset="0"/>
          <a:ea typeface="ＭＳ Ｐゴシック" charset="0"/>
        </a:defRPr>
      </a:lvl8pPr>
      <a:lvl9pPr marL="1828800" algn="ctr" defTabSz="457200" rtl="0" eaLnBrk="1" fontAlgn="base" hangingPunct="1">
        <a:spcBef>
          <a:spcPct val="0"/>
        </a:spcBef>
        <a:spcAft>
          <a:spcPct val="0"/>
        </a:spcAft>
        <a:defRPr sz="4800" b="1">
          <a:solidFill>
            <a:srgbClr val="254061"/>
          </a:solidFill>
          <a:latin typeface="Goudy Old Style" charset="0"/>
          <a:ea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Optima"/>
          <a:ea typeface="ＭＳ Ｐゴシック" charset="0"/>
          <a:cs typeface="Optima"/>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Optima"/>
          <a:ea typeface="ＭＳ Ｐゴシック" charset="0"/>
          <a:cs typeface="Optima"/>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Optima"/>
          <a:ea typeface="ＭＳ Ｐゴシック" charset="0"/>
          <a:cs typeface="Optima"/>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Optima"/>
          <a:ea typeface="ＭＳ Ｐゴシック" charset="0"/>
          <a:cs typeface="Optima"/>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Optima"/>
          <a:ea typeface="ＭＳ Ｐゴシック" charset="0"/>
          <a:cs typeface="Optim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7.jp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oleObject" Target="../embeddings/oleObject1.bin"/><Relationship Id="rId5" Type="http://schemas.openxmlformats.org/officeDocument/2006/relationships/package" Target="../embeddings/Microsoft_Word_Document1.docx"/><Relationship Id="rId6" Type="http://schemas.openxmlformats.org/officeDocument/2006/relationships/image" Target="../media/image8.png"/><Relationship Id="rId1" Type="http://schemas.openxmlformats.org/officeDocument/2006/relationships/vmlDrawing" Target="../drawings/vmlDrawing1.vml"/><Relationship Id="rId2"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7.xml"/><Relationship Id="rId3" Type="http://schemas.openxmlformats.org/officeDocument/2006/relationships/image" Target="../media/image9.tmp"/></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image" Target="../media/image10.tmp"/></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323474"/>
            <a:ext cx="7772400" cy="3949319"/>
          </a:xfrm>
        </p:spPr>
        <p:txBody>
          <a:bodyPr>
            <a:normAutofit/>
          </a:bodyPr>
          <a:lstStyle/>
          <a:p>
            <a:r>
              <a:rPr lang="en-US" dirty="0" smtClean="0"/>
              <a:t>Master Schedules:</a:t>
            </a:r>
            <a:br>
              <a:rPr lang="en-US" dirty="0" smtClean="0"/>
            </a:br>
            <a:r>
              <a:rPr lang="en-US" dirty="0" smtClean="0"/>
              <a:t>A window to the soul of the school.  </a:t>
            </a:r>
            <a:br>
              <a:rPr lang="en-US" dirty="0" smtClean="0"/>
            </a:br>
            <a:r>
              <a:rPr lang="en-US" dirty="0"/>
              <a:t/>
            </a:r>
            <a:br>
              <a:rPr lang="en-US" dirty="0"/>
            </a:br>
            <a:r>
              <a:rPr lang="en-US" dirty="0" smtClean="0"/>
              <a:t>Spring Conference 2015</a:t>
            </a:r>
            <a:endParaRPr lang="en-US" dirty="0"/>
          </a:p>
        </p:txBody>
      </p:sp>
    </p:spTree>
    <p:extLst>
      <p:ext uri="{BB962C8B-B14F-4D97-AF65-F5344CB8AC3E}">
        <p14:creationId xmlns:p14="http://schemas.microsoft.com/office/powerpoint/2010/main" val="375637967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smtClean="0"/>
              <a:t>‘Alice came </a:t>
            </a:r>
            <a:r>
              <a:rPr lang="en-US" dirty="0"/>
              <a:t>to a fork in the road. ‘Which one will I take?’ she asked. ‘Where do you want to go?’ responded the Cheshire Cat. ‘I </a:t>
            </a:r>
            <a:r>
              <a:rPr lang="en-US"/>
              <a:t>don’t </a:t>
            </a:r>
            <a:r>
              <a:rPr lang="en-US" smtClean="0"/>
              <a:t>know.” </a:t>
            </a:r>
            <a:r>
              <a:rPr lang="en-US" dirty="0" smtClean="0"/>
              <a:t>Alice answered</a:t>
            </a:r>
            <a:r>
              <a:rPr lang="en-US" dirty="0"/>
              <a:t>. ‘Then’, said the cat, ‘It doesn’t matter.</a:t>
            </a:r>
            <a:r>
              <a:rPr lang="en-US" dirty="0" smtClean="0"/>
              <a:t>”</a:t>
            </a:r>
          </a:p>
          <a:p>
            <a:pPr marL="0" indent="0">
              <a:buNone/>
            </a:pPr>
            <a:endParaRPr lang="en-US" dirty="0" smtClean="0"/>
          </a:p>
          <a:p>
            <a:pPr marL="0" indent="0" algn="r">
              <a:buNone/>
            </a:pPr>
            <a:r>
              <a:rPr lang="en-US" dirty="0" smtClean="0"/>
              <a:t>Alice in </a:t>
            </a:r>
            <a:r>
              <a:rPr lang="en-US" dirty="0"/>
              <a:t>Wonderland</a:t>
            </a:r>
          </a:p>
        </p:txBody>
      </p:sp>
    </p:spTree>
    <p:extLst>
      <p:ext uri="{BB962C8B-B14F-4D97-AF65-F5344CB8AC3E}">
        <p14:creationId xmlns:p14="http://schemas.microsoft.com/office/powerpoint/2010/main" val="65081304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Things to consider…..</a:t>
            </a:r>
            <a:endParaRPr lang="en-US" dirty="0"/>
          </a:p>
        </p:txBody>
      </p:sp>
      <p:sp>
        <p:nvSpPr>
          <p:cNvPr id="5" name="Content Placeholder 4"/>
          <p:cNvSpPr>
            <a:spLocks noGrp="1"/>
          </p:cNvSpPr>
          <p:nvPr>
            <p:ph idx="1"/>
          </p:nvPr>
        </p:nvSpPr>
        <p:spPr/>
        <p:txBody>
          <a:bodyPr/>
          <a:lstStyle/>
          <a:p>
            <a:pPr marL="0" indent="0">
              <a:buNone/>
            </a:pPr>
            <a:r>
              <a:rPr lang="en-US" dirty="0" smtClean="0"/>
              <a:t>177 instructional days X 6 hours per day= </a:t>
            </a:r>
          </a:p>
          <a:p>
            <a:pPr marL="0" indent="0">
              <a:buNone/>
            </a:pPr>
            <a:r>
              <a:rPr lang="en-US" dirty="0" smtClean="0"/>
              <a:t>1062 hours total</a:t>
            </a:r>
            <a:endParaRPr lang="en-US" dirty="0"/>
          </a:p>
          <a:p>
            <a:pPr lvl="1"/>
            <a:r>
              <a:rPr lang="en-US" dirty="0" smtClean="0"/>
              <a:t>Lunch: 118 hours</a:t>
            </a:r>
          </a:p>
          <a:p>
            <a:pPr lvl="1"/>
            <a:r>
              <a:rPr lang="en-US" dirty="0" smtClean="0"/>
              <a:t>Recess: 59 hours</a:t>
            </a:r>
          </a:p>
          <a:p>
            <a:pPr lvl="1"/>
            <a:r>
              <a:rPr lang="en-US" dirty="0" smtClean="0"/>
              <a:t>Assemblies/other scheduled activities: 20 hours</a:t>
            </a:r>
          </a:p>
          <a:p>
            <a:pPr lvl="1"/>
            <a:r>
              <a:rPr lang="en-US" dirty="0" smtClean="0"/>
              <a:t>Transitions: 60 hours per year</a:t>
            </a:r>
          </a:p>
          <a:p>
            <a:pPr marL="457200" lvl="1" indent="0">
              <a:buNone/>
            </a:pPr>
            <a:endParaRPr lang="en-US" dirty="0" smtClean="0"/>
          </a:p>
          <a:p>
            <a:pPr marL="457200" lvl="1" indent="0">
              <a:buNone/>
            </a:pPr>
            <a:r>
              <a:rPr lang="en-US" dirty="0" smtClean="0"/>
              <a:t>Approximately 805 hours per year</a:t>
            </a:r>
            <a:endParaRPr lang="en-US" dirty="0"/>
          </a:p>
        </p:txBody>
      </p:sp>
    </p:spTree>
    <p:extLst>
      <p:ext uri="{BB962C8B-B14F-4D97-AF65-F5344CB8AC3E}">
        <p14:creationId xmlns:p14="http://schemas.microsoft.com/office/powerpoint/2010/main" val="380674291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 what?</a:t>
            </a:r>
            <a:endParaRPr lang="en-US" dirty="0"/>
          </a:p>
        </p:txBody>
      </p:sp>
      <p:sp>
        <p:nvSpPr>
          <p:cNvPr id="3" name="Content Placeholder 2"/>
          <p:cNvSpPr>
            <a:spLocks noGrp="1"/>
          </p:cNvSpPr>
          <p:nvPr>
            <p:ph idx="1"/>
          </p:nvPr>
        </p:nvSpPr>
        <p:spPr>
          <a:xfrm>
            <a:off x="457200" y="1764632"/>
            <a:ext cx="8229600" cy="4927083"/>
          </a:xfrm>
        </p:spPr>
        <p:txBody>
          <a:bodyPr/>
          <a:lstStyle/>
          <a:p>
            <a:r>
              <a:rPr lang="en-US" sz="2600" dirty="0" smtClean="0"/>
              <a:t>805 hours per year….</a:t>
            </a:r>
          </a:p>
          <a:p>
            <a:pPr lvl="1"/>
            <a:r>
              <a:rPr lang="en-US" sz="2600" dirty="0"/>
              <a:t>Reading Instruction: 265.5 hours per year</a:t>
            </a:r>
          </a:p>
          <a:p>
            <a:pPr lvl="1"/>
            <a:r>
              <a:rPr lang="en-US" sz="2600" dirty="0"/>
              <a:t>Math Instruction: 177 hours per </a:t>
            </a:r>
            <a:r>
              <a:rPr lang="en-US" sz="2600" dirty="0" smtClean="0"/>
              <a:t>year</a:t>
            </a:r>
            <a:endParaRPr lang="en-US" sz="2600" dirty="0"/>
          </a:p>
          <a:p>
            <a:r>
              <a:rPr lang="en-US" sz="2600" dirty="0" smtClean="0"/>
              <a:t>442.5 hours per year………</a:t>
            </a:r>
          </a:p>
          <a:p>
            <a:pPr lvl="1"/>
            <a:r>
              <a:rPr lang="en-US" sz="2600" dirty="0" smtClean="0"/>
              <a:t>What if they are behind? Interventions……..</a:t>
            </a:r>
          </a:p>
          <a:p>
            <a:pPr lvl="1"/>
            <a:r>
              <a:rPr lang="en-US" sz="2600" dirty="0" smtClean="0"/>
              <a:t>35 min per day = 103.25 hours per year</a:t>
            </a:r>
          </a:p>
          <a:p>
            <a:r>
              <a:rPr lang="en-US" sz="2600" dirty="0" smtClean="0"/>
              <a:t>About 259 hours remaining or 85 min.</a:t>
            </a:r>
          </a:p>
          <a:p>
            <a:pPr lvl="1"/>
            <a:r>
              <a:rPr lang="en-US" sz="2600" dirty="0" smtClean="0"/>
              <a:t>Music, PE, library, health, science, social studies, computer……..</a:t>
            </a:r>
          </a:p>
        </p:txBody>
      </p:sp>
    </p:spTree>
    <p:extLst>
      <p:ext uri="{BB962C8B-B14F-4D97-AF65-F5344CB8AC3E}">
        <p14:creationId xmlns:p14="http://schemas.microsoft.com/office/powerpoint/2010/main" val="193626577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Legal/ Contractual Requirements</a:t>
            </a:r>
            <a:endParaRPr lang="en-US" dirty="0"/>
          </a:p>
        </p:txBody>
      </p:sp>
      <p:sp>
        <p:nvSpPr>
          <p:cNvPr id="3" name="Content Placeholder 2"/>
          <p:cNvSpPr>
            <a:spLocks noGrp="1"/>
          </p:cNvSpPr>
          <p:nvPr>
            <p:ph idx="1"/>
          </p:nvPr>
        </p:nvSpPr>
        <p:spPr/>
        <p:txBody>
          <a:bodyPr/>
          <a:lstStyle/>
          <a:p>
            <a:r>
              <a:rPr lang="en-US" dirty="0" smtClean="0"/>
              <a:t>Contracts</a:t>
            </a:r>
          </a:p>
          <a:p>
            <a:r>
              <a:rPr lang="en-US" dirty="0" smtClean="0"/>
              <a:t>Job descriptions</a:t>
            </a:r>
          </a:p>
          <a:p>
            <a:r>
              <a:rPr lang="en-US" dirty="0" smtClean="0"/>
              <a:t>BOLI </a:t>
            </a:r>
          </a:p>
          <a:p>
            <a:r>
              <a:rPr lang="en-US" dirty="0" smtClean="0"/>
              <a:t>Teacher/IA hours</a:t>
            </a:r>
          </a:p>
          <a:p>
            <a:pPr marL="0" indent="0">
              <a:buNone/>
            </a:pPr>
            <a:endParaRPr lang="en-US" dirty="0" smtClean="0"/>
          </a:p>
          <a:p>
            <a:endParaRPr lang="en-US" dirty="0"/>
          </a:p>
        </p:txBody>
      </p:sp>
    </p:spTree>
    <p:extLst>
      <p:ext uri="{BB962C8B-B14F-4D97-AF65-F5344CB8AC3E}">
        <p14:creationId xmlns:p14="http://schemas.microsoft.com/office/powerpoint/2010/main" val="234378315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Connecting Priorities to Action	</a:t>
            </a:r>
            <a:endParaRPr lang="en-US" dirty="0"/>
          </a:p>
        </p:txBody>
      </p:sp>
      <p:sp>
        <p:nvSpPr>
          <p:cNvPr id="3" name="Content Placeholder 2"/>
          <p:cNvSpPr>
            <a:spLocks noGrp="1"/>
          </p:cNvSpPr>
          <p:nvPr>
            <p:ph idx="1"/>
          </p:nvPr>
        </p:nvSpPr>
        <p:spPr/>
        <p:txBody>
          <a:bodyPr/>
          <a:lstStyle/>
          <a:p>
            <a:r>
              <a:rPr lang="en-US" dirty="0" smtClean="0"/>
              <a:t>Identify priorities- non-</a:t>
            </a:r>
            <a:r>
              <a:rPr lang="en-US" dirty="0" err="1" smtClean="0"/>
              <a:t>negotiables</a:t>
            </a:r>
            <a:r>
              <a:rPr lang="en-US" dirty="0" smtClean="0"/>
              <a:t> of instruction</a:t>
            </a:r>
          </a:p>
          <a:p>
            <a:r>
              <a:rPr lang="en-US" dirty="0" smtClean="0"/>
              <a:t>Identify variables- what can be flexible?</a:t>
            </a:r>
            <a:endParaRPr lang="en-US" dirty="0"/>
          </a:p>
          <a:p>
            <a:r>
              <a:rPr lang="en-US" dirty="0" smtClean="0"/>
              <a:t>Data</a:t>
            </a:r>
          </a:p>
          <a:p>
            <a:pPr lvl="1"/>
            <a:r>
              <a:rPr lang="en-US" dirty="0" smtClean="0"/>
              <a:t>Biggest need?</a:t>
            </a:r>
          </a:p>
          <a:p>
            <a:pPr lvl="2"/>
            <a:r>
              <a:rPr lang="en-US" dirty="0" smtClean="0"/>
              <a:t>What about time? Resources? Material?</a:t>
            </a:r>
            <a:endParaRPr lang="en-US" dirty="0"/>
          </a:p>
        </p:txBody>
      </p:sp>
    </p:spTree>
    <p:extLst>
      <p:ext uri="{BB962C8B-B14F-4D97-AF65-F5344CB8AC3E}">
        <p14:creationId xmlns:p14="http://schemas.microsoft.com/office/powerpoint/2010/main" val="218127185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lstStyle/>
          <a:p>
            <a:r>
              <a:rPr lang="en-US" dirty="0" smtClean="0"/>
              <a:t>Instructional minutes for ELA/ Math</a:t>
            </a:r>
          </a:p>
          <a:p>
            <a:r>
              <a:rPr lang="en-US" dirty="0" smtClean="0"/>
              <a:t>Other required curriculums</a:t>
            </a:r>
          </a:p>
          <a:p>
            <a:r>
              <a:rPr lang="en-US" dirty="0" smtClean="0"/>
              <a:t>Special Education</a:t>
            </a:r>
          </a:p>
          <a:p>
            <a:r>
              <a:rPr lang="en-US" dirty="0" smtClean="0"/>
              <a:t>ELD</a:t>
            </a:r>
          </a:p>
          <a:p>
            <a:r>
              <a:rPr lang="en-US" dirty="0" smtClean="0"/>
              <a:t>Specials</a:t>
            </a:r>
          </a:p>
          <a:p>
            <a:r>
              <a:rPr lang="en-US" dirty="0" smtClean="0"/>
              <a:t>Interventions</a:t>
            </a:r>
            <a:endParaRPr lang="en-US" dirty="0"/>
          </a:p>
        </p:txBody>
      </p:sp>
      <p:sp>
        <p:nvSpPr>
          <p:cNvPr id="6" name="Content Placeholder 5"/>
          <p:cNvSpPr>
            <a:spLocks noGrp="1"/>
          </p:cNvSpPr>
          <p:nvPr>
            <p:ph sz="half" idx="2"/>
          </p:nvPr>
        </p:nvSpPr>
        <p:spPr/>
        <p:txBody>
          <a:bodyPr/>
          <a:lstStyle/>
          <a:p>
            <a:r>
              <a:rPr lang="en-US" dirty="0" smtClean="0"/>
              <a:t>Bus schedules</a:t>
            </a:r>
          </a:p>
          <a:p>
            <a:r>
              <a:rPr lang="en-US" dirty="0" smtClean="0"/>
              <a:t>Lunch room</a:t>
            </a:r>
          </a:p>
          <a:p>
            <a:r>
              <a:rPr lang="en-US" dirty="0" smtClean="0"/>
              <a:t>Computer lab</a:t>
            </a:r>
          </a:p>
          <a:p>
            <a:r>
              <a:rPr lang="en-US" dirty="0" smtClean="0"/>
              <a:t>Music/library</a:t>
            </a:r>
          </a:p>
          <a:p>
            <a:r>
              <a:rPr lang="en-US" dirty="0" smtClean="0"/>
              <a:t>Interventions? </a:t>
            </a:r>
          </a:p>
          <a:p>
            <a:r>
              <a:rPr lang="en-US" dirty="0" smtClean="0"/>
              <a:t>Flexibility?</a:t>
            </a:r>
          </a:p>
          <a:p>
            <a:endParaRPr lang="en-US" dirty="0"/>
          </a:p>
        </p:txBody>
      </p:sp>
      <p:sp>
        <p:nvSpPr>
          <p:cNvPr id="4" name="Title 3"/>
          <p:cNvSpPr>
            <a:spLocks noGrp="1"/>
          </p:cNvSpPr>
          <p:nvPr>
            <p:ph type="title"/>
          </p:nvPr>
        </p:nvSpPr>
        <p:spPr/>
        <p:txBody>
          <a:bodyPr/>
          <a:lstStyle/>
          <a:p>
            <a:r>
              <a:rPr lang="en-US" dirty="0" smtClean="0"/>
              <a:t>Tight/ Loose</a:t>
            </a:r>
            <a:endParaRPr lang="en-US" dirty="0"/>
          </a:p>
        </p:txBody>
      </p:sp>
    </p:spTree>
    <p:extLst>
      <p:ext uri="{BB962C8B-B14F-4D97-AF65-F5344CB8AC3E}">
        <p14:creationId xmlns:p14="http://schemas.microsoft.com/office/powerpoint/2010/main" val="6714173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about?</a:t>
            </a:r>
            <a:endParaRPr lang="en-US" dirty="0"/>
          </a:p>
        </p:txBody>
      </p:sp>
      <p:sp>
        <p:nvSpPr>
          <p:cNvPr id="5" name="Content Placeholder 4"/>
          <p:cNvSpPr>
            <a:spLocks noGrp="1"/>
          </p:cNvSpPr>
          <p:nvPr>
            <p:ph idx="1"/>
          </p:nvPr>
        </p:nvSpPr>
        <p:spPr/>
        <p:txBody>
          <a:bodyPr/>
          <a:lstStyle/>
          <a:p>
            <a:r>
              <a:rPr lang="en-US" dirty="0" smtClean="0"/>
              <a:t>Collaboration</a:t>
            </a:r>
          </a:p>
          <a:p>
            <a:r>
              <a:rPr lang="en-US" dirty="0" smtClean="0"/>
              <a:t>Co- teaching/ push in SPED supports</a:t>
            </a:r>
          </a:p>
          <a:p>
            <a:r>
              <a:rPr lang="en-US" dirty="0" smtClean="0"/>
              <a:t>Other duties?</a:t>
            </a:r>
            <a:endParaRPr lang="en-US" dirty="0"/>
          </a:p>
        </p:txBody>
      </p:sp>
    </p:spTree>
    <p:extLst>
      <p:ext uri="{BB962C8B-B14F-4D97-AF65-F5344CB8AC3E}">
        <p14:creationId xmlns:p14="http://schemas.microsoft.com/office/powerpoint/2010/main" val="224204565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Grp="1" noChangeAspect="1" noChangeArrowheads="1"/>
          </p:cNvPicPr>
          <p:nvPr>
            <p:ph sz="half" idx="1"/>
          </p:nvPr>
        </p:nvPicPr>
        <p:blipFill>
          <a:blip r:embed="rId3" cstate="print"/>
          <a:srcRect t="-25754" b="-25754"/>
          <a:stretch>
            <a:fillRect/>
          </a:stretch>
        </p:blipFill>
        <p:spPr bwMode="auto">
          <a:xfrm>
            <a:off x="2476500" y="1194162"/>
            <a:ext cx="4038600" cy="4575426"/>
          </a:xfrm>
          <a:prstGeom prst="rect">
            <a:avLst/>
          </a:prstGeom>
          <a:noFill/>
          <a:ln w="12700" cap="sq" cmpd="sng">
            <a:noFill/>
            <a:prstDash val="solid"/>
            <a:miter lim="800000"/>
            <a:headEnd type="none" w="sm" len="sm"/>
            <a:tailEnd type="none" w="sm" len="sm"/>
          </a:ln>
        </p:spPr>
      </p:pic>
      <p:sp>
        <p:nvSpPr>
          <p:cNvPr id="4" name="Title 3"/>
          <p:cNvSpPr>
            <a:spLocks noGrp="1"/>
          </p:cNvSpPr>
          <p:nvPr>
            <p:ph type="title"/>
          </p:nvPr>
        </p:nvSpPr>
        <p:spPr/>
        <p:txBody>
          <a:bodyPr/>
          <a:lstStyle/>
          <a:p>
            <a:endParaRPr lang="en-US" dirty="0"/>
          </a:p>
        </p:txBody>
      </p:sp>
    </p:spTree>
    <p:extLst>
      <p:ext uri="{BB962C8B-B14F-4D97-AF65-F5344CB8AC3E}">
        <p14:creationId xmlns:p14="http://schemas.microsoft.com/office/powerpoint/2010/main" val="322428441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550738"/>
            <a:ext cx="8229600" cy="4575426"/>
          </a:xfrm>
        </p:spPr>
        <p:txBody>
          <a:bodyPr/>
          <a:lstStyle/>
          <a:p>
            <a:r>
              <a:rPr lang="en-US" dirty="0" smtClean="0"/>
              <a:t>Core instruction &amp; those who need more get more</a:t>
            </a:r>
          </a:p>
          <a:p>
            <a:r>
              <a:rPr lang="en-US" dirty="0" smtClean="0"/>
              <a:t>Protected time</a:t>
            </a:r>
          </a:p>
          <a:p>
            <a:r>
              <a:rPr lang="en-US" dirty="0" smtClean="0"/>
              <a:t>Interventions will occur</a:t>
            </a:r>
          </a:p>
          <a:p>
            <a:r>
              <a:rPr lang="en-US" dirty="0" smtClean="0"/>
              <a:t>Data is used to make decisions/drive instructional needs</a:t>
            </a:r>
          </a:p>
          <a:p>
            <a:r>
              <a:rPr lang="en-US" dirty="0" smtClean="0"/>
              <a:t>Flexibility as needed for increased instruction</a:t>
            </a:r>
          </a:p>
          <a:p>
            <a:r>
              <a:rPr lang="en-US" dirty="0" smtClean="0"/>
              <a:t>Collaboration time built in</a:t>
            </a:r>
          </a:p>
          <a:p>
            <a:endParaRPr lang="en-US" dirty="0" smtClean="0"/>
          </a:p>
          <a:p>
            <a:endParaRPr lang="en-US" dirty="0"/>
          </a:p>
        </p:txBody>
      </p:sp>
      <p:sp>
        <p:nvSpPr>
          <p:cNvPr id="4" name="Title 3"/>
          <p:cNvSpPr>
            <a:spLocks noGrp="1"/>
          </p:cNvSpPr>
          <p:nvPr>
            <p:ph type="title"/>
          </p:nvPr>
        </p:nvSpPr>
        <p:spPr/>
        <p:txBody>
          <a:bodyPr/>
          <a:lstStyle/>
          <a:p>
            <a:r>
              <a:rPr lang="en-US" dirty="0" smtClean="0"/>
              <a:t>Why do we do this?</a:t>
            </a:r>
            <a:endParaRPr lang="en-US" dirty="0"/>
          </a:p>
        </p:txBody>
      </p:sp>
    </p:spTree>
    <p:extLst>
      <p:ext uri="{BB962C8B-B14F-4D97-AF65-F5344CB8AC3E}">
        <p14:creationId xmlns:p14="http://schemas.microsoft.com/office/powerpoint/2010/main" val="28946004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0" indent="0" algn="ctr">
              <a:buNone/>
            </a:pPr>
            <a:endParaRPr lang="en-US" dirty="0" smtClean="0"/>
          </a:p>
          <a:p>
            <a:pPr marL="0" indent="0" algn="ctr">
              <a:buNone/>
            </a:pPr>
            <a:endParaRPr lang="en-US" dirty="0"/>
          </a:p>
          <a:p>
            <a:pPr marL="0" indent="0" algn="ctr">
              <a:buNone/>
            </a:pPr>
            <a:r>
              <a:rPr lang="en-US" sz="5400" dirty="0" smtClean="0"/>
              <a:t>Sample Schedules</a:t>
            </a:r>
            <a:endParaRPr lang="en-US" sz="5400" dirty="0"/>
          </a:p>
        </p:txBody>
      </p:sp>
    </p:spTree>
    <p:extLst>
      <p:ext uri="{BB962C8B-B14F-4D97-AF65-F5344CB8AC3E}">
        <p14:creationId xmlns:p14="http://schemas.microsoft.com/office/powerpoint/2010/main" val="349969423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052" y="25506"/>
            <a:ext cx="8996948" cy="1143000"/>
          </a:xfrm>
        </p:spPr>
        <p:txBody>
          <a:bodyPr/>
          <a:lstStyle/>
          <a:p>
            <a:r>
              <a:rPr lang="en-US" dirty="0" smtClean="0"/>
              <a:t>Targets</a:t>
            </a:r>
            <a:endParaRPr lang="en-US" dirty="0"/>
          </a:p>
        </p:txBody>
      </p:sp>
      <p:sp>
        <p:nvSpPr>
          <p:cNvPr id="3" name="Content Placeholder 2"/>
          <p:cNvSpPr>
            <a:spLocks noGrp="1"/>
          </p:cNvSpPr>
          <p:nvPr>
            <p:ph idx="1"/>
          </p:nvPr>
        </p:nvSpPr>
        <p:spPr>
          <a:xfrm>
            <a:off x="0" y="1390316"/>
            <a:ext cx="8686799" cy="4735847"/>
          </a:xfrm>
        </p:spPr>
        <p:txBody>
          <a:bodyPr/>
          <a:lstStyle/>
          <a:p>
            <a:r>
              <a:rPr lang="en-US" dirty="0" smtClean="0"/>
              <a:t>Understand how to build an effective master schedule that supports a multi-tired system of support.</a:t>
            </a:r>
          </a:p>
          <a:p>
            <a:r>
              <a:rPr lang="en-US" dirty="0"/>
              <a:t>We will discuss the importance and application of consistency in the instructional day, protection of instruction, time for interventions, the use of data, flexibility, collaboration time for staff and how each fits into an elementary master schedule.  </a:t>
            </a:r>
          </a:p>
          <a:p>
            <a:pPr lvl="1"/>
            <a:endParaRPr lang="en-US" dirty="0" smtClean="0"/>
          </a:p>
        </p:txBody>
      </p:sp>
    </p:spTree>
    <p:extLst>
      <p:ext uri="{BB962C8B-B14F-4D97-AF65-F5344CB8AC3E}">
        <p14:creationId xmlns:p14="http://schemas.microsoft.com/office/powerpoint/2010/main" val="174768927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fit it all in?</a:t>
            </a:r>
            <a:endParaRPr lang="en-US" dirty="0"/>
          </a:p>
        </p:txBody>
      </p:sp>
      <p:pic>
        <p:nvPicPr>
          <p:cNvPr id="6" name="Picture 5" descr="pb-120707-pamplona-bulls-ps5.photoblog90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8348" y="1512411"/>
            <a:ext cx="3796575" cy="4897712"/>
          </a:xfrm>
          <a:prstGeom prst="rect">
            <a:avLst/>
          </a:prstGeom>
        </p:spPr>
      </p:pic>
    </p:spTree>
    <p:extLst>
      <p:ext uri="{BB962C8B-B14F-4D97-AF65-F5344CB8AC3E}">
        <p14:creationId xmlns:p14="http://schemas.microsoft.com/office/powerpoint/2010/main" val="305554301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3" name="Object 2"/>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2066" name="Document" r:id="rId5" imgW="8661081" imgH="8445189" progId="Word.Document.12">
                  <p:embed/>
                </p:oleObj>
              </mc:Choice>
              <mc:Fallback>
                <p:oleObj name="Document" r:id="rId5" imgW="8661081" imgH="8445189" progId="Word.Document.1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90308357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6858000"/>
          </a:xfrm>
          <a:prstGeom prst="rect">
            <a:avLst/>
          </a:prstGeom>
        </p:spPr>
      </p:pic>
    </p:spTree>
    <p:extLst>
      <p:ext uri="{BB962C8B-B14F-4D97-AF65-F5344CB8AC3E}">
        <p14:creationId xmlns:p14="http://schemas.microsoft.com/office/powerpoint/2010/main" val="348351954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2192" y="67028"/>
            <a:ext cx="6794339" cy="6758485"/>
          </a:xfrm>
          <a:prstGeom prst="rect">
            <a:avLst/>
          </a:prstGeom>
        </p:spPr>
      </p:pic>
    </p:spTree>
    <p:extLst>
      <p:ext uri="{BB962C8B-B14F-4D97-AF65-F5344CB8AC3E}">
        <p14:creationId xmlns:p14="http://schemas.microsoft.com/office/powerpoint/2010/main" val="380330250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533388" y="457202"/>
          <a:ext cx="8077211" cy="5715005"/>
        </p:xfrm>
        <a:graphic>
          <a:graphicData uri="http://schemas.openxmlformats.org/drawingml/2006/table">
            <a:tbl>
              <a:tblPr/>
              <a:tblGrid>
                <a:gridCol w="389414"/>
                <a:gridCol w="1281297"/>
                <a:gridCol w="320325"/>
                <a:gridCol w="320325"/>
                <a:gridCol w="320325"/>
                <a:gridCol w="320325"/>
                <a:gridCol w="320325"/>
                <a:gridCol w="320325"/>
                <a:gridCol w="320325"/>
                <a:gridCol w="320325"/>
                <a:gridCol w="320325"/>
                <a:gridCol w="320325"/>
                <a:gridCol w="320325"/>
                <a:gridCol w="320325"/>
                <a:gridCol w="320325"/>
                <a:gridCol w="320325"/>
                <a:gridCol w="320325"/>
                <a:gridCol w="320325"/>
                <a:gridCol w="320325"/>
                <a:gridCol w="320325"/>
                <a:gridCol w="320325"/>
                <a:gridCol w="320325"/>
              </a:tblGrid>
              <a:tr h="184355">
                <a:tc>
                  <a:txBody>
                    <a:bodyPr/>
                    <a:lstStyle/>
                    <a:p>
                      <a:pPr algn="ctr" fontAlgn="b"/>
                      <a:r>
                        <a:rPr lang="en-US" sz="700" b="1" i="0" u="none" strike="noStrike">
                          <a:solidFill>
                            <a:srgbClr val="000000"/>
                          </a:solidFill>
                          <a:latin typeface="Calibri"/>
                        </a:rPr>
                        <a:t>Start</a:t>
                      </a:r>
                    </a:p>
                  </a:txBody>
                  <a:tcPr marL="6469" marR="6469" marT="646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solidFill>
                            <a:srgbClr val="000000"/>
                          </a:solidFill>
                          <a:latin typeface="Calibri"/>
                        </a:rPr>
                        <a:t>Kinder</a:t>
                      </a:r>
                    </a:p>
                  </a:txBody>
                  <a:tcPr marL="6469" marR="6469" marT="6469" marB="0" anchor="b">
                    <a:lnL>
                      <a:noFill/>
                    </a:lnL>
                    <a:lnR>
                      <a:noFill/>
                    </a:lnR>
                    <a:lnT>
                      <a:noFill/>
                    </a:lnT>
                    <a:lnB w="6350" cap="flat" cmpd="sng" algn="ctr">
                      <a:solidFill>
                        <a:srgbClr val="000000"/>
                      </a:solidFill>
                      <a:prstDash val="solid"/>
                      <a:round/>
                      <a:headEnd type="none" w="med" len="med"/>
                      <a:tailEnd type="none" w="med" len="med"/>
                    </a:lnB>
                  </a:tcPr>
                </a:tc>
                <a:tc gridSpan="4">
                  <a:txBody>
                    <a:bodyPr/>
                    <a:lstStyle/>
                    <a:p>
                      <a:pPr algn="ctr" fontAlgn="b"/>
                      <a:r>
                        <a:rPr lang="en-US" sz="700" b="1" i="0" u="none" strike="noStrike">
                          <a:solidFill>
                            <a:srgbClr val="000000"/>
                          </a:solidFill>
                          <a:latin typeface="Calibri"/>
                        </a:rPr>
                        <a:t>1st</a:t>
                      </a:r>
                    </a:p>
                  </a:txBody>
                  <a:tcPr marL="6469" marR="6469" marT="6469"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700" b="1" i="0" u="none" strike="noStrike">
                          <a:solidFill>
                            <a:srgbClr val="000000"/>
                          </a:solidFill>
                          <a:latin typeface="Calibri"/>
                        </a:rPr>
                        <a:t>2nd</a:t>
                      </a:r>
                    </a:p>
                  </a:txBody>
                  <a:tcPr marL="6469" marR="6469" marT="6469"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700" b="1" i="0" u="none" strike="noStrike">
                          <a:solidFill>
                            <a:srgbClr val="000000"/>
                          </a:solidFill>
                          <a:latin typeface="Calibri"/>
                        </a:rPr>
                        <a:t>3rd</a:t>
                      </a:r>
                    </a:p>
                  </a:txBody>
                  <a:tcPr marL="6469" marR="6469" marT="6469"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700" b="1" i="0" u="none" strike="noStrike">
                          <a:solidFill>
                            <a:srgbClr val="000000"/>
                          </a:solidFill>
                          <a:latin typeface="Calibri"/>
                        </a:rPr>
                        <a:t>4th</a:t>
                      </a:r>
                    </a:p>
                  </a:txBody>
                  <a:tcPr marL="6469" marR="6469" marT="6469"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700" b="1" i="0" u="none" strike="noStrike">
                          <a:solidFill>
                            <a:srgbClr val="000000"/>
                          </a:solidFill>
                          <a:latin typeface="Calibri"/>
                        </a:rPr>
                        <a:t>5th</a:t>
                      </a:r>
                    </a:p>
                  </a:txBody>
                  <a:tcPr marL="6469" marR="6469" marT="6469"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184355">
                <a:tc>
                  <a:txBody>
                    <a:bodyPr/>
                    <a:lstStyle/>
                    <a:p>
                      <a:pPr algn="r" fontAlgn="b"/>
                      <a:r>
                        <a:rPr lang="en-US" sz="700" b="1" i="0" u="none" strike="noStrike">
                          <a:solidFill>
                            <a:srgbClr val="000000"/>
                          </a:solidFill>
                          <a:latin typeface="Calibri"/>
                        </a:rPr>
                        <a:t>8:00</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solidFill>
                            <a:srgbClr val="000000"/>
                          </a:solidFill>
                          <a:latin typeface="Calibri"/>
                        </a:rPr>
                        <a:t>Prep/Mtg</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gridSpan="4">
                  <a:txBody>
                    <a:bodyPr/>
                    <a:lstStyle/>
                    <a:p>
                      <a:pPr algn="ctr" fontAlgn="b"/>
                      <a:r>
                        <a:rPr lang="en-US" sz="700" b="1" i="0" u="none" strike="noStrike">
                          <a:solidFill>
                            <a:srgbClr val="000000"/>
                          </a:solidFill>
                          <a:latin typeface="Calibri"/>
                        </a:rPr>
                        <a:t>Prep/Mtg</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700" b="1" i="0" u="none" strike="noStrike">
                          <a:solidFill>
                            <a:srgbClr val="000000"/>
                          </a:solidFill>
                          <a:latin typeface="Calibri"/>
                        </a:rPr>
                        <a:t>Prep/Mtg</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700" b="1" i="0" u="none" strike="noStrike">
                          <a:solidFill>
                            <a:srgbClr val="000000"/>
                          </a:solidFill>
                          <a:latin typeface="Calibri"/>
                        </a:rPr>
                        <a:t>Prep/Mtg</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700" b="1" i="0" u="none" strike="noStrike">
                          <a:solidFill>
                            <a:srgbClr val="000000"/>
                          </a:solidFill>
                          <a:latin typeface="Calibri"/>
                        </a:rPr>
                        <a:t>Prep/Mtg</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700" b="1" i="0" u="none" strike="noStrike">
                          <a:solidFill>
                            <a:srgbClr val="000000"/>
                          </a:solidFill>
                          <a:latin typeface="Calibri"/>
                        </a:rPr>
                        <a:t>Prep/Mtg</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84355">
                <a:tc>
                  <a:txBody>
                    <a:bodyPr/>
                    <a:lstStyle/>
                    <a:p>
                      <a:pPr algn="r" fontAlgn="b"/>
                      <a:r>
                        <a:rPr lang="en-US" sz="700" b="1" i="0" u="none" strike="noStrike">
                          <a:solidFill>
                            <a:srgbClr val="000000"/>
                          </a:solidFill>
                          <a:latin typeface="Calibri"/>
                        </a:rPr>
                        <a:t>8:50</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solidFill>
                            <a:srgbClr val="000000"/>
                          </a:solidFill>
                          <a:latin typeface="Calibri"/>
                        </a:rPr>
                        <a:t>Classrooms Open</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b"/>
                      <a:r>
                        <a:rPr lang="en-US" sz="700" b="1" i="0" u="none" strike="noStrike">
                          <a:solidFill>
                            <a:srgbClr val="000000"/>
                          </a:solidFill>
                          <a:latin typeface="Calibri"/>
                        </a:rPr>
                        <a:t>Classrooms Open</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700" b="1" i="0" u="none" strike="noStrike">
                          <a:solidFill>
                            <a:srgbClr val="000000"/>
                          </a:solidFill>
                          <a:latin typeface="Calibri"/>
                        </a:rPr>
                        <a:t>Classrooms Open</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700" b="1" i="0" u="none" strike="noStrike">
                          <a:solidFill>
                            <a:srgbClr val="000000"/>
                          </a:solidFill>
                          <a:latin typeface="Calibri"/>
                        </a:rPr>
                        <a:t>Classrooms Open</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700" b="1" i="0" u="none" strike="noStrike">
                          <a:solidFill>
                            <a:srgbClr val="000000"/>
                          </a:solidFill>
                          <a:latin typeface="Calibri"/>
                        </a:rPr>
                        <a:t>Classrooms Open</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700" b="1" i="0" u="none" strike="noStrike">
                          <a:solidFill>
                            <a:srgbClr val="000000"/>
                          </a:solidFill>
                          <a:latin typeface="Calibri"/>
                        </a:rPr>
                        <a:t>Classrooms Open</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184355">
                <a:tc>
                  <a:txBody>
                    <a:bodyPr/>
                    <a:lstStyle/>
                    <a:p>
                      <a:pPr algn="r" fontAlgn="b"/>
                      <a:r>
                        <a:rPr lang="en-US" sz="700" b="1" i="0" u="none" strike="noStrike">
                          <a:solidFill>
                            <a:srgbClr val="000000"/>
                          </a:solidFill>
                          <a:latin typeface="Calibri"/>
                        </a:rPr>
                        <a:t>8:55</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solidFill>
                            <a:srgbClr val="000000"/>
                          </a:solidFill>
                          <a:latin typeface="Calibri"/>
                        </a:rPr>
                        <a:t>Opening Instruction</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b"/>
                      <a:r>
                        <a:rPr lang="en-US" sz="700" b="1" i="0" u="none" strike="noStrike">
                          <a:solidFill>
                            <a:srgbClr val="000000"/>
                          </a:solidFill>
                          <a:latin typeface="Calibri"/>
                        </a:rPr>
                        <a:t>Opening Instruction</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700" b="1" i="0" u="none" strike="noStrike">
                          <a:solidFill>
                            <a:srgbClr val="000000"/>
                          </a:solidFill>
                          <a:latin typeface="Calibri"/>
                        </a:rPr>
                        <a:t>Opening Instruction</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700" b="1" i="0" u="none" strike="noStrike">
                          <a:solidFill>
                            <a:srgbClr val="000000"/>
                          </a:solidFill>
                          <a:latin typeface="Calibri"/>
                        </a:rPr>
                        <a:t>Opening Instruction</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700" b="1" i="0" u="none" strike="noStrike">
                          <a:solidFill>
                            <a:srgbClr val="000000"/>
                          </a:solidFill>
                          <a:latin typeface="Calibri"/>
                        </a:rPr>
                        <a:t>Opening Instruction</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700" b="1" i="0" u="none" strike="noStrike">
                          <a:solidFill>
                            <a:srgbClr val="000000"/>
                          </a:solidFill>
                          <a:latin typeface="Calibri"/>
                        </a:rPr>
                        <a:t>Opening Instruction</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184355">
                <a:tc>
                  <a:txBody>
                    <a:bodyPr/>
                    <a:lstStyle/>
                    <a:p>
                      <a:pPr algn="r" fontAlgn="b"/>
                      <a:r>
                        <a:rPr lang="en-US" sz="700" b="1" i="0" u="none" strike="noStrike">
                          <a:solidFill>
                            <a:srgbClr val="000000"/>
                          </a:solidFill>
                          <a:latin typeface="Calibri"/>
                        </a:rPr>
                        <a:t>9:00</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1" i="0" u="none" strike="noStrike">
                          <a:solidFill>
                            <a:srgbClr val="000000"/>
                          </a:solidFill>
                          <a:latin typeface="Calibri"/>
                        </a:rPr>
                        <a:t>Reading</a:t>
                      </a:r>
                    </a:p>
                  </a:txBody>
                  <a:tcPr marL="6469" marR="6469" marT="64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9966"/>
                    </a:solidFill>
                  </a:tcPr>
                </a:tc>
                <a:tc rowSpan="2">
                  <a:txBody>
                    <a:bodyPr/>
                    <a:lstStyle/>
                    <a:p>
                      <a:pPr algn="ctr" fontAlgn="t"/>
                      <a:r>
                        <a:rPr lang="en-US" sz="700" b="1" i="0" u="none" strike="noStrike">
                          <a:solidFill>
                            <a:srgbClr val="000000"/>
                          </a:solidFill>
                          <a:latin typeface="Calibri"/>
                        </a:rPr>
                        <a:t>P.E.</a:t>
                      </a:r>
                    </a:p>
                  </a:txBody>
                  <a:tcPr marL="6469" marR="6469" marT="6469" marB="0" vert="vert">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rowSpan="2" gridSpan="3">
                  <a:txBody>
                    <a:bodyPr/>
                    <a:lstStyle/>
                    <a:p>
                      <a:pPr algn="ctr" fontAlgn="ctr"/>
                      <a:r>
                        <a:rPr lang="en-US" sz="700" b="1" i="0" u="none" strike="noStrike">
                          <a:solidFill>
                            <a:srgbClr val="000000"/>
                          </a:solidFill>
                          <a:latin typeface="Calibri"/>
                        </a:rPr>
                        <a:t>Morning Math</a:t>
                      </a:r>
                    </a:p>
                  </a:txBody>
                  <a:tcPr marL="6469" marR="6469" marT="64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CFF"/>
                    </a:solidFill>
                  </a:tcPr>
                </a:tc>
                <a:tc rowSpan="2" hMerge="1">
                  <a:txBody>
                    <a:bodyPr/>
                    <a:lstStyle/>
                    <a:p>
                      <a:endParaRPr lang="en-US"/>
                    </a:p>
                  </a:txBody>
                  <a:tcPr/>
                </a:tc>
                <a:tc rowSpan="2" hMerge="1">
                  <a:txBody>
                    <a:bodyPr/>
                    <a:lstStyle/>
                    <a:p>
                      <a:endParaRPr lang="en-US"/>
                    </a:p>
                  </a:txBody>
                  <a:tcPr/>
                </a:tc>
                <a:tc rowSpan="3" gridSpan="4">
                  <a:txBody>
                    <a:bodyPr/>
                    <a:lstStyle/>
                    <a:p>
                      <a:pPr algn="ctr" fontAlgn="ctr"/>
                      <a:r>
                        <a:rPr lang="en-US" sz="700" b="1" i="0" u="none" strike="noStrike">
                          <a:solidFill>
                            <a:srgbClr val="000000"/>
                          </a:solidFill>
                          <a:latin typeface="Calibri"/>
                        </a:rPr>
                        <a:t>Reading Workshop</a:t>
                      </a:r>
                    </a:p>
                  </a:txBody>
                  <a:tcPr marL="6469" marR="6469" marT="64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00"/>
                    </a:solidFill>
                  </a:tcPr>
                </a:tc>
                <a:tc rowSpan="3" hMerge="1">
                  <a:txBody>
                    <a:bodyPr/>
                    <a:lstStyle/>
                    <a:p>
                      <a:endParaRPr lang="en-US"/>
                    </a:p>
                  </a:txBody>
                  <a:tcPr/>
                </a:tc>
                <a:tc rowSpan="3" hMerge="1">
                  <a:txBody>
                    <a:bodyPr/>
                    <a:lstStyle/>
                    <a:p>
                      <a:endParaRPr lang="en-US"/>
                    </a:p>
                  </a:txBody>
                  <a:tcPr/>
                </a:tc>
                <a:tc rowSpan="3" hMerge="1">
                  <a:txBody>
                    <a:bodyPr/>
                    <a:lstStyle/>
                    <a:p>
                      <a:endParaRPr lang="en-US"/>
                    </a:p>
                  </a:txBody>
                  <a:tcPr/>
                </a:tc>
                <a:tc rowSpan="2" gridSpan="4">
                  <a:txBody>
                    <a:bodyPr/>
                    <a:lstStyle/>
                    <a:p>
                      <a:pPr algn="ctr" fontAlgn="ctr"/>
                      <a:r>
                        <a:rPr lang="en-US" sz="700" b="1" i="0" u="none" strike="noStrike">
                          <a:solidFill>
                            <a:srgbClr val="000000"/>
                          </a:solidFill>
                          <a:latin typeface="Calibri"/>
                        </a:rPr>
                        <a:t>Everyday Counts</a:t>
                      </a:r>
                    </a:p>
                  </a:txBody>
                  <a:tcPr marL="6469" marR="6469" marT="64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CFF"/>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4" gridSpan="4">
                  <a:txBody>
                    <a:bodyPr/>
                    <a:lstStyle/>
                    <a:p>
                      <a:pPr algn="ctr" fontAlgn="ctr"/>
                      <a:r>
                        <a:rPr lang="en-US" sz="700" b="1" i="0" u="none" strike="noStrike">
                          <a:solidFill>
                            <a:srgbClr val="000000"/>
                          </a:solidFill>
                          <a:latin typeface="Calibri"/>
                        </a:rPr>
                        <a:t>Math</a:t>
                      </a:r>
                    </a:p>
                  </a:txBody>
                  <a:tcPr marL="6469" marR="6469" marT="64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FF"/>
                    </a:solidFill>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gridSpan="4">
                  <a:txBody>
                    <a:bodyPr/>
                    <a:lstStyle/>
                    <a:p>
                      <a:pPr algn="ctr" fontAlgn="ctr"/>
                      <a:r>
                        <a:rPr lang="en-US" sz="700" b="1" i="0" u="none" strike="noStrike">
                          <a:solidFill>
                            <a:srgbClr val="000000"/>
                          </a:solidFill>
                          <a:latin typeface="Calibri"/>
                        </a:rPr>
                        <a:t>Reading</a:t>
                      </a:r>
                    </a:p>
                  </a:txBody>
                  <a:tcPr marL="6469" marR="6469" marT="64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9966"/>
                    </a:solidFill>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r>
              <a:tr h="184355">
                <a:tc>
                  <a:txBody>
                    <a:bodyPr/>
                    <a:lstStyle/>
                    <a:p>
                      <a:pPr algn="r" fontAlgn="b"/>
                      <a:r>
                        <a:rPr lang="en-US" sz="700" b="1" i="0" u="none" strike="noStrike">
                          <a:solidFill>
                            <a:srgbClr val="000000"/>
                          </a:solidFill>
                          <a:latin typeface="Calibri"/>
                        </a:rPr>
                        <a:t>9:15</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r h="184355">
                <a:tc>
                  <a:txBody>
                    <a:bodyPr/>
                    <a:lstStyle/>
                    <a:p>
                      <a:pPr algn="r" fontAlgn="b"/>
                      <a:r>
                        <a:rPr lang="en-US" sz="700" b="1" i="0" u="none" strike="noStrike">
                          <a:solidFill>
                            <a:srgbClr val="000000"/>
                          </a:solidFill>
                          <a:latin typeface="Calibri"/>
                        </a:rPr>
                        <a:t>9:30</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1" i="0" u="none" strike="noStrike">
                          <a:solidFill>
                            <a:srgbClr val="000000"/>
                          </a:solidFill>
                          <a:latin typeface="Calibri"/>
                        </a:rPr>
                        <a:t>Reading Workshop</a:t>
                      </a:r>
                    </a:p>
                  </a:txBody>
                  <a:tcPr marL="6469" marR="6469" marT="64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00"/>
                    </a:solidFill>
                  </a:tcPr>
                </a:tc>
                <a:tc rowSpan="4" gridSpan="4">
                  <a:txBody>
                    <a:bodyPr/>
                    <a:lstStyle/>
                    <a:p>
                      <a:pPr algn="ctr" fontAlgn="ctr"/>
                      <a:r>
                        <a:rPr lang="en-US" sz="700" b="1" i="0" u="none" strike="noStrike">
                          <a:solidFill>
                            <a:srgbClr val="000000"/>
                          </a:solidFill>
                          <a:latin typeface="Calibri"/>
                        </a:rPr>
                        <a:t>Reading</a:t>
                      </a:r>
                    </a:p>
                  </a:txBody>
                  <a:tcPr marL="6469" marR="6469" marT="64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9966"/>
                    </a:solidFill>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rowSpan="4" gridSpan="4">
                  <a:txBody>
                    <a:bodyPr/>
                    <a:lstStyle/>
                    <a:p>
                      <a:pPr algn="ctr" fontAlgn="ctr"/>
                      <a:r>
                        <a:rPr lang="en-US" sz="700" b="1" i="0" u="none" strike="noStrike">
                          <a:solidFill>
                            <a:srgbClr val="000000"/>
                          </a:solidFill>
                          <a:latin typeface="Calibri"/>
                        </a:rPr>
                        <a:t>Math</a:t>
                      </a:r>
                    </a:p>
                  </a:txBody>
                  <a:tcPr marL="6469" marR="6469" marT="64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FF"/>
                    </a:solidFill>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r h="184355">
                <a:tc>
                  <a:txBody>
                    <a:bodyPr/>
                    <a:lstStyle/>
                    <a:p>
                      <a:pPr algn="r" fontAlgn="b"/>
                      <a:r>
                        <a:rPr lang="en-US" sz="700" b="1" i="0" u="none" strike="noStrike">
                          <a:solidFill>
                            <a:srgbClr val="000000"/>
                          </a:solidFill>
                          <a:latin typeface="Calibri"/>
                        </a:rPr>
                        <a:t>9:45</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rowSpan="3" gridSpan="4">
                  <a:txBody>
                    <a:bodyPr/>
                    <a:lstStyle/>
                    <a:p>
                      <a:pPr algn="ctr" fontAlgn="ctr"/>
                      <a:r>
                        <a:rPr lang="en-US" sz="700" b="1" i="0" u="none" strike="noStrike">
                          <a:solidFill>
                            <a:srgbClr val="000000"/>
                          </a:solidFill>
                          <a:latin typeface="Calibri"/>
                        </a:rPr>
                        <a:t>Reading</a:t>
                      </a:r>
                    </a:p>
                  </a:txBody>
                  <a:tcPr marL="6469" marR="6469" marT="64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9966"/>
                    </a:solidFill>
                  </a:tcPr>
                </a:tc>
                <a:tc rowSpan="3" hMerge="1">
                  <a:txBody>
                    <a:bodyPr/>
                    <a:lstStyle/>
                    <a:p>
                      <a:endParaRPr lang="en-US"/>
                    </a:p>
                  </a:txBody>
                  <a:tcPr/>
                </a:tc>
                <a:tc rowSpan="3" hMerge="1">
                  <a:txBody>
                    <a:bodyPr/>
                    <a:lstStyle/>
                    <a:p>
                      <a:endParaRPr lang="en-US"/>
                    </a:p>
                  </a:txBody>
                  <a:tcPr/>
                </a:tc>
                <a:tc rowSpan="3"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r h="184355">
                <a:tc>
                  <a:txBody>
                    <a:bodyPr/>
                    <a:lstStyle/>
                    <a:p>
                      <a:pPr algn="r" fontAlgn="b"/>
                      <a:r>
                        <a:rPr lang="en-US" sz="700" b="1" i="0" u="none" strike="noStrike">
                          <a:solidFill>
                            <a:srgbClr val="000000"/>
                          </a:solidFill>
                          <a:latin typeface="Calibri"/>
                        </a:rPr>
                        <a:t>10:00</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1" i="0" u="none" strike="noStrike">
                          <a:solidFill>
                            <a:srgbClr val="000000"/>
                          </a:solidFill>
                          <a:latin typeface="Calibri"/>
                        </a:rPr>
                        <a:t>Reading Workshop</a:t>
                      </a:r>
                    </a:p>
                  </a:txBody>
                  <a:tcPr marL="6469" marR="6469" marT="64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00"/>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rowSpan="2" gridSpan="4">
                  <a:txBody>
                    <a:bodyPr/>
                    <a:lstStyle/>
                    <a:p>
                      <a:pPr algn="ctr" fontAlgn="ctr"/>
                      <a:r>
                        <a:rPr lang="en-US" sz="700" b="1" i="0" u="none" strike="noStrike">
                          <a:solidFill>
                            <a:srgbClr val="000000"/>
                          </a:solidFill>
                          <a:latin typeface="Calibri"/>
                        </a:rPr>
                        <a:t>Math Workshop</a:t>
                      </a:r>
                    </a:p>
                  </a:txBody>
                  <a:tcPr marL="6469" marR="6469" marT="64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CFF"/>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algn="ctr" fontAlgn="ctr"/>
                      <a:r>
                        <a:rPr lang="en-US" sz="700" b="1" i="0" u="none" strike="noStrike">
                          <a:solidFill>
                            <a:srgbClr val="000000"/>
                          </a:solidFill>
                          <a:latin typeface="Calibri"/>
                        </a:rPr>
                        <a:t>Reading Workshop</a:t>
                      </a:r>
                    </a:p>
                  </a:txBody>
                  <a:tcPr marL="6469" marR="6469" marT="64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00"/>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r>
              <a:tr h="184355">
                <a:tc>
                  <a:txBody>
                    <a:bodyPr/>
                    <a:lstStyle/>
                    <a:p>
                      <a:pPr algn="r" fontAlgn="b"/>
                      <a:r>
                        <a:rPr lang="en-US" sz="700" b="1" i="0" u="none" strike="noStrike">
                          <a:solidFill>
                            <a:srgbClr val="000000"/>
                          </a:solidFill>
                          <a:latin typeface="Calibri"/>
                        </a:rPr>
                        <a:t>10:15</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r h="184355">
                <a:tc>
                  <a:txBody>
                    <a:bodyPr/>
                    <a:lstStyle/>
                    <a:p>
                      <a:pPr algn="r" fontAlgn="b"/>
                      <a:r>
                        <a:rPr lang="en-US" sz="700" b="1" i="0" u="none" strike="noStrike">
                          <a:solidFill>
                            <a:srgbClr val="000000"/>
                          </a:solidFill>
                          <a:latin typeface="Calibri"/>
                        </a:rPr>
                        <a:t>10:30</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solidFill>
                            <a:srgbClr val="000000"/>
                          </a:solidFill>
                          <a:latin typeface="Calibri"/>
                        </a:rPr>
                        <a:t>Writing</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00"/>
                    </a:solidFill>
                  </a:tcPr>
                </a:tc>
                <a:tc gridSpan="4">
                  <a:txBody>
                    <a:bodyPr/>
                    <a:lstStyle/>
                    <a:p>
                      <a:pPr algn="ctr" fontAlgn="b"/>
                      <a:r>
                        <a:rPr lang="en-US" sz="700" b="1" i="0" u="none" strike="noStrike">
                          <a:solidFill>
                            <a:srgbClr val="000000"/>
                          </a:solidFill>
                          <a:latin typeface="Calibri"/>
                        </a:rPr>
                        <a:t>Recess</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700" b="1" i="0" u="none" strike="noStrike">
                          <a:solidFill>
                            <a:srgbClr val="000000"/>
                          </a:solidFill>
                          <a:latin typeface="Calibri"/>
                        </a:rPr>
                        <a:t>Recess</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700" b="1" i="0" u="none" strike="noStrike">
                          <a:solidFill>
                            <a:srgbClr val="000000"/>
                          </a:solidFill>
                          <a:latin typeface="Calibri"/>
                        </a:rPr>
                        <a:t>Recess</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700" b="1" i="0" u="none" strike="noStrike">
                          <a:solidFill>
                            <a:srgbClr val="000000"/>
                          </a:solidFill>
                          <a:latin typeface="Calibri"/>
                        </a:rPr>
                        <a:t>Recess</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700" b="1" i="0" u="none" strike="noStrike">
                          <a:solidFill>
                            <a:srgbClr val="000000"/>
                          </a:solidFill>
                          <a:latin typeface="Calibri"/>
                        </a:rPr>
                        <a:t>Recess</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84355">
                <a:tc>
                  <a:txBody>
                    <a:bodyPr/>
                    <a:lstStyle/>
                    <a:p>
                      <a:pPr algn="r" fontAlgn="b"/>
                      <a:r>
                        <a:rPr lang="en-US" sz="700" b="1" i="0" u="none" strike="noStrike">
                          <a:solidFill>
                            <a:srgbClr val="000000"/>
                          </a:solidFill>
                          <a:latin typeface="Calibri"/>
                        </a:rPr>
                        <a:t>10:45</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solidFill>
                            <a:srgbClr val="000000"/>
                          </a:solidFill>
                          <a:latin typeface="Calibri"/>
                        </a:rPr>
                        <a:t>Recess</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rowSpan="2" gridSpan="4">
                  <a:txBody>
                    <a:bodyPr/>
                    <a:lstStyle/>
                    <a:p>
                      <a:pPr algn="ctr" fontAlgn="ctr"/>
                      <a:r>
                        <a:rPr lang="en-US" sz="700" b="1" i="0" u="none" strike="noStrike">
                          <a:solidFill>
                            <a:srgbClr val="000000"/>
                          </a:solidFill>
                          <a:latin typeface="Calibri"/>
                        </a:rPr>
                        <a:t>Reading Workshop</a:t>
                      </a:r>
                    </a:p>
                  </a:txBody>
                  <a:tcPr marL="6469" marR="6469" marT="64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00"/>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a:txBody>
                    <a:bodyPr/>
                    <a:lstStyle/>
                    <a:p>
                      <a:pPr algn="ctr" fontAlgn="t"/>
                      <a:r>
                        <a:rPr lang="en-US" sz="700" b="1" i="0" u="none" strike="noStrike">
                          <a:solidFill>
                            <a:srgbClr val="000000"/>
                          </a:solidFill>
                          <a:latin typeface="Calibri"/>
                        </a:rPr>
                        <a:t>Lib</a:t>
                      </a:r>
                    </a:p>
                  </a:txBody>
                  <a:tcPr marL="6469" marR="6469" marT="6469" marB="0" vert="vert">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rowSpan="4">
                  <a:txBody>
                    <a:bodyPr/>
                    <a:lstStyle/>
                    <a:p>
                      <a:pPr algn="ctr" fontAlgn="t"/>
                      <a:r>
                        <a:rPr lang="en-US" sz="700" b="1" i="0" u="none" strike="noStrike">
                          <a:solidFill>
                            <a:srgbClr val="000000"/>
                          </a:solidFill>
                          <a:latin typeface="Calibri"/>
                        </a:rPr>
                        <a:t>Social</a:t>
                      </a:r>
                    </a:p>
                  </a:txBody>
                  <a:tcPr marL="6469" marR="6469" marT="6469" marB="0" vert="vert">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rowSpan="4">
                  <a:txBody>
                    <a:bodyPr/>
                    <a:lstStyle/>
                    <a:p>
                      <a:pPr algn="ctr" fontAlgn="t"/>
                      <a:r>
                        <a:rPr lang="en-US" sz="700" b="1" i="0" u="none" strike="noStrike">
                          <a:solidFill>
                            <a:srgbClr val="000000"/>
                          </a:solidFill>
                          <a:latin typeface="Calibri"/>
                        </a:rPr>
                        <a:t>Mus</a:t>
                      </a:r>
                    </a:p>
                  </a:txBody>
                  <a:tcPr marL="6469" marR="6469" marT="6469" marB="0" vert="vert">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3366"/>
                    </a:solidFill>
                  </a:tcPr>
                </a:tc>
                <a:tc rowSpan="4">
                  <a:txBody>
                    <a:bodyPr/>
                    <a:lstStyle/>
                    <a:p>
                      <a:pPr algn="ctr" fontAlgn="t"/>
                      <a:r>
                        <a:rPr lang="en-US" sz="700" b="1" i="0" u="none" strike="noStrike">
                          <a:solidFill>
                            <a:srgbClr val="000000"/>
                          </a:solidFill>
                          <a:latin typeface="Calibri"/>
                        </a:rPr>
                        <a:t>Intervention</a:t>
                      </a:r>
                    </a:p>
                  </a:txBody>
                  <a:tcPr marL="6469" marR="6469" marT="6469" marB="0" vert="vert">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rowSpan="4" gridSpan="4">
                  <a:txBody>
                    <a:bodyPr/>
                    <a:lstStyle/>
                    <a:p>
                      <a:pPr algn="ctr" fontAlgn="ctr"/>
                      <a:r>
                        <a:rPr lang="en-US" sz="700" b="1" i="0" u="none" strike="noStrike">
                          <a:solidFill>
                            <a:srgbClr val="000000"/>
                          </a:solidFill>
                          <a:latin typeface="Calibri"/>
                        </a:rPr>
                        <a:t>Reading</a:t>
                      </a:r>
                    </a:p>
                  </a:txBody>
                  <a:tcPr marL="6469" marR="6469" marT="64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9966"/>
                    </a:solidFill>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3" gridSpan="4">
                  <a:txBody>
                    <a:bodyPr/>
                    <a:lstStyle/>
                    <a:p>
                      <a:pPr algn="ctr" fontAlgn="ctr"/>
                      <a:r>
                        <a:rPr lang="en-US" sz="700" b="1" i="0" u="none" strike="noStrike">
                          <a:solidFill>
                            <a:srgbClr val="000000"/>
                          </a:solidFill>
                          <a:latin typeface="Calibri"/>
                        </a:rPr>
                        <a:t>Reading Workshop</a:t>
                      </a:r>
                    </a:p>
                  </a:txBody>
                  <a:tcPr marL="6469" marR="6469" marT="64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00"/>
                    </a:solidFill>
                  </a:tcPr>
                </a:tc>
                <a:tc rowSpan="3" hMerge="1">
                  <a:txBody>
                    <a:bodyPr/>
                    <a:lstStyle/>
                    <a:p>
                      <a:endParaRPr lang="en-US"/>
                    </a:p>
                  </a:txBody>
                  <a:tcPr/>
                </a:tc>
                <a:tc rowSpan="3" hMerge="1">
                  <a:txBody>
                    <a:bodyPr/>
                    <a:lstStyle/>
                    <a:p>
                      <a:endParaRPr lang="en-US"/>
                    </a:p>
                  </a:txBody>
                  <a:tcPr/>
                </a:tc>
                <a:tc rowSpan="3" hMerge="1">
                  <a:txBody>
                    <a:bodyPr/>
                    <a:lstStyle/>
                    <a:p>
                      <a:endParaRPr lang="en-US"/>
                    </a:p>
                  </a:txBody>
                  <a:tcPr/>
                </a:tc>
                <a:tc rowSpan="5" gridSpan="4">
                  <a:txBody>
                    <a:bodyPr/>
                    <a:lstStyle/>
                    <a:p>
                      <a:pPr algn="ctr" fontAlgn="ctr"/>
                      <a:r>
                        <a:rPr lang="en-US" sz="700" b="1" i="0" u="none" strike="noStrike">
                          <a:solidFill>
                            <a:srgbClr val="000000"/>
                          </a:solidFill>
                          <a:latin typeface="Calibri"/>
                        </a:rPr>
                        <a:t>Math</a:t>
                      </a:r>
                    </a:p>
                  </a:txBody>
                  <a:tcPr marL="6469" marR="6469" marT="64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FF"/>
                    </a:solidFill>
                  </a:tcPr>
                </a:tc>
                <a:tc rowSpan="5" hMerge="1">
                  <a:txBody>
                    <a:bodyPr/>
                    <a:lstStyle/>
                    <a:p>
                      <a:endParaRPr lang="en-US"/>
                    </a:p>
                  </a:txBody>
                  <a:tcPr/>
                </a:tc>
                <a:tc rowSpan="5" hMerge="1">
                  <a:txBody>
                    <a:bodyPr/>
                    <a:lstStyle/>
                    <a:p>
                      <a:endParaRPr lang="en-US"/>
                    </a:p>
                  </a:txBody>
                  <a:tcPr/>
                </a:tc>
                <a:tc rowSpan="5" hMerge="1">
                  <a:txBody>
                    <a:bodyPr/>
                    <a:lstStyle/>
                    <a:p>
                      <a:endParaRPr lang="en-US"/>
                    </a:p>
                  </a:txBody>
                  <a:tcPr/>
                </a:tc>
              </a:tr>
              <a:tr h="184355">
                <a:tc>
                  <a:txBody>
                    <a:bodyPr/>
                    <a:lstStyle/>
                    <a:p>
                      <a:pPr algn="r" fontAlgn="b"/>
                      <a:r>
                        <a:rPr lang="en-US" sz="700" b="1" i="0" u="none" strike="noStrike">
                          <a:solidFill>
                            <a:srgbClr val="000000"/>
                          </a:solidFill>
                          <a:latin typeface="Calibri"/>
                        </a:rPr>
                        <a:t>11:00</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1" i="0" u="none" strike="noStrike">
                          <a:solidFill>
                            <a:srgbClr val="000000"/>
                          </a:solidFill>
                          <a:latin typeface="Calibri"/>
                        </a:rPr>
                        <a:t>Math</a:t>
                      </a:r>
                    </a:p>
                  </a:txBody>
                  <a:tcPr marL="6469" marR="6469" marT="64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FF"/>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r h="184355">
                <a:tc>
                  <a:txBody>
                    <a:bodyPr/>
                    <a:lstStyle/>
                    <a:p>
                      <a:pPr algn="r" fontAlgn="b"/>
                      <a:r>
                        <a:rPr lang="en-US" sz="700" b="1" i="0" u="none" strike="noStrike">
                          <a:solidFill>
                            <a:srgbClr val="000000"/>
                          </a:solidFill>
                          <a:latin typeface="Calibri"/>
                        </a:rPr>
                        <a:t>11:15</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rowSpan="2" gridSpan="4">
                  <a:txBody>
                    <a:bodyPr/>
                    <a:lstStyle/>
                    <a:p>
                      <a:pPr algn="ctr" fontAlgn="ctr"/>
                      <a:r>
                        <a:rPr lang="en-US" sz="700" b="1" i="0" u="none" strike="noStrike">
                          <a:solidFill>
                            <a:srgbClr val="000000"/>
                          </a:solidFill>
                          <a:latin typeface="Calibri"/>
                        </a:rPr>
                        <a:t>Reading - Red Band</a:t>
                      </a:r>
                    </a:p>
                  </a:txBody>
                  <a:tcPr marL="6469" marR="6469" marT="64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9966"/>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a:txBody>
                    <a:bodyPr/>
                    <a:lstStyle/>
                    <a:p>
                      <a:pPr algn="ctr" fontAlgn="t"/>
                      <a:r>
                        <a:rPr lang="en-US" sz="700" b="1" i="0" u="none" strike="noStrike">
                          <a:solidFill>
                            <a:srgbClr val="000000"/>
                          </a:solidFill>
                          <a:latin typeface="Calibri"/>
                        </a:rPr>
                        <a:t>P.E.</a:t>
                      </a:r>
                    </a:p>
                  </a:txBody>
                  <a:tcPr marL="6469" marR="6469" marT="6469" marB="0" vert="vert">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vMerge="1">
                  <a:txBody>
                    <a:bodyPr/>
                    <a:lstStyle/>
                    <a:p>
                      <a:endParaRPr lang="en-US"/>
                    </a:p>
                  </a:txBody>
                  <a:tcPr/>
                </a:tc>
                <a:tc vMerge="1">
                  <a:txBody>
                    <a:bodyPr/>
                    <a:lstStyle/>
                    <a:p>
                      <a:endParaRPr lang="en-US"/>
                    </a:p>
                  </a:txBody>
                  <a:tcPr/>
                </a:tc>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r h="184355">
                <a:tc>
                  <a:txBody>
                    <a:bodyPr/>
                    <a:lstStyle/>
                    <a:p>
                      <a:pPr algn="r" fontAlgn="b"/>
                      <a:r>
                        <a:rPr lang="en-US" sz="700" b="1" i="0" u="none" strike="noStrike">
                          <a:solidFill>
                            <a:srgbClr val="000000"/>
                          </a:solidFill>
                          <a:latin typeface="Calibri"/>
                        </a:rPr>
                        <a:t>11:30</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solidFill>
                            <a:srgbClr val="000000"/>
                          </a:solidFill>
                          <a:latin typeface="Calibri"/>
                        </a:rPr>
                        <a:t>Closing Instruction</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rowSpan="4" gridSpan="4">
                  <a:txBody>
                    <a:bodyPr/>
                    <a:lstStyle/>
                    <a:p>
                      <a:pPr algn="ctr" fontAlgn="ctr"/>
                      <a:r>
                        <a:rPr lang="en-US" sz="700" b="1" i="0" u="none" strike="noStrike">
                          <a:solidFill>
                            <a:srgbClr val="000000"/>
                          </a:solidFill>
                          <a:latin typeface="Calibri"/>
                        </a:rPr>
                        <a:t>Reading</a:t>
                      </a:r>
                    </a:p>
                  </a:txBody>
                  <a:tcPr marL="6469" marR="6469" marT="64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9966"/>
                    </a:solidFill>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r h="184355">
                <a:tc>
                  <a:txBody>
                    <a:bodyPr/>
                    <a:lstStyle/>
                    <a:p>
                      <a:pPr algn="r" fontAlgn="b"/>
                      <a:r>
                        <a:rPr lang="en-US" sz="700" b="1" i="0" u="none" strike="noStrike">
                          <a:solidFill>
                            <a:srgbClr val="000000"/>
                          </a:solidFill>
                          <a:latin typeface="Calibri"/>
                        </a:rPr>
                        <a:t>11:45</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en-US" sz="700" b="1" i="0" u="none" strike="noStrike">
                          <a:solidFill>
                            <a:srgbClr val="000000"/>
                          </a:solidFill>
                          <a:latin typeface="Calibri"/>
                        </a:rPr>
                        <a:t>Lunch</a:t>
                      </a:r>
                    </a:p>
                  </a:txBody>
                  <a:tcPr marL="6469" marR="6469" marT="64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gridSpan="4">
                  <a:txBody>
                    <a:bodyPr/>
                    <a:lstStyle/>
                    <a:p>
                      <a:pPr algn="ctr" fontAlgn="ctr"/>
                      <a:r>
                        <a:rPr lang="en-US" sz="700" b="1" i="0" u="none" strike="noStrike">
                          <a:solidFill>
                            <a:srgbClr val="000000"/>
                          </a:solidFill>
                          <a:latin typeface="Calibri"/>
                        </a:rPr>
                        <a:t>Lunch</a:t>
                      </a:r>
                    </a:p>
                  </a:txBody>
                  <a:tcPr marL="6469" marR="6469" marT="64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rowSpan="3" hMerge="1">
                  <a:txBody>
                    <a:bodyPr/>
                    <a:lstStyle/>
                    <a:p>
                      <a:endParaRPr lang="en-US"/>
                    </a:p>
                  </a:txBody>
                  <a:tcPr/>
                </a:tc>
                <a:tc rowSpan="3" hMerge="1">
                  <a:txBody>
                    <a:bodyPr/>
                    <a:lstStyle/>
                    <a:p>
                      <a:endParaRPr lang="en-US"/>
                    </a:p>
                  </a:txBody>
                  <a:tcPr/>
                </a:tc>
                <a:tc rowSpan="3" hMerge="1">
                  <a:txBody>
                    <a:bodyPr/>
                    <a:lstStyle/>
                    <a:p>
                      <a:endParaRPr lang="en-US"/>
                    </a:p>
                  </a:txBody>
                  <a:tcPr/>
                </a:tc>
                <a:tc rowSpan="3" gridSpan="4">
                  <a:txBody>
                    <a:bodyPr/>
                    <a:lstStyle/>
                    <a:p>
                      <a:pPr algn="ctr" fontAlgn="ctr"/>
                      <a:r>
                        <a:rPr lang="en-US" sz="700" b="1" i="0" u="none" strike="noStrike">
                          <a:solidFill>
                            <a:srgbClr val="000000"/>
                          </a:solidFill>
                          <a:latin typeface="Calibri"/>
                        </a:rPr>
                        <a:t>Lunch</a:t>
                      </a:r>
                    </a:p>
                  </a:txBody>
                  <a:tcPr marL="6469" marR="6469" marT="64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rowSpan="3" hMerge="1">
                  <a:txBody>
                    <a:bodyPr/>
                    <a:lstStyle/>
                    <a:p>
                      <a:endParaRPr lang="en-US"/>
                    </a:p>
                  </a:txBody>
                  <a:tcPr/>
                </a:tc>
                <a:tc rowSpan="3" hMerge="1">
                  <a:txBody>
                    <a:bodyPr/>
                    <a:lstStyle/>
                    <a:p>
                      <a:endParaRPr lang="en-US"/>
                    </a:p>
                  </a:txBody>
                  <a:tcPr/>
                </a:tc>
                <a:tc rowSpan="3" hMerge="1">
                  <a:txBody>
                    <a:bodyPr/>
                    <a:lstStyle/>
                    <a:p>
                      <a:endParaRPr lang="en-US"/>
                    </a:p>
                  </a:txBody>
                  <a:tcPr/>
                </a:tc>
                <a:tc rowSpan="3" gridSpan="4">
                  <a:txBody>
                    <a:bodyPr/>
                    <a:lstStyle/>
                    <a:p>
                      <a:pPr algn="ctr" fontAlgn="ctr"/>
                      <a:r>
                        <a:rPr lang="en-US" sz="700" b="1" i="0" u="none" strike="noStrike">
                          <a:solidFill>
                            <a:srgbClr val="000000"/>
                          </a:solidFill>
                          <a:latin typeface="Calibri"/>
                        </a:rPr>
                        <a:t>Reading Workshop</a:t>
                      </a:r>
                    </a:p>
                  </a:txBody>
                  <a:tcPr marL="6469" marR="6469" marT="64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00"/>
                    </a:solidFill>
                  </a:tcPr>
                </a:tc>
                <a:tc rowSpan="3" hMerge="1">
                  <a:txBody>
                    <a:bodyPr/>
                    <a:lstStyle/>
                    <a:p>
                      <a:endParaRPr lang="en-US"/>
                    </a:p>
                  </a:txBody>
                  <a:tcPr/>
                </a:tc>
                <a:tc rowSpan="3" hMerge="1">
                  <a:txBody>
                    <a:bodyPr/>
                    <a:lstStyle/>
                    <a:p>
                      <a:endParaRPr lang="en-US"/>
                    </a:p>
                  </a:txBody>
                  <a:tcPr/>
                </a:tc>
                <a:tc rowSpan="3"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r h="184355">
                <a:tc>
                  <a:txBody>
                    <a:bodyPr/>
                    <a:lstStyle/>
                    <a:p>
                      <a:pPr algn="r" fontAlgn="b"/>
                      <a:r>
                        <a:rPr lang="en-US" sz="700" b="1" i="0" u="none" strike="noStrike">
                          <a:solidFill>
                            <a:srgbClr val="000000"/>
                          </a:solidFill>
                          <a:latin typeface="Calibri"/>
                        </a:rPr>
                        <a:t>12:00</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rowSpan="2" gridSpan="4">
                  <a:txBody>
                    <a:bodyPr/>
                    <a:lstStyle/>
                    <a:p>
                      <a:pPr algn="ctr" fontAlgn="ctr"/>
                      <a:r>
                        <a:rPr lang="en-US" sz="700" b="1" i="0" u="none" strike="noStrike">
                          <a:solidFill>
                            <a:srgbClr val="000000"/>
                          </a:solidFill>
                          <a:latin typeface="Calibri"/>
                        </a:rPr>
                        <a:t>Writing</a:t>
                      </a:r>
                    </a:p>
                  </a:txBody>
                  <a:tcPr marL="6469" marR="6469" marT="64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00"/>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r>
              <a:tr h="184355">
                <a:tc>
                  <a:txBody>
                    <a:bodyPr/>
                    <a:lstStyle/>
                    <a:p>
                      <a:pPr algn="r" fontAlgn="b"/>
                      <a:r>
                        <a:rPr lang="en-US" sz="700" b="1" i="0" u="none" strike="noStrike">
                          <a:solidFill>
                            <a:srgbClr val="000000"/>
                          </a:solidFill>
                          <a:latin typeface="Calibri"/>
                        </a:rPr>
                        <a:t>12:15</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r h="184355">
                <a:tc>
                  <a:txBody>
                    <a:bodyPr/>
                    <a:lstStyle/>
                    <a:p>
                      <a:pPr algn="r" fontAlgn="b"/>
                      <a:r>
                        <a:rPr lang="en-US" sz="700" b="1" i="0" u="none" strike="noStrike">
                          <a:solidFill>
                            <a:srgbClr val="000000"/>
                          </a:solidFill>
                          <a:latin typeface="Calibri"/>
                        </a:rPr>
                        <a:t>12:30</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ctr"/>
                      <a:r>
                        <a:rPr lang="en-US" sz="700" b="1" i="0" u="none" strike="noStrike">
                          <a:solidFill>
                            <a:srgbClr val="000000"/>
                          </a:solidFill>
                          <a:latin typeface="Calibri"/>
                        </a:rPr>
                        <a:t>Reading</a:t>
                      </a:r>
                    </a:p>
                  </a:txBody>
                  <a:tcPr marL="6469" marR="6469" marT="64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9966"/>
                    </a:solidFill>
                  </a:tcPr>
                </a:tc>
                <a:tc rowSpan="2" gridSpan="4">
                  <a:txBody>
                    <a:bodyPr/>
                    <a:lstStyle/>
                    <a:p>
                      <a:pPr algn="ctr" fontAlgn="ctr"/>
                      <a:r>
                        <a:rPr lang="en-US" sz="700" b="1" i="0" u="none" strike="noStrike">
                          <a:solidFill>
                            <a:srgbClr val="000000"/>
                          </a:solidFill>
                          <a:latin typeface="Calibri"/>
                        </a:rPr>
                        <a:t>Writing</a:t>
                      </a:r>
                    </a:p>
                  </a:txBody>
                  <a:tcPr marL="6469" marR="6469" marT="64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00"/>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gridSpan="4">
                  <a:txBody>
                    <a:bodyPr/>
                    <a:lstStyle/>
                    <a:p>
                      <a:pPr algn="ctr" fontAlgn="b"/>
                      <a:r>
                        <a:rPr lang="en-US" sz="700" b="1" i="0" u="none" strike="noStrike">
                          <a:solidFill>
                            <a:srgbClr val="000000"/>
                          </a:solidFill>
                          <a:latin typeface="Calibri"/>
                        </a:rPr>
                        <a:t>Number Corner</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CFF"/>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3" gridSpan="4">
                  <a:txBody>
                    <a:bodyPr/>
                    <a:lstStyle/>
                    <a:p>
                      <a:pPr algn="ctr" fontAlgn="ctr"/>
                      <a:r>
                        <a:rPr lang="en-US" sz="700" b="1" i="0" u="none" strike="noStrike">
                          <a:solidFill>
                            <a:srgbClr val="000000"/>
                          </a:solidFill>
                          <a:latin typeface="Calibri"/>
                        </a:rPr>
                        <a:t>Lunch</a:t>
                      </a:r>
                    </a:p>
                  </a:txBody>
                  <a:tcPr marL="6469" marR="6469" marT="64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rowSpan="3" hMerge="1">
                  <a:txBody>
                    <a:bodyPr/>
                    <a:lstStyle/>
                    <a:p>
                      <a:endParaRPr lang="en-US"/>
                    </a:p>
                  </a:txBody>
                  <a:tcPr/>
                </a:tc>
                <a:tc rowSpan="3" hMerge="1">
                  <a:txBody>
                    <a:bodyPr/>
                    <a:lstStyle/>
                    <a:p>
                      <a:endParaRPr lang="en-US"/>
                    </a:p>
                  </a:txBody>
                  <a:tcPr/>
                </a:tc>
                <a:tc rowSpan="3" hMerge="1">
                  <a:txBody>
                    <a:bodyPr/>
                    <a:lstStyle/>
                    <a:p>
                      <a:endParaRPr lang="en-US"/>
                    </a:p>
                  </a:txBody>
                  <a:tcPr/>
                </a:tc>
                <a:tc rowSpan="3" gridSpan="4">
                  <a:txBody>
                    <a:bodyPr/>
                    <a:lstStyle/>
                    <a:p>
                      <a:pPr algn="ctr" fontAlgn="ctr"/>
                      <a:r>
                        <a:rPr lang="en-US" sz="700" b="1" i="0" u="none" strike="noStrike">
                          <a:solidFill>
                            <a:srgbClr val="000000"/>
                          </a:solidFill>
                          <a:latin typeface="Calibri"/>
                        </a:rPr>
                        <a:t>Lunch</a:t>
                      </a:r>
                    </a:p>
                  </a:txBody>
                  <a:tcPr marL="6469" marR="6469" marT="64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rowSpan="3" hMerge="1">
                  <a:txBody>
                    <a:bodyPr/>
                    <a:lstStyle/>
                    <a:p>
                      <a:endParaRPr lang="en-US"/>
                    </a:p>
                  </a:txBody>
                  <a:tcPr/>
                </a:tc>
                <a:tc rowSpan="3" hMerge="1">
                  <a:txBody>
                    <a:bodyPr/>
                    <a:lstStyle/>
                    <a:p>
                      <a:endParaRPr lang="en-US"/>
                    </a:p>
                  </a:txBody>
                  <a:tcPr/>
                </a:tc>
                <a:tc rowSpan="3" hMerge="1">
                  <a:txBody>
                    <a:bodyPr/>
                    <a:lstStyle/>
                    <a:p>
                      <a:endParaRPr lang="en-US"/>
                    </a:p>
                  </a:txBody>
                  <a:tcPr/>
                </a:tc>
                <a:tc rowSpan="3" gridSpan="4">
                  <a:txBody>
                    <a:bodyPr/>
                    <a:lstStyle/>
                    <a:p>
                      <a:pPr algn="ctr" fontAlgn="ctr"/>
                      <a:r>
                        <a:rPr lang="en-US" sz="700" b="1" i="0" u="none" strike="noStrike">
                          <a:solidFill>
                            <a:srgbClr val="000000"/>
                          </a:solidFill>
                          <a:latin typeface="Calibri"/>
                        </a:rPr>
                        <a:t>Lunch</a:t>
                      </a:r>
                    </a:p>
                  </a:txBody>
                  <a:tcPr marL="6469" marR="6469" marT="64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rowSpan="3" hMerge="1">
                  <a:txBody>
                    <a:bodyPr/>
                    <a:lstStyle/>
                    <a:p>
                      <a:endParaRPr lang="en-US"/>
                    </a:p>
                  </a:txBody>
                  <a:tcPr/>
                </a:tc>
                <a:tc rowSpan="3" hMerge="1">
                  <a:txBody>
                    <a:bodyPr/>
                    <a:lstStyle/>
                    <a:p>
                      <a:endParaRPr lang="en-US"/>
                    </a:p>
                  </a:txBody>
                  <a:tcPr/>
                </a:tc>
                <a:tc rowSpan="3" hMerge="1">
                  <a:txBody>
                    <a:bodyPr/>
                    <a:lstStyle/>
                    <a:p>
                      <a:endParaRPr lang="en-US"/>
                    </a:p>
                  </a:txBody>
                  <a:tcPr/>
                </a:tc>
              </a:tr>
              <a:tr h="184355">
                <a:tc>
                  <a:txBody>
                    <a:bodyPr/>
                    <a:lstStyle/>
                    <a:p>
                      <a:pPr algn="r" fontAlgn="b"/>
                      <a:r>
                        <a:rPr lang="en-US" sz="700" b="1" i="0" u="none" strike="noStrike">
                          <a:solidFill>
                            <a:srgbClr val="000000"/>
                          </a:solidFill>
                          <a:latin typeface="Calibri"/>
                        </a:rPr>
                        <a:t>12:45</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rowSpan="4" gridSpan="4">
                  <a:txBody>
                    <a:bodyPr/>
                    <a:lstStyle/>
                    <a:p>
                      <a:pPr algn="ctr" fontAlgn="ctr"/>
                      <a:r>
                        <a:rPr lang="en-US" sz="700" b="1" i="0" u="none" strike="noStrike">
                          <a:solidFill>
                            <a:srgbClr val="000000"/>
                          </a:solidFill>
                          <a:latin typeface="Calibri"/>
                        </a:rPr>
                        <a:t>Math</a:t>
                      </a:r>
                    </a:p>
                  </a:txBody>
                  <a:tcPr marL="6469" marR="6469" marT="64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FF"/>
                    </a:solidFill>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r h="184355">
                <a:tc>
                  <a:txBody>
                    <a:bodyPr/>
                    <a:lstStyle/>
                    <a:p>
                      <a:pPr algn="r" fontAlgn="b"/>
                      <a:r>
                        <a:rPr lang="en-US" sz="700" b="1" i="0" u="none" strike="noStrike">
                          <a:solidFill>
                            <a:srgbClr val="000000"/>
                          </a:solidFill>
                          <a:latin typeface="Calibri"/>
                        </a:rPr>
                        <a:t>1:00</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rowSpan="3" gridSpan="4">
                  <a:txBody>
                    <a:bodyPr/>
                    <a:lstStyle/>
                    <a:p>
                      <a:pPr algn="ctr" fontAlgn="ctr"/>
                      <a:r>
                        <a:rPr lang="en-US" sz="700" b="1" i="0" u="none" strike="noStrike">
                          <a:solidFill>
                            <a:srgbClr val="000000"/>
                          </a:solidFill>
                          <a:latin typeface="Calibri"/>
                        </a:rPr>
                        <a:t>Math</a:t>
                      </a:r>
                    </a:p>
                  </a:txBody>
                  <a:tcPr marL="6469" marR="6469" marT="64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FF"/>
                    </a:solidFill>
                  </a:tcPr>
                </a:tc>
                <a:tc rowSpan="3" hMerge="1">
                  <a:txBody>
                    <a:bodyPr/>
                    <a:lstStyle/>
                    <a:p>
                      <a:endParaRPr lang="en-US"/>
                    </a:p>
                  </a:txBody>
                  <a:tcPr/>
                </a:tc>
                <a:tc rowSpan="3" hMerge="1">
                  <a:txBody>
                    <a:bodyPr/>
                    <a:lstStyle/>
                    <a:p>
                      <a:endParaRPr lang="en-US"/>
                    </a:p>
                  </a:txBody>
                  <a:tcPr/>
                </a:tc>
                <a:tc rowSpan="3"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r h="184355">
                <a:tc>
                  <a:txBody>
                    <a:bodyPr/>
                    <a:lstStyle/>
                    <a:p>
                      <a:pPr algn="r" fontAlgn="b"/>
                      <a:r>
                        <a:rPr lang="en-US" sz="700" b="1" i="0" u="none" strike="noStrike">
                          <a:solidFill>
                            <a:srgbClr val="000000"/>
                          </a:solidFill>
                          <a:latin typeface="Calibri"/>
                        </a:rPr>
                        <a:t>1:15</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rowSpan="3" gridSpan="4">
                  <a:txBody>
                    <a:bodyPr/>
                    <a:lstStyle/>
                    <a:p>
                      <a:pPr algn="ctr" fontAlgn="ctr"/>
                      <a:r>
                        <a:rPr lang="en-US" sz="700" b="1" i="0" u="none" strike="noStrike">
                          <a:solidFill>
                            <a:srgbClr val="000000"/>
                          </a:solidFill>
                          <a:latin typeface="Calibri"/>
                        </a:rPr>
                        <a:t>Writing</a:t>
                      </a:r>
                    </a:p>
                  </a:txBody>
                  <a:tcPr marL="6469" marR="6469" marT="64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00"/>
                    </a:solidFill>
                  </a:tcPr>
                </a:tc>
                <a:tc rowSpan="3" hMerge="1">
                  <a:txBody>
                    <a:bodyPr/>
                    <a:lstStyle/>
                    <a:p>
                      <a:endParaRPr lang="en-US"/>
                    </a:p>
                  </a:txBody>
                  <a:tcPr/>
                </a:tc>
                <a:tc rowSpan="3" hMerge="1">
                  <a:txBody>
                    <a:bodyPr/>
                    <a:lstStyle/>
                    <a:p>
                      <a:endParaRPr lang="en-US"/>
                    </a:p>
                  </a:txBody>
                  <a:tcPr/>
                </a:tc>
                <a:tc rowSpan="3" hMerge="1">
                  <a:txBody>
                    <a:bodyPr/>
                    <a:lstStyle/>
                    <a:p>
                      <a:endParaRPr lang="en-US"/>
                    </a:p>
                  </a:txBody>
                  <a:tcPr/>
                </a:tc>
                <a:tc rowSpan="3">
                  <a:txBody>
                    <a:bodyPr/>
                    <a:lstStyle/>
                    <a:p>
                      <a:pPr algn="ctr" fontAlgn="t"/>
                      <a:r>
                        <a:rPr lang="en-US" sz="700" b="1" i="0" u="none" strike="noStrike">
                          <a:solidFill>
                            <a:srgbClr val="000000"/>
                          </a:solidFill>
                          <a:latin typeface="Calibri"/>
                        </a:rPr>
                        <a:t>P.E.</a:t>
                      </a:r>
                    </a:p>
                  </a:txBody>
                  <a:tcPr marL="6469" marR="6469" marT="6469" marB="0" vert="vert">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rowSpan="3">
                  <a:txBody>
                    <a:bodyPr/>
                    <a:lstStyle/>
                    <a:p>
                      <a:pPr algn="ctr" fontAlgn="t"/>
                      <a:r>
                        <a:rPr lang="en-US" sz="700" b="1" i="0" u="none" strike="noStrike">
                          <a:solidFill>
                            <a:srgbClr val="000000"/>
                          </a:solidFill>
                          <a:latin typeface="Calibri"/>
                        </a:rPr>
                        <a:t>Music</a:t>
                      </a:r>
                    </a:p>
                  </a:txBody>
                  <a:tcPr marL="6469" marR="6469" marT="6469" marB="0" vert="vert">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3366"/>
                    </a:solidFill>
                  </a:tcPr>
                </a:tc>
                <a:tc rowSpan="3">
                  <a:txBody>
                    <a:bodyPr/>
                    <a:lstStyle/>
                    <a:p>
                      <a:pPr algn="ctr" fontAlgn="t"/>
                      <a:r>
                        <a:rPr lang="en-US" sz="700" b="1" i="0" u="none" strike="noStrike">
                          <a:solidFill>
                            <a:srgbClr val="000000"/>
                          </a:solidFill>
                          <a:latin typeface="Calibri"/>
                        </a:rPr>
                        <a:t>Lib</a:t>
                      </a:r>
                    </a:p>
                  </a:txBody>
                  <a:tcPr marL="6469" marR="6469" marT="6469" marB="0" vert="vert">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rowSpan="3">
                  <a:txBody>
                    <a:bodyPr/>
                    <a:lstStyle/>
                    <a:p>
                      <a:pPr algn="ctr" fontAlgn="t"/>
                      <a:r>
                        <a:rPr lang="en-US" sz="700" b="1" i="0" u="none" strike="noStrike">
                          <a:solidFill>
                            <a:srgbClr val="000000"/>
                          </a:solidFill>
                          <a:latin typeface="Calibri"/>
                        </a:rPr>
                        <a:t>Intervention</a:t>
                      </a:r>
                    </a:p>
                  </a:txBody>
                  <a:tcPr marL="6469" marR="6469" marT="6469" marB="0" vert="vert">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rowSpan="3">
                  <a:txBody>
                    <a:bodyPr/>
                    <a:lstStyle/>
                    <a:p>
                      <a:pPr algn="ctr" fontAlgn="t"/>
                      <a:r>
                        <a:rPr lang="en-US" sz="700" b="1" i="0" u="none" strike="noStrike">
                          <a:solidFill>
                            <a:srgbClr val="000000"/>
                          </a:solidFill>
                          <a:latin typeface="Calibri"/>
                        </a:rPr>
                        <a:t>Health</a:t>
                      </a:r>
                    </a:p>
                  </a:txBody>
                  <a:tcPr marL="6469" marR="6469" marT="6469" marB="0" vert="vert">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rowSpan="3" gridSpan="2">
                  <a:txBody>
                    <a:bodyPr/>
                    <a:lstStyle/>
                    <a:p>
                      <a:pPr algn="ctr" fontAlgn="t"/>
                      <a:r>
                        <a:rPr lang="en-US" sz="700" b="1" i="0" u="none" strike="noStrike">
                          <a:solidFill>
                            <a:srgbClr val="000000"/>
                          </a:solidFill>
                          <a:latin typeface="Calibri"/>
                        </a:rPr>
                        <a:t>Science</a:t>
                      </a:r>
                    </a:p>
                  </a:txBody>
                  <a:tcPr marL="6469" marR="6469" marT="6469" marB="0" vert="vert">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rowSpan="3" hMerge="1">
                  <a:txBody>
                    <a:bodyPr/>
                    <a:lstStyle/>
                    <a:p>
                      <a:endParaRPr lang="en-US"/>
                    </a:p>
                  </a:txBody>
                  <a:tcPr/>
                </a:tc>
                <a:tc rowSpan="3">
                  <a:txBody>
                    <a:bodyPr/>
                    <a:lstStyle/>
                    <a:p>
                      <a:pPr algn="ctr" fontAlgn="t"/>
                      <a:r>
                        <a:rPr lang="en-US" sz="700" b="1" i="0" u="none" strike="noStrike">
                          <a:solidFill>
                            <a:srgbClr val="000000"/>
                          </a:solidFill>
                          <a:latin typeface="Calibri"/>
                        </a:rPr>
                        <a:t>Social</a:t>
                      </a:r>
                    </a:p>
                  </a:txBody>
                  <a:tcPr marL="6469" marR="6469" marT="6469" marB="0" vert="vert">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r>
              <a:tr h="184355">
                <a:tc>
                  <a:txBody>
                    <a:bodyPr/>
                    <a:lstStyle/>
                    <a:p>
                      <a:pPr algn="r" fontAlgn="b"/>
                      <a:r>
                        <a:rPr lang="en-US" sz="700" b="1" i="0" u="none" strike="noStrike">
                          <a:solidFill>
                            <a:srgbClr val="000000"/>
                          </a:solidFill>
                          <a:latin typeface="Calibri"/>
                        </a:rPr>
                        <a:t>1:30</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1" i="0" u="none" strike="noStrike">
                          <a:solidFill>
                            <a:srgbClr val="000000"/>
                          </a:solidFill>
                          <a:latin typeface="Calibri"/>
                        </a:rPr>
                        <a:t>Reading Workshop</a:t>
                      </a:r>
                    </a:p>
                  </a:txBody>
                  <a:tcPr marL="6469" marR="6469" marT="64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00"/>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r>
              <a:tr h="184355">
                <a:tc>
                  <a:txBody>
                    <a:bodyPr/>
                    <a:lstStyle/>
                    <a:p>
                      <a:pPr algn="r" fontAlgn="b"/>
                      <a:r>
                        <a:rPr lang="en-US" sz="700" b="1" i="0" u="none" strike="noStrike">
                          <a:solidFill>
                            <a:srgbClr val="000000"/>
                          </a:solidFill>
                          <a:latin typeface="Calibri"/>
                        </a:rPr>
                        <a:t>1:45</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gridSpan="4">
                  <a:txBody>
                    <a:bodyPr/>
                    <a:lstStyle/>
                    <a:p>
                      <a:pPr algn="ctr" fontAlgn="b"/>
                      <a:r>
                        <a:rPr lang="en-US" sz="700" b="1" i="0" u="none" strike="noStrike">
                          <a:solidFill>
                            <a:srgbClr val="000000"/>
                          </a:solidFill>
                          <a:latin typeface="Calibri"/>
                        </a:rPr>
                        <a:t>Recess</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700" b="1" i="0" u="none" strike="noStrike">
                          <a:solidFill>
                            <a:srgbClr val="000000"/>
                          </a:solidFill>
                          <a:latin typeface="Calibri"/>
                        </a:rPr>
                        <a:t>Recess</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r>
              <a:tr h="184355">
                <a:tc>
                  <a:txBody>
                    <a:bodyPr/>
                    <a:lstStyle/>
                    <a:p>
                      <a:pPr algn="r" fontAlgn="b"/>
                      <a:r>
                        <a:rPr lang="en-US" sz="700" b="1" i="0" u="none" strike="noStrike">
                          <a:solidFill>
                            <a:srgbClr val="000000"/>
                          </a:solidFill>
                          <a:latin typeface="Calibri"/>
                        </a:rPr>
                        <a:t>2:00</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solidFill>
                            <a:srgbClr val="000000"/>
                          </a:solidFill>
                          <a:latin typeface="Calibri"/>
                        </a:rPr>
                        <a:t>Recess</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rowSpan="2">
                  <a:txBody>
                    <a:bodyPr/>
                    <a:lstStyle/>
                    <a:p>
                      <a:pPr algn="ctr" fontAlgn="t"/>
                      <a:r>
                        <a:rPr lang="en-US" sz="700" b="1" i="0" u="none" strike="noStrike">
                          <a:solidFill>
                            <a:srgbClr val="000000"/>
                          </a:solidFill>
                          <a:latin typeface="Calibri"/>
                        </a:rPr>
                        <a:t>Lib</a:t>
                      </a:r>
                    </a:p>
                  </a:txBody>
                  <a:tcPr marL="6469" marR="6469" marT="6469" marB="0" vert="vert">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rowSpan="4">
                  <a:txBody>
                    <a:bodyPr/>
                    <a:lstStyle/>
                    <a:p>
                      <a:pPr algn="ctr" fontAlgn="t"/>
                      <a:r>
                        <a:rPr lang="en-US" sz="700" b="1" i="0" u="none" strike="noStrike">
                          <a:solidFill>
                            <a:srgbClr val="000000"/>
                          </a:solidFill>
                          <a:latin typeface="Calibri"/>
                        </a:rPr>
                        <a:t>Science</a:t>
                      </a:r>
                    </a:p>
                  </a:txBody>
                  <a:tcPr marL="6469" marR="6469" marT="6469" marB="0" vert="vert">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rowSpan="4">
                  <a:txBody>
                    <a:bodyPr/>
                    <a:lstStyle/>
                    <a:p>
                      <a:pPr algn="ctr" fontAlgn="t"/>
                      <a:r>
                        <a:rPr lang="en-US" sz="700" b="1" i="0" u="none" strike="noStrike">
                          <a:solidFill>
                            <a:srgbClr val="000000"/>
                          </a:solidFill>
                          <a:latin typeface="Calibri"/>
                        </a:rPr>
                        <a:t>Social</a:t>
                      </a:r>
                    </a:p>
                  </a:txBody>
                  <a:tcPr marL="6469" marR="6469" marT="6469" marB="0" vert="vert">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rowSpan="4">
                  <a:txBody>
                    <a:bodyPr/>
                    <a:lstStyle/>
                    <a:p>
                      <a:pPr algn="ctr" fontAlgn="t"/>
                      <a:r>
                        <a:rPr lang="en-US" sz="700" b="1" i="0" u="none" strike="noStrike">
                          <a:solidFill>
                            <a:srgbClr val="000000"/>
                          </a:solidFill>
                          <a:latin typeface="Calibri"/>
                        </a:rPr>
                        <a:t>Intervention</a:t>
                      </a:r>
                    </a:p>
                  </a:txBody>
                  <a:tcPr marL="6469" marR="6469" marT="6469" marB="0" vert="vert">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rowSpan="2" gridSpan="4">
                  <a:txBody>
                    <a:bodyPr/>
                    <a:lstStyle/>
                    <a:p>
                      <a:pPr algn="ctr" fontAlgn="ctr"/>
                      <a:r>
                        <a:rPr lang="en-US" sz="700" b="1" i="0" u="none" strike="noStrike">
                          <a:solidFill>
                            <a:srgbClr val="000000"/>
                          </a:solidFill>
                          <a:latin typeface="Calibri"/>
                        </a:rPr>
                        <a:t>Writing</a:t>
                      </a:r>
                    </a:p>
                  </a:txBody>
                  <a:tcPr marL="6469" marR="6469" marT="64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00"/>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a:txBody>
                    <a:bodyPr/>
                    <a:lstStyle/>
                    <a:p>
                      <a:pPr algn="ctr" fontAlgn="t"/>
                      <a:r>
                        <a:rPr lang="en-US" sz="700" b="1" i="0" u="none" strike="noStrike">
                          <a:solidFill>
                            <a:srgbClr val="000000"/>
                          </a:solidFill>
                          <a:latin typeface="Calibri"/>
                        </a:rPr>
                        <a:t>P.E.</a:t>
                      </a:r>
                    </a:p>
                  </a:txBody>
                  <a:tcPr marL="6469" marR="6469" marT="6469" marB="0" vert="vert">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rowSpan="4">
                  <a:txBody>
                    <a:bodyPr/>
                    <a:lstStyle/>
                    <a:p>
                      <a:pPr algn="ctr" fontAlgn="t"/>
                      <a:r>
                        <a:rPr lang="en-US" sz="700" b="1" i="0" u="none" strike="noStrike">
                          <a:solidFill>
                            <a:srgbClr val="000000"/>
                          </a:solidFill>
                          <a:latin typeface="Calibri"/>
                        </a:rPr>
                        <a:t>Social</a:t>
                      </a:r>
                    </a:p>
                  </a:txBody>
                  <a:tcPr marL="6469" marR="6469" marT="6469" marB="0" vert="vert">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rowSpan="2">
                  <a:txBody>
                    <a:bodyPr/>
                    <a:lstStyle/>
                    <a:p>
                      <a:pPr algn="ctr" fontAlgn="t"/>
                      <a:r>
                        <a:rPr lang="en-US" sz="700" b="1" i="0" u="none" strike="noStrike">
                          <a:solidFill>
                            <a:srgbClr val="000000"/>
                          </a:solidFill>
                          <a:latin typeface="Calibri"/>
                        </a:rPr>
                        <a:t>Mus</a:t>
                      </a:r>
                    </a:p>
                  </a:txBody>
                  <a:tcPr marL="6469" marR="6469" marT="6469" marB="0" vert="vert">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3366"/>
                    </a:solidFill>
                  </a:tcPr>
                </a:tc>
                <a:tc rowSpan="4">
                  <a:txBody>
                    <a:bodyPr/>
                    <a:lstStyle/>
                    <a:p>
                      <a:pPr algn="ctr" fontAlgn="t"/>
                      <a:r>
                        <a:rPr lang="en-US" sz="700" b="1" i="0" u="none" strike="noStrike">
                          <a:solidFill>
                            <a:srgbClr val="000000"/>
                          </a:solidFill>
                          <a:latin typeface="Calibri"/>
                        </a:rPr>
                        <a:t>Intervention</a:t>
                      </a:r>
                    </a:p>
                  </a:txBody>
                  <a:tcPr marL="6469" marR="6469" marT="6469" marB="0" vert="vert">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rowSpan="2" gridSpan="4">
                  <a:txBody>
                    <a:bodyPr/>
                    <a:lstStyle/>
                    <a:p>
                      <a:pPr algn="ctr" fontAlgn="ctr"/>
                      <a:r>
                        <a:rPr lang="en-US" sz="700" b="1" i="0" u="none" strike="noStrike">
                          <a:solidFill>
                            <a:srgbClr val="000000"/>
                          </a:solidFill>
                          <a:latin typeface="Calibri"/>
                        </a:rPr>
                        <a:t>Writing</a:t>
                      </a:r>
                    </a:p>
                  </a:txBody>
                  <a:tcPr marL="6469" marR="6469" marT="64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00"/>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algn="ctr" fontAlgn="ctr"/>
                      <a:r>
                        <a:rPr lang="en-US" sz="700" b="1" i="0" u="none" strike="noStrike">
                          <a:solidFill>
                            <a:srgbClr val="000000"/>
                          </a:solidFill>
                          <a:latin typeface="Calibri"/>
                        </a:rPr>
                        <a:t>Math Workshop</a:t>
                      </a:r>
                    </a:p>
                  </a:txBody>
                  <a:tcPr marL="6469" marR="6469" marT="64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CFF"/>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r>
              <a:tr h="184355">
                <a:tc>
                  <a:txBody>
                    <a:bodyPr/>
                    <a:lstStyle/>
                    <a:p>
                      <a:pPr algn="r" fontAlgn="b"/>
                      <a:r>
                        <a:rPr lang="en-US" sz="700" b="1" i="0" u="none" strike="noStrike">
                          <a:solidFill>
                            <a:srgbClr val="000000"/>
                          </a:solidFill>
                          <a:latin typeface="Calibri"/>
                        </a:rPr>
                        <a:t>2:15</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solidFill>
                            <a:srgbClr val="000000"/>
                          </a:solidFill>
                          <a:latin typeface="Calibri"/>
                        </a:rPr>
                        <a:t>Writing</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00"/>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r h="184355">
                <a:tc>
                  <a:txBody>
                    <a:bodyPr/>
                    <a:lstStyle/>
                    <a:p>
                      <a:pPr algn="r" fontAlgn="b"/>
                      <a:r>
                        <a:rPr lang="en-US" sz="700" b="1" i="0" u="none" strike="noStrike">
                          <a:solidFill>
                            <a:srgbClr val="000000"/>
                          </a:solidFill>
                          <a:latin typeface="Calibri"/>
                        </a:rPr>
                        <a:t>2:30</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1" i="0" u="none" strike="noStrike">
                          <a:solidFill>
                            <a:srgbClr val="000000"/>
                          </a:solidFill>
                          <a:latin typeface="Calibri"/>
                        </a:rPr>
                        <a:t>Math</a:t>
                      </a:r>
                    </a:p>
                  </a:txBody>
                  <a:tcPr marL="6469" marR="6469" marT="64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FF"/>
                    </a:solidFill>
                  </a:tcPr>
                </a:tc>
                <a:tc rowSpan="2">
                  <a:txBody>
                    <a:bodyPr/>
                    <a:lstStyle/>
                    <a:p>
                      <a:pPr algn="ctr" fontAlgn="t"/>
                      <a:r>
                        <a:rPr lang="en-US" sz="700" b="1" i="0" u="none" strike="noStrike">
                          <a:solidFill>
                            <a:srgbClr val="000000"/>
                          </a:solidFill>
                          <a:latin typeface="Calibri"/>
                        </a:rPr>
                        <a:t>Mus</a:t>
                      </a:r>
                    </a:p>
                  </a:txBody>
                  <a:tcPr marL="6469" marR="6469" marT="6469" marB="0" vert="vert">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3366"/>
                    </a:solidFill>
                  </a:tcPr>
                </a:tc>
                <a:tc vMerge="1">
                  <a:txBody>
                    <a:bodyPr/>
                    <a:lstStyle/>
                    <a:p>
                      <a:endParaRPr lang="en-US"/>
                    </a:p>
                  </a:txBody>
                  <a:tcPr/>
                </a:tc>
                <a:tc vMerge="1">
                  <a:txBody>
                    <a:bodyPr/>
                    <a:lstStyle/>
                    <a:p>
                      <a:endParaRPr lang="en-US"/>
                    </a:p>
                  </a:txBody>
                  <a:tcPr/>
                </a:tc>
                <a:tc vMerge="1">
                  <a:txBody>
                    <a:bodyPr/>
                    <a:lstStyle/>
                    <a:p>
                      <a:endParaRPr lang="en-US"/>
                    </a:p>
                  </a:txBody>
                  <a:tcPr/>
                </a:tc>
                <a:tc rowSpan="2" gridSpan="2">
                  <a:txBody>
                    <a:bodyPr/>
                    <a:lstStyle/>
                    <a:p>
                      <a:pPr algn="ctr" fontAlgn="ctr"/>
                      <a:r>
                        <a:rPr lang="en-US" sz="700" b="1" i="0" u="none" strike="noStrike">
                          <a:solidFill>
                            <a:srgbClr val="000000"/>
                          </a:solidFill>
                          <a:latin typeface="Calibri"/>
                        </a:rPr>
                        <a:t>Science</a:t>
                      </a:r>
                    </a:p>
                  </a:txBody>
                  <a:tcPr marL="6469" marR="6469" marT="64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rowSpan="2" hMerge="1">
                  <a:txBody>
                    <a:bodyPr/>
                    <a:lstStyle/>
                    <a:p>
                      <a:endParaRPr lang="en-US"/>
                    </a:p>
                  </a:txBody>
                  <a:tcPr/>
                </a:tc>
                <a:tc rowSpan="2" gridSpan="2">
                  <a:txBody>
                    <a:bodyPr/>
                    <a:lstStyle/>
                    <a:p>
                      <a:pPr algn="ctr" fontAlgn="ctr"/>
                      <a:r>
                        <a:rPr lang="en-US" sz="700" b="1" i="0" u="none" strike="noStrike">
                          <a:solidFill>
                            <a:srgbClr val="000000"/>
                          </a:solidFill>
                          <a:latin typeface="Calibri"/>
                        </a:rPr>
                        <a:t>Art</a:t>
                      </a:r>
                    </a:p>
                  </a:txBody>
                  <a:tcPr marL="6469" marR="6469" marT="64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FF"/>
                    </a:solidFill>
                  </a:tcPr>
                </a:tc>
                <a:tc rowSpan="2" hMerge="1">
                  <a:txBody>
                    <a:bodyPr/>
                    <a:lstStyle/>
                    <a:p>
                      <a:endParaRPr lang="en-US"/>
                    </a:p>
                  </a:txBody>
                  <a:tcPr/>
                </a:tc>
                <a:tc rowSpan="2">
                  <a:txBody>
                    <a:bodyPr/>
                    <a:lstStyle/>
                    <a:p>
                      <a:pPr algn="ctr" fontAlgn="t"/>
                      <a:r>
                        <a:rPr lang="en-US" sz="700" b="1" i="0" u="none" strike="noStrike">
                          <a:solidFill>
                            <a:srgbClr val="000000"/>
                          </a:solidFill>
                          <a:latin typeface="Calibri"/>
                        </a:rPr>
                        <a:t>Lib</a:t>
                      </a:r>
                    </a:p>
                  </a:txBody>
                  <a:tcPr marL="6469" marR="6469" marT="6469" marB="0" vert="vert">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vMerge="1">
                  <a:txBody>
                    <a:bodyPr/>
                    <a:lstStyle/>
                    <a:p>
                      <a:endParaRPr lang="en-US"/>
                    </a:p>
                  </a:txBody>
                  <a:tcPr/>
                </a:tc>
                <a:tc rowSpan="2">
                  <a:txBody>
                    <a:bodyPr/>
                    <a:lstStyle/>
                    <a:p>
                      <a:pPr algn="ctr" fontAlgn="t"/>
                      <a:r>
                        <a:rPr lang="en-US" sz="700" b="1" i="0" u="none" strike="noStrike">
                          <a:solidFill>
                            <a:srgbClr val="000000"/>
                          </a:solidFill>
                          <a:latin typeface="Calibri"/>
                        </a:rPr>
                        <a:t>Sci</a:t>
                      </a:r>
                    </a:p>
                  </a:txBody>
                  <a:tcPr marL="6469" marR="6469" marT="6469" marB="0" vert="vert">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vMerge="1">
                  <a:txBody>
                    <a:bodyPr/>
                    <a:lstStyle/>
                    <a:p>
                      <a:endParaRPr lang="en-US"/>
                    </a:p>
                  </a:txBody>
                  <a:tcPr/>
                </a:tc>
                <a:tc rowSpan="2" gridSpan="2">
                  <a:txBody>
                    <a:bodyPr/>
                    <a:lstStyle/>
                    <a:p>
                      <a:pPr algn="ctr" fontAlgn="ctr"/>
                      <a:r>
                        <a:rPr lang="en-US" sz="700" b="1" i="0" u="none" strike="noStrike">
                          <a:solidFill>
                            <a:srgbClr val="000000"/>
                          </a:solidFill>
                          <a:latin typeface="Calibri"/>
                        </a:rPr>
                        <a:t>Science</a:t>
                      </a:r>
                    </a:p>
                  </a:txBody>
                  <a:tcPr marL="6469" marR="6469" marT="64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rowSpan="2" hMerge="1">
                  <a:txBody>
                    <a:bodyPr/>
                    <a:lstStyle/>
                    <a:p>
                      <a:endParaRPr lang="en-US"/>
                    </a:p>
                  </a:txBody>
                  <a:tcPr/>
                </a:tc>
                <a:tc rowSpan="2" gridSpan="2">
                  <a:txBody>
                    <a:bodyPr/>
                    <a:lstStyle/>
                    <a:p>
                      <a:pPr algn="ctr" fontAlgn="ctr"/>
                      <a:r>
                        <a:rPr lang="en-US" sz="700" b="1" i="0" u="none" strike="noStrike">
                          <a:solidFill>
                            <a:srgbClr val="000000"/>
                          </a:solidFill>
                          <a:latin typeface="Calibri"/>
                        </a:rPr>
                        <a:t>Social</a:t>
                      </a:r>
                    </a:p>
                  </a:txBody>
                  <a:tcPr marL="6469" marR="6469" marT="64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rowSpan="2" hMerge="1">
                  <a:txBody>
                    <a:bodyPr/>
                    <a:lstStyle/>
                    <a:p>
                      <a:endParaRPr lang="en-US"/>
                    </a:p>
                  </a:txBody>
                  <a:tcPr/>
                </a:tc>
                <a:tc rowSpan="2">
                  <a:txBody>
                    <a:bodyPr/>
                    <a:lstStyle/>
                    <a:p>
                      <a:pPr algn="ctr" fontAlgn="t"/>
                      <a:r>
                        <a:rPr lang="en-US" sz="700" b="1" i="0" u="none" strike="noStrike">
                          <a:solidFill>
                            <a:srgbClr val="000000"/>
                          </a:solidFill>
                          <a:latin typeface="Calibri"/>
                        </a:rPr>
                        <a:t>P.E.</a:t>
                      </a:r>
                    </a:p>
                  </a:txBody>
                  <a:tcPr marL="6469" marR="6469" marT="6469" marB="0" vert="vert">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CC"/>
                    </a:solidFill>
                  </a:tcPr>
                </a:tc>
                <a:tc rowSpan="2">
                  <a:txBody>
                    <a:bodyPr/>
                    <a:lstStyle/>
                    <a:p>
                      <a:pPr algn="ctr" fontAlgn="auto"/>
                      <a:r>
                        <a:rPr lang="en-US" sz="700" b="1" i="0" u="none" strike="noStrike">
                          <a:solidFill>
                            <a:srgbClr val="000000"/>
                          </a:solidFill>
                          <a:latin typeface="Calibri"/>
                        </a:rPr>
                        <a:t>Tech</a:t>
                      </a:r>
                    </a:p>
                  </a:txBody>
                  <a:tcPr marL="6469" marR="6469" marT="6469" marB="0" vert="vert"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6699"/>
                    </a:solidFill>
                  </a:tcPr>
                </a:tc>
                <a:tc rowSpan="2">
                  <a:txBody>
                    <a:bodyPr/>
                    <a:lstStyle/>
                    <a:p>
                      <a:pPr algn="ctr" fontAlgn="t"/>
                      <a:r>
                        <a:rPr lang="en-US" sz="700" b="1" i="0" u="none" strike="noStrike">
                          <a:solidFill>
                            <a:srgbClr val="000000"/>
                          </a:solidFill>
                          <a:latin typeface="Calibri"/>
                        </a:rPr>
                        <a:t>Lib</a:t>
                      </a:r>
                    </a:p>
                  </a:txBody>
                  <a:tcPr marL="6469" marR="6469" marT="6469" marB="0" vert="vert">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rowSpan="2">
                  <a:txBody>
                    <a:bodyPr/>
                    <a:lstStyle/>
                    <a:p>
                      <a:pPr algn="ctr" fontAlgn="t"/>
                      <a:r>
                        <a:rPr lang="en-US" sz="700" b="1" i="0" u="none" strike="noStrike">
                          <a:solidFill>
                            <a:srgbClr val="000000"/>
                          </a:solidFill>
                          <a:latin typeface="Calibri"/>
                        </a:rPr>
                        <a:t>Intervention</a:t>
                      </a:r>
                    </a:p>
                  </a:txBody>
                  <a:tcPr marL="6469" marR="6469" marT="6469" marB="0" vert="vert">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184355">
                <a:tc>
                  <a:txBody>
                    <a:bodyPr/>
                    <a:lstStyle/>
                    <a:p>
                      <a:pPr algn="r" fontAlgn="b"/>
                      <a:r>
                        <a:rPr lang="en-US" sz="700" b="1" i="0" u="none" strike="noStrike">
                          <a:solidFill>
                            <a:srgbClr val="000000"/>
                          </a:solidFill>
                          <a:latin typeface="Calibri"/>
                        </a:rPr>
                        <a:t>2:45</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184355">
                <a:tc>
                  <a:txBody>
                    <a:bodyPr/>
                    <a:lstStyle/>
                    <a:p>
                      <a:pPr algn="r" fontAlgn="b"/>
                      <a:r>
                        <a:rPr lang="en-US" sz="700" b="1" i="0" u="none" strike="noStrike">
                          <a:solidFill>
                            <a:srgbClr val="000000"/>
                          </a:solidFill>
                          <a:latin typeface="Calibri"/>
                        </a:rPr>
                        <a:t>3:00</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solidFill>
                            <a:srgbClr val="000000"/>
                          </a:solidFill>
                          <a:latin typeface="Calibri"/>
                        </a:rPr>
                        <a:t>Closing Instruction</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b"/>
                      <a:r>
                        <a:rPr lang="en-US" sz="700" b="1" i="0" u="none" strike="noStrike">
                          <a:solidFill>
                            <a:srgbClr val="000000"/>
                          </a:solidFill>
                          <a:latin typeface="Calibri"/>
                        </a:rPr>
                        <a:t>Closing Instruction</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700" b="1" i="0" u="none" strike="noStrike">
                          <a:solidFill>
                            <a:srgbClr val="000000"/>
                          </a:solidFill>
                          <a:latin typeface="Calibri"/>
                        </a:rPr>
                        <a:t>Closing Instruction</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700" b="1" i="0" u="none" strike="noStrike">
                          <a:solidFill>
                            <a:srgbClr val="000000"/>
                          </a:solidFill>
                          <a:latin typeface="Calibri"/>
                        </a:rPr>
                        <a:t>Closing Instruction</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700" b="1" i="0" u="none" strike="noStrike">
                          <a:solidFill>
                            <a:srgbClr val="000000"/>
                          </a:solidFill>
                          <a:latin typeface="Calibri"/>
                        </a:rPr>
                        <a:t>Closing Instruction</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700" b="1" i="0" u="none" strike="noStrike">
                          <a:solidFill>
                            <a:srgbClr val="000000"/>
                          </a:solidFill>
                          <a:latin typeface="Calibri"/>
                        </a:rPr>
                        <a:t>Closing Instruction</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184355">
                <a:tc>
                  <a:txBody>
                    <a:bodyPr/>
                    <a:lstStyle/>
                    <a:p>
                      <a:pPr algn="r" fontAlgn="b"/>
                      <a:r>
                        <a:rPr lang="en-US" sz="700" b="1" i="0" u="none" strike="noStrike">
                          <a:solidFill>
                            <a:srgbClr val="000000"/>
                          </a:solidFill>
                          <a:latin typeface="Calibri"/>
                        </a:rPr>
                        <a:t>3:10</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solidFill>
                            <a:srgbClr val="000000"/>
                          </a:solidFill>
                          <a:latin typeface="Calibri"/>
                        </a:rPr>
                        <a:t>Duty</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b"/>
                      <a:r>
                        <a:rPr lang="en-US" sz="700" b="1" i="0" u="none" strike="noStrike">
                          <a:solidFill>
                            <a:srgbClr val="000000"/>
                          </a:solidFill>
                          <a:latin typeface="Calibri"/>
                        </a:rPr>
                        <a:t>Duty</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700" b="1" i="0" u="none" strike="noStrike">
                          <a:solidFill>
                            <a:srgbClr val="000000"/>
                          </a:solidFill>
                          <a:latin typeface="Calibri"/>
                        </a:rPr>
                        <a:t>Duty</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700" b="1" i="0" u="none" strike="noStrike">
                          <a:solidFill>
                            <a:srgbClr val="000000"/>
                          </a:solidFill>
                          <a:latin typeface="Calibri"/>
                        </a:rPr>
                        <a:t>Duty</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700" b="1" i="0" u="none" strike="noStrike">
                          <a:solidFill>
                            <a:srgbClr val="000000"/>
                          </a:solidFill>
                          <a:latin typeface="Calibri"/>
                        </a:rPr>
                        <a:t>Duty</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700" b="1" i="0" u="none" strike="noStrike">
                          <a:solidFill>
                            <a:srgbClr val="000000"/>
                          </a:solidFill>
                          <a:latin typeface="Calibri"/>
                        </a:rPr>
                        <a:t>Duty</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184355">
                <a:tc>
                  <a:txBody>
                    <a:bodyPr/>
                    <a:lstStyle/>
                    <a:p>
                      <a:pPr algn="r" fontAlgn="b"/>
                      <a:r>
                        <a:rPr lang="en-US" sz="700" b="1" i="0" u="none" strike="noStrike">
                          <a:solidFill>
                            <a:srgbClr val="000000"/>
                          </a:solidFill>
                          <a:latin typeface="Calibri"/>
                        </a:rPr>
                        <a:t>3:20</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solidFill>
                            <a:srgbClr val="000000"/>
                          </a:solidFill>
                          <a:latin typeface="Calibri"/>
                        </a:rPr>
                        <a:t>Prep/Mtg</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gridSpan="4">
                  <a:txBody>
                    <a:bodyPr/>
                    <a:lstStyle/>
                    <a:p>
                      <a:pPr algn="ctr" fontAlgn="b"/>
                      <a:r>
                        <a:rPr lang="en-US" sz="700" b="1" i="0" u="none" strike="noStrike">
                          <a:solidFill>
                            <a:srgbClr val="000000"/>
                          </a:solidFill>
                          <a:latin typeface="Calibri"/>
                        </a:rPr>
                        <a:t>Prep/Mtg</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700" b="1" i="0" u="none" strike="noStrike">
                          <a:solidFill>
                            <a:srgbClr val="000000"/>
                          </a:solidFill>
                          <a:latin typeface="Calibri"/>
                        </a:rPr>
                        <a:t>Prep/Mtg</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700" b="1" i="0" u="none" strike="noStrike">
                          <a:solidFill>
                            <a:srgbClr val="000000"/>
                          </a:solidFill>
                          <a:latin typeface="Calibri"/>
                        </a:rPr>
                        <a:t>Prep/Mtg</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700" b="1" i="0" u="none" strike="noStrike">
                          <a:solidFill>
                            <a:srgbClr val="000000"/>
                          </a:solidFill>
                          <a:latin typeface="Calibri"/>
                        </a:rPr>
                        <a:t>Prep/Mtg</a:t>
                      </a: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700" b="1" i="0" u="none" strike="noStrike" dirty="0">
                          <a:solidFill>
                            <a:srgbClr val="000000"/>
                          </a:solidFill>
                          <a:latin typeface="Calibri"/>
                        </a:rPr>
                        <a:t>Prep/</a:t>
                      </a:r>
                      <a:r>
                        <a:rPr lang="en-US" sz="700" b="1" i="0" u="none" strike="noStrike" dirty="0" err="1">
                          <a:solidFill>
                            <a:srgbClr val="000000"/>
                          </a:solidFill>
                          <a:latin typeface="Calibri"/>
                        </a:rPr>
                        <a:t>Mtg</a:t>
                      </a:r>
                      <a:endParaRPr lang="en-US" sz="700" b="1" i="0" u="none" strike="noStrike" dirty="0">
                        <a:solidFill>
                          <a:srgbClr val="000000"/>
                        </a:solidFill>
                        <a:latin typeface="Calibri"/>
                      </a:endParaRPr>
                    </a:p>
                  </a:txBody>
                  <a:tcPr marL="6469" marR="6469" marT="6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223540671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80996" y="380999"/>
          <a:ext cx="8534403" cy="6248400"/>
        </p:xfrm>
        <a:graphic>
          <a:graphicData uri="http://schemas.openxmlformats.org/drawingml/2006/table">
            <a:tbl>
              <a:tblPr/>
              <a:tblGrid>
                <a:gridCol w="875324"/>
                <a:gridCol w="1094154"/>
                <a:gridCol w="1312985"/>
                <a:gridCol w="1312985"/>
                <a:gridCol w="1312985"/>
                <a:gridCol w="1312985"/>
                <a:gridCol w="1312985"/>
              </a:tblGrid>
              <a:tr h="185057">
                <a:tc>
                  <a:txBody>
                    <a:bodyPr/>
                    <a:lstStyle/>
                    <a:p>
                      <a:pPr algn="ctr" fontAlgn="b"/>
                      <a:endParaRPr lang="en-US" sz="700" b="0" i="0" u="none" strike="noStrike">
                        <a:latin typeface="Arial"/>
                      </a:endParaRPr>
                    </a:p>
                  </a:txBody>
                  <a:tcPr marL="7080" marR="7080" marT="7080" marB="0" anchor="b">
                    <a:lnL>
                      <a:noFill/>
                    </a:lnL>
                    <a:lnR>
                      <a:noFill/>
                    </a:lnR>
                    <a:lnT>
                      <a:noFill/>
                    </a:lnT>
                    <a:lnB>
                      <a:noFill/>
                    </a:lnB>
                  </a:tcPr>
                </a:tc>
                <a:tc>
                  <a:txBody>
                    <a:bodyPr/>
                    <a:lstStyle/>
                    <a:p>
                      <a:pPr algn="ctr" fontAlgn="b"/>
                      <a:r>
                        <a:rPr lang="en-US" sz="700" b="0" i="0" u="none" strike="noStrike">
                          <a:latin typeface="Arial"/>
                        </a:rPr>
                        <a:t>Kinder</a:t>
                      </a:r>
                    </a:p>
                  </a:txBody>
                  <a:tcPr marL="7080" marR="7080" marT="7080" marB="0" anchor="b">
                    <a:lnL>
                      <a:noFill/>
                    </a:lnL>
                    <a:lnR>
                      <a:noFill/>
                    </a:lnR>
                    <a:lnT>
                      <a:noFill/>
                    </a:lnT>
                    <a:lnB>
                      <a:noFill/>
                    </a:lnB>
                  </a:tcPr>
                </a:tc>
                <a:tc>
                  <a:txBody>
                    <a:bodyPr/>
                    <a:lstStyle/>
                    <a:p>
                      <a:pPr algn="ctr" fontAlgn="b"/>
                      <a:r>
                        <a:rPr lang="en-US" sz="700" b="0" i="0" u="none" strike="noStrike">
                          <a:latin typeface="Arial"/>
                        </a:rPr>
                        <a:t>First</a:t>
                      </a:r>
                    </a:p>
                  </a:txBody>
                  <a:tcPr marL="7080" marR="7080" marT="7080" marB="0" anchor="b">
                    <a:lnL>
                      <a:noFill/>
                    </a:lnL>
                    <a:lnR>
                      <a:noFill/>
                    </a:lnR>
                    <a:lnT>
                      <a:noFill/>
                    </a:lnT>
                    <a:lnB>
                      <a:noFill/>
                    </a:lnB>
                  </a:tcPr>
                </a:tc>
                <a:tc>
                  <a:txBody>
                    <a:bodyPr/>
                    <a:lstStyle/>
                    <a:p>
                      <a:pPr algn="ctr" fontAlgn="b"/>
                      <a:r>
                        <a:rPr lang="en-US" sz="700" b="0" i="0" u="none" strike="noStrike">
                          <a:latin typeface="Arial"/>
                        </a:rPr>
                        <a:t>Second</a:t>
                      </a:r>
                    </a:p>
                  </a:txBody>
                  <a:tcPr marL="7080" marR="7080" marT="7080" marB="0" anchor="b">
                    <a:lnL>
                      <a:noFill/>
                    </a:lnL>
                    <a:lnR>
                      <a:noFill/>
                    </a:lnR>
                    <a:lnT>
                      <a:noFill/>
                    </a:lnT>
                    <a:lnB>
                      <a:noFill/>
                    </a:lnB>
                  </a:tcPr>
                </a:tc>
                <a:tc>
                  <a:txBody>
                    <a:bodyPr/>
                    <a:lstStyle/>
                    <a:p>
                      <a:pPr algn="ctr" fontAlgn="b"/>
                      <a:r>
                        <a:rPr lang="en-US" sz="700" b="0" i="0" u="none" strike="noStrike">
                          <a:latin typeface="Arial"/>
                        </a:rPr>
                        <a:t>Third</a:t>
                      </a:r>
                    </a:p>
                  </a:txBody>
                  <a:tcPr marL="7080" marR="7080" marT="7080" marB="0" anchor="b">
                    <a:lnL>
                      <a:noFill/>
                    </a:lnL>
                    <a:lnR>
                      <a:noFill/>
                    </a:lnR>
                    <a:lnT>
                      <a:noFill/>
                    </a:lnT>
                    <a:lnB>
                      <a:noFill/>
                    </a:lnB>
                  </a:tcPr>
                </a:tc>
                <a:tc>
                  <a:txBody>
                    <a:bodyPr/>
                    <a:lstStyle/>
                    <a:p>
                      <a:pPr algn="ctr" fontAlgn="b"/>
                      <a:r>
                        <a:rPr lang="en-US" sz="700" b="0" i="0" u="none" strike="noStrike">
                          <a:latin typeface="Arial"/>
                        </a:rPr>
                        <a:t>Fourth</a:t>
                      </a:r>
                    </a:p>
                  </a:txBody>
                  <a:tcPr marL="7080" marR="7080" marT="7080" marB="0" anchor="b">
                    <a:lnL>
                      <a:noFill/>
                    </a:lnL>
                    <a:lnR>
                      <a:noFill/>
                    </a:lnR>
                    <a:lnT>
                      <a:noFill/>
                    </a:lnT>
                    <a:lnB>
                      <a:noFill/>
                    </a:lnB>
                  </a:tcPr>
                </a:tc>
                <a:tc>
                  <a:txBody>
                    <a:bodyPr/>
                    <a:lstStyle/>
                    <a:p>
                      <a:pPr algn="ctr" fontAlgn="b"/>
                      <a:r>
                        <a:rPr lang="en-US" sz="700" b="0" i="0" u="none" strike="noStrike">
                          <a:latin typeface="Arial"/>
                        </a:rPr>
                        <a:t>Fifth</a:t>
                      </a:r>
                    </a:p>
                  </a:txBody>
                  <a:tcPr marL="7080" marR="7080" marT="7080" marB="0" anchor="b">
                    <a:lnL>
                      <a:noFill/>
                    </a:lnL>
                    <a:lnR>
                      <a:noFill/>
                    </a:lnR>
                    <a:lnT>
                      <a:noFill/>
                    </a:lnT>
                    <a:lnB>
                      <a:noFill/>
                    </a:lnB>
                  </a:tcPr>
                </a:tc>
              </a:tr>
              <a:tr h="533401">
                <a:tc>
                  <a:txBody>
                    <a:bodyPr/>
                    <a:lstStyle/>
                    <a:p>
                      <a:pPr algn="ctr" fontAlgn="b"/>
                      <a:r>
                        <a:rPr lang="en-US" sz="700" b="0" i="0" u="none" strike="noStrike">
                          <a:latin typeface="Arial"/>
                        </a:rPr>
                        <a:t>8:40-8:55</a:t>
                      </a:r>
                    </a:p>
                  </a:txBody>
                  <a:tcPr marL="7080" marR="7080" marT="7080" marB="0" anchor="b">
                    <a:lnL>
                      <a:noFill/>
                    </a:lnL>
                    <a:lnR>
                      <a:noFill/>
                    </a:lnR>
                    <a:lnT>
                      <a:noFill/>
                    </a:lnT>
                    <a:lnB>
                      <a:noFill/>
                    </a:lnB>
                  </a:tcPr>
                </a:tc>
                <a:tc>
                  <a:txBody>
                    <a:bodyPr/>
                    <a:lstStyle/>
                    <a:p>
                      <a:pPr algn="ctr" fontAlgn="b"/>
                      <a:r>
                        <a:rPr lang="en-US" sz="700" b="0" i="0" u="none" strike="noStrike">
                          <a:latin typeface="Arial"/>
                        </a:rPr>
                        <a:t>Breakfast</a:t>
                      </a:r>
                    </a:p>
                  </a:txBody>
                  <a:tcPr marL="7080" marR="7080" marT="7080" marB="0" anchor="b">
                    <a:lnL>
                      <a:noFill/>
                    </a:lnL>
                    <a:lnR>
                      <a:noFill/>
                    </a:lnR>
                    <a:lnT>
                      <a:noFill/>
                    </a:lnT>
                    <a:lnB>
                      <a:noFill/>
                    </a:lnB>
                  </a:tcPr>
                </a:tc>
                <a:tc>
                  <a:txBody>
                    <a:bodyPr/>
                    <a:lstStyle/>
                    <a:p>
                      <a:pPr algn="ctr" fontAlgn="b"/>
                      <a:endParaRPr lang="en-US" sz="700" b="0" i="0" u="none" strike="noStrike">
                        <a:latin typeface="Arial"/>
                      </a:endParaRPr>
                    </a:p>
                  </a:txBody>
                  <a:tcPr marL="7080" marR="7080" marT="7080" marB="0" anchor="b">
                    <a:lnL>
                      <a:noFill/>
                    </a:lnL>
                    <a:lnR>
                      <a:noFill/>
                    </a:lnR>
                    <a:lnT>
                      <a:noFill/>
                    </a:lnT>
                    <a:lnB>
                      <a:noFill/>
                    </a:lnB>
                  </a:tcPr>
                </a:tc>
                <a:tc>
                  <a:txBody>
                    <a:bodyPr/>
                    <a:lstStyle/>
                    <a:p>
                      <a:pPr algn="ctr" fontAlgn="b"/>
                      <a:r>
                        <a:rPr lang="en-US" sz="700" b="0" i="0" u="none" strike="noStrike">
                          <a:latin typeface="Arial"/>
                        </a:rPr>
                        <a:t>REGULAR SCHEDULE 2013/14</a:t>
                      </a:r>
                    </a:p>
                  </a:txBody>
                  <a:tcPr marL="7080" marR="7080" marT="7080" marB="0" anchor="b">
                    <a:lnL>
                      <a:noFill/>
                    </a:lnL>
                    <a:lnR>
                      <a:noFill/>
                    </a:lnR>
                    <a:lnT>
                      <a:noFill/>
                    </a:lnT>
                    <a:lnB>
                      <a:noFill/>
                    </a:lnB>
                  </a:tcPr>
                </a:tc>
                <a:tc>
                  <a:txBody>
                    <a:bodyPr/>
                    <a:lstStyle/>
                    <a:p>
                      <a:pPr algn="ctr" fontAlgn="b"/>
                      <a:endParaRPr lang="en-US" sz="700" b="0" i="0" u="none" strike="noStrike">
                        <a:latin typeface="Arial"/>
                      </a:endParaRPr>
                    </a:p>
                  </a:txBody>
                  <a:tcPr marL="7080" marR="7080" marT="7080" marB="0" anchor="b">
                    <a:lnL>
                      <a:noFill/>
                    </a:lnL>
                    <a:lnR>
                      <a:noFill/>
                    </a:lnR>
                    <a:lnT>
                      <a:noFill/>
                    </a:lnT>
                    <a:lnB>
                      <a:noFill/>
                    </a:lnB>
                  </a:tcPr>
                </a:tc>
                <a:tc>
                  <a:txBody>
                    <a:bodyPr/>
                    <a:lstStyle/>
                    <a:p>
                      <a:pPr algn="ctr" fontAlgn="b"/>
                      <a:endParaRPr lang="en-US" sz="700" b="0" i="0" u="none" strike="noStrike">
                        <a:latin typeface="Arial"/>
                      </a:endParaRPr>
                    </a:p>
                  </a:txBody>
                  <a:tcPr marL="7080" marR="7080" marT="7080" marB="0" anchor="b">
                    <a:lnL>
                      <a:noFill/>
                    </a:lnL>
                    <a:lnR>
                      <a:noFill/>
                    </a:lnR>
                    <a:lnT>
                      <a:noFill/>
                    </a:lnT>
                    <a:lnB>
                      <a:noFill/>
                    </a:lnB>
                  </a:tcPr>
                </a:tc>
                <a:tc>
                  <a:txBody>
                    <a:bodyPr/>
                    <a:lstStyle/>
                    <a:p>
                      <a:pPr algn="ctr" fontAlgn="b"/>
                      <a:r>
                        <a:rPr lang="en-US" sz="600" b="0" i="0" u="none" strike="noStrike">
                          <a:latin typeface="Arial"/>
                        </a:rPr>
                        <a:t>rev 6/25/13</a:t>
                      </a:r>
                    </a:p>
                  </a:txBody>
                  <a:tcPr marL="7080" marR="7080" marT="7080" marB="0" anchor="b">
                    <a:lnL>
                      <a:noFill/>
                    </a:lnL>
                    <a:lnR>
                      <a:noFill/>
                    </a:lnR>
                    <a:lnT>
                      <a:noFill/>
                    </a:lnT>
                    <a:lnB>
                      <a:noFill/>
                    </a:lnB>
                  </a:tcPr>
                </a:tc>
              </a:tr>
              <a:tr h="185057">
                <a:tc>
                  <a:txBody>
                    <a:bodyPr/>
                    <a:lstStyle/>
                    <a:p>
                      <a:pPr algn="r" fontAlgn="b"/>
                      <a:r>
                        <a:rPr lang="en-US" sz="700" b="0" i="0" u="none" strike="noStrike">
                          <a:latin typeface="Arial"/>
                        </a:rPr>
                        <a:t>8:55</a:t>
                      </a:r>
                    </a:p>
                  </a:txBody>
                  <a:tcPr marL="7080" marR="7080" marT="7080" marB="0" anchor="b">
                    <a:lnL>
                      <a:noFill/>
                    </a:lnL>
                    <a:lnR>
                      <a:noFill/>
                    </a:lnR>
                    <a:lnT>
                      <a:noFill/>
                    </a:lnT>
                    <a:lnB>
                      <a:noFill/>
                    </a:lnB>
                  </a:tcPr>
                </a:tc>
                <a:tc>
                  <a:txBody>
                    <a:bodyPr/>
                    <a:lstStyle/>
                    <a:p>
                      <a:pPr algn="ctr" fontAlgn="b"/>
                      <a:r>
                        <a:rPr lang="en-US" sz="700" b="0" i="0" u="none" strike="noStrike">
                          <a:latin typeface="Arial"/>
                        </a:rPr>
                        <a:t>Beh/Virtue</a:t>
                      </a:r>
                    </a:p>
                  </a:txBody>
                  <a:tcPr marL="7080" marR="7080" marT="7080" marB="0" anchor="b">
                    <a:lnL>
                      <a:noFill/>
                    </a:lnL>
                    <a:lnR>
                      <a:noFill/>
                    </a:lnR>
                    <a:lnT>
                      <a:noFill/>
                    </a:lnT>
                    <a:lnB>
                      <a:noFill/>
                    </a:lnB>
                  </a:tcPr>
                </a:tc>
                <a:tc>
                  <a:txBody>
                    <a:bodyPr/>
                    <a:lstStyle/>
                    <a:p>
                      <a:pPr algn="ctr" fontAlgn="b"/>
                      <a:endParaRPr lang="en-US" sz="700" b="0" i="0" u="none" strike="noStrike">
                        <a:latin typeface="Arial"/>
                      </a:endParaRPr>
                    </a:p>
                  </a:txBody>
                  <a:tcPr marL="7080" marR="7080" marT="7080" marB="0" anchor="b">
                    <a:lnL>
                      <a:noFill/>
                    </a:lnL>
                    <a:lnR>
                      <a:noFill/>
                    </a:lnR>
                    <a:lnT>
                      <a:noFill/>
                    </a:lnT>
                    <a:lnB>
                      <a:noFill/>
                    </a:lnB>
                  </a:tcPr>
                </a:tc>
                <a:tc>
                  <a:txBody>
                    <a:bodyPr/>
                    <a:lstStyle/>
                    <a:p>
                      <a:pPr algn="ctr" fontAlgn="b"/>
                      <a:endParaRPr lang="en-US" sz="700" b="0" i="0" u="none" strike="noStrike">
                        <a:latin typeface="Arial"/>
                      </a:endParaRPr>
                    </a:p>
                  </a:txBody>
                  <a:tcPr marL="7080" marR="7080" marT="7080" marB="0" anchor="b">
                    <a:lnL>
                      <a:noFill/>
                    </a:lnL>
                    <a:lnR>
                      <a:noFill/>
                    </a:lnR>
                    <a:lnT>
                      <a:noFill/>
                    </a:lnT>
                    <a:lnB>
                      <a:noFill/>
                    </a:lnB>
                  </a:tcPr>
                </a:tc>
                <a:tc>
                  <a:txBody>
                    <a:bodyPr/>
                    <a:lstStyle/>
                    <a:p>
                      <a:pPr algn="ctr" fontAlgn="b"/>
                      <a:endParaRPr lang="en-US" sz="700" b="0" i="0" u="none" strike="noStrike">
                        <a:latin typeface="Arial"/>
                      </a:endParaRPr>
                    </a:p>
                  </a:txBody>
                  <a:tcPr marL="7080" marR="7080" marT="7080" marB="0" anchor="b">
                    <a:lnL>
                      <a:noFill/>
                    </a:lnL>
                    <a:lnR>
                      <a:noFill/>
                    </a:lnR>
                    <a:lnT>
                      <a:noFill/>
                    </a:lnT>
                    <a:lnB>
                      <a:noFill/>
                    </a:lnB>
                  </a:tcPr>
                </a:tc>
                <a:tc>
                  <a:txBody>
                    <a:bodyPr/>
                    <a:lstStyle/>
                    <a:p>
                      <a:pPr algn="ctr" fontAlgn="b"/>
                      <a:endParaRPr lang="en-US" sz="700" b="0" i="0" u="none" strike="noStrike">
                        <a:latin typeface="Arial"/>
                      </a:endParaRPr>
                    </a:p>
                  </a:txBody>
                  <a:tcPr marL="7080" marR="7080" marT="7080" marB="0" anchor="b">
                    <a:lnL>
                      <a:noFill/>
                    </a:lnL>
                    <a:lnR>
                      <a:noFill/>
                    </a:lnR>
                    <a:lnT>
                      <a:noFill/>
                    </a:lnT>
                    <a:lnB>
                      <a:noFill/>
                    </a:lnB>
                  </a:tcPr>
                </a:tc>
                <a:tc>
                  <a:txBody>
                    <a:bodyPr/>
                    <a:lstStyle/>
                    <a:p>
                      <a:pPr algn="ctr" fontAlgn="b"/>
                      <a:endParaRPr lang="en-US" sz="700" b="0" i="0" u="none" strike="noStrike">
                        <a:latin typeface="Arial"/>
                      </a:endParaRPr>
                    </a:p>
                  </a:txBody>
                  <a:tcPr marL="7080" marR="7080" marT="7080" marB="0" anchor="b">
                    <a:lnL>
                      <a:noFill/>
                    </a:lnL>
                    <a:lnR>
                      <a:noFill/>
                    </a:lnR>
                    <a:lnT>
                      <a:noFill/>
                    </a:lnT>
                    <a:lnB>
                      <a:noFill/>
                    </a:lnB>
                  </a:tcPr>
                </a:tc>
              </a:tr>
              <a:tr h="359230">
                <a:tc>
                  <a:txBody>
                    <a:bodyPr/>
                    <a:lstStyle/>
                    <a:p>
                      <a:pPr algn="r" fontAlgn="b"/>
                      <a:r>
                        <a:rPr lang="en-US" sz="700" b="0" i="0" u="none" strike="noStrike">
                          <a:latin typeface="Arial"/>
                        </a:rPr>
                        <a:t>9:10</a:t>
                      </a:r>
                    </a:p>
                  </a:txBody>
                  <a:tcPr marL="7080" marR="7080" marT="7080" marB="0" anchor="b">
                    <a:lnL>
                      <a:noFill/>
                    </a:lnL>
                    <a:lnR>
                      <a:noFill/>
                    </a:lnR>
                    <a:lnT>
                      <a:noFill/>
                    </a:lnT>
                    <a:lnB>
                      <a:noFill/>
                    </a:lnB>
                  </a:tcPr>
                </a:tc>
                <a:tc>
                  <a:txBody>
                    <a:bodyPr/>
                    <a:lstStyle/>
                    <a:p>
                      <a:pPr algn="ctr" fontAlgn="b"/>
                      <a:r>
                        <a:rPr lang="en-US" sz="700" b="0" i="0" u="none" strike="noStrike">
                          <a:latin typeface="Arial"/>
                        </a:rPr>
                        <a:t>Number Corn</a:t>
                      </a:r>
                    </a:p>
                  </a:txBody>
                  <a:tcPr marL="7080" marR="7080" marT="7080" marB="0" anchor="b">
                    <a:lnL>
                      <a:noFill/>
                    </a:lnL>
                    <a:lnR>
                      <a:noFill/>
                    </a:lnR>
                    <a:lnT>
                      <a:noFill/>
                    </a:lnT>
                    <a:lnB>
                      <a:noFill/>
                    </a:lnB>
                    <a:solidFill>
                      <a:srgbClr val="99CC00"/>
                    </a:solidFill>
                  </a:tcPr>
                </a:tc>
                <a:tc>
                  <a:txBody>
                    <a:bodyPr/>
                    <a:lstStyle/>
                    <a:p>
                      <a:pPr algn="ctr" fontAlgn="b"/>
                      <a:r>
                        <a:rPr lang="en-US" sz="700" b="0" i="0" u="none" strike="noStrike">
                          <a:latin typeface="Arial"/>
                        </a:rPr>
                        <a:t>WG Reading</a:t>
                      </a:r>
                    </a:p>
                  </a:txBody>
                  <a:tcPr marL="7080" marR="7080" marT="7080" marB="0" anchor="b">
                    <a:lnL>
                      <a:noFill/>
                    </a:lnL>
                    <a:lnR>
                      <a:noFill/>
                    </a:lnR>
                    <a:lnT>
                      <a:noFill/>
                    </a:lnT>
                    <a:lnB>
                      <a:noFill/>
                    </a:lnB>
                    <a:solidFill>
                      <a:srgbClr val="FFFF00"/>
                    </a:solidFill>
                  </a:tcPr>
                </a:tc>
                <a:tc>
                  <a:txBody>
                    <a:bodyPr/>
                    <a:lstStyle/>
                    <a:p>
                      <a:pPr algn="ctr" fontAlgn="b"/>
                      <a:r>
                        <a:rPr lang="en-US" sz="700" b="0" i="0" u="none" strike="noStrike">
                          <a:latin typeface="Arial"/>
                        </a:rPr>
                        <a:t>WG Reading</a:t>
                      </a:r>
                    </a:p>
                  </a:txBody>
                  <a:tcPr marL="7080" marR="7080" marT="7080" marB="0" anchor="b">
                    <a:lnL>
                      <a:noFill/>
                    </a:lnL>
                    <a:lnR>
                      <a:noFill/>
                    </a:lnR>
                    <a:lnT>
                      <a:noFill/>
                    </a:lnT>
                    <a:lnB>
                      <a:noFill/>
                    </a:lnB>
                    <a:solidFill>
                      <a:srgbClr val="FFFF00"/>
                    </a:solidFill>
                  </a:tcPr>
                </a:tc>
                <a:tc>
                  <a:txBody>
                    <a:bodyPr/>
                    <a:lstStyle/>
                    <a:p>
                      <a:pPr algn="ctr" fontAlgn="b"/>
                      <a:r>
                        <a:rPr lang="en-US" sz="700" b="0" i="0" u="none" strike="noStrike">
                          <a:latin typeface="Arial"/>
                        </a:rPr>
                        <a:t>Specials</a:t>
                      </a:r>
                    </a:p>
                  </a:txBody>
                  <a:tcPr marL="7080" marR="7080" marT="7080" marB="0" anchor="b">
                    <a:lnL>
                      <a:noFill/>
                    </a:lnL>
                    <a:lnR>
                      <a:noFill/>
                    </a:lnR>
                    <a:lnT>
                      <a:noFill/>
                    </a:lnT>
                    <a:lnB>
                      <a:noFill/>
                    </a:lnB>
                    <a:solidFill>
                      <a:srgbClr val="FF9900"/>
                    </a:solidFill>
                  </a:tcPr>
                </a:tc>
                <a:tc>
                  <a:txBody>
                    <a:bodyPr/>
                    <a:lstStyle/>
                    <a:p>
                      <a:pPr algn="ctr" fontAlgn="b"/>
                      <a:r>
                        <a:rPr lang="en-US" sz="700" b="0" i="0" u="none" strike="noStrike">
                          <a:latin typeface="Arial"/>
                        </a:rPr>
                        <a:t>Math</a:t>
                      </a:r>
                    </a:p>
                  </a:txBody>
                  <a:tcPr marL="7080" marR="7080" marT="7080" marB="0" anchor="b">
                    <a:lnL>
                      <a:noFill/>
                    </a:lnL>
                    <a:lnR>
                      <a:noFill/>
                    </a:lnR>
                    <a:lnT>
                      <a:noFill/>
                    </a:lnT>
                    <a:lnB>
                      <a:noFill/>
                    </a:lnB>
                    <a:solidFill>
                      <a:srgbClr val="00FF00"/>
                    </a:solidFill>
                  </a:tcPr>
                </a:tc>
                <a:tc>
                  <a:txBody>
                    <a:bodyPr/>
                    <a:lstStyle/>
                    <a:p>
                      <a:pPr algn="ctr" fontAlgn="b"/>
                      <a:r>
                        <a:rPr lang="en-US" sz="700" b="0" i="0" u="none" strike="noStrike">
                          <a:latin typeface="Arial"/>
                        </a:rPr>
                        <a:t>Math</a:t>
                      </a:r>
                    </a:p>
                  </a:txBody>
                  <a:tcPr marL="7080" marR="7080" marT="7080" marB="0" anchor="b">
                    <a:lnL>
                      <a:noFill/>
                    </a:lnL>
                    <a:lnR>
                      <a:noFill/>
                    </a:lnR>
                    <a:lnT>
                      <a:noFill/>
                    </a:lnT>
                    <a:lnB>
                      <a:noFill/>
                    </a:lnB>
                    <a:solidFill>
                      <a:srgbClr val="00FF00"/>
                    </a:solidFill>
                  </a:tcPr>
                </a:tc>
              </a:tr>
              <a:tr h="185057">
                <a:tc>
                  <a:txBody>
                    <a:bodyPr/>
                    <a:lstStyle/>
                    <a:p>
                      <a:pPr algn="r" fontAlgn="b"/>
                      <a:r>
                        <a:rPr lang="en-US" sz="700" b="0" i="0" u="none" strike="noStrike">
                          <a:latin typeface="Arial"/>
                        </a:rPr>
                        <a:t>9:25</a:t>
                      </a:r>
                    </a:p>
                  </a:txBody>
                  <a:tcPr marL="7080" marR="7080" marT="7080" marB="0" anchor="b">
                    <a:lnL>
                      <a:noFill/>
                    </a:lnL>
                    <a:lnR>
                      <a:noFill/>
                    </a:lnR>
                    <a:lnT>
                      <a:noFill/>
                    </a:lnT>
                    <a:lnB>
                      <a:noFill/>
                    </a:lnB>
                  </a:tcPr>
                </a:tc>
                <a:tc>
                  <a:txBody>
                    <a:bodyPr/>
                    <a:lstStyle/>
                    <a:p>
                      <a:pPr algn="ctr" fontAlgn="b"/>
                      <a:r>
                        <a:rPr lang="en-US" sz="700" b="0" i="0" u="none" strike="noStrike">
                          <a:latin typeface="Arial"/>
                        </a:rPr>
                        <a:t>K-W</a:t>
                      </a:r>
                    </a:p>
                  </a:txBody>
                  <a:tcPr marL="7080" marR="7080" marT="7080" marB="0" anchor="b">
                    <a:lnL>
                      <a:noFill/>
                    </a:lnL>
                    <a:lnR>
                      <a:noFill/>
                    </a:lnR>
                    <a:lnT>
                      <a:noFill/>
                    </a:lnT>
                    <a:lnB>
                      <a:noFill/>
                    </a:lnB>
                    <a:solidFill>
                      <a:srgbClr val="FF6600"/>
                    </a:solidFill>
                  </a:tcPr>
                </a:tc>
                <a:tc>
                  <a:txBody>
                    <a:bodyPr/>
                    <a:lstStyle/>
                    <a:p>
                      <a:pPr algn="ctr" fontAlgn="b"/>
                      <a:r>
                        <a:rPr lang="en-US" sz="700" b="0" i="0" u="none" strike="noStrike">
                          <a:latin typeface="Arial"/>
                        </a:rPr>
                        <a:t>WG Reading</a:t>
                      </a:r>
                    </a:p>
                  </a:txBody>
                  <a:tcPr marL="7080" marR="7080" marT="7080" marB="0" anchor="b">
                    <a:lnL>
                      <a:noFill/>
                    </a:lnL>
                    <a:lnR>
                      <a:noFill/>
                    </a:lnR>
                    <a:lnT>
                      <a:noFill/>
                    </a:lnT>
                    <a:lnB>
                      <a:noFill/>
                    </a:lnB>
                    <a:solidFill>
                      <a:srgbClr val="FFFF00"/>
                    </a:solidFill>
                  </a:tcPr>
                </a:tc>
                <a:tc>
                  <a:txBody>
                    <a:bodyPr/>
                    <a:lstStyle/>
                    <a:p>
                      <a:pPr algn="ctr" fontAlgn="b"/>
                      <a:r>
                        <a:rPr lang="en-US" sz="700" b="0" i="0" u="none" strike="noStrike">
                          <a:latin typeface="Arial"/>
                        </a:rPr>
                        <a:t>WG Reading</a:t>
                      </a:r>
                    </a:p>
                  </a:txBody>
                  <a:tcPr marL="7080" marR="7080" marT="7080" marB="0" anchor="b">
                    <a:lnL>
                      <a:noFill/>
                    </a:lnL>
                    <a:lnR>
                      <a:noFill/>
                    </a:lnR>
                    <a:lnT>
                      <a:noFill/>
                    </a:lnT>
                    <a:lnB>
                      <a:noFill/>
                    </a:lnB>
                    <a:solidFill>
                      <a:srgbClr val="FFFF00"/>
                    </a:solidFill>
                  </a:tcPr>
                </a:tc>
                <a:tc>
                  <a:txBody>
                    <a:bodyPr/>
                    <a:lstStyle/>
                    <a:p>
                      <a:pPr algn="ctr" fontAlgn="b"/>
                      <a:r>
                        <a:rPr lang="en-US" sz="700" b="0" i="0" u="none" strike="noStrike">
                          <a:latin typeface="Arial"/>
                        </a:rPr>
                        <a:t> </a:t>
                      </a:r>
                    </a:p>
                  </a:txBody>
                  <a:tcPr marL="7080" marR="7080" marT="7080" marB="0" anchor="b">
                    <a:lnL>
                      <a:noFill/>
                    </a:lnL>
                    <a:lnR>
                      <a:noFill/>
                    </a:lnR>
                    <a:lnT>
                      <a:noFill/>
                    </a:lnT>
                    <a:lnB>
                      <a:noFill/>
                    </a:lnB>
                    <a:solidFill>
                      <a:srgbClr val="FF9900"/>
                    </a:solidFill>
                  </a:tcPr>
                </a:tc>
                <a:tc>
                  <a:txBody>
                    <a:bodyPr/>
                    <a:lstStyle/>
                    <a:p>
                      <a:pPr algn="ctr" fontAlgn="b"/>
                      <a:r>
                        <a:rPr lang="en-US" sz="700" b="0" i="0" u="none" strike="noStrike">
                          <a:latin typeface="Arial"/>
                        </a:rPr>
                        <a:t>Math</a:t>
                      </a:r>
                    </a:p>
                  </a:txBody>
                  <a:tcPr marL="7080" marR="7080" marT="7080" marB="0" anchor="b">
                    <a:lnL>
                      <a:noFill/>
                    </a:lnL>
                    <a:lnR>
                      <a:noFill/>
                    </a:lnR>
                    <a:lnT>
                      <a:noFill/>
                    </a:lnT>
                    <a:lnB>
                      <a:noFill/>
                    </a:lnB>
                    <a:solidFill>
                      <a:srgbClr val="00FF00"/>
                    </a:solidFill>
                  </a:tcPr>
                </a:tc>
                <a:tc>
                  <a:txBody>
                    <a:bodyPr/>
                    <a:lstStyle/>
                    <a:p>
                      <a:pPr algn="ctr" fontAlgn="b"/>
                      <a:r>
                        <a:rPr lang="en-US" sz="700" b="0" i="0" u="none" strike="noStrike">
                          <a:latin typeface="Arial"/>
                        </a:rPr>
                        <a:t>Math</a:t>
                      </a:r>
                    </a:p>
                  </a:txBody>
                  <a:tcPr marL="7080" marR="7080" marT="7080" marB="0" anchor="b">
                    <a:lnL>
                      <a:noFill/>
                    </a:lnL>
                    <a:lnR>
                      <a:noFill/>
                    </a:lnR>
                    <a:lnT>
                      <a:noFill/>
                    </a:lnT>
                    <a:lnB>
                      <a:noFill/>
                    </a:lnB>
                    <a:solidFill>
                      <a:srgbClr val="00FF00"/>
                    </a:solidFill>
                  </a:tcPr>
                </a:tc>
              </a:tr>
              <a:tr h="185057">
                <a:tc>
                  <a:txBody>
                    <a:bodyPr/>
                    <a:lstStyle/>
                    <a:p>
                      <a:pPr algn="r" fontAlgn="b"/>
                      <a:r>
                        <a:rPr lang="en-US" sz="700" b="0" i="0" u="none" strike="noStrike">
                          <a:latin typeface="Arial"/>
                        </a:rPr>
                        <a:t>9:40</a:t>
                      </a:r>
                    </a:p>
                  </a:txBody>
                  <a:tcPr marL="7080" marR="7080" marT="7080" marB="0" anchor="b">
                    <a:lnL>
                      <a:noFill/>
                    </a:lnL>
                    <a:lnR>
                      <a:noFill/>
                    </a:lnR>
                    <a:lnT>
                      <a:noFill/>
                    </a:lnT>
                    <a:lnB>
                      <a:noFill/>
                    </a:lnB>
                  </a:tcPr>
                </a:tc>
                <a:tc>
                  <a:txBody>
                    <a:bodyPr/>
                    <a:lstStyle/>
                    <a:p>
                      <a:pPr algn="ctr" fontAlgn="b"/>
                      <a:r>
                        <a:rPr lang="en-US" sz="700" b="0" i="0" u="none" strike="noStrike">
                          <a:latin typeface="Arial"/>
                        </a:rPr>
                        <a:t>SG Reading</a:t>
                      </a:r>
                    </a:p>
                  </a:txBody>
                  <a:tcPr marL="7080" marR="7080" marT="7080" marB="0" anchor="b">
                    <a:lnL>
                      <a:noFill/>
                    </a:lnL>
                    <a:lnR>
                      <a:noFill/>
                    </a:lnR>
                    <a:lnT>
                      <a:noFill/>
                    </a:lnT>
                    <a:lnB>
                      <a:noFill/>
                    </a:lnB>
                    <a:solidFill>
                      <a:srgbClr val="FF6600"/>
                    </a:solidFill>
                  </a:tcPr>
                </a:tc>
                <a:tc>
                  <a:txBody>
                    <a:bodyPr/>
                    <a:lstStyle/>
                    <a:p>
                      <a:pPr algn="ctr" fontAlgn="b"/>
                      <a:r>
                        <a:rPr lang="en-US" sz="700" b="0" i="0" u="none" strike="noStrike">
                          <a:latin typeface="Arial"/>
                        </a:rPr>
                        <a:t>WG Reading</a:t>
                      </a:r>
                    </a:p>
                  </a:txBody>
                  <a:tcPr marL="7080" marR="7080" marT="7080" marB="0" anchor="b">
                    <a:lnL>
                      <a:noFill/>
                    </a:lnL>
                    <a:lnR>
                      <a:noFill/>
                    </a:lnR>
                    <a:lnT>
                      <a:noFill/>
                    </a:lnT>
                    <a:lnB>
                      <a:noFill/>
                    </a:lnB>
                    <a:solidFill>
                      <a:srgbClr val="FFFF00"/>
                    </a:solidFill>
                  </a:tcPr>
                </a:tc>
                <a:tc>
                  <a:txBody>
                    <a:bodyPr/>
                    <a:lstStyle/>
                    <a:p>
                      <a:pPr algn="ctr" fontAlgn="b"/>
                      <a:r>
                        <a:rPr lang="en-US" sz="700" b="0" i="0" u="none" strike="noStrike">
                          <a:latin typeface="Arial"/>
                        </a:rPr>
                        <a:t>WG Reading</a:t>
                      </a:r>
                    </a:p>
                  </a:txBody>
                  <a:tcPr marL="7080" marR="7080" marT="7080" marB="0" anchor="b">
                    <a:lnL>
                      <a:noFill/>
                    </a:lnL>
                    <a:lnR>
                      <a:noFill/>
                    </a:lnR>
                    <a:lnT>
                      <a:noFill/>
                    </a:lnT>
                    <a:lnB>
                      <a:noFill/>
                    </a:lnB>
                    <a:solidFill>
                      <a:srgbClr val="FFFF00"/>
                    </a:solidFill>
                  </a:tcPr>
                </a:tc>
                <a:tc>
                  <a:txBody>
                    <a:bodyPr/>
                    <a:lstStyle/>
                    <a:p>
                      <a:pPr algn="l" fontAlgn="b"/>
                      <a:r>
                        <a:rPr lang="en-US" sz="700" b="0" i="0" u="none" strike="noStrike">
                          <a:latin typeface="Arial"/>
                        </a:rPr>
                        <a:t>SG Reading</a:t>
                      </a:r>
                    </a:p>
                  </a:txBody>
                  <a:tcPr marL="7080" marR="7080" marT="7080" marB="0" anchor="b">
                    <a:lnL>
                      <a:noFill/>
                    </a:lnL>
                    <a:lnR>
                      <a:noFill/>
                    </a:lnR>
                    <a:lnT>
                      <a:noFill/>
                    </a:lnT>
                    <a:lnB>
                      <a:noFill/>
                    </a:lnB>
                    <a:solidFill>
                      <a:srgbClr val="FF6600"/>
                    </a:solidFill>
                  </a:tcPr>
                </a:tc>
                <a:tc>
                  <a:txBody>
                    <a:bodyPr/>
                    <a:lstStyle/>
                    <a:p>
                      <a:pPr algn="ctr" fontAlgn="b"/>
                      <a:r>
                        <a:rPr lang="en-US" sz="700" b="0" i="0" u="none" strike="noStrike">
                          <a:latin typeface="Arial"/>
                        </a:rPr>
                        <a:t>Math</a:t>
                      </a:r>
                    </a:p>
                  </a:txBody>
                  <a:tcPr marL="7080" marR="7080" marT="7080" marB="0" anchor="b">
                    <a:lnL>
                      <a:noFill/>
                    </a:lnL>
                    <a:lnR>
                      <a:noFill/>
                    </a:lnR>
                    <a:lnT>
                      <a:noFill/>
                    </a:lnT>
                    <a:lnB>
                      <a:noFill/>
                    </a:lnB>
                    <a:solidFill>
                      <a:srgbClr val="00FF00"/>
                    </a:solidFill>
                  </a:tcPr>
                </a:tc>
                <a:tc>
                  <a:txBody>
                    <a:bodyPr/>
                    <a:lstStyle/>
                    <a:p>
                      <a:pPr algn="ctr" fontAlgn="b"/>
                      <a:r>
                        <a:rPr lang="en-US" sz="700" b="0" i="0" u="none" strike="noStrike">
                          <a:latin typeface="Arial"/>
                        </a:rPr>
                        <a:t>Math</a:t>
                      </a:r>
                    </a:p>
                  </a:txBody>
                  <a:tcPr marL="7080" marR="7080" marT="7080" marB="0" anchor="b">
                    <a:lnL>
                      <a:noFill/>
                    </a:lnL>
                    <a:lnR>
                      <a:noFill/>
                    </a:lnR>
                    <a:lnT>
                      <a:noFill/>
                    </a:lnT>
                    <a:lnB>
                      <a:noFill/>
                    </a:lnB>
                    <a:solidFill>
                      <a:srgbClr val="00FF00"/>
                    </a:solidFill>
                  </a:tcPr>
                </a:tc>
              </a:tr>
              <a:tr h="185057">
                <a:tc>
                  <a:txBody>
                    <a:bodyPr/>
                    <a:lstStyle/>
                    <a:p>
                      <a:pPr algn="r" fontAlgn="b"/>
                      <a:r>
                        <a:rPr lang="en-US" sz="700" b="0" i="0" u="none" strike="noStrike">
                          <a:latin typeface="Arial"/>
                        </a:rPr>
                        <a:t>9:55</a:t>
                      </a:r>
                    </a:p>
                  </a:txBody>
                  <a:tcPr marL="7080" marR="7080" marT="7080" marB="0" anchor="b">
                    <a:lnL>
                      <a:noFill/>
                    </a:lnL>
                    <a:lnR>
                      <a:noFill/>
                    </a:lnR>
                    <a:lnT>
                      <a:noFill/>
                    </a:lnT>
                    <a:lnB>
                      <a:noFill/>
                    </a:lnB>
                  </a:tcPr>
                </a:tc>
                <a:tc>
                  <a:txBody>
                    <a:bodyPr/>
                    <a:lstStyle/>
                    <a:p>
                      <a:pPr algn="ctr" fontAlgn="b"/>
                      <a:r>
                        <a:rPr lang="en-US" sz="700" b="0" i="0" u="none" strike="noStrike">
                          <a:latin typeface="Arial"/>
                        </a:rPr>
                        <a:t>K-H</a:t>
                      </a:r>
                    </a:p>
                  </a:txBody>
                  <a:tcPr marL="7080" marR="7080" marT="7080" marB="0" anchor="b">
                    <a:lnL>
                      <a:noFill/>
                    </a:lnL>
                    <a:lnR>
                      <a:noFill/>
                    </a:lnR>
                    <a:lnT>
                      <a:noFill/>
                    </a:lnT>
                    <a:lnB>
                      <a:noFill/>
                    </a:lnB>
                    <a:solidFill>
                      <a:srgbClr val="FF6600"/>
                    </a:solidFill>
                  </a:tcPr>
                </a:tc>
                <a:tc>
                  <a:txBody>
                    <a:bodyPr/>
                    <a:lstStyle/>
                    <a:p>
                      <a:pPr algn="ctr" fontAlgn="b"/>
                      <a:r>
                        <a:rPr lang="en-US" sz="700" b="0" i="0" u="none" strike="noStrike">
                          <a:latin typeface="Arial"/>
                        </a:rPr>
                        <a:t>WG Reading</a:t>
                      </a:r>
                    </a:p>
                  </a:txBody>
                  <a:tcPr marL="7080" marR="7080" marT="7080" marB="0" anchor="b">
                    <a:lnL>
                      <a:noFill/>
                    </a:lnL>
                    <a:lnR>
                      <a:noFill/>
                    </a:lnR>
                    <a:lnT>
                      <a:noFill/>
                    </a:lnT>
                    <a:lnB>
                      <a:noFill/>
                    </a:lnB>
                    <a:solidFill>
                      <a:srgbClr val="FFFF00"/>
                    </a:solidFill>
                  </a:tcPr>
                </a:tc>
                <a:tc>
                  <a:txBody>
                    <a:bodyPr/>
                    <a:lstStyle/>
                    <a:p>
                      <a:pPr algn="ctr" fontAlgn="b"/>
                      <a:r>
                        <a:rPr lang="en-US" sz="700" b="0" i="0" u="none" strike="noStrike">
                          <a:latin typeface="Arial"/>
                        </a:rPr>
                        <a:t>WG Reading</a:t>
                      </a:r>
                    </a:p>
                  </a:txBody>
                  <a:tcPr marL="7080" marR="7080" marT="7080" marB="0" anchor="b">
                    <a:lnL>
                      <a:noFill/>
                    </a:lnL>
                    <a:lnR>
                      <a:noFill/>
                    </a:lnR>
                    <a:lnT>
                      <a:noFill/>
                    </a:lnT>
                    <a:lnB>
                      <a:noFill/>
                    </a:lnB>
                    <a:solidFill>
                      <a:srgbClr val="FFFF00"/>
                    </a:solidFill>
                  </a:tcPr>
                </a:tc>
                <a:tc>
                  <a:txBody>
                    <a:bodyPr/>
                    <a:lstStyle/>
                    <a:p>
                      <a:pPr algn="ctr" fontAlgn="b"/>
                      <a:r>
                        <a:rPr lang="en-US" sz="700" b="0" i="0" u="none" strike="noStrike">
                          <a:latin typeface="Arial"/>
                        </a:rPr>
                        <a:t>SG Reading</a:t>
                      </a:r>
                    </a:p>
                  </a:txBody>
                  <a:tcPr marL="7080" marR="7080" marT="7080" marB="0" anchor="b">
                    <a:lnL>
                      <a:noFill/>
                    </a:lnL>
                    <a:lnR>
                      <a:noFill/>
                    </a:lnR>
                    <a:lnT>
                      <a:noFill/>
                    </a:lnT>
                    <a:lnB>
                      <a:noFill/>
                    </a:lnB>
                    <a:solidFill>
                      <a:srgbClr val="FF6600"/>
                    </a:solidFill>
                  </a:tcPr>
                </a:tc>
                <a:tc>
                  <a:txBody>
                    <a:bodyPr/>
                    <a:lstStyle/>
                    <a:p>
                      <a:pPr algn="ctr" fontAlgn="b"/>
                      <a:r>
                        <a:rPr lang="en-US" sz="700" b="0" i="0" u="none" strike="noStrike">
                          <a:latin typeface="Arial"/>
                        </a:rPr>
                        <a:t>Math</a:t>
                      </a:r>
                    </a:p>
                  </a:txBody>
                  <a:tcPr marL="7080" marR="7080" marT="7080" marB="0" anchor="b">
                    <a:lnL>
                      <a:noFill/>
                    </a:lnL>
                    <a:lnR>
                      <a:noFill/>
                    </a:lnR>
                    <a:lnT>
                      <a:noFill/>
                    </a:lnT>
                    <a:lnB>
                      <a:noFill/>
                    </a:lnB>
                    <a:solidFill>
                      <a:srgbClr val="00FF00"/>
                    </a:solidFill>
                  </a:tcPr>
                </a:tc>
                <a:tc>
                  <a:txBody>
                    <a:bodyPr/>
                    <a:lstStyle/>
                    <a:p>
                      <a:pPr algn="ctr" fontAlgn="b"/>
                      <a:r>
                        <a:rPr lang="en-US" sz="700" b="0" i="0" u="none" strike="noStrike">
                          <a:latin typeface="Arial"/>
                        </a:rPr>
                        <a:t>Math</a:t>
                      </a:r>
                    </a:p>
                  </a:txBody>
                  <a:tcPr marL="7080" marR="7080" marT="7080" marB="0" anchor="b">
                    <a:lnL>
                      <a:noFill/>
                    </a:lnL>
                    <a:lnR>
                      <a:noFill/>
                    </a:lnR>
                    <a:lnT>
                      <a:noFill/>
                    </a:lnT>
                    <a:lnB>
                      <a:noFill/>
                    </a:lnB>
                    <a:solidFill>
                      <a:srgbClr val="00FF00"/>
                    </a:solidFill>
                  </a:tcPr>
                </a:tc>
              </a:tr>
              <a:tr h="185057">
                <a:tc>
                  <a:txBody>
                    <a:bodyPr/>
                    <a:lstStyle/>
                    <a:p>
                      <a:pPr algn="r" fontAlgn="b"/>
                      <a:r>
                        <a:rPr lang="en-US" sz="700" b="0" i="0" u="none" strike="noStrike">
                          <a:latin typeface="Arial"/>
                        </a:rPr>
                        <a:t>10:10</a:t>
                      </a:r>
                    </a:p>
                  </a:txBody>
                  <a:tcPr marL="7080" marR="7080" marT="7080" marB="0" anchor="b">
                    <a:lnL>
                      <a:noFill/>
                    </a:lnL>
                    <a:lnR>
                      <a:noFill/>
                    </a:lnR>
                    <a:lnT>
                      <a:noFill/>
                    </a:lnT>
                    <a:lnB>
                      <a:noFill/>
                    </a:lnB>
                  </a:tcPr>
                </a:tc>
                <a:tc>
                  <a:txBody>
                    <a:bodyPr/>
                    <a:lstStyle/>
                    <a:p>
                      <a:pPr algn="ctr" fontAlgn="b"/>
                      <a:r>
                        <a:rPr lang="en-US" sz="700" b="0" i="0" u="none" strike="noStrike">
                          <a:latin typeface="Arial"/>
                        </a:rPr>
                        <a:t>SG Reading</a:t>
                      </a:r>
                    </a:p>
                  </a:txBody>
                  <a:tcPr marL="7080" marR="7080" marT="7080" marB="0" anchor="b">
                    <a:lnL>
                      <a:noFill/>
                    </a:lnL>
                    <a:lnR>
                      <a:noFill/>
                    </a:lnR>
                    <a:lnT>
                      <a:noFill/>
                    </a:lnT>
                    <a:lnB>
                      <a:noFill/>
                    </a:lnB>
                    <a:solidFill>
                      <a:srgbClr val="FF6600"/>
                    </a:solidFill>
                  </a:tcPr>
                </a:tc>
                <a:tc>
                  <a:txBody>
                    <a:bodyPr/>
                    <a:lstStyle/>
                    <a:p>
                      <a:pPr algn="ctr" fontAlgn="b"/>
                      <a:r>
                        <a:rPr lang="en-US" sz="700" b="0" i="0" u="none" strike="noStrike">
                          <a:latin typeface="Arial"/>
                        </a:rPr>
                        <a:t>Break (10 min)</a:t>
                      </a:r>
                    </a:p>
                  </a:txBody>
                  <a:tcPr marL="7080" marR="7080" marT="7080" marB="0" anchor="b">
                    <a:lnL>
                      <a:noFill/>
                    </a:lnL>
                    <a:lnR>
                      <a:noFill/>
                    </a:lnR>
                    <a:lnT>
                      <a:noFill/>
                    </a:lnT>
                    <a:lnB>
                      <a:noFill/>
                    </a:lnB>
                    <a:solidFill>
                      <a:srgbClr val="C0C0C0"/>
                    </a:solidFill>
                  </a:tcPr>
                </a:tc>
                <a:tc>
                  <a:txBody>
                    <a:bodyPr/>
                    <a:lstStyle/>
                    <a:p>
                      <a:pPr algn="ctr" fontAlgn="b"/>
                      <a:r>
                        <a:rPr lang="en-US" sz="700" b="0" i="0" u="none" strike="noStrike">
                          <a:latin typeface="Arial"/>
                        </a:rPr>
                        <a:t>WG Reading</a:t>
                      </a:r>
                    </a:p>
                  </a:txBody>
                  <a:tcPr marL="7080" marR="7080" marT="7080" marB="0" anchor="b">
                    <a:lnL>
                      <a:noFill/>
                    </a:lnL>
                    <a:lnR>
                      <a:noFill/>
                    </a:lnR>
                    <a:lnT>
                      <a:noFill/>
                    </a:lnT>
                    <a:lnB>
                      <a:noFill/>
                    </a:lnB>
                    <a:solidFill>
                      <a:srgbClr val="FFFF00"/>
                    </a:solidFill>
                  </a:tcPr>
                </a:tc>
                <a:tc>
                  <a:txBody>
                    <a:bodyPr/>
                    <a:lstStyle/>
                    <a:p>
                      <a:pPr algn="ctr" fontAlgn="b"/>
                      <a:r>
                        <a:rPr lang="en-US" sz="700" b="0" i="0" u="none" strike="noStrike">
                          <a:latin typeface="Arial"/>
                        </a:rPr>
                        <a:t>Break (10 min)</a:t>
                      </a:r>
                    </a:p>
                  </a:txBody>
                  <a:tcPr marL="7080" marR="7080" marT="7080" marB="0" anchor="b">
                    <a:lnL>
                      <a:noFill/>
                    </a:lnL>
                    <a:lnR>
                      <a:noFill/>
                    </a:lnR>
                    <a:lnT>
                      <a:noFill/>
                    </a:lnT>
                    <a:lnB>
                      <a:noFill/>
                    </a:lnB>
                    <a:solidFill>
                      <a:srgbClr val="C0C0C0"/>
                    </a:solidFill>
                  </a:tcPr>
                </a:tc>
                <a:tc>
                  <a:txBody>
                    <a:bodyPr/>
                    <a:lstStyle/>
                    <a:p>
                      <a:pPr algn="ctr" fontAlgn="b"/>
                      <a:r>
                        <a:rPr lang="en-US" sz="700" b="0" i="0" u="none" strike="noStrike">
                          <a:latin typeface="Arial"/>
                        </a:rPr>
                        <a:t>RECESS</a:t>
                      </a:r>
                    </a:p>
                  </a:txBody>
                  <a:tcPr marL="7080" marR="7080" marT="7080" marB="0" anchor="b">
                    <a:lnL>
                      <a:noFill/>
                    </a:lnL>
                    <a:lnR>
                      <a:noFill/>
                    </a:lnR>
                    <a:lnT>
                      <a:noFill/>
                    </a:lnT>
                    <a:lnB>
                      <a:noFill/>
                    </a:lnB>
                    <a:solidFill>
                      <a:srgbClr val="969696"/>
                    </a:solidFill>
                  </a:tcPr>
                </a:tc>
                <a:tc>
                  <a:txBody>
                    <a:bodyPr/>
                    <a:lstStyle/>
                    <a:p>
                      <a:pPr algn="ctr" fontAlgn="b"/>
                      <a:r>
                        <a:rPr lang="en-US" sz="700" b="0" i="0" u="none" strike="noStrike">
                          <a:latin typeface="Arial"/>
                        </a:rPr>
                        <a:t>RECESS</a:t>
                      </a:r>
                    </a:p>
                  </a:txBody>
                  <a:tcPr marL="7080" marR="7080" marT="7080" marB="0" anchor="b">
                    <a:lnL>
                      <a:noFill/>
                    </a:lnL>
                    <a:lnR>
                      <a:noFill/>
                    </a:lnR>
                    <a:lnT>
                      <a:noFill/>
                    </a:lnT>
                    <a:lnB>
                      <a:noFill/>
                    </a:lnB>
                    <a:solidFill>
                      <a:srgbClr val="969696"/>
                    </a:solidFill>
                  </a:tcPr>
                </a:tc>
              </a:tr>
              <a:tr h="185057">
                <a:tc>
                  <a:txBody>
                    <a:bodyPr/>
                    <a:lstStyle/>
                    <a:p>
                      <a:pPr algn="r" fontAlgn="b"/>
                      <a:r>
                        <a:rPr lang="en-US" sz="700" b="0" i="0" u="none" strike="noStrike">
                          <a:latin typeface="Arial"/>
                        </a:rPr>
                        <a:t>10:25</a:t>
                      </a:r>
                    </a:p>
                  </a:txBody>
                  <a:tcPr marL="7080" marR="7080" marT="7080" marB="0" anchor="b">
                    <a:lnL>
                      <a:noFill/>
                    </a:lnL>
                    <a:lnR>
                      <a:noFill/>
                    </a:lnR>
                    <a:lnT>
                      <a:noFill/>
                    </a:lnT>
                    <a:lnB>
                      <a:noFill/>
                    </a:lnB>
                  </a:tcPr>
                </a:tc>
                <a:tc>
                  <a:txBody>
                    <a:bodyPr/>
                    <a:lstStyle/>
                    <a:p>
                      <a:pPr algn="ctr" fontAlgn="b"/>
                      <a:endParaRPr lang="en-US" sz="700" b="0" i="0" u="none" strike="noStrike">
                        <a:latin typeface="Arial"/>
                      </a:endParaRPr>
                    </a:p>
                  </a:txBody>
                  <a:tcPr marL="7080" marR="7080" marT="7080" marB="0" anchor="b">
                    <a:lnL>
                      <a:noFill/>
                    </a:lnL>
                    <a:lnR>
                      <a:noFill/>
                    </a:lnR>
                    <a:lnT>
                      <a:noFill/>
                    </a:lnT>
                    <a:lnB>
                      <a:noFill/>
                    </a:lnB>
                  </a:tcPr>
                </a:tc>
                <a:tc>
                  <a:txBody>
                    <a:bodyPr/>
                    <a:lstStyle/>
                    <a:p>
                      <a:pPr algn="ctr" fontAlgn="b"/>
                      <a:r>
                        <a:rPr lang="en-US" sz="700" b="0" i="0" u="none" strike="noStrike">
                          <a:latin typeface="Arial"/>
                        </a:rPr>
                        <a:t>SG Reading</a:t>
                      </a:r>
                    </a:p>
                  </a:txBody>
                  <a:tcPr marL="7080" marR="7080" marT="7080" marB="0" anchor="b">
                    <a:lnL>
                      <a:noFill/>
                    </a:lnL>
                    <a:lnR>
                      <a:noFill/>
                    </a:lnR>
                    <a:lnT>
                      <a:noFill/>
                    </a:lnT>
                    <a:lnB>
                      <a:noFill/>
                    </a:lnB>
                    <a:solidFill>
                      <a:srgbClr val="FF6600"/>
                    </a:solidFill>
                  </a:tcPr>
                </a:tc>
                <a:tc>
                  <a:txBody>
                    <a:bodyPr/>
                    <a:lstStyle/>
                    <a:p>
                      <a:pPr algn="ctr" fontAlgn="b"/>
                      <a:r>
                        <a:rPr lang="en-US" sz="700" b="0" i="0" u="none" strike="noStrike">
                          <a:latin typeface="Arial"/>
                        </a:rPr>
                        <a:t>Break (10 min)</a:t>
                      </a:r>
                    </a:p>
                  </a:txBody>
                  <a:tcPr marL="7080" marR="7080" marT="7080" marB="0" anchor="b">
                    <a:lnL>
                      <a:noFill/>
                    </a:lnL>
                    <a:lnR>
                      <a:noFill/>
                    </a:lnR>
                    <a:lnT>
                      <a:noFill/>
                    </a:lnT>
                    <a:lnB>
                      <a:noFill/>
                    </a:lnB>
                    <a:solidFill>
                      <a:srgbClr val="C0C0C0"/>
                    </a:solidFill>
                  </a:tcPr>
                </a:tc>
                <a:tc>
                  <a:txBody>
                    <a:bodyPr/>
                    <a:lstStyle/>
                    <a:p>
                      <a:pPr algn="ctr" fontAlgn="b"/>
                      <a:r>
                        <a:rPr lang="en-US" sz="700" b="0" i="0" u="none" strike="noStrike">
                          <a:latin typeface="Arial"/>
                        </a:rPr>
                        <a:t>WG Reading</a:t>
                      </a:r>
                    </a:p>
                  </a:txBody>
                  <a:tcPr marL="7080" marR="7080" marT="7080" marB="0" anchor="b">
                    <a:lnL>
                      <a:noFill/>
                    </a:lnL>
                    <a:lnR>
                      <a:noFill/>
                    </a:lnR>
                    <a:lnT>
                      <a:noFill/>
                    </a:lnT>
                    <a:lnB>
                      <a:noFill/>
                    </a:lnB>
                    <a:solidFill>
                      <a:srgbClr val="FFFF00"/>
                    </a:solidFill>
                  </a:tcPr>
                </a:tc>
                <a:tc>
                  <a:txBody>
                    <a:bodyPr/>
                    <a:lstStyle/>
                    <a:p>
                      <a:pPr algn="ctr" fontAlgn="b"/>
                      <a:r>
                        <a:rPr lang="en-US" sz="700" b="0" i="0" u="none" strike="noStrike">
                          <a:latin typeface="Arial"/>
                        </a:rPr>
                        <a:t>SG Math</a:t>
                      </a:r>
                    </a:p>
                  </a:txBody>
                  <a:tcPr marL="7080" marR="7080" marT="7080" marB="0" anchor="b">
                    <a:lnL>
                      <a:noFill/>
                    </a:lnL>
                    <a:lnR>
                      <a:noFill/>
                    </a:lnR>
                    <a:lnT>
                      <a:noFill/>
                    </a:lnT>
                    <a:lnB>
                      <a:noFill/>
                    </a:lnB>
                    <a:solidFill>
                      <a:srgbClr val="99CC00"/>
                    </a:solidFill>
                  </a:tcPr>
                </a:tc>
                <a:tc>
                  <a:txBody>
                    <a:bodyPr/>
                    <a:lstStyle/>
                    <a:p>
                      <a:pPr algn="ctr" fontAlgn="b"/>
                      <a:r>
                        <a:rPr lang="en-US" sz="700" b="0" i="0" u="none" strike="noStrike">
                          <a:latin typeface="Arial"/>
                        </a:rPr>
                        <a:t>SG Math</a:t>
                      </a:r>
                    </a:p>
                  </a:txBody>
                  <a:tcPr marL="7080" marR="7080" marT="7080" marB="0" anchor="b">
                    <a:lnL>
                      <a:noFill/>
                    </a:lnL>
                    <a:lnR>
                      <a:noFill/>
                    </a:lnR>
                    <a:lnT>
                      <a:noFill/>
                    </a:lnT>
                    <a:lnB>
                      <a:noFill/>
                    </a:lnB>
                    <a:solidFill>
                      <a:srgbClr val="99CC00"/>
                    </a:solidFill>
                  </a:tcPr>
                </a:tc>
              </a:tr>
              <a:tr h="185057">
                <a:tc>
                  <a:txBody>
                    <a:bodyPr/>
                    <a:lstStyle/>
                    <a:p>
                      <a:pPr algn="r" fontAlgn="b"/>
                      <a:r>
                        <a:rPr lang="en-US" sz="700" b="0" i="0" u="none" strike="noStrike">
                          <a:latin typeface="Arial"/>
                        </a:rPr>
                        <a:t>10:45</a:t>
                      </a:r>
                    </a:p>
                  </a:txBody>
                  <a:tcPr marL="7080" marR="7080" marT="7080" marB="0" anchor="b">
                    <a:lnL>
                      <a:noFill/>
                    </a:lnL>
                    <a:lnR>
                      <a:noFill/>
                    </a:lnR>
                    <a:lnT>
                      <a:noFill/>
                    </a:lnT>
                    <a:lnB>
                      <a:noFill/>
                    </a:lnB>
                  </a:tcPr>
                </a:tc>
                <a:tc>
                  <a:txBody>
                    <a:bodyPr/>
                    <a:lstStyle/>
                    <a:p>
                      <a:pPr algn="ctr" fontAlgn="b"/>
                      <a:r>
                        <a:rPr lang="en-US" sz="700" b="0" i="0" u="none" strike="noStrike">
                          <a:latin typeface="Arial"/>
                        </a:rPr>
                        <a:t> </a:t>
                      </a:r>
                    </a:p>
                  </a:txBody>
                  <a:tcPr marL="7080" marR="7080" marT="7080" marB="0" anchor="b">
                    <a:lnL>
                      <a:noFill/>
                    </a:lnL>
                    <a:lnR>
                      <a:noFill/>
                    </a:lnR>
                    <a:lnT>
                      <a:noFill/>
                    </a:lnT>
                    <a:lnB>
                      <a:noFill/>
                    </a:lnB>
                    <a:solidFill>
                      <a:srgbClr val="00FF00"/>
                    </a:solidFill>
                  </a:tcPr>
                </a:tc>
                <a:tc>
                  <a:txBody>
                    <a:bodyPr/>
                    <a:lstStyle/>
                    <a:p>
                      <a:pPr algn="ctr" fontAlgn="b"/>
                      <a:r>
                        <a:rPr lang="en-US" sz="700" b="0" i="0" u="none" strike="noStrike">
                          <a:latin typeface="Arial"/>
                        </a:rPr>
                        <a:t>SG Reading</a:t>
                      </a:r>
                    </a:p>
                  </a:txBody>
                  <a:tcPr marL="7080" marR="7080" marT="7080" marB="0" anchor="b">
                    <a:lnL>
                      <a:noFill/>
                    </a:lnL>
                    <a:lnR>
                      <a:noFill/>
                    </a:lnR>
                    <a:lnT>
                      <a:noFill/>
                    </a:lnT>
                    <a:lnB>
                      <a:noFill/>
                    </a:lnB>
                    <a:solidFill>
                      <a:srgbClr val="FF6600"/>
                    </a:solidFill>
                  </a:tcPr>
                </a:tc>
                <a:tc>
                  <a:txBody>
                    <a:bodyPr/>
                    <a:lstStyle/>
                    <a:p>
                      <a:pPr algn="ctr" fontAlgn="b"/>
                      <a:endParaRPr lang="en-US" sz="700" b="0" i="0" u="none" strike="noStrike">
                        <a:latin typeface="Arial"/>
                      </a:endParaRPr>
                    </a:p>
                  </a:txBody>
                  <a:tcPr marL="7080" marR="7080" marT="7080" marB="0" anchor="b">
                    <a:lnL>
                      <a:noFill/>
                    </a:lnL>
                    <a:lnR>
                      <a:noFill/>
                    </a:lnR>
                    <a:lnT>
                      <a:noFill/>
                    </a:lnT>
                    <a:lnB>
                      <a:noFill/>
                    </a:lnB>
                  </a:tcPr>
                </a:tc>
                <a:tc>
                  <a:txBody>
                    <a:bodyPr/>
                    <a:lstStyle/>
                    <a:p>
                      <a:pPr algn="ctr" fontAlgn="b"/>
                      <a:r>
                        <a:rPr lang="en-US" sz="700" b="0" i="0" u="none" strike="noStrike">
                          <a:latin typeface="Arial"/>
                        </a:rPr>
                        <a:t>WG Reading</a:t>
                      </a:r>
                    </a:p>
                  </a:txBody>
                  <a:tcPr marL="7080" marR="7080" marT="7080" marB="0" anchor="b">
                    <a:lnL>
                      <a:noFill/>
                    </a:lnL>
                    <a:lnR>
                      <a:noFill/>
                    </a:lnR>
                    <a:lnT>
                      <a:noFill/>
                    </a:lnT>
                    <a:lnB>
                      <a:noFill/>
                    </a:lnB>
                    <a:solidFill>
                      <a:srgbClr val="FFFF00"/>
                    </a:solidFill>
                  </a:tcPr>
                </a:tc>
                <a:tc>
                  <a:txBody>
                    <a:bodyPr/>
                    <a:lstStyle/>
                    <a:p>
                      <a:pPr algn="ctr" fontAlgn="b"/>
                      <a:r>
                        <a:rPr lang="en-US" sz="700" b="0" i="0" u="none" strike="noStrike">
                          <a:latin typeface="Arial"/>
                        </a:rPr>
                        <a:t>SG Math</a:t>
                      </a:r>
                    </a:p>
                  </a:txBody>
                  <a:tcPr marL="7080" marR="7080" marT="7080" marB="0" anchor="b">
                    <a:lnL>
                      <a:noFill/>
                    </a:lnL>
                    <a:lnR>
                      <a:noFill/>
                    </a:lnR>
                    <a:lnT>
                      <a:noFill/>
                    </a:lnT>
                    <a:lnB>
                      <a:noFill/>
                    </a:lnB>
                    <a:solidFill>
                      <a:srgbClr val="99CC00"/>
                    </a:solidFill>
                  </a:tcPr>
                </a:tc>
                <a:tc>
                  <a:txBody>
                    <a:bodyPr/>
                    <a:lstStyle/>
                    <a:p>
                      <a:pPr algn="ctr" fontAlgn="b"/>
                      <a:r>
                        <a:rPr lang="en-US" sz="700" b="0" i="0" u="none" strike="noStrike">
                          <a:latin typeface="Arial"/>
                        </a:rPr>
                        <a:t>SG Math</a:t>
                      </a:r>
                    </a:p>
                  </a:txBody>
                  <a:tcPr marL="7080" marR="7080" marT="7080" marB="0" anchor="b">
                    <a:lnL>
                      <a:noFill/>
                    </a:lnL>
                    <a:lnR>
                      <a:noFill/>
                    </a:lnR>
                    <a:lnT>
                      <a:noFill/>
                    </a:lnT>
                    <a:lnB>
                      <a:noFill/>
                    </a:lnB>
                    <a:solidFill>
                      <a:srgbClr val="99CC00"/>
                    </a:solidFill>
                  </a:tcPr>
                </a:tc>
              </a:tr>
              <a:tr h="185057">
                <a:tc>
                  <a:txBody>
                    <a:bodyPr/>
                    <a:lstStyle/>
                    <a:p>
                      <a:pPr algn="r" fontAlgn="b"/>
                      <a:r>
                        <a:rPr lang="en-US" sz="700" b="0" i="0" u="none" strike="noStrike">
                          <a:latin typeface="Arial"/>
                        </a:rPr>
                        <a:t>10:55</a:t>
                      </a:r>
                    </a:p>
                  </a:txBody>
                  <a:tcPr marL="7080" marR="7080" marT="7080" marB="0" anchor="b">
                    <a:lnL>
                      <a:noFill/>
                    </a:lnL>
                    <a:lnR>
                      <a:noFill/>
                    </a:lnR>
                    <a:lnT>
                      <a:noFill/>
                    </a:lnT>
                    <a:lnB>
                      <a:noFill/>
                    </a:lnB>
                  </a:tcPr>
                </a:tc>
                <a:tc>
                  <a:txBody>
                    <a:bodyPr/>
                    <a:lstStyle/>
                    <a:p>
                      <a:pPr algn="ctr" fontAlgn="b"/>
                      <a:r>
                        <a:rPr lang="en-US" sz="700" b="0" i="0" u="none" strike="noStrike">
                          <a:latin typeface="Arial"/>
                        </a:rPr>
                        <a:t>Math</a:t>
                      </a:r>
                    </a:p>
                  </a:txBody>
                  <a:tcPr marL="7080" marR="7080" marT="7080" marB="0" anchor="b">
                    <a:lnL>
                      <a:noFill/>
                    </a:lnL>
                    <a:lnR>
                      <a:noFill/>
                    </a:lnR>
                    <a:lnT>
                      <a:noFill/>
                    </a:lnT>
                    <a:lnB>
                      <a:noFill/>
                    </a:lnB>
                    <a:solidFill>
                      <a:srgbClr val="00FF00"/>
                    </a:solidFill>
                  </a:tcPr>
                </a:tc>
                <a:tc>
                  <a:txBody>
                    <a:bodyPr/>
                    <a:lstStyle/>
                    <a:p>
                      <a:pPr algn="ctr" fontAlgn="b"/>
                      <a:r>
                        <a:rPr lang="en-US" sz="700" b="0" i="0" u="none" strike="noStrike">
                          <a:latin typeface="Arial"/>
                        </a:rPr>
                        <a:t>WG Reading</a:t>
                      </a:r>
                    </a:p>
                  </a:txBody>
                  <a:tcPr marL="7080" marR="7080" marT="7080" marB="0" anchor="b">
                    <a:lnL>
                      <a:noFill/>
                    </a:lnL>
                    <a:lnR>
                      <a:noFill/>
                    </a:lnR>
                    <a:lnT>
                      <a:noFill/>
                    </a:lnT>
                    <a:lnB>
                      <a:noFill/>
                    </a:lnB>
                    <a:solidFill>
                      <a:srgbClr val="FFFF00"/>
                    </a:solidFill>
                  </a:tcPr>
                </a:tc>
                <a:tc>
                  <a:txBody>
                    <a:bodyPr/>
                    <a:lstStyle/>
                    <a:p>
                      <a:pPr algn="ctr" fontAlgn="b"/>
                      <a:r>
                        <a:rPr lang="en-US" sz="700" b="0" i="0" u="none" strike="noStrike">
                          <a:latin typeface="Arial"/>
                        </a:rPr>
                        <a:t>SG Reading</a:t>
                      </a:r>
                    </a:p>
                  </a:txBody>
                  <a:tcPr marL="7080" marR="7080" marT="7080" marB="0" anchor="b">
                    <a:lnL>
                      <a:noFill/>
                    </a:lnL>
                    <a:lnR>
                      <a:noFill/>
                    </a:lnR>
                    <a:lnT>
                      <a:noFill/>
                    </a:lnT>
                    <a:lnB>
                      <a:noFill/>
                    </a:lnB>
                    <a:solidFill>
                      <a:srgbClr val="FF6600"/>
                    </a:solidFill>
                  </a:tcPr>
                </a:tc>
                <a:tc>
                  <a:txBody>
                    <a:bodyPr/>
                    <a:lstStyle/>
                    <a:p>
                      <a:pPr algn="ctr" fontAlgn="b"/>
                      <a:r>
                        <a:rPr lang="en-US" sz="700" b="0" i="0" u="none" strike="noStrike">
                          <a:latin typeface="Arial"/>
                        </a:rPr>
                        <a:t>WG Reading</a:t>
                      </a:r>
                    </a:p>
                  </a:txBody>
                  <a:tcPr marL="7080" marR="7080" marT="7080" marB="0" anchor="b">
                    <a:lnL>
                      <a:noFill/>
                    </a:lnL>
                    <a:lnR>
                      <a:noFill/>
                    </a:lnR>
                    <a:lnT>
                      <a:noFill/>
                    </a:lnT>
                    <a:lnB>
                      <a:noFill/>
                    </a:lnB>
                    <a:solidFill>
                      <a:srgbClr val="FFFF00"/>
                    </a:solidFill>
                  </a:tcPr>
                </a:tc>
                <a:tc>
                  <a:txBody>
                    <a:bodyPr/>
                    <a:lstStyle/>
                    <a:p>
                      <a:pPr algn="ctr" fontAlgn="b"/>
                      <a:r>
                        <a:rPr lang="en-US" sz="700" b="0" i="0" u="none" strike="noStrike">
                          <a:latin typeface="Arial"/>
                        </a:rPr>
                        <a:t>Writing</a:t>
                      </a:r>
                    </a:p>
                  </a:txBody>
                  <a:tcPr marL="7080" marR="7080" marT="7080" marB="0" anchor="b">
                    <a:lnL>
                      <a:noFill/>
                    </a:lnL>
                    <a:lnR>
                      <a:noFill/>
                    </a:lnR>
                    <a:lnT>
                      <a:noFill/>
                    </a:lnT>
                    <a:lnB>
                      <a:noFill/>
                    </a:lnB>
                    <a:solidFill>
                      <a:srgbClr val="00FFFF"/>
                    </a:solidFill>
                  </a:tcPr>
                </a:tc>
                <a:tc>
                  <a:txBody>
                    <a:bodyPr/>
                    <a:lstStyle/>
                    <a:p>
                      <a:pPr algn="ctr" fontAlgn="b"/>
                      <a:r>
                        <a:rPr lang="en-US" sz="700" b="0" i="0" u="none" strike="noStrike">
                          <a:latin typeface="Arial"/>
                        </a:rPr>
                        <a:t>Writing</a:t>
                      </a:r>
                    </a:p>
                  </a:txBody>
                  <a:tcPr marL="7080" marR="7080" marT="7080" marB="0" anchor="b">
                    <a:lnL>
                      <a:noFill/>
                    </a:lnL>
                    <a:lnR>
                      <a:noFill/>
                    </a:lnR>
                    <a:lnT>
                      <a:noFill/>
                    </a:lnT>
                    <a:lnB>
                      <a:noFill/>
                    </a:lnB>
                    <a:solidFill>
                      <a:srgbClr val="00FFFF"/>
                    </a:solidFill>
                  </a:tcPr>
                </a:tc>
              </a:tr>
              <a:tr h="185057">
                <a:tc>
                  <a:txBody>
                    <a:bodyPr/>
                    <a:lstStyle/>
                    <a:p>
                      <a:pPr algn="r" fontAlgn="b"/>
                      <a:r>
                        <a:rPr lang="en-US" sz="700" b="0" i="0" u="none" strike="noStrike">
                          <a:latin typeface="Arial"/>
                        </a:rPr>
                        <a:t>11:10</a:t>
                      </a:r>
                    </a:p>
                  </a:txBody>
                  <a:tcPr marL="7080" marR="7080" marT="7080" marB="0" anchor="b">
                    <a:lnL>
                      <a:noFill/>
                    </a:lnL>
                    <a:lnR>
                      <a:noFill/>
                    </a:lnR>
                    <a:lnT>
                      <a:noFill/>
                    </a:lnT>
                    <a:lnB>
                      <a:noFill/>
                    </a:lnB>
                  </a:tcPr>
                </a:tc>
                <a:tc>
                  <a:txBody>
                    <a:bodyPr/>
                    <a:lstStyle/>
                    <a:p>
                      <a:pPr algn="ctr" fontAlgn="b"/>
                      <a:r>
                        <a:rPr lang="en-US" sz="700" b="0" i="0" u="none" strike="noStrike">
                          <a:latin typeface="Arial"/>
                        </a:rPr>
                        <a:t> </a:t>
                      </a:r>
                    </a:p>
                  </a:txBody>
                  <a:tcPr marL="7080" marR="7080" marT="7080" marB="0" anchor="b">
                    <a:lnL>
                      <a:noFill/>
                    </a:lnL>
                    <a:lnR>
                      <a:noFill/>
                    </a:lnR>
                    <a:lnT>
                      <a:noFill/>
                    </a:lnT>
                    <a:lnB>
                      <a:noFill/>
                    </a:lnB>
                    <a:solidFill>
                      <a:srgbClr val="00FF00"/>
                    </a:solidFill>
                  </a:tcPr>
                </a:tc>
                <a:tc>
                  <a:txBody>
                    <a:bodyPr/>
                    <a:lstStyle/>
                    <a:p>
                      <a:pPr algn="ctr" fontAlgn="b"/>
                      <a:r>
                        <a:rPr lang="en-US" sz="700" b="0" i="0" u="none" strike="noStrike">
                          <a:latin typeface="Arial"/>
                        </a:rPr>
                        <a:t>until 11:15</a:t>
                      </a:r>
                    </a:p>
                  </a:txBody>
                  <a:tcPr marL="7080" marR="7080" marT="7080" marB="0" anchor="b">
                    <a:lnL>
                      <a:noFill/>
                    </a:lnL>
                    <a:lnR>
                      <a:noFill/>
                    </a:lnR>
                    <a:lnT>
                      <a:noFill/>
                    </a:lnT>
                    <a:lnB>
                      <a:noFill/>
                    </a:lnB>
                    <a:solidFill>
                      <a:srgbClr val="FFFF00"/>
                    </a:solidFill>
                  </a:tcPr>
                </a:tc>
                <a:tc>
                  <a:txBody>
                    <a:bodyPr/>
                    <a:lstStyle/>
                    <a:p>
                      <a:pPr algn="ctr" fontAlgn="b"/>
                      <a:r>
                        <a:rPr lang="en-US" sz="700" b="0" i="0" u="none" strike="noStrike">
                          <a:latin typeface="Arial"/>
                        </a:rPr>
                        <a:t>SG Reading</a:t>
                      </a:r>
                    </a:p>
                  </a:txBody>
                  <a:tcPr marL="7080" marR="7080" marT="7080" marB="0" anchor="b">
                    <a:lnL>
                      <a:noFill/>
                    </a:lnL>
                    <a:lnR>
                      <a:noFill/>
                    </a:lnR>
                    <a:lnT>
                      <a:noFill/>
                    </a:lnT>
                    <a:lnB>
                      <a:noFill/>
                    </a:lnB>
                    <a:solidFill>
                      <a:srgbClr val="FF6600"/>
                    </a:solidFill>
                  </a:tcPr>
                </a:tc>
                <a:tc>
                  <a:txBody>
                    <a:bodyPr/>
                    <a:lstStyle/>
                    <a:p>
                      <a:pPr algn="ctr" fontAlgn="b"/>
                      <a:r>
                        <a:rPr lang="en-US" sz="700" b="0" i="0" u="none" strike="noStrike">
                          <a:latin typeface="Arial"/>
                        </a:rPr>
                        <a:t>WG Reading</a:t>
                      </a:r>
                    </a:p>
                  </a:txBody>
                  <a:tcPr marL="7080" marR="7080" marT="7080" marB="0" anchor="b">
                    <a:lnL>
                      <a:noFill/>
                    </a:lnL>
                    <a:lnR>
                      <a:noFill/>
                    </a:lnR>
                    <a:lnT>
                      <a:noFill/>
                    </a:lnT>
                    <a:lnB>
                      <a:noFill/>
                    </a:lnB>
                    <a:solidFill>
                      <a:srgbClr val="FFFF00"/>
                    </a:solidFill>
                  </a:tcPr>
                </a:tc>
                <a:tc>
                  <a:txBody>
                    <a:bodyPr/>
                    <a:lstStyle/>
                    <a:p>
                      <a:pPr algn="ctr" fontAlgn="b"/>
                      <a:r>
                        <a:rPr lang="en-US" sz="700" b="0" i="0" u="none" strike="noStrike">
                          <a:latin typeface="Arial"/>
                        </a:rPr>
                        <a:t>Writing</a:t>
                      </a:r>
                    </a:p>
                  </a:txBody>
                  <a:tcPr marL="7080" marR="7080" marT="7080" marB="0" anchor="b">
                    <a:lnL>
                      <a:noFill/>
                    </a:lnL>
                    <a:lnR>
                      <a:noFill/>
                    </a:lnR>
                    <a:lnT>
                      <a:noFill/>
                    </a:lnT>
                    <a:lnB>
                      <a:noFill/>
                    </a:lnB>
                    <a:solidFill>
                      <a:srgbClr val="00FFFF"/>
                    </a:solidFill>
                  </a:tcPr>
                </a:tc>
                <a:tc>
                  <a:txBody>
                    <a:bodyPr/>
                    <a:lstStyle/>
                    <a:p>
                      <a:pPr algn="ctr" fontAlgn="b"/>
                      <a:r>
                        <a:rPr lang="en-US" sz="700" b="0" i="0" u="none" strike="noStrike">
                          <a:latin typeface="Arial"/>
                        </a:rPr>
                        <a:t>Writing</a:t>
                      </a:r>
                    </a:p>
                  </a:txBody>
                  <a:tcPr marL="7080" marR="7080" marT="7080" marB="0" anchor="b">
                    <a:lnL>
                      <a:noFill/>
                    </a:lnL>
                    <a:lnR>
                      <a:noFill/>
                    </a:lnR>
                    <a:lnT>
                      <a:noFill/>
                    </a:lnT>
                    <a:lnB>
                      <a:noFill/>
                    </a:lnB>
                    <a:solidFill>
                      <a:srgbClr val="00FFFF"/>
                    </a:solidFill>
                  </a:tcPr>
                </a:tc>
              </a:tr>
              <a:tr h="185057">
                <a:tc>
                  <a:txBody>
                    <a:bodyPr/>
                    <a:lstStyle/>
                    <a:p>
                      <a:pPr algn="r" fontAlgn="b"/>
                      <a:r>
                        <a:rPr lang="en-US" sz="700" b="0" i="0" u="none" strike="noStrike">
                          <a:latin typeface="Arial"/>
                        </a:rPr>
                        <a:t>11:25</a:t>
                      </a:r>
                    </a:p>
                  </a:txBody>
                  <a:tcPr marL="7080" marR="7080" marT="7080" marB="0" anchor="b">
                    <a:lnL>
                      <a:noFill/>
                    </a:lnL>
                    <a:lnR>
                      <a:noFill/>
                    </a:lnR>
                    <a:lnT>
                      <a:noFill/>
                    </a:lnT>
                    <a:lnB>
                      <a:noFill/>
                    </a:lnB>
                  </a:tcPr>
                </a:tc>
                <a:tc>
                  <a:txBody>
                    <a:bodyPr/>
                    <a:lstStyle/>
                    <a:p>
                      <a:pPr algn="ctr" fontAlgn="b"/>
                      <a:endParaRPr lang="en-US" sz="700" b="0" i="0" u="none" strike="noStrike">
                        <a:latin typeface="Arial"/>
                      </a:endParaRPr>
                    </a:p>
                  </a:txBody>
                  <a:tcPr marL="7080" marR="7080" marT="7080" marB="0" anchor="b">
                    <a:lnL>
                      <a:noFill/>
                    </a:lnL>
                    <a:lnR>
                      <a:noFill/>
                    </a:lnR>
                    <a:lnT>
                      <a:noFill/>
                    </a:lnT>
                    <a:lnB>
                      <a:noFill/>
                    </a:lnB>
                  </a:tcPr>
                </a:tc>
                <a:tc>
                  <a:txBody>
                    <a:bodyPr/>
                    <a:lstStyle/>
                    <a:p>
                      <a:pPr algn="ctr" fontAlgn="b"/>
                      <a:r>
                        <a:rPr lang="en-US" sz="600" b="0" i="0" u="none" strike="noStrike" dirty="0">
                          <a:latin typeface="Arial"/>
                        </a:rPr>
                        <a:t>RECESS 11:15</a:t>
                      </a:r>
                    </a:p>
                  </a:txBody>
                  <a:tcPr marL="7080" marR="7080" marT="7080" marB="0" anchor="b">
                    <a:lnL>
                      <a:noFill/>
                    </a:lnL>
                    <a:lnR>
                      <a:noFill/>
                    </a:lnR>
                    <a:lnT>
                      <a:noFill/>
                    </a:lnT>
                    <a:lnB>
                      <a:noFill/>
                    </a:lnB>
                    <a:solidFill>
                      <a:srgbClr val="969696"/>
                    </a:solidFill>
                  </a:tcPr>
                </a:tc>
                <a:tc>
                  <a:txBody>
                    <a:bodyPr/>
                    <a:lstStyle/>
                    <a:p>
                      <a:pPr algn="ctr" fontAlgn="b"/>
                      <a:r>
                        <a:rPr lang="en-US" sz="700" b="0" i="0" u="none" strike="noStrike" dirty="0">
                          <a:latin typeface="Arial"/>
                        </a:rPr>
                        <a:t>RECESS</a:t>
                      </a:r>
                    </a:p>
                  </a:txBody>
                  <a:tcPr marL="7080" marR="7080" marT="7080" marB="0" anchor="b">
                    <a:lnL>
                      <a:noFill/>
                    </a:lnL>
                    <a:lnR>
                      <a:noFill/>
                    </a:lnR>
                    <a:lnT>
                      <a:noFill/>
                    </a:lnT>
                    <a:lnB>
                      <a:noFill/>
                    </a:lnB>
                    <a:solidFill>
                      <a:srgbClr val="969696"/>
                    </a:solidFill>
                  </a:tcPr>
                </a:tc>
                <a:tc>
                  <a:txBody>
                    <a:bodyPr/>
                    <a:lstStyle/>
                    <a:p>
                      <a:pPr algn="ctr" fontAlgn="b"/>
                      <a:r>
                        <a:rPr lang="en-US" sz="700" b="0" i="0" u="none" strike="noStrike">
                          <a:latin typeface="Arial"/>
                        </a:rPr>
                        <a:t>WG Reading</a:t>
                      </a:r>
                    </a:p>
                  </a:txBody>
                  <a:tcPr marL="7080" marR="7080" marT="7080" marB="0" anchor="b">
                    <a:lnL>
                      <a:noFill/>
                    </a:lnL>
                    <a:lnR>
                      <a:noFill/>
                    </a:lnR>
                    <a:lnT>
                      <a:noFill/>
                    </a:lnT>
                    <a:lnB>
                      <a:noFill/>
                    </a:lnB>
                    <a:solidFill>
                      <a:srgbClr val="FFFF00"/>
                    </a:solidFill>
                  </a:tcPr>
                </a:tc>
                <a:tc>
                  <a:txBody>
                    <a:bodyPr/>
                    <a:lstStyle/>
                    <a:p>
                      <a:pPr algn="ctr" fontAlgn="b"/>
                      <a:r>
                        <a:rPr lang="en-US" sz="700" b="0" i="0" u="none" strike="noStrike">
                          <a:latin typeface="Arial"/>
                        </a:rPr>
                        <a:t>Specials</a:t>
                      </a:r>
                    </a:p>
                  </a:txBody>
                  <a:tcPr marL="7080" marR="7080" marT="7080" marB="0" anchor="b">
                    <a:lnL>
                      <a:noFill/>
                    </a:lnL>
                    <a:lnR>
                      <a:noFill/>
                    </a:lnR>
                    <a:lnT>
                      <a:noFill/>
                    </a:lnT>
                    <a:lnB>
                      <a:noFill/>
                    </a:lnB>
                    <a:solidFill>
                      <a:srgbClr val="FF9900"/>
                    </a:solidFill>
                  </a:tcPr>
                </a:tc>
                <a:tc>
                  <a:txBody>
                    <a:bodyPr/>
                    <a:lstStyle/>
                    <a:p>
                      <a:pPr algn="ctr" fontAlgn="b"/>
                      <a:r>
                        <a:rPr lang="en-US" sz="700" b="0" i="0" u="none" strike="noStrike">
                          <a:latin typeface="Arial"/>
                        </a:rPr>
                        <a:t>Specials</a:t>
                      </a:r>
                    </a:p>
                  </a:txBody>
                  <a:tcPr marL="7080" marR="7080" marT="7080" marB="0" anchor="b">
                    <a:lnL>
                      <a:noFill/>
                    </a:lnL>
                    <a:lnR>
                      <a:noFill/>
                    </a:lnR>
                    <a:lnT>
                      <a:noFill/>
                    </a:lnT>
                    <a:lnB>
                      <a:noFill/>
                    </a:lnB>
                    <a:solidFill>
                      <a:srgbClr val="FF9900"/>
                    </a:solidFill>
                  </a:tcPr>
                </a:tc>
              </a:tr>
              <a:tr h="359230">
                <a:tc>
                  <a:txBody>
                    <a:bodyPr/>
                    <a:lstStyle/>
                    <a:p>
                      <a:pPr algn="r" fontAlgn="b"/>
                      <a:r>
                        <a:rPr lang="en-US" sz="700" b="0" i="0" u="none" strike="noStrike">
                          <a:latin typeface="Arial"/>
                        </a:rPr>
                        <a:t>11:40</a:t>
                      </a:r>
                    </a:p>
                  </a:txBody>
                  <a:tcPr marL="7080" marR="7080" marT="7080" marB="0" anchor="b">
                    <a:lnL>
                      <a:noFill/>
                    </a:lnL>
                    <a:lnR>
                      <a:noFill/>
                    </a:lnR>
                    <a:lnT>
                      <a:noFill/>
                    </a:lnT>
                    <a:lnB>
                      <a:noFill/>
                    </a:lnB>
                  </a:tcPr>
                </a:tc>
                <a:tc>
                  <a:txBody>
                    <a:bodyPr/>
                    <a:lstStyle/>
                    <a:p>
                      <a:pPr algn="ctr" fontAlgn="b"/>
                      <a:r>
                        <a:rPr lang="en-US" sz="700" b="0" i="0" u="none" strike="noStrike">
                          <a:latin typeface="Arial"/>
                        </a:rPr>
                        <a:t>11:35 Release</a:t>
                      </a:r>
                    </a:p>
                  </a:txBody>
                  <a:tcPr marL="7080" marR="7080" marT="7080" marB="0" anchor="b">
                    <a:lnL>
                      <a:noFill/>
                    </a:lnL>
                    <a:lnR>
                      <a:noFill/>
                    </a:lnR>
                    <a:lnT>
                      <a:noFill/>
                    </a:lnT>
                    <a:lnB>
                      <a:noFill/>
                    </a:lnB>
                  </a:tcPr>
                </a:tc>
                <a:tc>
                  <a:txBody>
                    <a:bodyPr/>
                    <a:lstStyle/>
                    <a:p>
                      <a:pPr algn="ctr" fontAlgn="b"/>
                      <a:r>
                        <a:rPr lang="en-US" sz="700" b="0" i="0" u="none" strike="noStrike">
                          <a:latin typeface="Arial"/>
                        </a:rPr>
                        <a:t>Lunch at 11:30</a:t>
                      </a:r>
                    </a:p>
                  </a:txBody>
                  <a:tcPr marL="7080" marR="7080" marT="7080" marB="0" anchor="b">
                    <a:lnL>
                      <a:noFill/>
                    </a:lnL>
                    <a:lnR>
                      <a:noFill/>
                    </a:lnR>
                    <a:lnT>
                      <a:noFill/>
                    </a:lnT>
                    <a:lnB>
                      <a:noFill/>
                    </a:lnB>
                    <a:solidFill>
                      <a:srgbClr val="C0C0C0"/>
                    </a:solidFill>
                  </a:tcPr>
                </a:tc>
                <a:tc>
                  <a:txBody>
                    <a:bodyPr/>
                    <a:lstStyle/>
                    <a:p>
                      <a:pPr algn="ctr" fontAlgn="b"/>
                      <a:r>
                        <a:rPr lang="en-US" sz="700" b="0" i="0" u="none" strike="noStrike">
                          <a:latin typeface="Arial"/>
                        </a:rPr>
                        <a:t>RECESS</a:t>
                      </a:r>
                    </a:p>
                  </a:txBody>
                  <a:tcPr marL="7080" marR="7080" marT="7080" marB="0" anchor="b">
                    <a:lnL>
                      <a:noFill/>
                    </a:lnL>
                    <a:lnR>
                      <a:noFill/>
                    </a:lnR>
                    <a:lnT>
                      <a:noFill/>
                    </a:lnT>
                    <a:lnB>
                      <a:noFill/>
                    </a:lnB>
                    <a:solidFill>
                      <a:srgbClr val="969696"/>
                    </a:solidFill>
                  </a:tcPr>
                </a:tc>
                <a:tc>
                  <a:txBody>
                    <a:bodyPr/>
                    <a:lstStyle/>
                    <a:p>
                      <a:pPr algn="ctr" fontAlgn="b"/>
                      <a:r>
                        <a:rPr lang="en-US" sz="700" b="0" i="0" u="none" strike="noStrike">
                          <a:latin typeface="Arial"/>
                        </a:rPr>
                        <a:t>RECESS 11:30</a:t>
                      </a:r>
                    </a:p>
                  </a:txBody>
                  <a:tcPr marL="7080" marR="7080" marT="7080" marB="0" anchor="b">
                    <a:lnL>
                      <a:noFill/>
                    </a:lnL>
                    <a:lnR>
                      <a:noFill/>
                    </a:lnR>
                    <a:lnT>
                      <a:noFill/>
                    </a:lnT>
                    <a:lnB>
                      <a:noFill/>
                    </a:lnB>
                    <a:solidFill>
                      <a:srgbClr val="969696"/>
                    </a:solidFill>
                  </a:tcPr>
                </a:tc>
                <a:tc>
                  <a:txBody>
                    <a:bodyPr/>
                    <a:lstStyle/>
                    <a:p>
                      <a:pPr algn="ctr" fontAlgn="b"/>
                      <a:r>
                        <a:rPr lang="en-US" sz="700" b="0" i="0" u="none" strike="noStrike">
                          <a:latin typeface="Arial"/>
                        </a:rPr>
                        <a:t>Specials</a:t>
                      </a:r>
                    </a:p>
                  </a:txBody>
                  <a:tcPr marL="7080" marR="7080" marT="7080" marB="0" anchor="b">
                    <a:lnL>
                      <a:noFill/>
                    </a:lnL>
                    <a:lnR>
                      <a:noFill/>
                    </a:lnR>
                    <a:lnT>
                      <a:noFill/>
                    </a:lnT>
                    <a:lnB>
                      <a:noFill/>
                    </a:lnB>
                    <a:solidFill>
                      <a:srgbClr val="FF9900"/>
                    </a:solidFill>
                  </a:tcPr>
                </a:tc>
                <a:tc>
                  <a:txBody>
                    <a:bodyPr/>
                    <a:lstStyle/>
                    <a:p>
                      <a:pPr algn="ctr" fontAlgn="b"/>
                      <a:r>
                        <a:rPr lang="en-US" sz="700" b="0" i="0" u="none" strike="noStrike">
                          <a:latin typeface="Arial"/>
                        </a:rPr>
                        <a:t>Specials</a:t>
                      </a:r>
                    </a:p>
                  </a:txBody>
                  <a:tcPr marL="7080" marR="7080" marT="7080" marB="0" anchor="b">
                    <a:lnL>
                      <a:noFill/>
                    </a:lnL>
                    <a:lnR>
                      <a:noFill/>
                    </a:lnR>
                    <a:lnT>
                      <a:noFill/>
                    </a:lnT>
                    <a:lnB>
                      <a:noFill/>
                    </a:lnB>
                    <a:solidFill>
                      <a:srgbClr val="FF9900"/>
                    </a:solidFill>
                  </a:tcPr>
                </a:tc>
              </a:tr>
              <a:tr h="185057">
                <a:tc>
                  <a:txBody>
                    <a:bodyPr/>
                    <a:lstStyle/>
                    <a:p>
                      <a:pPr algn="r" fontAlgn="b"/>
                      <a:r>
                        <a:rPr lang="en-US" sz="700" b="0" i="0" u="none" strike="noStrike">
                          <a:latin typeface="Arial"/>
                        </a:rPr>
                        <a:t>11:45</a:t>
                      </a:r>
                    </a:p>
                  </a:txBody>
                  <a:tcPr marL="7080" marR="7080" marT="7080" marB="0" anchor="b">
                    <a:lnL>
                      <a:noFill/>
                    </a:lnL>
                    <a:lnR>
                      <a:noFill/>
                    </a:lnR>
                    <a:lnT>
                      <a:noFill/>
                    </a:lnT>
                    <a:lnB>
                      <a:noFill/>
                    </a:lnB>
                  </a:tcPr>
                </a:tc>
                <a:tc>
                  <a:txBody>
                    <a:bodyPr/>
                    <a:lstStyle/>
                    <a:p>
                      <a:pPr algn="ctr" fontAlgn="b"/>
                      <a:endParaRPr lang="en-US" sz="700" b="0" i="0" u="none" strike="noStrike">
                        <a:latin typeface="Arial"/>
                      </a:endParaRPr>
                    </a:p>
                  </a:txBody>
                  <a:tcPr marL="7080" marR="7080" marT="7080" marB="0" anchor="b">
                    <a:lnL>
                      <a:noFill/>
                    </a:lnL>
                    <a:lnR>
                      <a:noFill/>
                    </a:lnR>
                    <a:lnT>
                      <a:noFill/>
                    </a:lnT>
                    <a:lnB>
                      <a:noFill/>
                    </a:lnB>
                  </a:tcPr>
                </a:tc>
                <a:tc>
                  <a:txBody>
                    <a:bodyPr/>
                    <a:lstStyle/>
                    <a:p>
                      <a:pPr algn="ctr" fontAlgn="b"/>
                      <a:r>
                        <a:rPr lang="en-US" sz="700" b="0" i="0" u="none" strike="noStrike">
                          <a:latin typeface="Arial"/>
                        </a:rPr>
                        <a:t>Lunch</a:t>
                      </a:r>
                    </a:p>
                  </a:txBody>
                  <a:tcPr marL="7080" marR="7080" marT="7080" marB="0" anchor="b">
                    <a:lnL>
                      <a:noFill/>
                    </a:lnL>
                    <a:lnR>
                      <a:noFill/>
                    </a:lnR>
                    <a:lnT>
                      <a:noFill/>
                    </a:lnT>
                    <a:lnB>
                      <a:noFill/>
                    </a:lnB>
                    <a:solidFill>
                      <a:srgbClr val="C0C0C0"/>
                    </a:solidFill>
                  </a:tcPr>
                </a:tc>
                <a:tc>
                  <a:txBody>
                    <a:bodyPr/>
                    <a:lstStyle/>
                    <a:p>
                      <a:pPr algn="ctr" fontAlgn="b"/>
                      <a:r>
                        <a:rPr lang="en-US" sz="700" b="0" i="0" u="none" strike="noStrike">
                          <a:latin typeface="Arial"/>
                        </a:rPr>
                        <a:t>Lunch at 11:40</a:t>
                      </a:r>
                    </a:p>
                  </a:txBody>
                  <a:tcPr marL="7080" marR="7080" marT="7080" marB="0" anchor="b">
                    <a:lnL>
                      <a:noFill/>
                    </a:lnL>
                    <a:lnR>
                      <a:noFill/>
                    </a:lnR>
                    <a:lnT>
                      <a:noFill/>
                    </a:lnT>
                    <a:lnB>
                      <a:noFill/>
                    </a:lnB>
                    <a:solidFill>
                      <a:srgbClr val="C0C0C0"/>
                    </a:solidFill>
                  </a:tcPr>
                </a:tc>
                <a:tc>
                  <a:txBody>
                    <a:bodyPr/>
                    <a:lstStyle/>
                    <a:p>
                      <a:pPr algn="ctr" fontAlgn="b"/>
                      <a:r>
                        <a:rPr lang="en-US" sz="700" b="0" i="0" u="none" strike="noStrike">
                          <a:latin typeface="Arial"/>
                        </a:rPr>
                        <a:t>RECESS</a:t>
                      </a:r>
                    </a:p>
                  </a:txBody>
                  <a:tcPr marL="7080" marR="7080" marT="7080" marB="0" anchor="b">
                    <a:lnL>
                      <a:noFill/>
                    </a:lnL>
                    <a:lnR>
                      <a:noFill/>
                    </a:lnR>
                    <a:lnT>
                      <a:noFill/>
                    </a:lnT>
                    <a:lnB>
                      <a:noFill/>
                    </a:lnB>
                    <a:solidFill>
                      <a:srgbClr val="969696"/>
                    </a:solidFill>
                  </a:tcPr>
                </a:tc>
                <a:tc>
                  <a:txBody>
                    <a:bodyPr/>
                    <a:lstStyle/>
                    <a:p>
                      <a:pPr algn="ctr" fontAlgn="b"/>
                      <a:endParaRPr lang="en-US" sz="700" b="0" i="0" u="none" strike="noStrike">
                        <a:latin typeface="Arial"/>
                      </a:endParaRPr>
                    </a:p>
                  </a:txBody>
                  <a:tcPr marL="7080" marR="7080" marT="7080" marB="0" anchor="b">
                    <a:lnL>
                      <a:noFill/>
                    </a:lnL>
                    <a:lnR>
                      <a:noFill/>
                    </a:lnR>
                    <a:lnT>
                      <a:noFill/>
                    </a:lnT>
                    <a:lnB>
                      <a:noFill/>
                    </a:lnB>
                  </a:tcPr>
                </a:tc>
                <a:tc>
                  <a:txBody>
                    <a:bodyPr/>
                    <a:lstStyle/>
                    <a:p>
                      <a:pPr algn="ctr" fontAlgn="b"/>
                      <a:endParaRPr lang="en-US" sz="700" b="0" i="0" u="none" strike="noStrike">
                        <a:latin typeface="Arial"/>
                      </a:endParaRPr>
                    </a:p>
                  </a:txBody>
                  <a:tcPr marL="7080" marR="7080" marT="7080" marB="0" anchor="b">
                    <a:lnL>
                      <a:noFill/>
                    </a:lnL>
                    <a:lnR>
                      <a:noFill/>
                    </a:lnR>
                    <a:lnT>
                      <a:noFill/>
                    </a:lnT>
                    <a:lnB>
                      <a:noFill/>
                    </a:lnB>
                  </a:tcPr>
                </a:tc>
              </a:tr>
              <a:tr h="185057">
                <a:tc>
                  <a:txBody>
                    <a:bodyPr/>
                    <a:lstStyle/>
                    <a:p>
                      <a:pPr algn="r" fontAlgn="b"/>
                      <a:r>
                        <a:rPr lang="en-US" sz="700" b="0" i="0" u="none" strike="noStrike">
                          <a:latin typeface="Arial"/>
                        </a:rPr>
                        <a:t>11:55</a:t>
                      </a:r>
                    </a:p>
                  </a:txBody>
                  <a:tcPr marL="7080" marR="7080" marT="7080" marB="0" anchor="b">
                    <a:lnL>
                      <a:noFill/>
                    </a:lnL>
                    <a:lnR>
                      <a:noFill/>
                    </a:lnR>
                    <a:lnT>
                      <a:noFill/>
                    </a:lnT>
                    <a:lnB>
                      <a:noFill/>
                    </a:lnB>
                  </a:tcPr>
                </a:tc>
                <a:tc>
                  <a:txBody>
                    <a:bodyPr/>
                    <a:lstStyle/>
                    <a:p>
                      <a:pPr algn="ctr" fontAlgn="b"/>
                      <a:endParaRPr lang="en-US" sz="700" b="0" i="0" u="none" strike="noStrike">
                        <a:latin typeface="Arial"/>
                      </a:endParaRPr>
                    </a:p>
                  </a:txBody>
                  <a:tcPr marL="7080" marR="7080" marT="7080" marB="0" anchor="b">
                    <a:lnL>
                      <a:noFill/>
                    </a:lnL>
                    <a:lnR>
                      <a:noFill/>
                    </a:lnR>
                    <a:lnT>
                      <a:noFill/>
                    </a:lnT>
                    <a:lnB>
                      <a:noFill/>
                    </a:lnB>
                  </a:tcPr>
                </a:tc>
                <a:tc>
                  <a:txBody>
                    <a:bodyPr/>
                    <a:lstStyle/>
                    <a:p>
                      <a:pPr algn="l" fontAlgn="b"/>
                      <a:r>
                        <a:rPr lang="en-US" sz="700" b="0" i="0" u="none" strike="noStrike">
                          <a:latin typeface="Arial"/>
                        </a:rPr>
                        <a:t>Specials??</a:t>
                      </a:r>
                    </a:p>
                  </a:txBody>
                  <a:tcPr marL="7080" marR="7080" marT="7080" marB="0" anchor="b">
                    <a:lnL>
                      <a:noFill/>
                    </a:lnL>
                    <a:lnR>
                      <a:noFill/>
                    </a:lnR>
                    <a:lnT>
                      <a:noFill/>
                    </a:lnT>
                    <a:lnB>
                      <a:noFill/>
                    </a:lnB>
                  </a:tcPr>
                </a:tc>
                <a:tc>
                  <a:txBody>
                    <a:bodyPr/>
                    <a:lstStyle/>
                    <a:p>
                      <a:pPr algn="ctr" fontAlgn="b"/>
                      <a:r>
                        <a:rPr lang="en-US" sz="700" b="0" i="0" u="none" strike="noStrike">
                          <a:latin typeface="Arial"/>
                        </a:rPr>
                        <a:t>Lunch</a:t>
                      </a:r>
                    </a:p>
                  </a:txBody>
                  <a:tcPr marL="7080" marR="7080" marT="7080" marB="0" anchor="b">
                    <a:lnL>
                      <a:noFill/>
                    </a:lnL>
                    <a:lnR>
                      <a:noFill/>
                    </a:lnR>
                    <a:lnT>
                      <a:noFill/>
                    </a:lnT>
                    <a:lnB>
                      <a:noFill/>
                    </a:lnB>
                    <a:solidFill>
                      <a:srgbClr val="C0C0C0"/>
                    </a:solidFill>
                  </a:tcPr>
                </a:tc>
                <a:tc>
                  <a:txBody>
                    <a:bodyPr/>
                    <a:lstStyle/>
                    <a:p>
                      <a:pPr algn="ctr" fontAlgn="b"/>
                      <a:r>
                        <a:rPr lang="en-US" sz="700" b="0" i="0" u="none" strike="noStrike">
                          <a:latin typeface="Arial"/>
                        </a:rPr>
                        <a:t>Lunch at 11:45</a:t>
                      </a:r>
                    </a:p>
                  </a:txBody>
                  <a:tcPr marL="7080" marR="7080" marT="7080" marB="0" anchor="b">
                    <a:lnL>
                      <a:noFill/>
                    </a:lnL>
                    <a:lnR>
                      <a:noFill/>
                    </a:lnR>
                    <a:lnT>
                      <a:noFill/>
                    </a:lnT>
                    <a:lnB>
                      <a:noFill/>
                    </a:lnB>
                    <a:solidFill>
                      <a:srgbClr val="C0C0C0"/>
                    </a:solidFill>
                  </a:tcPr>
                </a:tc>
                <a:tc>
                  <a:txBody>
                    <a:bodyPr/>
                    <a:lstStyle/>
                    <a:p>
                      <a:pPr algn="ctr" fontAlgn="b"/>
                      <a:r>
                        <a:rPr lang="en-US" sz="700" b="0" i="0" u="none" strike="noStrike">
                          <a:latin typeface="Arial"/>
                        </a:rPr>
                        <a:t>RECESS</a:t>
                      </a:r>
                    </a:p>
                  </a:txBody>
                  <a:tcPr marL="7080" marR="7080" marT="7080" marB="0" anchor="b">
                    <a:lnL>
                      <a:noFill/>
                    </a:lnL>
                    <a:lnR>
                      <a:noFill/>
                    </a:lnR>
                    <a:lnT>
                      <a:noFill/>
                    </a:lnT>
                    <a:lnB>
                      <a:noFill/>
                    </a:lnB>
                    <a:solidFill>
                      <a:srgbClr val="969696"/>
                    </a:solidFill>
                  </a:tcPr>
                </a:tc>
                <a:tc>
                  <a:txBody>
                    <a:bodyPr/>
                    <a:lstStyle/>
                    <a:p>
                      <a:pPr algn="ctr" fontAlgn="b"/>
                      <a:r>
                        <a:rPr lang="en-US" sz="700" b="0" i="0" u="none" strike="noStrike">
                          <a:latin typeface="Arial"/>
                        </a:rPr>
                        <a:t>RECESS</a:t>
                      </a:r>
                    </a:p>
                  </a:txBody>
                  <a:tcPr marL="7080" marR="7080" marT="7080" marB="0" anchor="b">
                    <a:lnL>
                      <a:noFill/>
                    </a:lnL>
                    <a:lnR>
                      <a:noFill/>
                    </a:lnR>
                    <a:lnT>
                      <a:noFill/>
                    </a:lnT>
                    <a:lnB>
                      <a:noFill/>
                    </a:lnB>
                    <a:solidFill>
                      <a:srgbClr val="969696"/>
                    </a:solidFill>
                  </a:tcPr>
                </a:tc>
              </a:tr>
              <a:tr h="185057">
                <a:tc>
                  <a:txBody>
                    <a:bodyPr/>
                    <a:lstStyle/>
                    <a:p>
                      <a:pPr algn="r" fontAlgn="b"/>
                      <a:r>
                        <a:rPr lang="en-US" sz="700" b="0" i="0" u="none" strike="noStrike">
                          <a:latin typeface="Arial"/>
                        </a:rPr>
                        <a:t>12:05</a:t>
                      </a:r>
                    </a:p>
                  </a:txBody>
                  <a:tcPr marL="7080" marR="7080" marT="7080" marB="0" anchor="b">
                    <a:lnL>
                      <a:noFill/>
                    </a:lnL>
                    <a:lnR>
                      <a:noFill/>
                    </a:lnR>
                    <a:lnT>
                      <a:noFill/>
                    </a:lnT>
                    <a:lnB>
                      <a:noFill/>
                    </a:lnB>
                  </a:tcPr>
                </a:tc>
                <a:tc>
                  <a:txBody>
                    <a:bodyPr/>
                    <a:lstStyle/>
                    <a:p>
                      <a:pPr algn="ctr" fontAlgn="b"/>
                      <a:endParaRPr lang="en-US" sz="700" b="0" i="0" u="none" strike="noStrike">
                        <a:latin typeface="Arial"/>
                      </a:endParaRPr>
                    </a:p>
                  </a:txBody>
                  <a:tcPr marL="7080" marR="7080" marT="7080" marB="0" anchor="b">
                    <a:lnL>
                      <a:noFill/>
                    </a:lnL>
                    <a:lnR>
                      <a:noFill/>
                    </a:lnR>
                    <a:lnT>
                      <a:noFill/>
                    </a:lnT>
                    <a:lnB>
                      <a:noFill/>
                    </a:lnB>
                  </a:tcPr>
                </a:tc>
                <a:tc>
                  <a:txBody>
                    <a:bodyPr/>
                    <a:lstStyle/>
                    <a:p>
                      <a:pPr algn="l" fontAlgn="b"/>
                      <a:endParaRPr lang="en-US" sz="700" b="0" i="0" u="none" strike="noStrike">
                        <a:latin typeface="Arial"/>
                      </a:endParaRPr>
                    </a:p>
                  </a:txBody>
                  <a:tcPr marL="7080" marR="7080" marT="7080" marB="0" anchor="b">
                    <a:lnL>
                      <a:noFill/>
                    </a:lnL>
                    <a:lnR>
                      <a:noFill/>
                    </a:lnR>
                    <a:lnT>
                      <a:noFill/>
                    </a:lnT>
                    <a:lnB>
                      <a:noFill/>
                    </a:lnB>
                  </a:tcPr>
                </a:tc>
                <a:tc>
                  <a:txBody>
                    <a:bodyPr/>
                    <a:lstStyle/>
                    <a:p>
                      <a:pPr algn="ctr" fontAlgn="b"/>
                      <a:endParaRPr lang="en-US" sz="700" b="0" i="0" u="none" strike="noStrike">
                        <a:latin typeface="Arial"/>
                      </a:endParaRPr>
                    </a:p>
                  </a:txBody>
                  <a:tcPr marL="7080" marR="7080" marT="7080" marB="0" anchor="b">
                    <a:lnL>
                      <a:noFill/>
                    </a:lnL>
                    <a:lnR>
                      <a:noFill/>
                    </a:lnR>
                    <a:lnT>
                      <a:noFill/>
                    </a:lnT>
                    <a:lnB>
                      <a:noFill/>
                    </a:lnB>
                  </a:tcPr>
                </a:tc>
                <a:tc>
                  <a:txBody>
                    <a:bodyPr/>
                    <a:lstStyle/>
                    <a:p>
                      <a:pPr algn="ctr" fontAlgn="b"/>
                      <a:r>
                        <a:rPr lang="en-US" sz="700" b="0" i="0" u="none" strike="noStrike">
                          <a:latin typeface="Arial"/>
                        </a:rPr>
                        <a:t>Lunch</a:t>
                      </a:r>
                    </a:p>
                  </a:txBody>
                  <a:tcPr marL="7080" marR="7080" marT="7080" marB="0" anchor="b">
                    <a:lnL>
                      <a:noFill/>
                    </a:lnL>
                    <a:lnR>
                      <a:noFill/>
                    </a:lnR>
                    <a:lnT>
                      <a:noFill/>
                    </a:lnT>
                    <a:lnB>
                      <a:noFill/>
                    </a:lnB>
                    <a:solidFill>
                      <a:srgbClr val="C0C0C0"/>
                    </a:solidFill>
                  </a:tcPr>
                </a:tc>
                <a:tc>
                  <a:txBody>
                    <a:bodyPr/>
                    <a:lstStyle/>
                    <a:p>
                      <a:pPr algn="ctr" fontAlgn="b"/>
                      <a:r>
                        <a:rPr lang="en-US" sz="700" b="0" i="0" u="none" strike="noStrike">
                          <a:latin typeface="Arial"/>
                        </a:rPr>
                        <a:t>RECESS </a:t>
                      </a:r>
                    </a:p>
                  </a:txBody>
                  <a:tcPr marL="7080" marR="7080" marT="7080" marB="0" anchor="b">
                    <a:lnL>
                      <a:noFill/>
                    </a:lnL>
                    <a:lnR>
                      <a:noFill/>
                    </a:lnR>
                    <a:lnT>
                      <a:noFill/>
                    </a:lnT>
                    <a:lnB>
                      <a:noFill/>
                    </a:lnB>
                    <a:solidFill>
                      <a:srgbClr val="969696"/>
                    </a:solidFill>
                  </a:tcPr>
                </a:tc>
                <a:tc>
                  <a:txBody>
                    <a:bodyPr/>
                    <a:lstStyle/>
                    <a:p>
                      <a:pPr algn="ctr" fontAlgn="b"/>
                      <a:r>
                        <a:rPr lang="en-US" sz="700" b="0" i="0" u="none" strike="noStrike">
                          <a:latin typeface="Arial"/>
                        </a:rPr>
                        <a:t>RECESS</a:t>
                      </a:r>
                    </a:p>
                  </a:txBody>
                  <a:tcPr marL="7080" marR="7080" marT="7080" marB="0" anchor="b">
                    <a:lnL>
                      <a:noFill/>
                    </a:lnL>
                    <a:lnR>
                      <a:noFill/>
                    </a:lnR>
                    <a:lnT>
                      <a:noFill/>
                    </a:lnT>
                    <a:lnB>
                      <a:noFill/>
                    </a:lnB>
                    <a:solidFill>
                      <a:srgbClr val="969696"/>
                    </a:solidFill>
                  </a:tcPr>
                </a:tc>
              </a:tr>
              <a:tr h="185057">
                <a:tc>
                  <a:txBody>
                    <a:bodyPr/>
                    <a:lstStyle/>
                    <a:p>
                      <a:pPr algn="r" fontAlgn="b"/>
                      <a:r>
                        <a:rPr lang="en-US" sz="700" b="0" i="0" u="none" strike="noStrike">
                          <a:latin typeface="Arial"/>
                        </a:rPr>
                        <a:t>12:10</a:t>
                      </a:r>
                    </a:p>
                  </a:txBody>
                  <a:tcPr marL="7080" marR="7080" marT="7080" marB="0" anchor="b">
                    <a:lnL>
                      <a:noFill/>
                    </a:lnL>
                    <a:lnR>
                      <a:noFill/>
                    </a:lnR>
                    <a:lnT>
                      <a:noFill/>
                    </a:lnT>
                    <a:lnB>
                      <a:noFill/>
                    </a:lnB>
                  </a:tcPr>
                </a:tc>
                <a:tc>
                  <a:txBody>
                    <a:bodyPr/>
                    <a:lstStyle/>
                    <a:p>
                      <a:pPr algn="ctr" fontAlgn="b"/>
                      <a:r>
                        <a:rPr lang="en-US" sz="700" b="0" i="0" u="none" strike="noStrike">
                          <a:latin typeface="Arial"/>
                        </a:rPr>
                        <a:t>Start 12:30</a:t>
                      </a:r>
                    </a:p>
                  </a:txBody>
                  <a:tcPr marL="7080" marR="7080" marT="7080" marB="0" anchor="b">
                    <a:lnL>
                      <a:noFill/>
                    </a:lnL>
                    <a:lnR>
                      <a:noFill/>
                    </a:lnR>
                    <a:lnT>
                      <a:noFill/>
                    </a:lnT>
                    <a:lnB>
                      <a:noFill/>
                    </a:lnB>
                  </a:tcPr>
                </a:tc>
                <a:tc>
                  <a:txBody>
                    <a:bodyPr/>
                    <a:lstStyle/>
                    <a:p>
                      <a:pPr algn="ctr" fontAlgn="b"/>
                      <a:r>
                        <a:rPr lang="en-US" sz="700" b="0" i="0" u="none" strike="noStrike">
                          <a:latin typeface="Arial"/>
                        </a:rPr>
                        <a:t>Writing</a:t>
                      </a:r>
                    </a:p>
                  </a:txBody>
                  <a:tcPr marL="7080" marR="7080" marT="7080" marB="0" anchor="b">
                    <a:lnL>
                      <a:noFill/>
                    </a:lnL>
                    <a:lnR>
                      <a:noFill/>
                    </a:lnR>
                    <a:lnT>
                      <a:noFill/>
                    </a:lnT>
                    <a:lnB>
                      <a:noFill/>
                    </a:lnB>
                    <a:solidFill>
                      <a:srgbClr val="00FFFF"/>
                    </a:solidFill>
                  </a:tcPr>
                </a:tc>
                <a:tc>
                  <a:txBody>
                    <a:bodyPr/>
                    <a:lstStyle/>
                    <a:p>
                      <a:pPr algn="ctr" fontAlgn="b"/>
                      <a:r>
                        <a:rPr lang="en-US" sz="700" b="0" i="0" u="none" strike="noStrike">
                          <a:latin typeface="Arial"/>
                        </a:rPr>
                        <a:t>SG Math</a:t>
                      </a:r>
                    </a:p>
                  </a:txBody>
                  <a:tcPr marL="7080" marR="7080" marT="7080" marB="0" anchor="b">
                    <a:lnL>
                      <a:noFill/>
                    </a:lnL>
                    <a:lnR>
                      <a:noFill/>
                    </a:lnR>
                    <a:lnT>
                      <a:noFill/>
                    </a:lnT>
                    <a:lnB>
                      <a:noFill/>
                    </a:lnB>
                    <a:solidFill>
                      <a:srgbClr val="99CC00"/>
                    </a:solidFill>
                  </a:tcPr>
                </a:tc>
                <a:tc>
                  <a:txBody>
                    <a:bodyPr/>
                    <a:lstStyle/>
                    <a:p>
                      <a:pPr algn="ctr" fontAlgn="b"/>
                      <a:r>
                        <a:rPr lang="en-US" sz="700" b="0" i="0" u="none" strike="noStrike">
                          <a:latin typeface="Arial"/>
                        </a:rPr>
                        <a:t>SG Math</a:t>
                      </a:r>
                    </a:p>
                  </a:txBody>
                  <a:tcPr marL="7080" marR="7080" marT="7080" marB="0" anchor="b">
                    <a:lnL>
                      <a:noFill/>
                    </a:lnL>
                    <a:lnR>
                      <a:noFill/>
                    </a:lnR>
                    <a:lnT>
                      <a:noFill/>
                    </a:lnT>
                    <a:lnB>
                      <a:noFill/>
                    </a:lnB>
                    <a:solidFill>
                      <a:srgbClr val="99CC00"/>
                    </a:solidFill>
                  </a:tcPr>
                </a:tc>
                <a:tc>
                  <a:txBody>
                    <a:bodyPr/>
                    <a:lstStyle/>
                    <a:p>
                      <a:pPr algn="ctr" fontAlgn="b"/>
                      <a:r>
                        <a:rPr lang="en-US" sz="700" b="0" i="0" u="none" strike="noStrike">
                          <a:latin typeface="Arial"/>
                        </a:rPr>
                        <a:t>RECESS</a:t>
                      </a:r>
                    </a:p>
                  </a:txBody>
                  <a:tcPr marL="7080" marR="7080" marT="7080" marB="0" anchor="b">
                    <a:lnL>
                      <a:noFill/>
                    </a:lnL>
                    <a:lnR>
                      <a:noFill/>
                    </a:lnR>
                    <a:lnT>
                      <a:noFill/>
                    </a:lnT>
                    <a:lnB>
                      <a:noFill/>
                    </a:lnB>
                    <a:solidFill>
                      <a:srgbClr val="969696"/>
                    </a:solidFill>
                  </a:tcPr>
                </a:tc>
                <a:tc>
                  <a:txBody>
                    <a:bodyPr/>
                    <a:lstStyle/>
                    <a:p>
                      <a:pPr algn="ctr" fontAlgn="b"/>
                      <a:r>
                        <a:rPr lang="en-US" sz="700" b="0" i="0" u="none" strike="noStrike">
                          <a:latin typeface="Arial"/>
                        </a:rPr>
                        <a:t>RECESS</a:t>
                      </a:r>
                    </a:p>
                  </a:txBody>
                  <a:tcPr marL="7080" marR="7080" marT="7080" marB="0" anchor="b">
                    <a:lnL>
                      <a:noFill/>
                    </a:lnL>
                    <a:lnR>
                      <a:noFill/>
                    </a:lnR>
                    <a:lnT>
                      <a:noFill/>
                    </a:lnT>
                    <a:lnB>
                      <a:noFill/>
                    </a:lnB>
                    <a:solidFill>
                      <a:srgbClr val="969696"/>
                    </a:solidFill>
                  </a:tcPr>
                </a:tc>
              </a:tr>
              <a:tr h="185057">
                <a:tc>
                  <a:txBody>
                    <a:bodyPr/>
                    <a:lstStyle/>
                    <a:p>
                      <a:pPr algn="r" fontAlgn="b"/>
                      <a:r>
                        <a:rPr lang="en-US" sz="700" b="0" i="0" u="none" strike="noStrike">
                          <a:latin typeface="Arial"/>
                        </a:rPr>
                        <a:t>12:25</a:t>
                      </a:r>
                    </a:p>
                  </a:txBody>
                  <a:tcPr marL="7080" marR="7080" marT="7080" marB="0" anchor="b">
                    <a:lnL>
                      <a:noFill/>
                    </a:lnL>
                    <a:lnR>
                      <a:noFill/>
                    </a:lnR>
                    <a:lnT>
                      <a:noFill/>
                    </a:lnT>
                    <a:lnB>
                      <a:noFill/>
                    </a:lnB>
                  </a:tcPr>
                </a:tc>
                <a:tc>
                  <a:txBody>
                    <a:bodyPr/>
                    <a:lstStyle/>
                    <a:p>
                      <a:pPr algn="ctr" fontAlgn="b"/>
                      <a:endParaRPr lang="en-US" sz="700" b="0" i="0" u="none" strike="noStrike">
                        <a:latin typeface="Arial"/>
                      </a:endParaRPr>
                    </a:p>
                  </a:txBody>
                  <a:tcPr marL="7080" marR="7080" marT="7080" marB="0" anchor="b">
                    <a:lnL>
                      <a:noFill/>
                    </a:lnL>
                    <a:lnR>
                      <a:noFill/>
                    </a:lnR>
                    <a:lnT>
                      <a:noFill/>
                    </a:lnT>
                    <a:lnB>
                      <a:noFill/>
                    </a:lnB>
                  </a:tcPr>
                </a:tc>
                <a:tc>
                  <a:txBody>
                    <a:bodyPr/>
                    <a:lstStyle/>
                    <a:p>
                      <a:pPr algn="ctr" fontAlgn="b"/>
                      <a:r>
                        <a:rPr lang="en-US" sz="700" b="0" i="0" u="none" strike="noStrike">
                          <a:latin typeface="Arial"/>
                        </a:rPr>
                        <a:t> </a:t>
                      </a:r>
                    </a:p>
                  </a:txBody>
                  <a:tcPr marL="7080" marR="7080" marT="7080" marB="0" anchor="b">
                    <a:lnL>
                      <a:noFill/>
                    </a:lnL>
                    <a:lnR>
                      <a:noFill/>
                    </a:lnR>
                    <a:lnT>
                      <a:noFill/>
                    </a:lnT>
                    <a:lnB>
                      <a:noFill/>
                    </a:lnB>
                    <a:solidFill>
                      <a:srgbClr val="00FFFF"/>
                    </a:solidFill>
                  </a:tcPr>
                </a:tc>
                <a:tc>
                  <a:txBody>
                    <a:bodyPr/>
                    <a:lstStyle/>
                    <a:p>
                      <a:pPr algn="ctr" fontAlgn="b"/>
                      <a:r>
                        <a:rPr lang="en-US" sz="700" b="0" i="0" u="none" strike="noStrike">
                          <a:latin typeface="Arial"/>
                        </a:rPr>
                        <a:t>SG Math</a:t>
                      </a:r>
                    </a:p>
                  </a:txBody>
                  <a:tcPr marL="7080" marR="7080" marT="7080" marB="0" anchor="b">
                    <a:lnL>
                      <a:noFill/>
                    </a:lnL>
                    <a:lnR>
                      <a:noFill/>
                    </a:lnR>
                    <a:lnT>
                      <a:noFill/>
                    </a:lnT>
                    <a:lnB>
                      <a:noFill/>
                    </a:lnB>
                    <a:solidFill>
                      <a:srgbClr val="99CC00"/>
                    </a:solidFill>
                  </a:tcPr>
                </a:tc>
                <a:tc>
                  <a:txBody>
                    <a:bodyPr/>
                    <a:lstStyle/>
                    <a:p>
                      <a:pPr algn="ctr" fontAlgn="b"/>
                      <a:r>
                        <a:rPr lang="en-US" sz="700" b="0" i="0" u="none" strike="noStrike">
                          <a:latin typeface="Arial"/>
                        </a:rPr>
                        <a:t>SG Math</a:t>
                      </a:r>
                    </a:p>
                  </a:txBody>
                  <a:tcPr marL="7080" marR="7080" marT="7080" marB="0" anchor="b">
                    <a:lnL>
                      <a:noFill/>
                    </a:lnL>
                    <a:lnR>
                      <a:noFill/>
                    </a:lnR>
                    <a:lnT>
                      <a:noFill/>
                    </a:lnT>
                    <a:lnB>
                      <a:noFill/>
                    </a:lnB>
                    <a:solidFill>
                      <a:srgbClr val="99CC00"/>
                    </a:solidFill>
                  </a:tcPr>
                </a:tc>
                <a:tc>
                  <a:txBody>
                    <a:bodyPr/>
                    <a:lstStyle/>
                    <a:p>
                      <a:pPr algn="ctr" fontAlgn="b"/>
                      <a:r>
                        <a:rPr lang="en-US" sz="600" b="0" i="0" u="none" strike="noStrike">
                          <a:latin typeface="Arial"/>
                        </a:rPr>
                        <a:t>Lunch 12:15-12:30</a:t>
                      </a:r>
                    </a:p>
                  </a:txBody>
                  <a:tcPr marL="7080" marR="7080" marT="7080" marB="0" anchor="b">
                    <a:lnL>
                      <a:noFill/>
                    </a:lnL>
                    <a:lnR>
                      <a:noFill/>
                    </a:lnR>
                    <a:lnT>
                      <a:noFill/>
                    </a:lnT>
                    <a:lnB>
                      <a:noFill/>
                    </a:lnB>
                    <a:solidFill>
                      <a:srgbClr val="C0C0C0"/>
                    </a:solidFill>
                  </a:tcPr>
                </a:tc>
                <a:tc>
                  <a:txBody>
                    <a:bodyPr/>
                    <a:lstStyle/>
                    <a:p>
                      <a:pPr algn="ctr" fontAlgn="b"/>
                      <a:r>
                        <a:rPr lang="en-US" sz="600" b="0" i="0" u="none" strike="noStrike">
                          <a:latin typeface="Arial"/>
                        </a:rPr>
                        <a:t>Lunch 12:15-12:30</a:t>
                      </a:r>
                    </a:p>
                  </a:txBody>
                  <a:tcPr marL="7080" marR="7080" marT="7080" marB="0" anchor="b">
                    <a:lnL>
                      <a:noFill/>
                    </a:lnL>
                    <a:lnR>
                      <a:noFill/>
                    </a:lnR>
                    <a:lnT>
                      <a:noFill/>
                    </a:lnT>
                    <a:lnB>
                      <a:noFill/>
                    </a:lnB>
                    <a:solidFill>
                      <a:srgbClr val="C0C0C0"/>
                    </a:solidFill>
                  </a:tcPr>
                </a:tc>
              </a:tr>
              <a:tr h="185057">
                <a:tc>
                  <a:txBody>
                    <a:bodyPr/>
                    <a:lstStyle/>
                    <a:p>
                      <a:pPr algn="r" fontAlgn="b"/>
                      <a:r>
                        <a:rPr lang="en-US" sz="700" b="0" i="0" u="none" strike="noStrike">
                          <a:latin typeface="Arial"/>
                        </a:rPr>
                        <a:t>12:40</a:t>
                      </a:r>
                    </a:p>
                  </a:txBody>
                  <a:tcPr marL="7080" marR="7080" marT="7080" marB="0" anchor="b">
                    <a:lnL>
                      <a:noFill/>
                    </a:lnL>
                    <a:lnR>
                      <a:noFill/>
                    </a:lnR>
                    <a:lnT>
                      <a:noFill/>
                    </a:lnT>
                    <a:lnB>
                      <a:noFill/>
                    </a:lnB>
                  </a:tcPr>
                </a:tc>
                <a:tc>
                  <a:txBody>
                    <a:bodyPr/>
                    <a:lstStyle/>
                    <a:p>
                      <a:pPr algn="ctr" fontAlgn="b"/>
                      <a:r>
                        <a:rPr lang="en-US" sz="700" b="0" i="0" u="none" strike="noStrike">
                          <a:latin typeface="Arial"/>
                        </a:rPr>
                        <a:t>SG Reading</a:t>
                      </a:r>
                    </a:p>
                  </a:txBody>
                  <a:tcPr marL="7080" marR="7080" marT="7080" marB="0" anchor="b">
                    <a:lnL>
                      <a:noFill/>
                    </a:lnL>
                    <a:lnR>
                      <a:noFill/>
                    </a:lnR>
                    <a:lnT>
                      <a:noFill/>
                    </a:lnT>
                    <a:lnB>
                      <a:noFill/>
                    </a:lnB>
                    <a:solidFill>
                      <a:srgbClr val="FF6600"/>
                    </a:solidFill>
                  </a:tcPr>
                </a:tc>
                <a:tc>
                  <a:txBody>
                    <a:bodyPr/>
                    <a:lstStyle/>
                    <a:p>
                      <a:pPr algn="ctr" fontAlgn="b"/>
                      <a:r>
                        <a:rPr lang="en-US" sz="700" b="0" i="0" u="none" strike="noStrike">
                          <a:latin typeface="Arial"/>
                        </a:rPr>
                        <a:t> </a:t>
                      </a:r>
                    </a:p>
                  </a:txBody>
                  <a:tcPr marL="7080" marR="7080" marT="7080" marB="0" anchor="b">
                    <a:lnL>
                      <a:noFill/>
                    </a:lnL>
                    <a:lnR>
                      <a:noFill/>
                    </a:lnR>
                    <a:lnT>
                      <a:noFill/>
                    </a:lnT>
                    <a:lnB>
                      <a:noFill/>
                    </a:lnB>
                    <a:solidFill>
                      <a:srgbClr val="00FFFF"/>
                    </a:solidFill>
                  </a:tcPr>
                </a:tc>
                <a:tc>
                  <a:txBody>
                    <a:bodyPr/>
                    <a:lstStyle/>
                    <a:p>
                      <a:pPr algn="ctr" fontAlgn="b"/>
                      <a:r>
                        <a:rPr lang="en-US" sz="700" b="0" i="0" u="none" strike="noStrike">
                          <a:latin typeface="Arial"/>
                        </a:rPr>
                        <a:t>Math</a:t>
                      </a:r>
                    </a:p>
                  </a:txBody>
                  <a:tcPr marL="7080" marR="7080" marT="7080" marB="0" anchor="b">
                    <a:lnL>
                      <a:noFill/>
                    </a:lnL>
                    <a:lnR>
                      <a:noFill/>
                    </a:lnR>
                    <a:lnT>
                      <a:noFill/>
                    </a:lnT>
                    <a:lnB>
                      <a:noFill/>
                    </a:lnB>
                    <a:solidFill>
                      <a:srgbClr val="00FF00"/>
                    </a:solidFill>
                  </a:tcPr>
                </a:tc>
                <a:tc>
                  <a:txBody>
                    <a:bodyPr/>
                    <a:lstStyle/>
                    <a:p>
                      <a:pPr algn="ctr" fontAlgn="b"/>
                      <a:r>
                        <a:rPr lang="en-US" sz="700" b="0" i="0" u="none" strike="noStrike">
                          <a:latin typeface="Arial"/>
                        </a:rPr>
                        <a:t>Math</a:t>
                      </a:r>
                    </a:p>
                  </a:txBody>
                  <a:tcPr marL="7080" marR="7080" marT="7080" marB="0" anchor="b">
                    <a:lnL>
                      <a:noFill/>
                    </a:lnL>
                    <a:lnR>
                      <a:noFill/>
                    </a:lnR>
                    <a:lnT>
                      <a:noFill/>
                    </a:lnT>
                    <a:lnB>
                      <a:noFill/>
                    </a:lnB>
                    <a:solidFill>
                      <a:srgbClr val="00FF00"/>
                    </a:solidFill>
                  </a:tcPr>
                </a:tc>
                <a:tc>
                  <a:txBody>
                    <a:bodyPr/>
                    <a:lstStyle/>
                    <a:p>
                      <a:pPr algn="ctr" fontAlgn="b"/>
                      <a:r>
                        <a:rPr lang="en-US" sz="600" b="0" i="0" u="none" strike="noStrike">
                          <a:latin typeface="Arial"/>
                        </a:rPr>
                        <a:t>SG Reading 12:35</a:t>
                      </a:r>
                    </a:p>
                  </a:txBody>
                  <a:tcPr marL="7080" marR="7080" marT="7080" marB="0" anchor="b">
                    <a:lnL>
                      <a:noFill/>
                    </a:lnL>
                    <a:lnR>
                      <a:noFill/>
                    </a:lnR>
                    <a:lnT>
                      <a:noFill/>
                    </a:lnT>
                    <a:lnB>
                      <a:noFill/>
                    </a:lnB>
                    <a:solidFill>
                      <a:srgbClr val="FF6600"/>
                    </a:solidFill>
                  </a:tcPr>
                </a:tc>
                <a:tc>
                  <a:txBody>
                    <a:bodyPr/>
                    <a:lstStyle/>
                    <a:p>
                      <a:pPr algn="ctr" fontAlgn="b"/>
                      <a:r>
                        <a:rPr lang="en-US" sz="600" b="0" i="0" u="none" strike="noStrike">
                          <a:latin typeface="Arial"/>
                        </a:rPr>
                        <a:t>SG Reading 12:35</a:t>
                      </a:r>
                    </a:p>
                  </a:txBody>
                  <a:tcPr marL="7080" marR="7080" marT="7080" marB="0" anchor="b">
                    <a:lnL>
                      <a:noFill/>
                    </a:lnL>
                    <a:lnR>
                      <a:noFill/>
                    </a:lnR>
                    <a:lnT>
                      <a:noFill/>
                    </a:lnT>
                    <a:lnB>
                      <a:noFill/>
                    </a:lnB>
                    <a:solidFill>
                      <a:srgbClr val="FF6600"/>
                    </a:solidFill>
                  </a:tcPr>
                </a:tc>
              </a:tr>
              <a:tr h="185057">
                <a:tc>
                  <a:txBody>
                    <a:bodyPr/>
                    <a:lstStyle/>
                    <a:p>
                      <a:pPr algn="r" fontAlgn="b"/>
                      <a:r>
                        <a:rPr lang="en-US" sz="700" b="0" i="0" u="none" strike="noStrike">
                          <a:latin typeface="Arial"/>
                        </a:rPr>
                        <a:t>12:55</a:t>
                      </a:r>
                    </a:p>
                  </a:txBody>
                  <a:tcPr marL="7080" marR="7080" marT="7080" marB="0" anchor="b">
                    <a:lnL>
                      <a:noFill/>
                    </a:lnL>
                    <a:lnR>
                      <a:noFill/>
                    </a:lnR>
                    <a:lnT>
                      <a:noFill/>
                    </a:lnT>
                    <a:lnB>
                      <a:noFill/>
                    </a:lnB>
                  </a:tcPr>
                </a:tc>
                <a:tc>
                  <a:txBody>
                    <a:bodyPr/>
                    <a:lstStyle/>
                    <a:p>
                      <a:pPr algn="ctr" fontAlgn="b"/>
                      <a:r>
                        <a:rPr lang="en-US" sz="700" b="0" i="0" u="none" strike="noStrike">
                          <a:latin typeface="Arial"/>
                        </a:rPr>
                        <a:t>SG Reading</a:t>
                      </a:r>
                    </a:p>
                  </a:txBody>
                  <a:tcPr marL="7080" marR="7080" marT="7080" marB="0" anchor="b">
                    <a:lnL>
                      <a:noFill/>
                    </a:lnL>
                    <a:lnR>
                      <a:noFill/>
                    </a:lnR>
                    <a:lnT>
                      <a:noFill/>
                    </a:lnT>
                    <a:lnB>
                      <a:noFill/>
                    </a:lnB>
                    <a:solidFill>
                      <a:srgbClr val="FF6600"/>
                    </a:solidFill>
                  </a:tcPr>
                </a:tc>
                <a:tc>
                  <a:txBody>
                    <a:bodyPr/>
                    <a:lstStyle/>
                    <a:p>
                      <a:pPr algn="ctr" fontAlgn="b"/>
                      <a:r>
                        <a:rPr lang="en-US" sz="700" b="0" i="0" u="none" strike="noStrike">
                          <a:latin typeface="Arial"/>
                        </a:rPr>
                        <a:t>Specials</a:t>
                      </a:r>
                    </a:p>
                  </a:txBody>
                  <a:tcPr marL="7080" marR="7080" marT="7080" marB="0" anchor="b">
                    <a:lnL>
                      <a:noFill/>
                    </a:lnL>
                    <a:lnR>
                      <a:noFill/>
                    </a:lnR>
                    <a:lnT>
                      <a:noFill/>
                    </a:lnT>
                    <a:lnB>
                      <a:noFill/>
                    </a:lnB>
                    <a:solidFill>
                      <a:srgbClr val="FF6600"/>
                    </a:solidFill>
                  </a:tcPr>
                </a:tc>
                <a:tc>
                  <a:txBody>
                    <a:bodyPr/>
                    <a:lstStyle/>
                    <a:p>
                      <a:pPr algn="ctr" fontAlgn="b"/>
                      <a:r>
                        <a:rPr lang="en-US" sz="700" b="0" i="0" u="none" strike="noStrike">
                          <a:latin typeface="Arial"/>
                        </a:rPr>
                        <a:t>Math</a:t>
                      </a:r>
                    </a:p>
                  </a:txBody>
                  <a:tcPr marL="7080" marR="7080" marT="7080" marB="0" anchor="b">
                    <a:lnL>
                      <a:noFill/>
                    </a:lnL>
                    <a:lnR>
                      <a:noFill/>
                    </a:lnR>
                    <a:lnT>
                      <a:noFill/>
                    </a:lnT>
                    <a:lnB>
                      <a:noFill/>
                    </a:lnB>
                    <a:solidFill>
                      <a:srgbClr val="00FF00"/>
                    </a:solidFill>
                  </a:tcPr>
                </a:tc>
                <a:tc>
                  <a:txBody>
                    <a:bodyPr/>
                    <a:lstStyle/>
                    <a:p>
                      <a:pPr algn="ctr" fontAlgn="b"/>
                      <a:r>
                        <a:rPr lang="en-US" sz="700" b="0" i="0" u="none" strike="noStrike">
                          <a:latin typeface="Arial"/>
                        </a:rPr>
                        <a:t>Math</a:t>
                      </a:r>
                    </a:p>
                  </a:txBody>
                  <a:tcPr marL="7080" marR="7080" marT="7080" marB="0" anchor="b">
                    <a:lnL>
                      <a:noFill/>
                    </a:lnL>
                    <a:lnR>
                      <a:noFill/>
                    </a:lnR>
                    <a:lnT>
                      <a:noFill/>
                    </a:lnT>
                    <a:lnB>
                      <a:noFill/>
                    </a:lnB>
                    <a:solidFill>
                      <a:srgbClr val="00FF00"/>
                    </a:solidFill>
                  </a:tcPr>
                </a:tc>
                <a:tc>
                  <a:txBody>
                    <a:bodyPr/>
                    <a:lstStyle/>
                    <a:p>
                      <a:pPr algn="ctr" fontAlgn="b"/>
                      <a:r>
                        <a:rPr lang="en-US" sz="700" b="0" i="0" u="none" strike="noStrike">
                          <a:latin typeface="Arial"/>
                        </a:rPr>
                        <a:t>SG Reading</a:t>
                      </a:r>
                    </a:p>
                  </a:txBody>
                  <a:tcPr marL="7080" marR="7080" marT="7080" marB="0" anchor="b">
                    <a:lnL>
                      <a:noFill/>
                    </a:lnL>
                    <a:lnR>
                      <a:noFill/>
                    </a:lnR>
                    <a:lnT>
                      <a:noFill/>
                    </a:lnT>
                    <a:lnB>
                      <a:noFill/>
                    </a:lnB>
                    <a:solidFill>
                      <a:srgbClr val="FF6600"/>
                    </a:solidFill>
                  </a:tcPr>
                </a:tc>
                <a:tc>
                  <a:txBody>
                    <a:bodyPr/>
                    <a:lstStyle/>
                    <a:p>
                      <a:pPr algn="ctr" fontAlgn="b"/>
                      <a:r>
                        <a:rPr lang="en-US" sz="700" b="0" i="0" u="none" strike="noStrike">
                          <a:latin typeface="Arial"/>
                        </a:rPr>
                        <a:t>SG Reading</a:t>
                      </a:r>
                    </a:p>
                  </a:txBody>
                  <a:tcPr marL="7080" marR="7080" marT="7080" marB="0" anchor="b">
                    <a:lnL>
                      <a:noFill/>
                    </a:lnL>
                    <a:lnR>
                      <a:noFill/>
                    </a:lnR>
                    <a:lnT>
                      <a:noFill/>
                    </a:lnT>
                    <a:lnB>
                      <a:noFill/>
                    </a:lnB>
                    <a:solidFill>
                      <a:srgbClr val="FF6600"/>
                    </a:solidFill>
                  </a:tcPr>
                </a:tc>
              </a:tr>
              <a:tr h="185057">
                <a:tc>
                  <a:txBody>
                    <a:bodyPr/>
                    <a:lstStyle/>
                    <a:p>
                      <a:pPr algn="r" fontAlgn="b"/>
                      <a:r>
                        <a:rPr lang="en-US" sz="700" b="0" i="0" u="none" strike="noStrike">
                          <a:latin typeface="Arial"/>
                        </a:rPr>
                        <a:t>1:10</a:t>
                      </a:r>
                    </a:p>
                  </a:txBody>
                  <a:tcPr marL="7080" marR="7080" marT="7080" marB="0" anchor="b">
                    <a:lnL>
                      <a:noFill/>
                    </a:lnL>
                    <a:lnR>
                      <a:noFill/>
                    </a:lnR>
                    <a:lnT>
                      <a:noFill/>
                    </a:lnT>
                    <a:lnB>
                      <a:noFill/>
                    </a:lnB>
                  </a:tcPr>
                </a:tc>
                <a:tc>
                  <a:txBody>
                    <a:bodyPr/>
                    <a:lstStyle/>
                    <a:p>
                      <a:pPr algn="ctr" fontAlgn="b"/>
                      <a:r>
                        <a:rPr lang="en-US" sz="700" b="0" i="0" u="none" strike="noStrike">
                          <a:latin typeface="Arial"/>
                        </a:rPr>
                        <a:t>1:15 # Corn</a:t>
                      </a:r>
                    </a:p>
                  </a:txBody>
                  <a:tcPr marL="7080" marR="7080" marT="7080" marB="0" anchor="b">
                    <a:lnL>
                      <a:noFill/>
                    </a:lnL>
                    <a:lnR>
                      <a:noFill/>
                    </a:lnR>
                    <a:lnT>
                      <a:noFill/>
                    </a:lnT>
                    <a:lnB>
                      <a:noFill/>
                    </a:lnB>
                    <a:solidFill>
                      <a:srgbClr val="99CC00"/>
                    </a:solidFill>
                  </a:tcPr>
                </a:tc>
                <a:tc>
                  <a:txBody>
                    <a:bodyPr/>
                    <a:lstStyle/>
                    <a:p>
                      <a:pPr algn="ctr" fontAlgn="b"/>
                      <a:r>
                        <a:rPr lang="en-US" sz="700" b="0" i="0" u="none" strike="noStrike">
                          <a:latin typeface="Arial"/>
                        </a:rPr>
                        <a:t> </a:t>
                      </a:r>
                    </a:p>
                  </a:txBody>
                  <a:tcPr marL="7080" marR="7080" marT="7080" marB="0" anchor="b">
                    <a:lnL>
                      <a:noFill/>
                    </a:lnL>
                    <a:lnR>
                      <a:noFill/>
                    </a:lnR>
                    <a:lnT>
                      <a:noFill/>
                    </a:lnT>
                    <a:lnB>
                      <a:noFill/>
                    </a:lnB>
                    <a:solidFill>
                      <a:srgbClr val="FF6600"/>
                    </a:solidFill>
                  </a:tcPr>
                </a:tc>
                <a:tc>
                  <a:txBody>
                    <a:bodyPr/>
                    <a:lstStyle/>
                    <a:p>
                      <a:pPr algn="ctr" fontAlgn="b"/>
                      <a:r>
                        <a:rPr lang="en-US" sz="700" b="0" i="0" u="none" strike="noStrike">
                          <a:latin typeface="Arial"/>
                        </a:rPr>
                        <a:t>Math</a:t>
                      </a:r>
                    </a:p>
                  </a:txBody>
                  <a:tcPr marL="7080" marR="7080" marT="7080" marB="0" anchor="b">
                    <a:lnL>
                      <a:noFill/>
                    </a:lnL>
                    <a:lnR>
                      <a:noFill/>
                    </a:lnR>
                    <a:lnT>
                      <a:noFill/>
                    </a:lnT>
                    <a:lnB>
                      <a:noFill/>
                    </a:lnB>
                    <a:solidFill>
                      <a:srgbClr val="00FF00"/>
                    </a:solidFill>
                  </a:tcPr>
                </a:tc>
                <a:tc>
                  <a:txBody>
                    <a:bodyPr/>
                    <a:lstStyle/>
                    <a:p>
                      <a:pPr algn="ctr" fontAlgn="b"/>
                      <a:r>
                        <a:rPr lang="en-US" sz="700" b="0" i="0" u="none" strike="noStrike">
                          <a:latin typeface="Arial"/>
                        </a:rPr>
                        <a:t>Math</a:t>
                      </a:r>
                    </a:p>
                  </a:txBody>
                  <a:tcPr marL="7080" marR="7080" marT="7080" marB="0" anchor="b">
                    <a:lnL>
                      <a:noFill/>
                    </a:lnL>
                    <a:lnR>
                      <a:noFill/>
                    </a:lnR>
                    <a:lnT>
                      <a:noFill/>
                    </a:lnT>
                    <a:lnB>
                      <a:noFill/>
                    </a:lnB>
                    <a:solidFill>
                      <a:srgbClr val="00FF00"/>
                    </a:solidFill>
                  </a:tcPr>
                </a:tc>
                <a:tc>
                  <a:txBody>
                    <a:bodyPr/>
                    <a:lstStyle/>
                    <a:p>
                      <a:pPr algn="ctr" fontAlgn="b"/>
                      <a:r>
                        <a:rPr lang="en-US" sz="700" b="0" i="0" u="none" strike="noStrike">
                          <a:latin typeface="Arial"/>
                        </a:rPr>
                        <a:t>WG Reading</a:t>
                      </a:r>
                    </a:p>
                  </a:txBody>
                  <a:tcPr marL="7080" marR="7080" marT="7080" marB="0" anchor="b">
                    <a:lnL>
                      <a:noFill/>
                    </a:lnL>
                    <a:lnR>
                      <a:noFill/>
                    </a:lnR>
                    <a:lnT>
                      <a:noFill/>
                    </a:lnT>
                    <a:lnB>
                      <a:noFill/>
                    </a:lnB>
                    <a:solidFill>
                      <a:srgbClr val="FFFF00"/>
                    </a:solidFill>
                  </a:tcPr>
                </a:tc>
                <a:tc>
                  <a:txBody>
                    <a:bodyPr/>
                    <a:lstStyle/>
                    <a:p>
                      <a:pPr algn="ctr" fontAlgn="b"/>
                      <a:r>
                        <a:rPr lang="en-US" sz="700" b="0" i="0" u="none" strike="noStrike">
                          <a:latin typeface="Arial"/>
                        </a:rPr>
                        <a:t>WG Reading</a:t>
                      </a:r>
                    </a:p>
                  </a:txBody>
                  <a:tcPr marL="7080" marR="7080" marT="7080" marB="0" anchor="b">
                    <a:lnL>
                      <a:noFill/>
                    </a:lnL>
                    <a:lnR>
                      <a:noFill/>
                    </a:lnR>
                    <a:lnT>
                      <a:noFill/>
                    </a:lnT>
                    <a:lnB>
                      <a:noFill/>
                    </a:lnB>
                    <a:solidFill>
                      <a:srgbClr val="FFFF00"/>
                    </a:solidFill>
                  </a:tcPr>
                </a:tc>
              </a:tr>
              <a:tr h="185057">
                <a:tc>
                  <a:txBody>
                    <a:bodyPr/>
                    <a:lstStyle/>
                    <a:p>
                      <a:pPr algn="r" fontAlgn="b"/>
                      <a:r>
                        <a:rPr lang="en-US" sz="700" b="0" i="0" u="none" strike="noStrike">
                          <a:latin typeface="Arial"/>
                        </a:rPr>
                        <a:t>1:25</a:t>
                      </a:r>
                    </a:p>
                  </a:txBody>
                  <a:tcPr marL="7080" marR="7080" marT="7080" marB="0" anchor="b">
                    <a:lnL>
                      <a:noFill/>
                    </a:lnL>
                    <a:lnR>
                      <a:noFill/>
                    </a:lnR>
                    <a:lnT>
                      <a:noFill/>
                    </a:lnT>
                    <a:lnB>
                      <a:noFill/>
                    </a:lnB>
                  </a:tcPr>
                </a:tc>
                <a:tc>
                  <a:txBody>
                    <a:bodyPr/>
                    <a:lstStyle/>
                    <a:p>
                      <a:pPr algn="ctr" fontAlgn="b"/>
                      <a:r>
                        <a:rPr lang="en-US" sz="700" b="0" i="0" u="none" strike="noStrike">
                          <a:latin typeface="Arial"/>
                        </a:rPr>
                        <a:t>WG Reading</a:t>
                      </a:r>
                    </a:p>
                  </a:txBody>
                  <a:tcPr marL="7080" marR="7080" marT="7080" marB="0" anchor="b">
                    <a:lnL>
                      <a:noFill/>
                    </a:lnL>
                    <a:lnR>
                      <a:noFill/>
                    </a:lnR>
                    <a:lnT>
                      <a:noFill/>
                    </a:lnT>
                    <a:lnB>
                      <a:noFill/>
                    </a:lnB>
                    <a:solidFill>
                      <a:srgbClr val="FFCC00"/>
                    </a:solidFill>
                  </a:tcPr>
                </a:tc>
                <a:tc>
                  <a:txBody>
                    <a:bodyPr/>
                    <a:lstStyle/>
                    <a:p>
                      <a:pPr algn="ctr" fontAlgn="b"/>
                      <a:r>
                        <a:rPr lang="en-US" sz="700" b="0" i="0" u="none" strike="noStrike">
                          <a:latin typeface="Arial"/>
                        </a:rPr>
                        <a:t>Number Corner</a:t>
                      </a:r>
                    </a:p>
                  </a:txBody>
                  <a:tcPr marL="7080" marR="7080" marT="7080" marB="0" anchor="b">
                    <a:lnL>
                      <a:noFill/>
                    </a:lnL>
                    <a:lnR>
                      <a:noFill/>
                    </a:lnR>
                    <a:lnT>
                      <a:noFill/>
                    </a:lnT>
                    <a:lnB>
                      <a:noFill/>
                    </a:lnB>
                    <a:solidFill>
                      <a:srgbClr val="99CC00"/>
                    </a:solidFill>
                  </a:tcPr>
                </a:tc>
                <a:tc>
                  <a:txBody>
                    <a:bodyPr/>
                    <a:lstStyle/>
                    <a:p>
                      <a:pPr algn="ctr" fontAlgn="b"/>
                      <a:r>
                        <a:rPr lang="en-US" sz="700" b="0" i="0" u="none" strike="noStrike">
                          <a:latin typeface="Arial"/>
                        </a:rPr>
                        <a:t>Math</a:t>
                      </a:r>
                    </a:p>
                  </a:txBody>
                  <a:tcPr marL="7080" marR="7080" marT="7080" marB="0" anchor="b">
                    <a:lnL>
                      <a:noFill/>
                    </a:lnL>
                    <a:lnR>
                      <a:noFill/>
                    </a:lnR>
                    <a:lnT>
                      <a:noFill/>
                    </a:lnT>
                    <a:lnB>
                      <a:noFill/>
                    </a:lnB>
                    <a:solidFill>
                      <a:srgbClr val="00FF00"/>
                    </a:solidFill>
                  </a:tcPr>
                </a:tc>
                <a:tc>
                  <a:txBody>
                    <a:bodyPr/>
                    <a:lstStyle/>
                    <a:p>
                      <a:pPr algn="ctr" fontAlgn="b"/>
                      <a:r>
                        <a:rPr lang="en-US" sz="700" b="0" i="0" u="none" strike="noStrike">
                          <a:latin typeface="Arial"/>
                        </a:rPr>
                        <a:t>Math</a:t>
                      </a:r>
                    </a:p>
                  </a:txBody>
                  <a:tcPr marL="7080" marR="7080" marT="7080" marB="0" anchor="b">
                    <a:lnL>
                      <a:noFill/>
                    </a:lnL>
                    <a:lnR>
                      <a:noFill/>
                    </a:lnR>
                    <a:lnT>
                      <a:noFill/>
                    </a:lnT>
                    <a:lnB>
                      <a:noFill/>
                    </a:lnB>
                    <a:solidFill>
                      <a:srgbClr val="00FF00"/>
                    </a:solidFill>
                  </a:tcPr>
                </a:tc>
                <a:tc>
                  <a:txBody>
                    <a:bodyPr/>
                    <a:lstStyle/>
                    <a:p>
                      <a:pPr algn="ctr" fontAlgn="b"/>
                      <a:r>
                        <a:rPr lang="en-US" sz="700" b="0" i="0" u="none" strike="noStrike">
                          <a:latin typeface="Arial"/>
                        </a:rPr>
                        <a:t>WG Reading</a:t>
                      </a:r>
                    </a:p>
                  </a:txBody>
                  <a:tcPr marL="7080" marR="7080" marT="7080" marB="0" anchor="b">
                    <a:lnL>
                      <a:noFill/>
                    </a:lnL>
                    <a:lnR>
                      <a:noFill/>
                    </a:lnR>
                    <a:lnT>
                      <a:noFill/>
                    </a:lnT>
                    <a:lnB>
                      <a:noFill/>
                    </a:lnB>
                    <a:solidFill>
                      <a:srgbClr val="FFFF00"/>
                    </a:solidFill>
                  </a:tcPr>
                </a:tc>
                <a:tc>
                  <a:txBody>
                    <a:bodyPr/>
                    <a:lstStyle/>
                    <a:p>
                      <a:pPr algn="ctr" fontAlgn="b"/>
                      <a:r>
                        <a:rPr lang="en-US" sz="700" b="0" i="0" u="none" strike="noStrike">
                          <a:latin typeface="Arial"/>
                        </a:rPr>
                        <a:t>WG Reading</a:t>
                      </a:r>
                    </a:p>
                  </a:txBody>
                  <a:tcPr marL="7080" marR="7080" marT="7080" marB="0" anchor="b">
                    <a:lnL>
                      <a:noFill/>
                    </a:lnL>
                    <a:lnR>
                      <a:noFill/>
                    </a:lnR>
                    <a:lnT>
                      <a:noFill/>
                    </a:lnT>
                    <a:lnB>
                      <a:noFill/>
                    </a:lnB>
                    <a:solidFill>
                      <a:srgbClr val="FFFF00"/>
                    </a:solidFill>
                  </a:tcPr>
                </a:tc>
              </a:tr>
              <a:tr h="185057">
                <a:tc>
                  <a:txBody>
                    <a:bodyPr/>
                    <a:lstStyle/>
                    <a:p>
                      <a:pPr algn="r" fontAlgn="b"/>
                      <a:r>
                        <a:rPr lang="en-US" sz="700" b="0" i="0" u="none" strike="noStrike">
                          <a:latin typeface="Arial"/>
                        </a:rPr>
                        <a:t>1:40</a:t>
                      </a:r>
                    </a:p>
                  </a:txBody>
                  <a:tcPr marL="7080" marR="7080" marT="7080" marB="0" anchor="b">
                    <a:lnL>
                      <a:noFill/>
                    </a:lnL>
                    <a:lnR>
                      <a:noFill/>
                    </a:lnR>
                    <a:lnT>
                      <a:noFill/>
                    </a:lnT>
                    <a:lnB>
                      <a:noFill/>
                    </a:lnB>
                  </a:tcPr>
                </a:tc>
                <a:tc>
                  <a:txBody>
                    <a:bodyPr/>
                    <a:lstStyle/>
                    <a:p>
                      <a:pPr algn="ctr" fontAlgn="b"/>
                      <a:r>
                        <a:rPr lang="en-US" sz="700" b="0" i="0" u="none" strike="noStrike">
                          <a:latin typeface="Arial"/>
                        </a:rPr>
                        <a:t> </a:t>
                      </a:r>
                    </a:p>
                  </a:txBody>
                  <a:tcPr marL="7080" marR="7080" marT="7080" marB="0" anchor="b">
                    <a:lnL>
                      <a:noFill/>
                    </a:lnL>
                    <a:lnR>
                      <a:noFill/>
                    </a:lnR>
                    <a:lnT>
                      <a:noFill/>
                    </a:lnT>
                    <a:lnB>
                      <a:noFill/>
                    </a:lnB>
                    <a:solidFill>
                      <a:srgbClr val="FFCC00"/>
                    </a:solidFill>
                  </a:tcPr>
                </a:tc>
                <a:tc>
                  <a:txBody>
                    <a:bodyPr/>
                    <a:lstStyle/>
                    <a:p>
                      <a:pPr algn="ctr" fontAlgn="b"/>
                      <a:r>
                        <a:rPr lang="en-US" sz="700" b="0" i="0" u="none" strike="noStrike">
                          <a:latin typeface="Arial"/>
                        </a:rPr>
                        <a:t>NC to 12:10</a:t>
                      </a:r>
                    </a:p>
                  </a:txBody>
                  <a:tcPr marL="7080" marR="7080" marT="7080" marB="0" anchor="b">
                    <a:lnL>
                      <a:noFill/>
                    </a:lnL>
                    <a:lnR>
                      <a:noFill/>
                    </a:lnR>
                    <a:lnT>
                      <a:noFill/>
                    </a:lnT>
                    <a:lnB>
                      <a:noFill/>
                    </a:lnB>
                    <a:solidFill>
                      <a:srgbClr val="99CC00"/>
                    </a:solidFill>
                  </a:tcPr>
                </a:tc>
                <a:tc>
                  <a:txBody>
                    <a:bodyPr/>
                    <a:lstStyle/>
                    <a:p>
                      <a:pPr algn="ctr" fontAlgn="b"/>
                      <a:r>
                        <a:rPr lang="en-US" sz="700" b="0" i="0" u="none" strike="noStrike">
                          <a:latin typeface="Arial"/>
                        </a:rPr>
                        <a:t>RECESS</a:t>
                      </a:r>
                    </a:p>
                  </a:txBody>
                  <a:tcPr marL="7080" marR="7080" marT="7080" marB="0" anchor="b">
                    <a:lnL>
                      <a:noFill/>
                    </a:lnL>
                    <a:lnR>
                      <a:noFill/>
                    </a:lnR>
                    <a:lnT>
                      <a:noFill/>
                    </a:lnT>
                    <a:lnB>
                      <a:noFill/>
                    </a:lnB>
                    <a:solidFill>
                      <a:srgbClr val="969696"/>
                    </a:solidFill>
                  </a:tcPr>
                </a:tc>
                <a:tc>
                  <a:txBody>
                    <a:bodyPr/>
                    <a:lstStyle/>
                    <a:p>
                      <a:pPr algn="ctr" fontAlgn="b"/>
                      <a:r>
                        <a:rPr lang="en-US" sz="700" b="0" i="0" u="none" strike="noStrike">
                          <a:latin typeface="Arial"/>
                        </a:rPr>
                        <a:t>RECESS</a:t>
                      </a:r>
                    </a:p>
                  </a:txBody>
                  <a:tcPr marL="7080" marR="7080" marT="7080" marB="0" anchor="b">
                    <a:lnL>
                      <a:noFill/>
                    </a:lnL>
                    <a:lnR>
                      <a:noFill/>
                    </a:lnR>
                    <a:lnT>
                      <a:noFill/>
                    </a:lnT>
                    <a:lnB>
                      <a:noFill/>
                    </a:lnB>
                    <a:solidFill>
                      <a:srgbClr val="969696"/>
                    </a:solidFill>
                  </a:tcPr>
                </a:tc>
                <a:tc>
                  <a:txBody>
                    <a:bodyPr/>
                    <a:lstStyle/>
                    <a:p>
                      <a:pPr algn="ctr" fontAlgn="b"/>
                      <a:r>
                        <a:rPr lang="en-US" sz="700" b="0" i="0" u="none" strike="noStrike">
                          <a:latin typeface="Arial"/>
                        </a:rPr>
                        <a:t>WG Reading</a:t>
                      </a:r>
                    </a:p>
                  </a:txBody>
                  <a:tcPr marL="7080" marR="7080" marT="7080" marB="0" anchor="b">
                    <a:lnL>
                      <a:noFill/>
                    </a:lnL>
                    <a:lnR>
                      <a:noFill/>
                    </a:lnR>
                    <a:lnT>
                      <a:noFill/>
                    </a:lnT>
                    <a:lnB>
                      <a:noFill/>
                    </a:lnB>
                    <a:solidFill>
                      <a:srgbClr val="FFFF00"/>
                    </a:solidFill>
                  </a:tcPr>
                </a:tc>
                <a:tc>
                  <a:txBody>
                    <a:bodyPr/>
                    <a:lstStyle/>
                    <a:p>
                      <a:pPr algn="ctr" fontAlgn="b"/>
                      <a:r>
                        <a:rPr lang="en-US" sz="700" b="0" i="0" u="none" strike="noStrike">
                          <a:latin typeface="Arial"/>
                        </a:rPr>
                        <a:t>WG Reading</a:t>
                      </a:r>
                    </a:p>
                  </a:txBody>
                  <a:tcPr marL="7080" marR="7080" marT="7080" marB="0" anchor="b">
                    <a:lnL>
                      <a:noFill/>
                    </a:lnL>
                    <a:lnR>
                      <a:noFill/>
                    </a:lnR>
                    <a:lnT>
                      <a:noFill/>
                    </a:lnT>
                    <a:lnB>
                      <a:noFill/>
                    </a:lnB>
                    <a:solidFill>
                      <a:srgbClr val="FFFF00"/>
                    </a:solidFill>
                  </a:tcPr>
                </a:tc>
              </a:tr>
              <a:tr h="185057">
                <a:tc>
                  <a:txBody>
                    <a:bodyPr/>
                    <a:lstStyle/>
                    <a:p>
                      <a:pPr algn="r" fontAlgn="b"/>
                      <a:r>
                        <a:rPr lang="en-US" sz="700" b="0" i="0" u="none" strike="noStrike">
                          <a:latin typeface="Arial"/>
                        </a:rPr>
                        <a:t>1:55</a:t>
                      </a:r>
                    </a:p>
                  </a:txBody>
                  <a:tcPr marL="7080" marR="7080" marT="7080" marB="0" anchor="b">
                    <a:lnL>
                      <a:noFill/>
                    </a:lnL>
                    <a:lnR>
                      <a:noFill/>
                    </a:lnR>
                    <a:lnT>
                      <a:noFill/>
                    </a:lnT>
                    <a:lnB>
                      <a:noFill/>
                    </a:lnB>
                  </a:tcPr>
                </a:tc>
                <a:tc>
                  <a:txBody>
                    <a:bodyPr/>
                    <a:lstStyle/>
                    <a:p>
                      <a:pPr algn="ctr" fontAlgn="b"/>
                      <a:endParaRPr lang="en-US" sz="700" b="0" i="0" u="none" strike="noStrike">
                        <a:latin typeface="Arial"/>
                      </a:endParaRPr>
                    </a:p>
                  </a:txBody>
                  <a:tcPr marL="7080" marR="7080" marT="7080" marB="0" anchor="b">
                    <a:lnL>
                      <a:noFill/>
                    </a:lnL>
                    <a:lnR>
                      <a:noFill/>
                    </a:lnR>
                    <a:lnT>
                      <a:noFill/>
                    </a:lnT>
                    <a:lnB>
                      <a:noFill/>
                    </a:lnB>
                  </a:tcPr>
                </a:tc>
                <a:tc>
                  <a:txBody>
                    <a:bodyPr/>
                    <a:lstStyle/>
                    <a:p>
                      <a:pPr algn="ctr" fontAlgn="b"/>
                      <a:r>
                        <a:rPr lang="en-US" sz="700" b="0" i="0" u="none" strike="noStrike">
                          <a:latin typeface="Arial"/>
                        </a:rPr>
                        <a:t>RECESS</a:t>
                      </a:r>
                    </a:p>
                  </a:txBody>
                  <a:tcPr marL="7080" marR="7080" marT="7080" marB="0" anchor="b">
                    <a:lnL>
                      <a:noFill/>
                    </a:lnL>
                    <a:lnR>
                      <a:noFill/>
                    </a:lnR>
                    <a:lnT>
                      <a:noFill/>
                    </a:lnT>
                    <a:lnB>
                      <a:noFill/>
                    </a:lnB>
                    <a:solidFill>
                      <a:srgbClr val="969696"/>
                    </a:solidFill>
                  </a:tcPr>
                </a:tc>
                <a:tc>
                  <a:txBody>
                    <a:bodyPr/>
                    <a:lstStyle/>
                    <a:p>
                      <a:pPr algn="ctr" fontAlgn="b"/>
                      <a:r>
                        <a:rPr lang="en-US" sz="700" b="0" i="0" u="none" strike="noStrike">
                          <a:latin typeface="Arial"/>
                        </a:rPr>
                        <a:t>Writing</a:t>
                      </a:r>
                    </a:p>
                  </a:txBody>
                  <a:tcPr marL="7080" marR="7080" marT="7080" marB="0" anchor="b">
                    <a:lnL>
                      <a:noFill/>
                    </a:lnL>
                    <a:lnR>
                      <a:noFill/>
                    </a:lnR>
                    <a:lnT>
                      <a:noFill/>
                    </a:lnT>
                    <a:lnB>
                      <a:noFill/>
                    </a:lnB>
                    <a:solidFill>
                      <a:srgbClr val="00FFFF"/>
                    </a:solidFill>
                  </a:tcPr>
                </a:tc>
                <a:tc>
                  <a:txBody>
                    <a:bodyPr/>
                    <a:lstStyle/>
                    <a:p>
                      <a:pPr algn="ctr" fontAlgn="b"/>
                      <a:r>
                        <a:rPr lang="en-US" sz="700" b="0" i="0" u="none" strike="noStrike">
                          <a:latin typeface="Arial"/>
                        </a:rPr>
                        <a:t>Writing</a:t>
                      </a:r>
                    </a:p>
                  </a:txBody>
                  <a:tcPr marL="7080" marR="7080" marT="7080" marB="0" anchor="b">
                    <a:lnL>
                      <a:noFill/>
                    </a:lnL>
                    <a:lnR>
                      <a:noFill/>
                    </a:lnR>
                    <a:lnT>
                      <a:noFill/>
                    </a:lnT>
                    <a:lnB>
                      <a:noFill/>
                    </a:lnB>
                    <a:solidFill>
                      <a:srgbClr val="00FFFF"/>
                    </a:solidFill>
                  </a:tcPr>
                </a:tc>
                <a:tc>
                  <a:txBody>
                    <a:bodyPr/>
                    <a:lstStyle/>
                    <a:p>
                      <a:pPr algn="ctr" fontAlgn="b"/>
                      <a:r>
                        <a:rPr lang="en-US" sz="700" b="0" i="0" u="none" strike="noStrike">
                          <a:latin typeface="Arial"/>
                        </a:rPr>
                        <a:t>WG Reading</a:t>
                      </a:r>
                    </a:p>
                  </a:txBody>
                  <a:tcPr marL="7080" marR="7080" marT="7080" marB="0" anchor="b">
                    <a:lnL>
                      <a:noFill/>
                    </a:lnL>
                    <a:lnR>
                      <a:noFill/>
                    </a:lnR>
                    <a:lnT>
                      <a:noFill/>
                    </a:lnT>
                    <a:lnB>
                      <a:noFill/>
                    </a:lnB>
                    <a:solidFill>
                      <a:srgbClr val="FFFF00"/>
                    </a:solidFill>
                  </a:tcPr>
                </a:tc>
                <a:tc>
                  <a:txBody>
                    <a:bodyPr/>
                    <a:lstStyle/>
                    <a:p>
                      <a:pPr algn="ctr" fontAlgn="b"/>
                      <a:r>
                        <a:rPr lang="en-US" sz="700" b="0" i="0" u="none" strike="noStrike">
                          <a:latin typeface="Arial"/>
                        </a:rPr>
                        <a:t>WG Reading</a:t>
                      </a:r>
                    </a:p>
                  </a:txBody>
                  <a:tcPr marL="7080" marR="7080" marT="7080" marB="0" anchor="b">
                    <a:lnL>
                      <a:noFill/>
                    </a:lnL>
                    <a:lnR>
                      <a:noFill/>
                    </a:lnR>
                    <a:lnT>
                      <a:noFill/>
                    </a:lnT>
                    <a:lnB>
                      <a:noFill/>
                    </a:lnB>
                    <a:solidFill>
                      <a:srgbClr val="FFFF00"/>
                    </a:solidFill>
                  </a:tcPr>
                </a:tc>
              </a:tr>
              <a:tr h="185057">
                <a:tc>
                  <a:txBody>
                    <a:bodyPr/>
                    <a:lstStyle/>
                    <a:p>
                      <a:pPr algn="r" fontAlgn="b"/>
                      <a:r>
                        <a:rPr lang="en-US" sz="700" b="0" i="0" u="none" strike="noStrike">
                          <a:latin typeface="Arial"/>
                        </a:rPr>
                        <a:t>2:10</a:t>
                      </a:r>
                    </a:p>
                  </a:txBody>
                  <a:tcPr marL="7080" marR="7080" marT="7080" marB="0" anchor="b">
                    <a:lnL>
                      <a:noFill/>
                    </a:lnL>
                    <a:lnR>
                      <a:noFill/>
                    </a:lnR>
                    <a:lnT>
                      <a:noFill/>
                    </a:lnT>
                    <a:lnB>
                      <a:noFill/>
                    </a:lnB>
                  </a:tcPr>
                </a:tc>
                <a:tc>
                  <a:txBody>
                    <a:bodyPr/>
                    <a:lstStyle/>
                    <a:p>
                      <a:pPr algn="ctr" fontAlgn="b"/>
                      <a:endParaRPr lang="en-US" sz="700" b="0" i="0" u="none" strike="noStrike">
                        <a:latin typeface="Arial"/>
                      </a:endParaRPr>
                    </a:p>
                  </a:txBody>
                  <a:tcPr marL="7080" marR="7080" marT="7080" marB="0" anchor="b">
                    <a:lnL>
                      <a:noFill/>
                    </a:lnL>
                    <a:lnR>
                      <a:noFill/>
                    </a:lnR>
                    <a:lnT>
                      <a:noFill/>
                    </a:lnT>
                    <a:lnB>
                      <a:noFill/>
                    </a:lnB>
                  </a:tcPr>
                </a:tc>
                <a:tc>
                  <a:txBody>
                    <a:bodyPr/>
                    <a:lstStyle/>
                    <a:p>
                      <a:pPr algn="ctr" fontAlgn="b"/>
                      <a:r>
                        <a:rPr lang="en-US" sz="700" b="0" i="0" u="none" strike="noStrike">
                          <a:latin typeface="Arial"/>
                        </a:rPr>
                        <a:t>Math</a:t>
                      </a:r>
                    </a:p>
                  </a:txBody>
                  <a:tcPr marL="7080" marR="7080" marT="7080" marB="0" anchor="b">
                    <a:lnL>
                      <a:noFill/>
                    </a:lnL>
                    <a:lnR>
                      <a:noFill/>
                    </a:lnR>
                    <a:lnT>
                      <a:noFill/>
                    </a:lnT>
                    <a:lnB>
                      <a:noFill/>
                    </a:lnB>
                    <a:solidFill>
                      <a:srgbClr val="00FF00"/>
                    </a:solidFill>
                  </a:tcPr>
                </a:tc>
                <a:tc>
                  <a:txBody>
                    <a:bodyPr/>
                    <a:lstStyle/>
                    <a:p>
                      <a:pPr algn="ctr" fontAlgn="b"/>
                      <a:r>
                        <a:rPr lang="en-US" sz="700" b="0" i="0" u="none" strike="noStrike">
                          <a:latin typeface="Arial"/>
                        </a:rPr>
                        <a:t>Writing</a:t>
                      </a:r>
                    </a:p>
                  </a:txBody>
                  <a:tcPr marL="7080" marR="7080" marT="7080" marB="0" anchor="b">
                    <a:lnL>
                      <a:noFill/>
                    </a:lnL>
                    <a:lnR>
                      <a:noFill/>
                    </a:lnR>
                    <a:lnT>
                      <a:noFill/>
                    </a:lnT>
                    <a:lnB>
                      <a:noFill/>
                    </a:lnB>
                    <a:solidFill>
                      <a:srgbClr val="00FFFF"/>
                    </a:solidFill>
                  </a:tcPr>
                </a:tc>
                <a:tc>
                  <a:txBody>
                    <a:bodyPr/>
                    <a:lstStyle/>
                    <a:p>
                      <a:pPr algn="ctr" fontAlgn="b"/>
                      <a:r>
                        <a:rPr lang="en-US" sz="700" b="0" i="0" u="none" strike="noStrike">
                          <a:latin typeface="Arial"/>
                        </a:rPr>
                        <a:t>Writing</a:t>
                      </a:r>
                    </a:p>
                  </a:txBody>
                  <a:tcPr marL="7080" marR="7080" marT="7080" marB="0" anchor="b">
                    <a:lnL>
                      <a:noFill/>
                    </a:lnL>
                    <a:lnR>
                      <a:noFill/>
                    </a:lnR>
                    <a:lnT>
                      <a:noFill/>
                    </a:lnT>
                    <a:lnB>
                      <a:noFill/>
                    </a:lnB>
                    <a:solidFill>
                      <a:srgbClr val="00FFFF"/>
                    </a:solidFill>
                  </a:tcPr>
                </a:tc>
                <a:tc>
                  <a:txBody>
                    <a:bodyPr/>
                    <a:lstStyle/>
                    <a:p>
                      <a:pPr algn="ctr" fontAlgn="b"/>
                      <a:r>
                        <a:rPr lang="en-US" sz="700" b="0" i="0" u="none" strike="noStrike">
                          <a:latin typeface="Arial"/>
                        </a:rPr>
                        <a:t>WG Reading</a:t>
                      </a:r>
                    </a:p>
                  </a:txBody>
                  <a:tcPr marL="7080" marR="7080" marT="7080" marB="0" anchor="b">
                    <a:lnL>
                      <a:noFill/>
                    </a:lnL>
                    <a:lnR>
                      <a:noFill/>
                    </a:lnR>
                    <a:lnT>
                      <a:noFill/>
                    </a:lnT>
                    <a:lnB>
                      <a:noFill/>
                    </a:lnB>
                    <a:solidFill>
                      <a:srgbClr val="FFFF00"/>
                    </a:solidFill>
                  </a:tcPr>
                </a:tc>
                <a:tc>
                  <a:txBody>
                    <a:bodyPr/>
                    <a:lstStyle/>
                    <a:p>
                      <a:pPr algn="ctr" fontAlgn="b"/>
                      <a:r>
                        <a:rPr lang="en-US" sz="700" b="0" i="0" u="none" strike="noStrike">
                          <a:latin typeface="Arial"/>
                        </a:rPr>
                        <a:t>WG Reading</a:t>
                      </a:r>
                    </a:p>
                  </a:txBody>
                  <a:tcPr marL="7080" marR="7080" marT="7080" marB="0" anchor="b">
                    <a:lnL>
                      <a:noFill/>
                    </a:lnL>
                    <a:lnR>
                      <a:noFill/>
                    </a:lnR>
                    <a:lnT>
                      <a:noFill/>
                    </a:lnT>
                    <a:lnB>
                      <a:noFill/>
                    </a:lnB>
                    <a:solidFill>
                      <a:srgbClr val="FFFF00"/>
                    </a:solidFill>
                  </a:tcPr>
                </a:tc>
              </a:tr>
              <a:tr h="185057">
                <a:tc>
                  <a:txBody>
                    <a:bodyPr/>
                    <a:lstStyle/>
                    <a:p>
                      <a:pPr algn="r" fontAlgn="b"/>
                      <a:r>
                        <a:rPr lang="en-US" sz="700" b="0" i="0" u="none" strike="noStrike">
                          <a:latin typeface="Arial"/>
                        </a:rPr>
                        <a:t>2:25</a:t>
                      </a:r>
                    </a:p>
                  </a:txBody>
                  <a:tcPr marL="7080" marR="7080" marT="7080" marB="0" anchor="b">
                    <a:lnL>
                      <a:noFill/>
                    </a:lnL>
                    <a:lnR>
                      <a:noFill/>
                    </a:lnR>
                    <a:lnT>
                      <a:noFill/>
                    </a:lnT>
                    <a:lnB>
                      <a:noFill/>
                    </a:lnB>
                  </a:tcPr>
                </a:tc>
                <a:tc>
                  <a:txBody>
                    <a:bodyPr/>
                    <a:lstStyle/>
                    <a:p>
                      <a:pPr algn="ctr" fontAlgn="b"/>
                      <a:r>
                        <a:rPr lang="en-US" sz="700" b="0" i="0" u="none" strike="noStrike">
                          <a:latin typeface="Arial"/>
                        </a:rPr>
                        <a:t>2:30 Math</a:t>
                      </a:r>
                    </a:p>
                  </a:txBody>
                  <a:tcPr marL="7080" marR="7080" marT="7080" marB="0" anchor="b">
                    <a:lnL>
                      <a:noFill/>
                    </a:lnL>
                    <a:lnR>
                      <a:noFill/>
                    </a:lnR>
                    <a:lnT>
                      <a:noFill/>
                    </a:lnT>
                    <a:lnB>
                      <a:noFill/>
                    </a:lnB>
                    <a:solidFill>
                      <a:srgbClr val="00FF00"/>
                    </a:solidFill>
                  </a:tcPr>
                </a:tc>
                <a:tc>
                  <a:txBody>
                    <a:bodyPr/>
                    <a:lstStyle/>
                    <a:p>
                      <a:pPr algn="ctr" fontAlgn="b"/>
                      <a:r>
                        <a:rPr lang="en-US" sz="700" b="0" i="0" u="none" strike="noStrike">
                          <a:latin typeface="Arial"/>
                        </a:rPr>
                        <a:t>Math</a:t>
                      </a:r>
                    </a:p>
                  </a:txBody>
                  <a:tcPr marL="7080" marR="7080" marT="7080" marB="0" anchor="b">
                    <a:lnL>
                      <a:noFill/>
                    </a:lnL>
                    <a:lnR>
                      <a:noFill/>
                    </a:lnR>
                    <a:lnT>
                      <a:noFill/>
                    </a:lnT>
                    <a:lnB>
                      <a:noFill/>
                    </a:lnB>
                    <a:solidFill>
                      <a:srgbClr val="00FF00"/>
                    </a:solidFill>
                  </a:tcPr>
                </a:tc>
                <a:tc>
                  <a:txBody>
                    <a:bodyPr/>
                    <a:lstStyle/>
                    <a:p>
                      <a:pPr algn="ctr" fontAlgn="b"/>
                      <a:r>
                        <a:rPr lang="en-US" sz="700" b="0" i="0" u="none" strike="noStrike">
                          <a:latin typeface="Arial"/>
                        </a:rPr>
                        <a:t>Writing</a:t>
                      </a:r>
                    </a:p>
                  </a:txBody>
                  <a:tcPr marL="7080" marR="7080" marT="7080" marB="0" anchor="b">
                    <a:lnL>
                      <a:noFill/>
                    </a:lnL>
                    <a:lnR>
                      <a:noFill/>
                    </a:lnR>
                    <a:lnT>
                      <a:noFill/>
                    </a:lnT>
                    <a:lnB>
                      <a:noFill/>
                    </a:lnB>
                    <a:solidFill>
                      <a:srgbClr val="00FFFF"/>
                    </a:solidFill>
                  </a:tcPr>
                </a:tc>
                <a:tc>
                  <a:txBody>
                    <a:bodyPr/>
                    <a:lstStyle/>
                    <a:p>
                      <a:pPr algn="ctr" fontAlgn="b"/>
                      <a:r>
                        <a:rPr lang="en-US" sz="700" b="0" i="0" u="none" strike="noStrike">
                          <a:latin typeface="Arial"/>
                        </a:rPr>
                        <a:t>Writing</a:t>
                      </a:r>
                    </a:p>
                  </a:txBody>
                  <a:tcPr marL="7080" marR="7080" marT="7080" marB="0" anchor="b">
                    <a:lnL>
                      <a:noFill/>
                    </a:lnL>
                    <a:lnR>
                      <a:noFill/>
                    </a:lnR>
                    <a:lnT>
                      <a:noFill/>
                    </a:lnT>
                    <a:lnB>
                      <a:noFill/>
                    </a:lnB>
                    <a:solidFill>
                      <a:srgbClr val="00FFFF"/>
                    </a:solidFill>
                  </a:tcPr>
                </a:tc>
                <a:tc>
                  <a:txBody>
                    <a:bodyPr/>
                    <a:lstStyle/>
                    <a:p>
                      <a:pPr algn="ctr" fontAlgn="b"/>
                      <a:endParaRPr lang="en-US" sz="700" b="0" i="0" u="none" strike="noStrike">
                        <a:latin typeface="Arial"/>
                      </a:endParaRPr>
                    </a:p>
                  </a:txBody>
                  <a:tcPr marL="7080" marR="7080" marT="7080" marB="0" anchor="b">
                    <a:lnL>
                      <a:noFill/>
                    </a:lnL>
                    <a:lnR>
                      <a:noFill/>
                    </a:lnR>
                    <a:lnT>
                      <a:noFill/>
                    </a:lnT>
                    <a:lnB>
                      <a:noFill/>
                    </a:lnB>
                  </a:tcPr>
                </a:tc>
                <a:tc>
                  <a:txBody>
                    <a:bodyPr/>
                    <a:lstStyle/>
                    <a:p>
                      <a:pPr algn="ctr" fontAlgn="b"/>
                      <a:endParaRPr lang="en-US" sz="700" b="0" i="0" u="none" strike="noStrike">
                        <a:latin typeface="Arial"/>
                      </a:endParaRPr>
                    </a:p>
                  </a:txBody>
                  <a:tcPr marL="7080" marR="7080" marT="7080" marB="0" anchor="b">
                    <a:lnL>
                      <a:noFill/>
                    </a:lnL>
                    <a:lnR>
                      <a:noFill/>
                    </a:lnR>
                    <a:lnT>
                      <a:noFill/>
                    </a:lnT>
                    <a:lnB>
                      <a:noFill/>
                    </a:lnB>
                  </a:tcPr>
                </a:tc>
              </a:tr>
              <a:tr h="185057">
                <a:tc>
                  <a:txBody>
                    <a:bodyPr/>
                    <a:lstStyle/>
                    <a:p>
                      <a:pPr algn="r" fontAlgn="b"/>
                      <a:r>
                        <a:rPr lang="en-US" sz="700" b="0" i="0" u="none" strike="noStrike">
                          <a:latin typeface="Arial"/>
                        </a:rPr>
                        <a:t>2:40</a:t>
                      </a:r>
                    </a:p>
                  </a:txBody>
                  <a:tcPr marL="7080" marR="7080" marT="7080" marB="0" anchor="b">
                    <a:lnL>
                      <a:noFill/>
                    </a:lnL>
                    <a:lnR>
                      <a:noFill/>
                    </a:lnR>
                    <a:lnT>
                      <a:noFill/>
                    </a:lnT>
                    <a:lnB>
                      <a:noFill/>
                    </a:lnB>
                  </a:tcPr>
                </a:tc>
                <a:tc>
                  <a:txBody>
                    <a:bodyPr/>
                    <a:lstStyle/>
                    <a:p>
                      <a:pPr algn="ctr" fontAlgn="b"/>
                      <a:r>
                        <a:rPr lang="en-US" sz="700" b="0" i="0" u="none" strike="noStrike">
                          <a:latin typeface="Arial"/>
                        </a:rPr>
                        <a:t> </a:t>
                      </a:r>
                    </a:p>
                  </a:txBody>
                  <a:tcPr marL="7080" marR="7080" marT="7080" marB="0" anchor="b">
                    <a:lnL>
                      <a:noFill/>
                    </a:lnL>
                    <a:lnR>
                      <a:noFill/>
                    </a:lnR>
                    <a:lnT>
                      <a:noFill/>
                    </a:lnT>
                    <a:lnB>
                      <a:noFill/>
                    </a:lnB>
                    <a:solidFill>
                      <a:srgbClr val="00FF00"/>
                    </a:solidFill>
                  </a:tcPr>
                </a:tc>
                <a:tc>
                  <a:txBody>
                    <a:bodyPr/>
                    <a:lstStyle/>
                    <a:p>
                      <a:pPr algn="ctr" fontAlgn="b"/>
                      <a:r>
                        <a:rPr lang="en-US" sz="700" b="0" i="0" u="none" strike="noStrike">
                          <a:latin typeface="Arial"/>
                        </a:rPr>
                        <a:t>Math</a:t>
                      </a:r>
                    </a:p>
                  </a:txBody>
                  <a:tcPr marL="7080" marR="7080" marT="7080" marB="0" anchor="b">
                    <a:lnL>
                      <a:noFill/>
                    </a:lnL>
                    <a:lnR>
                      <a:noFill/>
                    </a:lnR>
                    <a:lnT>
                      <a:noFill/>
                    </a:lnT>
                    <a:lnB>
                      <a:noFill/>
                    </a:lnB>
                    <a:solidFill>
                      <a:srgbClr val="00FF00"/>
                    </a:solidFill>
                  </a:tcPr>
                </a:tc>
                <a:tc>
                  <a:txBody>
                    <a:bodyPr/>
                    <a:lstStyle/>
                    <a:p>
                      <a:pPr algn="ctr" fontAlgn="b"/>
                      <a:r>
                        <a:rPr lang="en-US" sz="700" b="0" i="0" u="none" strike="noStrike">
                          <a:latin typeface="Arial"/>
                        </a:rPr>
                        <a:t>Specials</a:t>
                      </a:r>
                    </a:p>
                  </a:txBody>
                  <a:tcPr marL="7080" marR="7080" marT="7080" marB="0" anchor="b">
                    <a:lnL>
                      <a:noFill/>
                    </a:lnL>
                    <a:lnR>
                      <a:noFill/>
                    </a:lnR>
                    <a:lnT>
                      <a:noFill/>
                    </a:lnT>
                    <a:lnB>
                      <a:noFill/>
                    </a:lnB>
                    <a:solidFill>
                      <a:srgbClr val="FF6600"/>
                    </a:solidFill>
                  </a:tcPr>
                </a:tc>
                <a:tc>
                  <a:txBody>
                    <a:bodyPr/>
                    <a:lstStyle/>
                    <a:p>
                      <a:pPr algn="ctr" fontAlgn="b"/>
                      <a:endParaRPr lang="en-US" sz="700" b="0" i="0" u="none" strike="noStrike">
                        <a:latin typeface="Arial"/>
                      </a:endParaRPr>
                    </a:p>
                  </a:txBody>
                  <a:tcPr marL="7080" marR="7080" marT="7080" marB="0" anchor="b">
                    <a:lnL>
                      <a:noFill/>
                    </a:lnL>
                    <a:lnR>
                      <a:noFill/>
                    </a:lnR>
                    <a:lnT>
                      <a:noFill/>
                    </a:lnT>
                    <a:lnB>
                      <a:noFill/>
                    </a:lnB>
                  </a:tcPr>
                </a:tc>
                <a:tc>
                  <a:txBody>
                    <a:bodyPr/>
                    <a:lstStyle/>
                    <a:p>
                      <a:pPr algn="ctr" fontAlgn="b"/>
                      <a:endParaRPr lang="en-US" sz="700" b="0" i="0" u="none" strike="noStrike">
                        <a:latin typeface="Arial"/>
                      </a:endParaRPr>
                    </a:p>
                  </a:txBody>
                  <a:tcPr marL="7080" marR="7080" marT="7080" marB="0" anchor="b">
                    <a:lnL>
                      <a:noFill/>
                    </a:lnL>
                    <a:lnR>
                      <a:noFill/>
                    </a:lnR>
                    <a:lnT>
                      <a:noFill/>
                    </a:lnT>
                    <a:lnB>
                      <a:noFill/>
                    </a:lnB>
                  </a:tcPr>
                </a:tc>
                <a:tc>
                  <a:txBody>
                    <a:bodyPr/>
                    <a:lstStyle/>
                    <a:p>
                      <a:pPr algn="ctr" fontAlgn="b"/>
                      <a:endParaRPr lang="en-US" sz="700" b="0" i="0" u="none" strike="noStrike">
                        <a:latin typeface="Arial"/>
                      </a:endParaRPr>
                    </a:p>
                  </a:txBody>
                  <a:tcPr marL="7080" marR="7080" marT="7080" marB="0" anchor="b">
                    <a:lnL>
                      <a:noFill/>
                    </a:lnL>
                    <a:lnR>
                      <a:noFill/>
                    </a:lnR>
                    <a:lnT>
                      <a:noFill/>
                    </a:lnT>
                    <a:lnB>
                      <a:noFill/>
                    </a:lnB>
                  </a:tcPr>
                </a:tc>
              </a:tr>
              <a:tr h="185057">
                <a:tc>
                  <a:txBody>
                    <a:bodyPr/>
                    <a:lstStyle/>
                    <a:p>
                      <a:pPr algn="r" fontAlgn="b"/>
                      <a:r>
                        <a:rPr lang="en-US" sz="700" b="0" i="0" u="none" strike="noStrike">
                          <a:latin typeface="Arial"/>
                        </a:rPr>
                        <a:t>2:55</a:t>
                      </a:r>
                    </a:p>
                  </a:txBody>
                  <a:tcPr marL="7080" marR="7080" marT="7080" marB="0" anchor="b">
                    <a:lnL>
                      <a:noFill/>
                    </a:lnL>
                    <a:lnR>
                      <a:noFill/>
                    </a:lnR>
                    <a:lnT>
                      <a:noFill/>
                    </a:lnT>
                    <a:lnB>
                      <a:noFill/>
                    </a:lnB>
                  </a:tcPr>
                </a:tc>
                <a:tc>
                  <a:txBody>
                    <a:bodyPr/>
                    <a:lstStyle/>
                    <a:p>
                      <a:pPr algn="ctr" fontAlgn="b"/>
                      <a:endParaRPr lang="en-US" sz="700" b="0" i="0" u="none" strike="noStrike">
                        <a:latin typeface="Arial"/>
                      </a:endParaRPr>
                    </a:p>
                  </a:txBody>
                  <a:tcPr marL="7080" marR="7080" marT="7080" marB="0" anchor="b">
                    <a:lnL>
                      <a:noFill/>
                    </a:lnL>
                    <a:lnR>
                      <a:noFill/>
                    </a:lnR>
                    <a:lnT>
                      <a:noFill/>
                    </a:lnT>
                    <a:lnB>
                      <a:noFill/>
                    </a:lnB>
                  </a:tcPr>
                </a:tc>
                <a:tc>
                  <a:txBody>
                    <a:bodyPr/>
                    <a:lstStyle/>
                    <a:p>
                      <a:pPr algn="ctr" fontAlgn="b"/>
                      <a:r>
                        <a:rPr lang="en-US" sz="700" b="0" i="0" u="none" strike="noStrike">
                          <a:latin typeface="Arial"/>
                        </a:rPr>
                        <a:t>Math</a:t>
                      </a:r>
                    </a:p>
                  </a:txBody>
                  <a:tcPr marL="7080" marR="7080" marT="7080" marB="0" anchor="b">
                    <a:lnL>
                      <a:noFill/>
                    </a:lnL>
                    <a:lnR>
                      <a:noFill/>
                    </a:lnR>
                    <a:lnT>
                      <a:noFill/>
                    </a:lnT>
                    <a:lnB>
                      <a:noFill/>
                    </a:lnB>
                    <a:solidFill>
                      <a:srgbClr val="00FF00"/>
                    </a:solidFill>
                  </a:tcPr>
                </a:tc>
                <a:tc>
                  <a:txBody>
                    <a:bodyPr/>
                    <a:lstStyle/>
                    <a:p>
                      <a:pPr algn="ctr" fontAlgn="b"/>
                      <a:r>
                        <a:rPr lang="en-US" sz="700" b="0" i="0" u="none" strike="noStrike">
                          <a:latin typeface="Arial"/>
                        </a:rPr>
                        <a:t> </a:t>
                      </a:r>
                    </a:p>
                  </a:txBody>
                  <a:tcPr marL="7080" marR="7080" marT="7080" marB="0" anchor="b">
                    <a:lnL>
                      <a:noFill/>
                    </a:lnL>
                    <a:lnR>
                      <a:noFill/>
                    </a:lnR>
                    <a:lnT>
                      <a:noFill/>
                    </a:lnT>
                    <a:lnB>
                      <a:noFill/>
                    </a:lnB>
                    <a:solidFill>
                      <a:srgbClr val="FF6600"/>
                    </a:solidFill>
                  </a:tcPr>
                </a:tc>
                <a:tc>
                  <a:txBody>
                    <a:bodyPr/>
                    <a:lstStyle/>
                    <a:p>
                      <a:pPr algn="ctr" fontAlgn="b"/>
                      <a:endParaRPr lang="en-US" sz="700" b="0" i="0" u="none" strike="noStrike">
                        <a:latin typeface="Arial"/>
                      </a:endParaRPr>
                    </a:p>
                  </a:txBody>
                  <a:tcPr marL="7080" marR="7080" marT="7080" marB="0" anchor="b">
                    <a:lnL>
                      <a:noFill/>
                    </a:lnL>
                    <a:lnR>
                      <a:noFill/>
                    </a:lnR>
                    <a:lnT>
                      <a:noFill/>
                    </a:lnT>
                    <a:lnB>
                      <a:noFill/>
                    </a:lnB>
                  </a:tcPr>
                </a:tc>
                <a:tc>
                  <a:txBody>
                    <a:bodyPr/>
                    <a:lstStyle/>
                    <a:p>
                      <a:pPr algn="ctr" fontAlgn="b"/>
                      <a:endParaRPr lang="en-US" sz="700" b="0" i="0" u="none" strike="noStrike">
                        <a:latin typeface="Arial"/>
                      </a:endParaRPr>
                    </a:p>
                  </a:txBody>
                  <a:tcPr marL="7080" marR="7080" marT="7080" marB="0" anchor="b">
                    <a:lnL>
                      <a:noFill/>
                    </a:lnL>
                    <a:lnR>
                      <a:noFill/>
                    </a:lnR>
                    <a:lnT>
                      <a:noFill/>
                    </a:lnT>
                    <a:lnB>
                      <a:noFill/>
                    </a:lnB>
                  </a:tcPr>
                </a:tc>
                <a:tc>
                  <a:txBody>
                    <a:bodyPr/>
                    <a:lstStyle/>
                    <a:p>
                      <a:pPr algn="ctr" fontAlgn="b"/>
                      <a:endParaRPr lang="en-US" sz="700" b="0" i="0" u="none" strike="noStrike">
                        <a:latin typeface="Arial"/>
                      </a:endParaRPr>
                    </a:p>
                  </a:txBody>
                  <a:tcPr marL="7080" marR="7080" marT="7080" marB="0" anchor="b">
                    <a:lnL>
                      <a:noFill/>
                    </a:lnL>
                    <a:lnR>
                      <a:noFill/>
                    </a:lnR>
                    <a:lnT>
                      <a:noFill/>
                    </a:lnT>
                    <a:lnB>
                      <a:noFill/>
                    </a:lnB>
                  </a:tcPr>
                </a:tc>
              </a:tr>
              <a:tr h="185057">
                <a:tc>
                  <a:txBody>
                    <a:bodyPr/>
                    <a:lstStyle/>
                    <a:p>
                      <a:pPr algn="r" fontAlgn="b"/>
                      <a:r>
                        <a:rPr lang="en-US" sz="700" b="0" i="0" u="none" strike="noStrike">
                          <a:latin typeface="Arial"/>
                        </a:rPr>
                        <a:t>3:10</a:t>
                      </a:r>
                    </a:p>
                  </a:txBody>
                  <a:tcPr marL="7080" marR="7080" marT="7080" marB="0" anchor="b">
                    <a:lnL>
                      <a:noFill/>
                    </a:lnL>
                    <a:lnR>
                      <a:noFill/>
                    </a:lnR>
                    <a:lnT>
                      <a:noFill/>
                    </a:lnT>
                    <a:lnB>
                      <a:noFill/>
                    </a:lnB>
                  </a:tcPr>
                </a:tc>
                <a:tc>
                  <a:txBody>
                    <a:bodyPr/>
                    <a:lstStyle/>
                    <a:p>
                      <a:pPr algn="ctr" fontAlgn="b"/>
                      <a:endParaRPr lang="en-US" sz="700" b="0" i="0" u="none" strike="noStrike">
                        <a:latin typeface="Arial"/>
                      </a:endParaRPr>
                    </a:p>
                  </a:txBody>
                  <a:tcPr marL="7080" marR="7080" marT="7080" marB="0" anchor="b">
                    <a:lnL>
                      <a:noFill/>
                    </a:lnL>
                    <a:lnR>
                      <a:noFill/>
                    </a:lnR>
                    <a:lnT>
                      <a:noFill/>
                    </a:lnT>
                    <a:lnB>
                      <a:noFill/>
                    </a:lnB>
                  </a:tcPr>
                </a:tc>
                <a:tc>
                  <a:txBody>
                    <a:bodyPr/>
                    <a:lstStyle/>
                    <a:p>
                      <a:pPr algn="ctr" fontAlgn="b"/>
                      <a:endParaRPr lang="en-US" sz="700" b="0" i="0" u="none" strike="noStrike">
                        <a:latin typeface="Arial"/>
                      </a:endParaRPr>
                    </a:p>
                  </a:txBody>
                  <a:tcPr marL="7080" marR="7080" marT="7080" marB="0" anchor="b">
                    <a:lnL>
                      <a:noFill/>
                    </a:lnL>
                    <a:lnR>
                      <a:noFill/>
                    </a:lnR>
                    <a:lnT>
                      <a:noFill/>
                    </a:lnT>
                    <a:lnB>
                      <a:noFill/>
                    </a:lnB>
                  </a:tcPr>
                </a:tc>
                <a:tc>
                  <a:txBody>
                    <a:bodyPr/>
                    <a:lstStyle/>
                    <a:p>
                      <a:pPr algn="ctr" fontAlgn="b"/>
                      <a:r>
                        <a:rPr lang="en-US" sz="700" b="0" i="0" u="none" strike="noStrike">
                          <a:latin typeface="Arial"/>
                        </a:rPr>
                        <a:t> </a:t>
                      </a:r>
                    </a:p>
                  </a:txBody>
                  <a:tcPr marL="7080" marR="7080" marT="7080" marB="0" anchor="b">
                    <a:lnL>
                      <a:noFill/>
                    </a:lnL>
                    <a:lnR>
                      <a:noFill/>
                    </a:lnR>
                    <a:lnT>
                      <a:noFill/>
                    </a:lnT>
                    <a:lnB>
                      <a:noFill/>
                    </a:lnB>
                    <a:solidFill>
                      <a:srgbClr val="FF6600"/>
                    </a:solidFill>
                  </a:tcPr>
                </a:tc>
                <a:tc>
                  <a:txBody>
                    <a:bodyPr/>
                    <a:lstStyle/>
                    <a:p>
                      <a:pPr algn="ctr" fontAlgn="b"/>
                      <a:endParaRPr lang="en-US" sz="700" b="0" i="0" u="none" strike="noStrike">
                        <a:latin typeface="Arial"/>
                      </a:endParaRPr>
                    </a:p>
                  </a:txBody>
                  <a:tcPr marL="7080" marR="7080" marT="7080" marB="0" anchor="b">
                    <a:lnL>
                      <a:noFill/>
                    </a:lnL>
                    <a:lnR>
                      <a:noFill/>
                    </a:lnR>
                    <a:lnT>
                      <a:noFill/>
                    </a:lnT>
                    <a:lnB>
                      <a:noFill/>
                    </a:lnB>
                  </a:tcPr>
                </a:tc>
                <a:tc>
                  <a:txBody>
                    <a:bodyPr/>
                    <a:lstStyle/>
                    <a:p>
                      <a:pPr algn="ctr" fontAlgn="b"/>
                      <a:endParaRPr lang="en-US" sz="700" b="0" i="0" u="none" strike="noStrike">
                        <a:latin typeface="Arial"/>
                      </a:endParaRPr>
                    </a:p>
                  </a:txBody>
                  <a:tcPr marL="7080" marR="7080" marT="7080" marB="0" anchor="b">
                    <a:lnL>
                      <a:noFill/>
                    </a:lnL>
                    <a:lnR>
                      <a:noFill/>
                    </a:lnR>
                    <a:lnT>
                      <a:noFill/>
                    </a:lnT>
                    <a:lnB>
                      <a:noFill/>
                    </a:lnB>
                  </a:tcPr>
                </a:tc>
                <a:tc>
                  <a:txBody>
                    <a:bodyPr/>
                    <a:lstStyle/>
                    <a:p>
                      <a:pPr algn="ctr" fontAlgn="b"/>
                      <a:endParaRPr lang="en-US" sz="700" b="0" i="0" u="none" strike="noStrike" dirty="0">
                        <a:latin typeface="Arial"/>
                      </a:endParaRPr>
                    </a:p>
                  </a:txBody>
                  <a:tcPr marL="7080" marR="7080" marT="7080" marB="0" anchor="b">
                    <a:lnL>
                      <a:noFill/>
                    </a:lnL>
                    <a:lnR>
                      <a:noFill/>
                    </a:lnR>
                    <a:lnT>
                      <a:noFill/>
                    </a:lnT>
                    <a:lnB>
                      <a:noFill/>
                    </a:lnB>
                  </a:tcPr>
                </a:tc>
              </a:tr>
            </a:tbl>
          </a:graphicData>
        </a:graphic>
      </p:graphicFrame>
    </p:spTree>
    <p:extLst>
      <p:ext uri="{BB962C8B-B14F-4D97-AF65-F5344CB8AC3E}">
        <p14:creationId xmlns:p14="http://schemas.microsoft.com/office/powerpoint/2010/main" val="319249800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0" indent="0" algn="ctr">
              <a:buNone/>
            </a:pPr>
            <a:endParaRPr lang="en-US" sz="5400" dirty="0" smtClean="0"/>
          </a:p>
          <a:p>
            <a:pPr marL="0" indent="0" algn="ctr">
              <a:buNone/>
            </a:pPr>
            <a:r>
              <a:rPr lang="en-US" sz="5400" dirty="0" smtClean="0"/>
              <a:t>A master calendar</a:t>
            </a:r>
            <a:endParaRPr lang="en-US" sz="5400" dirty="0"/>
          </a:p>
        </p:txBody>
      </p:sp>
    </p:spTree>
    <p:extLst>
      <p:ext uri="{BB962C8B-B14F-4D97-AF65-F5344CB8AC3E}">
        <p14:creationId xmlns:p14="http://schemas.microsoft.com/office/powerpoint/2010/main" val="146936781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Screen Shot 2015-04-15 at 9.58.58 PM.png"/>
          <p:cNvPicPr>
            <a:picLocks noGrp="1" noChangeAspect="1"/>
          </p:cNvPicPr>
          <p:nvPr>
            <p:ph sz="half" idx="1"/>
          </p:nvPr>
        </p:nvPicPr>
        <p:blipFill>
          <a:blip r:embed="rId3">
            <a:extLst>
              <a:ext uri="{28A0092B-C50C-407E-A947-70E740481C1C}">
                <a14:useLocalDpi xmlns:a14="http://schemas.microsoft.com/office/drawing/2010/main" val="0"/>
              </a:ext>
            </a:extLst>
          </a:blip>
          <a:srcRect t="6304" b="6304"/>
          <a:stretch>
            <a:fillRect/>
          </a:stretch>
        </p:blipFill>
        <p:spPr/>
      </p:pic>
      <p:pic>
        <p:nvPicPr>
          <p:cNvPr id="6" name="Content Placeholder 5" descr="Screen Shot 2015-04-15 at 9.52.09 PM.png"/>
          <p:cNvPicPr>
            <a:picLocks noGrp="1" noChangeAspect="1"/>
          </p:cNvPicPr>
          <p:nvPr>
            <p:ph sz="half" idx="2"/>
          </p:nvPr>
        </p:nvPicPr>
        <p:blipFill>
          <a:blip r:embed="rId4">
            <a:extLst>
              <a:ext uri="{28A0092B-C50C-407E-A947-70E740481C1C}">
                <a14:useLocalDpi xmlns:a14="http://schemas.microsoft.com/office/drawing/2010/main" val="0"/>
              </a:ext>
            </a:extLst>
          </a:blip>
          <a:srcRect l="1032" r="1032"/>
          <a:stretch>
            <a:fillRect/>
          </a:stretch>
        </p:blipFill>
        <p:spPr/>
      </p:pic>
      <p:sp>
        <p:nvSpPr>
          <p:cNvPr id="2" name="Title 1"/>
          <p:cNvSpPr>
            <a:spLocks noGrp="1"/>
          </p:cNvSpPr>
          <p:nvPr>
            <p:ph type="title"/>
          </p:nvPr>
        </p:nvSpPr>
        <p:spPr/>
        <p:txBody>
          <a:bodyPr/>
          <a:lstStyle/>
          <a:p>
            <a:r>
              <a:rPr lang="en-US" dirty="0" smtClean="0"/>
              <a:t>PD and Teaming</a:t>
            </a:r>
            <a:endParaRPr lang="en-US" dirty="0"/>
          </a:p>
        </p:txBody>
      </p:sp>
    </p:spTree>
    <p:extLst>
      <p:ext uri="{BB962C8B-B14F-4D97-AF65-F5344CB8AC3E}">
        <p14:creationId xmlns:p14="http://schemas.microsoft.com/office/powerpoint/2010/main" val="181107543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Assessment Calendar</a:t>
            </a:r>
            <a:endParaRPr lang="en-US" dirty="0"/>
          </a:p>
        </p:txBody>
      </p:sp>
      <p:sp>
        <p:nvSpPr>
          <p:cNvPr id="5" name="Content Placeholder 4"/>
          <p:cNvSpPr>
            <a:spLocks noGrp="1"/>
          </p:cNvSpPr>
          <p:nvPr>
            <p:ph idx="1"/>
          </p:nvPr>
        </p:nvSpPr>
        <p:spPr/>
        <p:txBody>
          <a:bodyPr/>
          <a:lstStyle/>
          <a:p>
            <a:r>
              <a:rPr lang="en-US" dirty="0" smtClean="0"/>
              <a:t>Universal Screeners</a:t>
            </a:r>
          </a:p>
          <a:p>
            <a:r>
              <a:rPr lang="en-US" dirty="0" smtClean="0"/>
              <a:t>Progress monitoring- weekly, bi-weekly, monthly</a:t>
            </a:r>
          </a:p>
          <a:p>
            <a:r>
              <a:rPr lang="en-US" dirty="0" smtClean="0"/>
              <a:t>Quarterly writing samples</a:t>
            </a:r>
          </a:p>
          <a:p>
            <a:r>
              <a:rPr lang="en-US" dirty="0" smtClean="0"/>
              <a:t>SBAC</a:t>
            </a:r>
          </a:p>
          <a:p>
            <a:r>
              <a:rPr lang="en-US" dirty="0" smtClean="0"/>
              <a:t>ELPA</a:t>
            </a:r>
            <a:endParaRPr lang="en-US" dirty="0"/>
          </a:p>
        </p:txBody>
      </p:sp>
    </p:spTree>
    <p:extLst>
      <p:ext uri="{BB962C8B-B14F-4D97-AF65-F5344CB8AC3E}">
        <p14:creationId xmlns:p14="http://schemas.microsoft.com/office/powerpoint/2010/main" val="368282002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Remember…….</a:t>
            </a:r>
            <a:endParaRPr lang="en-US" dirty="0"/>
          </a:p>
        </p:txBody>
      </p:sp>
      <p:sp>
        <p:nvSpPr>
          <p:cNvPr id="3" name="Content Placeholder 2"/>
          <p:cNvSpPr>
            <a:spLocks noGrp="1"/>
          </p:cNvSpPr>
          <p:nvPr>
            <p:ph idx="1"/>
          </p:nvPr>
        </p:nvSpPr>
        <p:spPr>
          <a:xfrm>
            <a:off x="280133" y="1493914"/>
            <a:ext cx="8646764" cy="5004613"/>
          </a:xfrm>
        </p:spPr>
        <p:txBody>
          <a:bodyPr/>
          <a:lstStyle/>
          <a:p>
            <a:r>
              <a:rPr lang="en-US" dirty="0" smtClean="0"/>
              <a:t>Developing an effective schedule is a </a:t>
            </a:r>
            <a:r>
              <a:rPr lang="en-US" b="1" i="1" dirty="0" smtClean="0">
                <a:solidFill>
                  <a:srgbClr val="FF0000"/>
                </a:solidFill>
              </a:rPr>
              <a:t>process</a:t>
            </a:r>
            <a:r>
              <a:rPr lang="en-US" dirty="0" smtClean="0"/>
              <a:t>, not a moment in time</a:t>
            </a:r>
          </a:p>
          <a:p>
            <a:r>
              <a:rPr lang="en-US" b="1" i="1" dirty="0" smtClean="0">
                <a:solidFill>
                  <a:srgbClr val="FF0000"/>
                </a:solidFill>
              </a:rPr>
              <a:t>Involve </a:t>
            </a:r>
            <a:r>
              <a:rPr lang="en-US" dirty="0" smtClean="0"/>
              <a:t>all</a:t>
            </a:r>
            <a:r>
              <a:rPr lang="en-US" b="1" i="1" dirty="0" smtClean="0">
                <a:solidFill>
                  <a:srgbClr val="FF0000"/>
                </a:solidFill>
              </a:rPr>
              <a:t> stakeholders </a:t>
            </a:r>
            <a:r>
              <a:rPr lang="en-US" dirty="0" smtClean="0"/>
              <a:t>in the process and/or decisions made</a:t>
            </a:r>
          </a:p>
          <a:p>
            <a:r>
              <a:rPr lang="en-US" dirty="0" smtClean="0"/>
              <a:t>Sometimes hard choices are needed</a:t>
            </a:r>
          </a:p>
          <a:p>
            <a:r>
              <a:rPr lang="en-US" dirty="0" smtClean="0"/>
              <a:t>Sometimes very small changes make all the difference</a:t>
            </a:r>
          </a:p>
          <a:p>
            <a:r>
              <a:rPr lang="en-US" dirty="0" smtClean="0"/>
              <a:t>Monitor for success</a:t>
            </a:r>
            <a:endParaRPr lang="en-US" dirty="0"/>
          </a:p>
        </p:txBody>
      </p:sp>
    </p:spTree>
    <p:extLst>
      <p:ext uri="{BB962C8B-B14F-4D97-AF65-F5344CB8AC3E}">
        <p14:creationId xmlns:p14="http://schemas.microsoft.com/office/powerpoint/2010/main" val="14107070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Outcomes</a:t>
            </a:r>
            <a:endParaRPr lang="en-US" dirty="0"/>
          </a:p>
        </p:txBody>
      </p:sp>
      <p:sp>
        <p:nvSpPr>
          <p:cNvPr id="3" name="Content Placeholder 2"/>
          <p:cNvSpPr>
            <a:spLocks noGrp="1"/>
          </p:cNvSpPr>
          <p:nvPr>
            <p:ph idx="1"/>
          </p:nvPr>
        </p:nvSpPr>
        <p:spPr/>
        <p:txBody>
          <a:bodyPr/>
          <a:lstStyle/>
          <a:p>
            <a:r>
              <a:rPr lang="en-US" sz="2400" dirty="0" smtClean="0"/>
              <a:t>Understand how culture and vision impact a master schedule</a:t>
            </a:r>
          </a:p>
          <a:p>
            <a:r>
              <a:rPr lang="en-US" sz="2400" dirty="0" smtClean="0"/>
              <a:t>Identify legal and contractual requirements and how the impact a schedule</a:t>
            </a:r>
          </a:p>
          <a:p>
            <a:r>
              <a:rPr lang="en-US" sz="2400" dirty="0" smtClean="0"/>
              <a:t>Identify key attributes of a strong master schedule</a:t>
            </a:r>
          </a:p>
          <a:p>
            <a:r>
              <a:rPr lang="en-US" sz="2400" dirty="0" smtClean="0"/>
              <a:t>Prioritize what is important in your school and use data to support that decision</a:t>
            </a:r>
          </a:p>
          <a:p>
            <a:r>
              <a:rPr lang="en-US" sz="2400" dirty="0" smtClean="0"/>
              <a:t>Identify methods for collaboration and communication</a:t>
            </a:r>
          </a:p>
          <a:p>
            <a:r>
              <a:rPr lang="en-US" sz="2400" dirty="0" smtClean="0"/>
              <a:t>Evaluate sample master schedules</a:t>
            </a:r>
            <a:endParaRPr lang="en-US" sz="2400" dirty="0"/>
          </a:p>
        </p:txBody>
      </p:sp>
    </p:spTree>
    <p:extLst>
      <p:ext uri="{BB962C8B-B14F-4D97-AF65-F5344CB8AC3E}">
        <p14:creationId xmlns:p14="http://schemas.microsoft.com/office/powerpoint/2010/main" val="199294001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205431" y="1400546"/>
            <a:ext cx="8481369" cy="4725618"/>
          </a:xfrm>
        </p:spPr>
        <p:txBody>
          <a:bodyPr/>
          <a:lstStyle/>
          <a:p>
            <a:r>
              <a:rPr lang="en-US" dirty="0" smtClean="0"/>
              <a:t>Effective</a:t>
            </a:r>
            <a:r>
              <a:rPr lang="en-US" i="1" dirty="0" smtClean="0">
                <a:solidFill>
                  <a:srgbClr val="FF0000"/>
                </a:solidFill>
              </a:rPr>
              <a:t> schedules </a:t>
            </a:r>
            <a:r>
              <a:rPr lang="en-US" dirty="0" smtClean="0"/>
              <a:t>are </a:t>
            </a:r>
            <a:r>
              <a:rPr lang="en-US" i="1" dirty="0" smtClean="0">
                <a:solidFill>
                  <a:srgbClr val="FF0000"/>
                </a:solidFill>
              </a:rPr>
              <a:t>critical </a:t>
            </a:r>
            <a:r>
              <a:rPr lang="en-US" dirty="0" smtClean="0"/>
              <a:t>for RTI to succeed</a:t>
            </a:r>
          </a:p>
          <a:p>
            <a:r>
              <a:rPr lang="en-US" dirty="0" smtClean="0"/>
              <a:t>Setting </a:t>
            </a:r>
            <a:r>
              <a:rPr lang="en-US" i="1" dirty="0" smtClean="0">
                <a:solidFill>
                  <a:srgbClr val="FF0000"/>
                </a:solidFill>
              </a:rPr>
              <a:t>instructional priorities </a:t>
            </a:r>
            <a:r>
              <a:rPr lang="en-US" dirty="0" smtClean="0"/>
              <a:t>is a first step</a:t>
            </a:r>
          </a:p>
          <a:p>
            <a:r>
              <a:rPr lang="en-US" dirty="0" smtClean="0"/>
              <a:t>There most be time in the day for each priority activity</a:t>
            </a:r>
          </a:p>
          <a:p>
            <a:r>
              <a:rPr lang="en-US" dirty="0" smtClean="0"/>
              <a:t>When changing schedules, remember it is a process</a:t>
            </a:r>
          </a:p>
          <a:p>
            <a:r>
              <a:rPr lang="en-US" dirty="0" smtClean="0"/>
              <a:t>The </a:t>
            </a:r>
            <a:r>
              <a:rPr lang="en-US" i="1" dirty="0" smtClean="0">
                <a:solidFill>
                  <a:srgbClr val="FF0000"/>
                </a:solidFill>
              </a:rPr>
              <a:t>schedule</a:t>
            </a:r>
            <a:r>
              <a:rPr lang="en-US" dirty="0" smtClean="0"/>
              <a:t> should </a:t>
            </a:r>
            <a:r>
              <a:rPr lang="en-US" b="1" i="1" dirty="0" smtClean="0">
                <a:solidFill>
                  <a:srgbClr val="FF0000"/>
                </a:solidFill>
              </a:rPr>
              <a:t>foster success </a:t>
            </a:r>
            <a:r>
              <a:rPr lang="en-US" dirty="0" smtClean="0"/>
              <a:t>for </a:t>
            </a:r>
            <a:r>
              <a:rPr lang="en-US" b="1" i="1" dirty="0" smtClean="0">
                <a:solidFill>
                  <a:srgbClr val="FF0000"/>
                </a:solidFill>
              </a:rPr>
              <a:t>all </a:t>
            </a:r>
            <a:r>
              <a:rPr lang="en-US" dirty="0" smtClean="0"/>
              <a:t>students</a:t>
            </a:r>
            <a:endParaRPr lang="en-US" dirty="0"/>
          </a:p>
        </p:txBody>
      </p:sp>
    </p:spTree>
    <p:extLst>
      <p:ext uri="{BB962C8B-B14F-4D97-AF65-F5344CB8AC3E}">
        <p14:creationId xmlns:p14="http://schemas.microsoft.com/office/powerpoint/2010/main" val="375575493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5-03-30 at 5.52.5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0424" y="0"/>
            <a:ext cx="5466196" cy="6858000"/>
          </a:xfrm>
          <a:prstGeom prst="rect">
            <a:avLst/>
          </a:prstGeom>
        </p:spPr>
      </p:pic>
    </p:spTree>
    <p:extLst>
      <p:ext uri="{BB962C8B-B14F-4D97-AF65-F5344CB8AC3E}">
        <p14:creationId xmlns:p14="http://schemas.microsoft.com/office/powerpoint/2010/main" val="99613670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p:txBody>
          <a:bodyPr/>
          <a:lstStyle/>
          <a:p>
            <a:pPr marL="0" indent="0" algn="ctr">
              <a:buNone/>
            </a:pPr>
            <a:r>
              <a:rPr lang="en-US" sz="2400" dirty="0"/>
              <a:t>Scheduling Considerations for RTI at the Elementary </a:t>
            </a:r>
            <a:r>
              <a:rPr lang="en-US" sz="2400" dirty="0" smtClean="0"/>
              <a:t>Level</a:t>
            </a:r>
          </a:p>
          <a:p>
            <a:pPr marL="0" indent="0" algn="ctr">
              <a:buNone/>
            </a:pPr>
            <a:r>
              <a:rPr lang="en-US" sz="2400" dirty="0" smtClean="0"/>
              <a:t>By</a:t>
            </a:r>
            <a:r>
              <a:rPr lang="en-US" sz="2400" dirty="0"/>
              <a:t>: Dawn Miller, </a:t>
            </a:r>
            <a:r>
              <a:rPr lang="en-US" sz="2400" dirty="0" err="1" smtClean="0"/>
              <a:t>Ph.D</a:t>
            </a:r>
            <a:endParaRPr lang="en-US" sz="2400" dirty="0" smtClean="0"/>
          </a:p>
          <a:p>
            <a:pPr marL="0" indent="0" algn="ctr">
              <a:buNone/>
            </a:pPr>
            <a:endParaRPr lang="en-US" sz="2400" dirty="0" smtClean="0"/>
          </a:p>
          <a:p>
            <a:pPr marL="457200" lvl="1" indent="0" algn="ctr">
              <a:buNone/>
            </a:pPr>
            <a:r>
              <a:rPr lang="en-US" sz="2400" dirty="0" smtClean="0"/>
              <a:t>The Master Schedule: A Culture Indicator</a:t>
            </a:r>
          </a:p>
          <a:p>
            <a:pPr marL="457200" lvl="1" indent="0" algn="ctr">
              <a:buNone/>
            </a:pPr>
            <a:r>
              <a:rPr lang="en-US" sz="2400" dirty="0" smtClean="0"/>
              <a:t>NASSP</a:t>
            </a:r>
          </a:p>
          <a:p>
            <a:pPr marL="457200" lvl="1" indent="0" algn="ctr">
              <a:buNone/>
            </a:pPr>
            <a:endParaRPr lang="en-US" sz="2400" dirty="0"/>
          </a:p>
          <a:p>
            <a:pPr marL="457200" lvl="1" indent="0" algn="ctr">
              <a:buNone/>
            </a:pPr>
            <a:r>
              <a:rPr lang="en-US" sz="2400" dirty="0" smtClean="0"/>
              <a:t>Jill Weber</a:t>
            </a:r>
          </a:p>
          <a:p>
            <a:pPr marL="457200" lvl="1" indent="0" algn="ctr">
              <a:buNone/>
            </a:pPr>
            <a:endParaRPr lang="en-US" sz="3200" dirty="0"/>
          </a:p>
          <a:p>
            <a:pPr marL="457200" lvl="1" indent="0" algn="ctr">
              <a:buNone/>
            </a:pPr>
            <a:endParaRPr lang="en-US" sz="3200" dirty="0" smtClean="0"/>
          </a:p>
          <a:p>
            <a:pPr marL="457200" lvl="1" indent="0" algn="ctr">
              <a:buNone/>
            </a:pPr>
            <a:endParaRPr lang="en-US" sz="3200" dirty="0" smtClean="0"/>
          </a:p>
          <a:p>
            <a:pPr marL="457200" lvl="1" indent="0" algn="ctr">
              <a:buNone/>
            </a:pPr>
            <a:endParaRPr lang="en-US" sz="3200" dirty="0" smtClean="0"/>
          </a:p>
          <a:p>
            <a:pPr marL="457200" lvl="1" indent="0">
              <a:buNone/>
            </a:pPr>
            <a:r>
              <a:rPr lang="en-US" sz="3200" dirty="0"/>
              <a:t> </a:t>
            </a:r>
          </a:p>
        </p:txBody>
      </p:sp>
    </p:spTree>
    <p:extLst>
      <p:ext uri="{BB962C8B-B14F-4D97-AF65-F5344CB8AC3E}">
        <p14:creationId xmlns:p14="http://schemas.microsoft.com/office/powerpoint/2010/main" val="369627458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5-03-30 at 5.52.5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0424" y="0"/>
            <a:ext cx="5466196" cy="6858000"/>
          </a:xfrm>
          <a:prstGeom prst="rect">
            <a:avLst/>
          </a:prstGeom>
        </p:spPr>
      </p:pic>
    </p:spTree>
    <p:extLst>
      <p:ext uri="{BB962C8B-B14F-4D97-AF65-F5344CB8AC3E}">
        <p14:creationId xmlns:p14="http://schemas.microsoft.com/office/powerpoint/2010/main" val="186292662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The Master Schedule: A Cultural Indicator</a:t>
            </a:r>
            <a:endParaRPr lang="en-US" sz="3600" dirty="0"/>
          </a:p>
        </p:txBody>
      </p:sp>
      <p:sp>
        <p:nvSpPr>
          <p:cNvPr id="3" name="Content Placeholder 2"/>
          <p:cNvSpPr>
            <a:spLocks noGrp="1"/>
          </p:cNvSpPr>
          <p:nvPr>
            <p:ph idx="1"/>
          </p:nvPr>
        </p:nvSpPr>
        <p:spPr>
          <a:xfrm>
            <a:off x="457200" y="1764632"/>
            <a:ext cx="8229600" cy="4786959"/>
          </a:xfrm>
        </p:spPr>
        <p:txBody>
          <a:bodyPr/>
          <a:lstStyle/>
          <a:p>
            <a:pPr marL="0" indent="0" algn="ctr">
              <a:buNone/>
            </a:pPr>
            <a:r>
              <a:rPr lang="en-US" dirty="0" smtClean="0"/>
              <a:t>A master schedule should reflect:</a:t>
            </a:r>
          </a:p>
          <a:p>
            <a:pPr marL="0" indent="0" algn="ctr">
              <a:buNone/>
            </a:pPr>
            <a:r>
              <a:rPr lang="en-US" dirty="0" smtClean="0"/>
              <a:t>Beliefs</a:t>
            </a:r>
          </a:p>
          <a:p>
            <a:pPr marL="0" indent="0" algn="ctr">
              <a:buNone/>
            </a:pPr>
            <a:r>
              <a:rPr lang="en-US" dirty="0" smtClean="0"/>
              <a:t>Attitudes</a:t>
            </a:r>
          </a:p>
          <a:p>
            <a:pPr marL="0" indent="0" algn="ctr">
              <a:buNone/>
            </a:pPr>
            <a:r>
              <a:rPr lang="en-US" dirty="0" smtClean="0"/>
              <a:t>Values</a:t>
            </a:r>
          </a:p>
          <a:p>
            <a:pPr marL="0" indent="0" algn="ctr">
              <a:buNone/>
            </a:pPr>
            <a:r>
              <a:rPr lang="en-US" dirty="0" smtClean="0"/>
              <a:t>Priority of your school</a:t>
            </a:r>
            <a:endParaRPr lang="en-US" dirty="0"/>
          </a:p>
          <a:p>
            <a:pPr marL="0" indent="0" algn="ctr">
              <a:buNone/>
            </a:pPr>
            <a:r>
              <a:rPr lang="en-US" dirty="0"/>
              <a:t>	</a:t>
            </a:r>
          </a:p>
        </p:txBody>
      </p:sp>
      <p:pic>
        <p:nvPicPr>
          <p:cNvPr id="5" name="Picture 4" descr="visi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2793" y="2366438"/>
            <a:ext cx="5211333" cy="3467905"/>
          </a:xfrm>
          <a:prstGeom prst="rect">
            <a:avLst/>
          </a:prstGeom>
        </p:spPr>
      </p:pic>
    </p:spTree>
    <p:extLst>
      <p:ext uri="{BB962C8B-B14F-4D97-AF65-F5344CB8AC3E}">
        <p14:creationId xmlns:p14="http://schemas.microsoft.com/office/powerpoint/2010/main" val="25909911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The Master Schedule: A Cultural Indicator</a:t>
            </a:r>
            <a:endParaRPr lang="en-US" sz="3600" dirty="0"/>
          </a:p>
        </p:txBody>
      </p:sp>
      <p:sp>
        <p:nvSpPr>
          <p:cNvPr id="3" name="Content Placeholder 2"/>
          <p:cNvSpPr>
            <a:spLocks noGrp="1"/>
          </p:cNvSpPr>
          <p:nvPr>
            <p:ph idx="1"/>
          </p:nvPr>
        </p:nvSpPr>
        <p:spPr>
          <a:xfrm>
            <a:off x="457200" y="1764632"/>
            <a:ext cx="8229600" cy="4786959"/>
          </a:xfrm>
        </p:spPr>
        <p:txBody>
          <a:bodyPr/>
          <a:lstStyle/>
          <a:p>
            <a:pPr marL="0" indent="0" algn="ctr">
              <a:buNone/>
            </a:pPr>
            <a:r>
              <a:rPr lang="en-US" dirty="0" smtClean="0"/>
              <a:t>Does your master schedule:</a:t>
            </a:r>
          </a:p>
          <a:p>
            <a:pPr marL="0" indent="0" algn="ctr">
              <a:buNone/>
            </a:pPr>
            <a:r>
              <a:rPr lang="en-US" dirty="0" smtClean="0"/>
              <a:t>Maximize resources ?</a:t>
            </a:r>
          </a:p>
          <a:p>
            <a:pPr marL="0" indent="0" algn="ctr">
              <a:buNone/>
            </a:pPr>
            <a:r>
              <a:rPr lang="en-US" dirty="0" smtClean="0"/>
              <a:t>Connect priorities to actions ?</a:t>
            </a:r>
          </a:p>
          <a:p>
            <a:pPr marL="0" indent="0" algn="ctr">
              <a:buNone/>
            </a:pPr>
            <a:r>
              <a:rPr lang="en-US" dirty="0" smtClean="0"/>
              <a:t>Focus on coherence ?</a:t>
            </a:r>
          </a:p>
          <a:p>
            <a:pPr marL="0" indent="0" algn="ctr">
              <a:buNone/>
            </a:pPr>
            <a:r>
              <a:rPr lang="en-US" dirty="0" smtClean="0"/>
              <a:t>Increase student achievement ?</a:t>
            </a:r>
          </a:p>
          <a:p>
            <a:pPr marL="0" indent="0" algn="ctr">
              <a:buNone/>
            </a:pPr>
            <a:endParaRPr lang="en-US" dirty="0"/>
          </a:p>
          <a:p>
            <a:pPr marL="0" indent="0" algn="ctr">
              <a:buNone/>
            </a:pPr>
            <a:r>
              <a:rPr lang="en-US" dirty="0"/>
              <a:t>	</a:t>
            </a:r>
          </a:p>
        </p:txBody>
      </p:sp>
    </p:spTree>
    <p:extLst>
      <p:ext uri="{BB962C8B-B14F-4D97-AF65-F5344CB8AC3E}">
        <p14:creationId xmlns:p14="http://schemas.microsoft.com/office/powerpoint/2010/main" val="28916476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How and why?</a:t>
            </a:r>
            <a:endParaRPr lang="en-US" dirty="0"/>
          </a:p>
        </p:txBody>
      </p:sp>
      <p:sp>
        <p:nvSpPr>
          <p:cNvPr id="3" name="Content Placeholder 2"/>
          <p:cNvSpPr>
            <a:spLocks noGrp="1"/>
          </p:cNvSpPr>
          <p:nvPr>
            <p:ph idx="1"/>
          </p:nvPr>
        </p:nvSpPr>
        <p:spPr>
          <a:xfrm>
            <a:off x="242782" y="1549936"/>
            <a:ext cx="8444018" cy="4576227"/>
          </a:xfrm>
        </p:spPr>
        <p:txBody>
          <a:bodyPr/>
          <a:lstStyle/>
          <a:p>
            <a:pPr marL="0" indent="0" algn="ctr">
              <a:buNone/>
            </a:pPr>
            <a:endParaRPr lang="en-US" dirty="0" smtClean="0"/>
          </a:p>
          <a:p>
            <a:pPr marL="0" indent="0" algn="ctr">
              <a:buNone/>
            </a:pPr>
            <a:r>
              <a:rPr lang="en-US" dirty="0" smtClean="0"/>
              <a:t>How the master schedule is constructed is as important as what it contains.  </a:t>
            </a:r>
          </a:p>
          <a:p>
            <a:pPr marL="0" indent="0">
              <a:buNone/>
            </a:pPr>
            <a:endParaRPr lang="en-US" dirty="0"/>
          </a:p>
          <a:p>
            <a:pPr marL="0" indent="0" algn="ctr">
              <a:buNone/>
            </a:pPr>
            <a:endParaRPr lang="en-US" dirty="0" smtClean="0"/>
          </a:p>
        </p:txBody>
      </p:sp>
    </p:spTree>
    <p:extLst>
      <p:ext uri="{BB962C8B-B14F-4D97-AF65-F5344CB8AC3E}">
        <p14:creationId xmlns:p14="http://schemas.microsoft.com/office/powerpoint/2010/main" val="126557804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84"/>
            <a:ext cx="8229600" cy="1143000"/>
          </a:xfrm>
        </p:spPr>
        <p:txBody>
          <a:bodyPr/>
          <a:lstStyle/>
          <a:p>
            <a:r>
              <a:rPr lang="en-US" dirty="0" smtClean="0"/>
              <a:t>How </a:t>
            </a:r>
            <a:r>
              <a:rPr lang="en-US" smtClean="0"/>
              <a:t>and why?</a:t>
            </a:r>
            <a:endParaRPr lang="en-US"/>
          </a:p>
        </p:txBody>
      </p:sp>
      <p:sp>
        <p:nvSpPr>
          <p:cNvPr id="3" name="Content Placeholder 2"/>
          <p:cNvSpPr>
            <a:spLocks noGrp="1"/>
          </p:cNvSpPr>
          <p:nvPr>
            <p:ph idx="1"/>
          </p:nvPr>
        </p:nvSpPr>
        <p:spPr/>
        <p:txBody>
          <a:bodyPr/>
          <a:lstStyle/>
          <a:p>
            <a:pPr marL="0" indent="0">
              <a:buNone/>
            </a:pPr>
            <a:r>
              <a:rPr lang="en-US" dirty="0"/>
              <a:t>Does the schedule drive the school or the school drive the schedule?</a:t>
            </a:r>
          </a:p>
          <a:p>
            <a:pPr marL="0" indent="0">
              <a:buNone/>
            </a:pPr>
            <a:endParaRPr lang="en-US" dirty="0"/>
          </a:p>
        </p:txBody>
      </p:sp>
      <p:pic>
        <p:nvPicPr>
          <p:cNvPr id="4" name="Picture 3" descr="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6338" y="3016508"/>
            <a:ext cx="4892646" cy="3255834"/>
          </a:xfrm>
          <a:prstGeom prst="rect">
            <a:avLst/>
          </a:prstGeom>
        </p:spPr>
      </p:pic>
    </p:spTree>
    <p:extLst>
      <p:ext uri="{BB962C8B-B14F-4D97-AF65-F5344CB8AC3E}">
        <p14:creationId xmlns:p14="http://schemas.microsoft.com/office/powerpoint/2010/main" val="309782352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0"/>
            <a:ext cx="12192000" cy="975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a:off x="914400" y="990600"/>
            <a:ext cx="6019799" cy="1066800"/>
          </a:xfrm>
          <a:prstGeom prst="round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ular Callout 5"/>
          <p:cNvSpPr/>
          <p:nvPr/>
        </p:nvSpPr>
        <p:spPr>
          <a:xfrm>
            <a:off x="7083019" y="974650"/>
            <a:ext cx="1832381" cy="1234251"/>
          </a:xfrm>
          <a:prstGeom prst="wedgeRectCallout">
            <a:avLst>
              <a:gd name="adj1" fmla="val -119006"/>
              <a:gd name="adj2" fmla="val -6321"/>
            </a:avLst>
          </a:prstGeom>
          <a:solidFill>
            <a:srgbClr val="FFFF00"/>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800" b="1" i="1" dirty="0" smtClean="0">
                <a:solidFill>
                  <a:sysClr val="windowText" lastClr="000000"/>
                </a:solidFill>
              </a:rPr>
              <a:t>ELD / Language Review 35 min.</a:t>
            </a:r>
            <a:endParaRPr lang="en-US" sz="1800" b="1" i="1" dirty="0">
              <a:solidFill>
                <a:sysClr val="windowText" lastClr="000000"/>
              </a:solidFill>
            </a:endParaRPr>
          </a:p>
        </p:txBody>
      </p:sp>
      <p:sp>
        <p:nvSpPr>
          <p:cNvPr id="11" name="Rectangular Callout 10"/>
          <p:cNvSpPr/>
          <p:nvPr/>
        </p:nvSpPr>
        <p:spPr>
          <a:xfrm>
            <a:off x="7315200" y="2514600"/>
            <a:ext cx="1600201" cy="914400"/>
          </a:xfrm>
          <a:prstGeom prst="wedgeRectCallout">
            <a:avLst>
              <a:gd name="adj1" fmla="val -150900"/>
              <a:gd name="adj2" fmla="val -140447"/>
            </a:avLst>
          </a:prstGeom>
          <a:solidFill>
            <a:srgbClr val="FFFF00"/>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800" b="1" i="1" dirty="0" smtClean="0">
                <a:solidFill>
                  <a:sysClr val="windowText" lastClr="000000"/>
                </a:solidFill>
              </a:rPr>
              <a:t>The Lunchroom </a:t>
            </a:r>
          </a:p>
          <a:p>
            <a:pPr algn="l"/>
            <a:r>
              <a:rPr lang="en-US" sz="1800" b="1" i="1" dirty="0" smtClean="0">
                <a:solidFill>
                  <a:sysClr val="windowText" lastClr="000000"/>
                </a:solidFill>
              </a:rPr>
              <a:t>&amp; PE gap</a:t>
            </a:r>
            <a:endParaRPr lang="en-US" sz="1800" b="1" i="1" dirty="0">
              <a:solidFill>
                <a:sysClr val="windowText" lastClr="000000"/>
              </a:solidFill>
            </a:endParaRPr>
          </a:p>
        </p:txBody>
      </p:sp>
      <p:sp>
        <p:nvSpPr>
          <p:cNvPr id="12" name="Rounded Rectangle 11"/>
          <p:cNvSpPr/>
          <p:nvPr/>
        </p:nvSpPr>
        <p:spPr>
          <a:xfrm>
            <a:off x="898451" y="2057400"/>
            <a:ext cx="4054549" cy="1371600"/>
          </a:xfrm>
          <a:prstGeom prst="round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ular Callout 12"/>
          <p:cNvSpPr/>
          <p:nvPr/>
        </p:nvSpPr>
        <p:spPr>
          <a:xfrm>
            <a:off x="6018008" y="2449511"/>
            <a:ext cx="1832381" cy="784220"/>
          </a:xfrm>
          <a:prstGeom prst="wedgeRectCallout">
            <a:avLst>
              <a:gd name="adj1" fmla="val -119006"/>
              <a:gd name="adj2" fmla="val -6321"/>
            </a:avLst>
          </a:prstGeom>
          <a:solidFill>
            <a:srgbClr val="FFFF00"/>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800" b="1" i="1" dirty="0" smtClean="0">
                <a:solidFill>
                  <a:sysClr val="windowText" lastClr="000000"/>
                </a:solidFill>
              </a:rPr>
              <a:t>Writing</a:t>
            </a:r>
            <a:endParaRPr lang="en-US" sz="1800" b="1" i="1" dirty="0">
              <a:solidFill>
                <a:sysClr val="windowText" lastClr="000000"/>
              </a:solidFill>
            </a:endParaRPr>
          </a:p>
        </p:txBody>
      </p:sp>
      <p:sp>
        <p:nvSpPr>
          <p:cNvPr id="14" name="Rounded Rectangle 13"/>
          <p:cNvSpPr/>
          <p:nvPr/>
        </p:nvSpPr>
        <p:spPr>
          <a:xfrm>
            <a:off x="4890975" y="3429000"/>
            <a:ext cx="2027275" cy="1371600"/>
          </a:xfrm>
          <a:prstGeom prst="round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919716" y="3429000"/>
            <a:ext cx="2027274" cy="914400"/>
          </a:xfrm>
          <a:prstGeom prst="round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ular Callout 15"/>
          <p:cNvSpPr/>
          <p:nvPr/>
        </p:nvSpPr>
        <p:spPr>
          <a:xfrm>
            <a:off x="7311619" y="5458909"/>
            <a:ext cx="1603782" cy="941891"/>
          </a:xfrm>
          <a:prstGeom prst="wedgeRectCallout">
            <a:avLst>
              <a:gd name="adj1" fmla="val -119006"/>
              <a:gd name="adj2" fmla="val -6321"/>
            </a:avLst>
          </a:prstGeom>
          <a:solidFill>
            <a:srgbClr val="FFFF00"/>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800" b="1" i="1" dirty="0" smtClean="0">
                <a:solidFill>
                  <a:sysClr val="windowText" lastClr="000000"/>
                </a:solidFill>
              </a:rPr>
              <a:t>ELD Double </a:t>
            </a:r>
          </a:p>
          <a:p>
            <a:pPr algn="l"/>
            <a:r>
              <a:rPr lang="en-US" sz="1800" b="1" i="1" dirty="0" smtClean="0">
                <a:solidFill>
                  <a:sysClr val="windowText" lastClr="000000"/>
                </a:solidFill>
              </a:rPr>
              <a:t>Dose happens here</a:t>
            </a:r>
            <a:endParaRPr lang="en-US" sz="1800" b="1" i="1" dirty="0">
              <a:solidFill>
                <a:sysClr val="windowText" lastClr="000000"/>
              </a:solidFill>
            </a:endParaRPr>
          </a:p>
        </p:txBody>
      </p:sp>
      <p:sp>
        <p:nvSpPr>
          <p:cNvPr id="17" name="Rounded Rectangle 16"/>
          <p:cNvSpPr/>
          <p:nvPr/>
        </p:nvSpPr>
        <p:spPr>
          <a:xfrm>
            <a:off x="2925725" y="5263116"/>
            <a:ext cx="4013789" cy="914400"/>
          </a:xfrm>
          <a:prstGeom prst="round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ular Callout 17"/>
          <p:cNvSpPr/>
          <p:nvPr/>
        </p:nvSpPr>
        <p:spPr>
          <a:xfrm>
            <a:off x="7311618" y="6019799"/>
            <a:ext cx="1603782" cy="763397"/>
          </a:xfrm>
          <a:prstGeom prst="wedgeRectCallout">
            <a:avLst>
              <a:gd name="adj1" fmla="val -119006"/>
              <a:gd name="adj2" fmla="val -6321"/>
            </a:avLst>
          </a:prstGeom>
          <a:solidFill>
            <a:srgbClr val="FFFF00"/>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800" b="1" i="1" dirty="0" smtClean="0">
                <a:solidFill>
                  <a:sysClr val="windowText" lastClr="000000"/>
                </a:solidFill>
              </a:rPr>
              <a:t>10 minutes of closing time</a:t>
            </a:r>
            <a:endParaRPr lang="en-US" sz="1800" b="1" i="1" dirty="0">
              <a:solidFill>
                <a:sysClr val="windowText" lastClr="000000"/>
              </a:solidFill>
            </a:endParaRPr>
          </a:p>
        </p:txBody>
      </p:sp>
      <p:sp>
        <p:nvSpPr>
          <p:cNvPr id="19" name="Rounded Rectangle 18"/>
          <p:cNvSpPr/>
          <p:nvPr/>
        </p:nvSpPr>
        <p:spPr>
          <a:xfrm>
            <a:off x="898452" y="6177516"/>
            <a:ext cx="6041062" cy="375684"/>
          </a:xfrm>
          <a:prstGeom prst="round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ular Callout 20"/>
          <p:cNvSpPr/>
          <p:nvPr/>
        </p:nvSpPr>
        <p:spPr>
          <a:xfrm>
            <a:off x="7195546" y="3886200"/>
            <a:ext cx="1603782" cy="1301415"/>
          </a:xfrm>
          <a:prstGeom prst="wedgeRectCallout">
            <a:avLst>
              <a:gd name="adj1" fmla="val -91161"/>
              <a:gd name="adj2" fmla="val -32465"/>
            </a:avLst>
          </a:prstGeom>
          <a:solidFill>
            <a:srgbClr val="FFFF00"/>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800" b="1" i="1" dirty="0" smtClean="0">
                <a:solidFill>
                  <a:sysClr val="windowText" lastClr="000000"/>
                </a:solidFill>
              </a:rPr>
              <a:t>Let’s talk about science and social studies</a:t>
            </a:r>
            <a:endParaRPr lang="en-US" sz="1800" b="1" i="1" dirty="0">
              <a:solidFill>
                <a:sysClr val="windowText" lastClr="000000"/>
              </a:solidFill>
            </a:endParaRPr>
          </a:p>
        </p:txBody>
      </p:sp>
    </p:spTree>
    <p:extLst>
      <p:ext uri="{BB962C8B-B14F-4D97-AF65-F5344CB8AC3E}">
        <p14:creationId xmlns:p14="http://schemas.microsoft.com/office/powerpoint/2010/main" val="22606781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12"/>
                                        </p:tgtEl>
                                        <p:attrNameLst>
                                          <p:attrName>style.visibility</p:attrName>
                                        </p:attrNameLst>
                                      </p:cBhvr>
                                      <p:to>
                                        <p:strVal val="hidden"/>
                                      </p:to>
                                    </p:set>
                                  </p:subTnLst>
                                </p:cTn>
                              </p:par>
                              <p:par>
                                <p:cTn id="29" presetID="42"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anim calcmode="lin" valueType="num">
                                      <p:cBhvr>
                                        <p:cTn id="43" dur="1000" fill="hold"/>
                                        <p:tgtEl>
                                          <p:spTgt spid="15"/>
                                        </p:tgtEl>
                                        <p:attrNameLst>
                                          <p:attrName>ppt_x</p:attrName>
                                        </p:attrNameLst>
                                      </p:cBhvr>
                                      <p:tavLst>
                                        <p:tav tm="0">
                                          <p:val>
                                            <p:strVal val="#ppt_x"/>
                                          </p:val>
                                        </p:tav>
                                        <p:tav tm="100000">
                                          <p:val>
                                            <p:strVal val="#ppt_x"/>
                                          </p:val>
                                        </p:tav>
                                      </p:tavLst>
                                    </p:anim>
                                    <p:anim calcmode="lin" valueType="num">
                                      <p:cBhvr>
                                        <p:cTn id="44" dur="1000" fill="hold"/>
                                        <p:tgtEl>
                                          <p:spTgt spid="15"/>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15"/>
                                        </p:tgtEl>
                                        <p:attrNameLst>
                                          <p:attrName>style.visibility</p:attrName>
                                        </p:attrNameLst>
                                      </p:cBhvr>
                                      <p:to>
                                        <p:strVal val="hidden"/>
                                      </p:to>
                                    </p:set>
                                  </p:subTnLst>
                                </p:cTn>
                              </p:par>
                              <p:par>
                                <p:cTn id="45" presetID="42" presetClass="entr" presetSubtype="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par>
                                <p:cTn id="54" presetID="42" presetClass="entr" presetSubtype="0" fill="hold" grpId="0" nodeType="with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1000"/>
                                        <p:tgtEl>
                                          <p:spTgt spid="19"/>
                                        </p:tgtEl>
                                      </p:cBhvr>
                                    </p:animEffect>
                                    <p:anim calcmode="lin" valueType="num">
                                      <p:cBhvr>
                                        <p:cTn id="57" dur="1000" fill="hold"/>
                                        <p:tgtEl>
                                          <p:spTgt spid="19"/>
                                        </p:tgtEl>
                                        <p:attrNameLst>
                                          <p:attrName>ppt_x</p:attrName>
                                        </p:attrNameLst>
                                      </p:cBhvr>
                                      <p:tavLst>
                                        <p:tav tm="0">
                                          <p:val>
                                            <p:strVal val="#ppt_x"/>
                                          </p:val>
                                        </p:tav>
                                        <p:tav tm="100000">
                                          <p:val>
                                            <p:strVal val="#ppt_x"/>
                                          </p:val>
                                        </p:tav>
                                      </p:tavLst>
                                    </p:anim>
                                    <p:anim calcmode="lin" valueType="num">
                                      <p:cBhvr>
                                        <p:cTn id="58" dur="1000" fill="hold"/>
                                        <p:tgtEl>
                                          <p:spTgt spid="19"/>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1"/>
                                        </p:tgtEl>
                                        <p:attrNameLst>
                                          <p:attrName>style.visibility</p:attrName>
                                        </p:attrNameLst>
                                      </p:cBhvr>
                                      <p:to>
                                        <p:strVal val="visible"/>
                                      </p:to>
                                    </p:se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1" grpId="0" animBg="1"/>
      <p:bldP spid="12" grpId="0" animBg="1"/>
      <p:bldP spid="13" grpId="0" animBg="1"/>
      <p:bldP spid="14" grpId="0" animBg="1"/>
      <p:bldP spid="15" grpId="0" animBg="1"/>
      <p:bldP spid="16" grpId="0" animBg="1"/>
      <p:bldP spid="17" grpId="0" animBg="1"/>
      <p:bldP spid="18" grpId="0" animBg="1"/>
      <p:bldP spid="19" grpId="0" animBg="1"/>
      <p:bldP spid="21" grpId="0" animBg="1"/>
    </p:bldLst>
  </p:timing>
</p:sld>
</file>

<file path=ppt/theme/theme1.xml><?xml version="1.0" encoding="utf-8"?>
<a:theme xmlns:a="http://schemas.openxmlformats.org/drawingml/2006/main" name="OrRTI Presentation Template_8.1.13_dp edits[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4688</TotalTime>
  <Words>2516</Words>
  <Application>Microsoft Macintosh PowerPoint</Application>
  <PresentationFormat>On-screen Show (4:3)</PresentationFormat>
  <Paragraphs>577</Paragraphs>
  <Slides>32</Slides>
  <Notes>22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4" baseType="lpstr">
      <vt:lpstr>OrRTI Presentation Template_8.1.13_dp edits[1]</vt:lpstr>
      <vt:lpstr>Document</vt:lpstr>
      <vt:lpstr>Master Schedules: A window to the soul of the school.    Spring Conference 2015</vt:lpstr>
      <vt:lpstr>Targets</vt:lpstr>
      <vt:lpstr>Outcomes</vt:lpstr>
      <vt:lpstr>PowerPoint Presentation</vt:lpstr>
      <vt:lpstr>The Master Schedule: A Cultural Indicator</vt:lpstr>
      <vt:lpstr>The Master Schedule: A Cultural Indicator</vt:lpstr>
      <vt:lpstr>How and why?</vt:lpstr>
      <vt:lpstr>How and why?</vt:lpstr>
      <vt:lpstr>PowerPoint Presentation</vt:lpstr>
      <vt:lpstr>PowerPoint Presentation</vt:lpstr>
      <vt:lpstr>Things to consider…..</vt:lpstr>
      <vt:lpstr>Now what?</vt:lpstr>
      <vt:lpstr>Legal/ Contractual Requirements</vt:lpstr>
      <vt:lpstr>Connecting Priorities to Action </vt:lpstr>
      <vt:lpstr>Tight/ Loose</vt:lpstr>
      <vt:lpstr>What about?</vt:lpstr>
      <vt:lpstr>PowerPoint Presentation</vt:lpstr>
      <vt:lpstr>Why do we do this?</vt:lpstr>
      <vt:lpstr>PowerPoint Presentation</vt:lpstr>
      <vt:lpstr>How do we fit it all in?</vt:lpstr>
      <vt:lpstr>PowerPoint Presentation</vt:lpstr>
      <vt:lpstr>PowerPoint Presentation</vt:lpstr>
      <vt:lpstr>PowerPoint Presentation</vt:lpstr>
      <vt:lpstr>PowerPoint Presentation</vt:lpstr>
      <vt:lpstr>PowerPoint Presentation</vt:lpstr>
      <vt:lpstr>PowerPoint Presentation</vt:lpstr>
      <vt:lpstr>PD and Teaming</vt:lpstr>
      <vt:lpstr>Assessment Calendar</vt:lpstr>
      <vt:lpstr>Remember…….</vt:lpstr>
      <vt:lpstr>Summary…</vt:lpstr>
      <vt:lpstr>PowerPoint Presentation</vt:lpstr>
      <vt:lpstr>Acknowledgements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Teacher</dc:creator>
  <cp:lastModifiedBy>Teacher Tigard-Tualatin</cp:lastModifiedBy>
  <cp:revision>68</cp:revision>
  <dcterms:created xsi:type="dcterms:W3CDTF">2014-10-03T18:18:32Z</dcterms:created>
  <dcterms:modified xsi:type="dcterms:W3CDTF">2016-02-17T18:34:53Z</dcterms:modified>
</cp:coreProperties>
</file>