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58" r:id="rId3"/>
    <p:sldId id="295" r:id="rId4"/>
    <p:sldId id="263" r:id="rId5"/>
    <p:sldId id="321" r:id="rId6"/>
    <p:sldId id="322" r:id="rId7"/>
    <p:sldId id="323" r:id="rId8"/>
    <p:sldId id="310" r:id="rId9"/>
    <p:sldId id="324" r:id="rId10"/>
    <p:sldId id="267" r:id="rId11"/>
    <p:sldId id="315" r:id="rId12"/>
    <p:sldId id="308" r:id="rId13"/>
    <p:sldId id="278" r:id="rId14"/>
    <p:sldId id="305" r:id="rId15"/>
    <p:sldId id="302" r:id="rId16"/>
    <p:sldId id="329" r:id="rId17"/>
    <p:sldId id="304" r:id="rId18"/>
    <p:sldId id="296" r:id="rId19"/>
    <p:sldId id="309" r:id="rId20"/>
    <p:sldId id="270" r:id="rId21"/>
    <p:sldId id="260" r:id="rId22"/>
    <p:sldId id="264" r:id="rId23"/>
    <p:sldId id="279" r:id="rId24"/>
    <p:sldId id="266" r:id="rId25"/>
    <p:sldId id="330" r:id="rId26"/>
    <p:sldId id="265" r:id="rId27"/>
    <p:sldId id="277" r:id="rId28"/>
    <p:sldId id="281" r:id="rId29"/>
    <p:sldId id="284" r:id="rId30"/>
    <p:sldId id="327" r:id="rId31"/>
    <p:sldId id="328" r:id="rId32"/>
    <p:sldId id="274" r:id="rId33"/>
    <p:sldId id="285" r:id="rId34"/>
    <p:sldId id="286" r:id="rId35"/>
    <p:sldId id="287" r:id="rId36"/>
    <p:sldId id="272" r:id="rId37"/>
    <p:sldId id="288" r:id="rId38"/>
    <p:sldId id="275" r:id="rId39"/>
    <p:sldId id="320" r:id="rId40"/>
    <p:sldId id="289" r:id="rId41"/>
    <p:sldId id="290" r:id="rId42"/>
    <p:sldId id="318" r:id="rId43"/>
    <p:sldId id="319" r:id="rId44"/>
    <p:sldId id="325" r:id="rId45"/>
    <p:sldId id="326" r:id="rId46"/>
    <p:sldId id="311"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98" autoAdjust="0"/>
  </p:normalViewPr>
  <p:slideViewPr>
    <p:cSldViewPr snapToGrid="0" snapToObjects="1">
      <p:cViewPr>
        <p:scale>
          <a:sx n="75" d="100"/>
          <a:sy n="75" d="100"/>
        </p:scale>
        <p:origin x="-1920" y="-26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0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9E6581-C850-2A49-BF0F-07C71B57410A}"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492DFC35-8DE4-254B-96A6-228D5B9ED0F4}">
      <dgm:prSet custT="1"/>
      <dgm:spPr>
        <a:solidFill>
          <a:srgbClr val="008000"/>
        </a:solidFill>
      </dgm:spPr>
      <dgm:t>
        <a:bodyPr/>
        <a:lstStyle/>
        <a:p>
          <a:pPr rtl="0"/>
          <a:r>
            <a:rPr lang="en-US" sz="3200" b="1" i="0" dirty="0" smtClean="0"/>
            <a:t>Develop a district level team </a:t>
          </a:r>
          <a:endParaRPr lang="en-US" sz="3200" b="1" dirty="0"/>
        </a:p>
      </dgm:t>
    </dgm:pt>
    <dgm:pt modelId="{F6011076-4AAD-4E43-BBC2-9274924474F7}" type="parTrans" cxnId="{B4C2C923-882A-F64A-BD20-DE9DD723B3C1}">
      <dgm:prSet/>
      <dgm:spPr/>
      <dgm:t>
        <a:bodyPr/>
        <a:lstStyle/>
        <a:p>
          <a:endParaRPr lang="en-US"/>
        </a:p>
      </dgm:t>
    </dgm:pt>
    <dgm:pt modelId="{37A00C61-D8EC-824A-87DB-7BB4C298B957}" type="sibTrans" cxnId="{B4C2C923-882A-F64A-BD20-DE9DD723B3C1}">
      <dgm:prSet/>
      <dgm:spPr/>
      <dgm:t>
        <a:bodyPr/>
        <a:lstStyle/>
        <a:p>
          <a:endParaRPr lang="en-US"/>
        </a:p>
      </dgm:t>
    </dgm:pt>
    <dgm:pt modelId="{B0E9DA50-FEBE-914B-B2CD-5C639CD30136}">
      <dgm:prSet custT="1"/>
      <dgm:spPr/>
      <dgm:t>
        <a:bodyPr/>
        <a:lstStyle/>
        <a:p>
          <a:pPr rtl="0"/>
          <a:r>
            <a:rPr lang="en-US" sz="2000" b="1" i="0" dirty="0" smtClean="0"/>
            <a:t>District admin</a:t>
          </a:r>
          <a:endParaRPr lang="en-US" sz="2000" b="1" dirty="0"/>
        </a:p>
      </dgm:t>
    </dgm:pt>
    <dgm:pt modelId="{E43B087B-5721-2F4C-A9B6-01437EB58E63}" type="parTrans" cxnId="{D4FC744C-551E-3949-BC16-A3943051795E}">
      <dgm:prSet/>
      <dgm:spPr/>
      <dgm:t>
        <a:bodyPr/>
        <a:lstStyle/>
        <a:p>
          <a:endParaRPr lang="en-US"/>
        </a:p>
      </dgm:t>
    </dgm:pt>
    <dgm:pt modelId="{2B5E4CB9-4D30-014A-8D41-92E9CEECA466}" type="sibTrans" cxnId="{D4FC744C-551E-3949-BC16-A3943051795E}">
      <dgm:prSet/>
      <dgm:spPr/>
      <dgm:t>
        <a:bodyPr/>
        <a:lstStyle/>
        <a:p>
          <a:endParaRPr lang="en-US"/>
        </a:p>
      </dgm:t>
    </dgm:pt>
    <dgm:pt modelId="{152F4820-5469-FA48-97F8-E1BEF9D268ED}">
      <dgm:prSet custT="1"/>
      <dgm:spPr/>
      <dgm:t>
        <a:bodyPr/>
        <a:lstStyle/>
        <a:p>
          <a:pPr rtl="0"/>
          <a:r>
            <a:rPr lang="en-US" sz="1200" b="1" i="0" dirty="0" smtClean="0"/>
            <a:t>Primary and upper representations, Principals, Teachers</a:t>
          </a:r>
          <a:endParaRPr lang="en-US" sz="1200" b="1" dirty="0"/>
        </a:p>
      </dgm:t>
    </dgm:pt>
    <dgm:pt modelId="{062F7F8F-FDFB-9947-B37E-C2B90C6A506E}" type="parTrans" cxnId="{EEDAB291-526C-9A4D-B541-B0D06434ABFC}">
      <dgm:prSet/>
      <dgm:spPr/>
      <dgm:t>
        <a:bodyPr/>
        <a:lstStyle/>
        <a:p>
          <a:endParaRPr lang="en-US"/>
        </a:p>
      </dgm:t>
    </dgm:pt>
    <dgm:pt modelId="{1933ECE9-8D78-8E40-9F12-020F0B9586CF}" type="sibTrans" cxnId="{EEDAB291-526C-9A4D-B541-B0D06434ABFC}">
      <dgm:prSet/>
      <dgm:spPr/>
      <dgm:t>
        <a:bodyPr/>
        <a:lstStyle/>
        <a:p>
          <a:endParaRPr lang="en-US"/>
        </a:p>
      </dgm:t>
    </dgm:pt>
    <dgm:pt modelId="{45B6E14A-D429-4C41-9246-455E0B7798F9}">
      <dgm:prSet custT="1"/>
      <dgm:spPr/>
      <dgm:t>
        <a:bodyPr/>
        <a:lstStyle/>
        <a:p>
          <a:pPr rtl="0"/>
          <a:r>
            <a:rPr lang="en-US" sz="2000" b="1" i="0" dirty="0" smtClean="0"/>
            <a:t>Specialists</a:t>
          </a:r>
          <a:r>
            <a:rPr lang="en-US" sz="2000" b="0" i="0" dirty="0" smtClean="0"/>
            <a:t> </a:t>
          </a:r>
          <a:endParaRPr lang="en-US" sz="2000" dirty="0"/>
        </a:p>
      </dgm:t>
    </dgm:pt>
    <dgm:pt modelId="{5254BDB3-26FE-AA4A-A9EB-C3C115A625C3}" type="parTrans" cxnId="{E27A65AD-C89D-AA40-8BB0-203CA9E1B63C}">
      <dgm:prSet/>
      <dgm:spPr/>
      <dgm:t>
        <a:bodyPr/>
        <a:lstStyle/>
        <a:p>
          <a:endParaRPr lang="en-US"/>
        </a:p>
      </dgm:t>
    </dgm:pt>
    <dgm:pt modelId="{B35E06C1-7D23-C644-9343-DFA8978B5422}" type="sibTrans" cxnId="{E27A65AD-C89D-AA40-8BB0-203CA9E1B63C}">
      <dgm:prSet/>
      <dgm:spPr/>
      <dgm:t>
        <a:bodyPr/>
        <a:lstStyle/>
        <a:p>
          <a:endParaRPr lang="en-US"/>
        </a:p>
      </dgm:t>
    </dgm:pt>
    <dgm:pt modelId="{A5BF6B05-366A-ED49-B56F-0580B37D55F2}">
      <dgm:prSet custT="1"/>
      <dgm:spPr/>
      <dgm:t>
        <a:bodyPr/>
        <a:lstStyle/>
        <a:p>
          <a:pPr rtl="0"/>
          <a:r>
            <a:rPr lang="en-US" sz="2400" b="1" dirty="0" smtClean="0"/>
            <a:t>TOSA’s</a:t>
          </a:r>
          <a:endParaRPr lang="en-US" sz="2400" b="1" dirty="0"/>
        </a:p>
      </dgm:t>
    </dgm:pt>
    <dgm:pt modelId="{AE3E8DE4-F220-964E-BAB1-D8CE649B1E5F}" type="parTrans" cxnId="{45C09C05-EA3D-474F-B28F-9131513530BB}">
      <dgm:prSet/>
      <dgm:spPr/>
      <dgm:t>
        <a:bodyPr/>
        <a:lstStyle/>
        <a:p>
          <a:endParaRPr lang="en-US"/>
        </a:p>
      </dgm:t>
    </dgm:pt>
    <dgm:pt modelId="{F0827057-BBE0-3D4C-95A8-9CC866075059}" type="sibTrans" cxnId="{45C09C05-EA3D-474F-B28F-9131513530BB}">
      <dgm:prSet/>
      <dgm:spPr/>
      <dgm:t>
        <a:bodyPr/>
        <a:lstStyle/>
        <a:p>
          <a:endParaRPr lang="en-US"/>
        </a:p>
      </dgm:t>
    </dgm:pt>
    <dgm:pt modelId="{4859495E-0F9F-7848-8B80-0E95A68B2AE1}">
      <dgm:prSet/>
      <dgm:spPr>
        <a:solidFill>
          <a:srgbClr val="008000"/>
        </a:solidFill>
      </dgm:spPr>
      <dgm:t>
        <a:bodyPr/>
        <a:lstStyle/>
        <a:p>
          <a:pPr rtl="0"/>
          <a:r>
            <a:rPr lang="en-US" b="1" i="0" dirty="0" smtClean="0"/>
            <a:t>Use a decision making system</a:t>
          </a:r>
          <a:endParaRPr lang="en-US" b="1" dirty="0"/>
        </a:p>
      </dgm:t>
    </dgm:pt>
    <dgm:pt modelId="{F9C57480-46EA-D743-B62C-8A3774088E96}" type="parTrans" cxnId="{A7B275FF-1A51-F84B-838F-6E36ADF6F500}">
      <dgm:prSet/>
      <dgm:spPr/>
      <dgm:t>
        <a:bodyPr/>
        <a:lstStyle/>
        <a:p>
          <a:endParaRPr lang="en-US"/>
        </a:p>
      </dgm:t>
    </dgm:pt>
    <dgm:pt modelId="{374FA2EB-01DB-1347-9B67-1075A73F4602}" type="sibTrans" cxnId="{A7B275FF-1A51-F84B-838F-6E36ADF6F500}">
      <dgm:prSet/>
      <dgm:spPr/>
      <dgm:t>
        <a:bodyPr/>
        <a:lstStyle/>
        <a:p>
          <a:endParaRPr lang="en-US"/>
        </a:p>
      </dgm:t>
    </dgm:pt>
    <dgm:pt modelId="{99BEEB32-6B1B-A94A-83F7-3E6B41B2224C}">
      <dgm:prSet/>
      <dgm:spPr>
        <a:solidFill>
          <a:srgbClr val="FF0000"/>
        </a:solidFill>
      </dgm:spPr>
      <dgm:t>
        <a:bodyPr/>
        <a:lstStyle/>
        <a:p>
          <a:pPr rtl="0"/>
          <a:r>
            <a:rPr lang="en-US" b="1" i="0" dirty="0" smtClean="0"/>
            <a:t>Think of incidentals</a:t>
          </a:r>
          <a:endParaRPr lang="en-US" b="1" dirty="0"/>
        </a:p>
      </dgm:t>
    </dgm:pt>
    <dgm:pt modelId="{3650569D-8AD2-4A42-9BAC-AFF4C0111BE6}" type="parTrans" cxnId="{ED7E5D9C-F7D0-0A4D-A52F-B744397D815E}">
      <dgm:prSet/>
      <dgm:spPr/>
      <dgm:t>
        <a:bodyPr/>
        <a:lstStyle/>
        <a:p>
          <a:endParaRPr lang="en-US"/>
        </a:p>
      </dgm:t>
    </dgm:pt>
    <dgm:pt modelId="{B5A5F005-1D92-8545-BCA9-FBE4BFF5636E}" type="sibTrans" cxnId="{ED7E5D9C-F7D0-0A4D-A52F-B744397D815E}">
      <dgm:prSet/>
      <dgm:spPr/>
      <dgm:t>
        <a:bodyPr/>
        <a:lstStyle/>
        <a:p>
          <a:endParaRPr lang="en-US"/>
        </a:p>
      </dgm:t>
    </dgm:pt>
    <dgm:pt modelId="{3F105403-409A-9849-87BE-C407CE8D360A}" type="pres">
      <dgm:prSet presAssocID="{7D9E6581-C850-2A49-BF0F-07C71B57410A}" presName="Name0" presStyleCnt="0">
        <dgm:presLayoutVars>
          <dgm:dir/>
          <dgm:animLvl val="lvl"/>
          <dgm:resizeHandles val="exact"/>
        </dgm:presLayoutVars>
      </dgm:prSet>
      <dgm:spPr/>
      <dgm:t>
        <a:bodyPr/>
        <a:lstStyle/>
        <a:p>
          <a:endParaRPr lang="en-US"/>
        </a:p>
      </dgm:t>
    </dgm:pt>
    <dgm:pt modelId="{15DE41E3-3888-2B45-9637-7E9ADDE031CD}" type="pres">
      <dgm:prSet presAssocID="{99BEEB32-6B1B-A94A-83F7-3E6B41B2224C}" presName="boxAndChildren" presStyleCnt="0"/>
      <dgm:spPr/>
    </dgm:pt>
    <dgm:pt modelId="{6342679E-5A01-3E46-AEF3-681BD0E5461A}" type="pres">
      <dgm:prSet presAssocID="{99BEEB32-6B1B-A94A-83F7-3E6B41B2224C}" presName="parentTextBox" presStyleLbl="node1" presStyleIdx="0" presStyleCnt="3" custLinFactNeighborY="-27088"/>
      <dgm:spPr/>
      <dgm:t>
        <a:bodyPr/>
        <a:lstStyle/>
        <a:p>
          <a:endParaRPr lang="en-US"/>
        </a:p>
      </dgm:t>
    </dgm:pt>
    <dgm:pt modelId="{DFC9EF01-B8AD-AF43-A047-F0C87E71C3E8}" type="pres">
      <dgm:prSet presAssocID="{374FA2EB-01DB-1347-9B67-1075A73F4602}" presName="sp" presStyleCnt="0"/>
      <dgm:spPr/>
    </dgm:pt>
    <dgm:pt modelId="{59AB4BAA-46E9-5749-A732-D5AD51143E6F}" type="pres">
      <dgm:prSet presAssocID="{4859495E-0F9F-7848-8B80-0E95A68B2AE1}" presName="arrowAndChildren" presStyleCnt="0"/>
      <dgm:spPr/>
    </dgm:pt>
    <dgm:pt modelId="{A2693D91-F1F4-F14B-A3D2-E753187F5DDC}" type="pres">
      <dgm:prSet presAssocID="{4859495E-0F9F-7848-8B80-0E95A68B2AE1}" presName="parentTextArrow" presStyleLbl="node1" presStyleIdx="1" presStyleCnt="3" custLinFactNeighborY="-12122"/>
      <dgm:spPr/>
      <dgm:t>
        <a:bodyPr/>
        <a:lstStyle/>
        <a:p>
          <a:endParaRPr lang="en-US"/>
        </a:p>
      </dgm:t>
    </dgm:pt>
    <dgm:pt modelId="{22EC830A-5034-3147-94FF-E9215B034421}" type="pres">
      <dgm:prSet presAssocID="{37A00C61-D8EC-824A-87DB-7BB4C298B957}" presName="sp" presStyleCnt="0"/>
      <dgm:spPr/>
    </dgm:pt>
    <dgm:pt modelId="{03DAA57D-FCC8-5748-BD5D-8297EF239E82}" type="pres">
      <dgm:prSet presAssocID="{492DFC35-8DE4-254B-96A6-228D5B9ED0F4}" presName="arrowAndChildren" presStyleCnt="0"/>
      <dgm:spPr/>
    </dgm:pt>
    <dgm:pt modelId="{2FEE37A8-F7FE-9D43-8749-A8C1A54FB45F}" type="pres">
      <dgm:prSet presAssocID="{492DFC35-8DE4-254B-96A6-228D5B9ED0F4}" presName="parentTextArrow" presStyleLbl="node1" presStyleIdx="1" presStyleCnt="3"/>
      <dgm:spPr/>
      <dgm:t>
        <a:bodyPr/>
        <a:lstStyle/>
        <a:p>
          <a:endParaRPr lang="en-US"/>
        </a:p>
      </dgm:t>
    </dgm:pt>
    <dgm:pt modelId="{4F9B28D1-467F-5642-992F-744AFAC3E04C}" type="pres">
      <dgm:prSet presAssocID="{492DFC35-8DE4-254B-96A6-228D5B9ED0F4}" presName="arrow" presStyleLbl="node1" presStyleIdx="2" presStyleCnt="3"/>
      <dgm:spPr/>
      <dgm:t>
        <a:bodyPr/>
        <a:lstStyle/>
        <a:p>
          <a:endParaRPr lang="en-US"/>
        </a:p>
      </dgm:t>
    </dgm:pt>
    <dgm:pt modelId="{75992C35-234D-6D4E-A355-BC2140391D73}" type="pres">
      <dgm:prSet presAssocID="{492DFC35-8DE4-254B-96A6-228D5B9ED0F4}" presName="descendantArrow" presStyleCnt="0"/>
      <dgm:spPr/>
    </dgm:pt>
    <dgm:pt modelId="{66694D5F-3E23-884E-A8DC-2E83FB58FEDB}" type="pres">
      <dgm:prSet presAssocID="{B0E9DA50-FEBE-914B-B2CD-5C639CD30136}" presName="childTextArrow" presStyleLbl="fgAccFollowNode1" presStyleIdx="0" presStyleCnt="4">
        <dgm:presLayoutVars>
          <dgm:bulletEnabled val="1"/>
        </dgm:presLayoutVars>
      </dgm:prSet>
      <dgm:spPr/>
      <dgm:t>
        <a:bodyPr/>
        <a:lstStyle/>
        <a:p>
          <a:endParaRPr lang="en-US"/>
        </a:p>
      </dgm:t>
    </dgm:pt>
    <dgm:pt modelId="{4414BBD5-DDCA-6F48-BFC5-4ACF4C0B8745}" type="pres">
      <dgm:prSet presAssocID="{152F4820-5469-FA48-97F8-E1BEF9D268ED}" presName="childTextArrow" presStyleLbl="fgAccFollowNode1" presStyleIdx="1" presStyleCnt="4" custScaleX="111536" custScaleY="97021" custLinFactNeighborX="1020">
        <dgm:presLayoutVars>
          <dgm:bulletEnabled val="1"/>
        </dgm:presLayoutVars>
      </dgm:prSet>
      <dgm:spPr/>
      <dgm:t>
        <a:bodyPr/>
        <a:lstStyle/>
        <a:p>
          <a:endParaRPr lang="en-US"/>
        </a:p>
      </dgm:t>
    </dgm:pt>
    <dgm:pt modelId="{548C8210-248D-434B-8925-5370493EC3BF}" type="pres">
      <dgm:prSet presAssocID="{45B6E14A-D429-4C41-9246-455E0B7798F9}" presName="childTextArrow" presStyleLbl="fgAccFollowNode1" presStyleIdx="2" presStyleCnt="4" custLinFactNeighborX="-551" custLinFactNeighborY="3691">
        <dgm:presLayoutVars>
          <dgm:bulletEnabled val="1"/>
        </dgm:presLayoutVars>
      </dgm:prSet>
      <dgm:spPr/>
      <dgm:t>
        <a:bodyPr/>
        <a:lstStyle/>
        <a:p>
          <a:endParaRPr lang="en-US"/>
        </a:p>
      </dgm:t>
    </dgm:pt>
    <dgm:pt modelId="{0584258B-364F-AB4D-B3B6-4833374ED11C}" type="pres">
      <dgm:prSet presAssocID="{A5BF6B05-366A-ED49-B56F-0580B37D55F2}" presName="childTextArrow" presStyleLbl="fgAccFollowNode1" presStyleIdx="3" presStyleCnt="4" custScaleX="131883" custLinFactNeighborX="92" custLinFactNeighborY="1846">
        <dgm:presLayoutVars>
          <dgm:bulletEnabled val="1"/>
        </dgm:presLayoutVars>
      </dgm:prSet>
      <dgm:spPr/>
      <dgm:t>
        <a:bodyPr/>
        <a:lstStyle/>
        <a:p>
          <a:endParaRPr lang="en-US"/>
        </a:p>
      </dgm:t>
    </dgm:pt>
  </dgm:ptLst>
  <dgm:cxnLst>
    <dgm:cxn modelId="{B4C2C923-882A-F64A-BD20-DE9DD723B3C1}" srcId="{7D9E6581-C850-2A49-BF0F-07C71B57410A}" destId="{492DFC35-8DE4-254B-96A6-228D5B9ED0F4}" srcOrd="0" destOrd="0" parTransId="{F6011076-4AAD-4E43-BBC2-9274924474F7}" sibTransId="{37A00C61-D8EC-824A-87DB-7BB4C298B957}"/>
    <dgm:cxn modelId="{DE375660-87B2-D845-8B71-B2AA0C55C079}" type="presOf" srcId="{B0E9DA50-FEBE-914B-B2CD-5C639CD30136}" destId="{66694D5F-3E23-884E-A8DC-2E83FB58FEDB}" srcOrd="0" destOrd="0" presId="urn:microsoft.com/office/officeart/2005/8/layout/process4"/>
    <dgm:cxn modelId="{EEDAB291-526C-9A4D-B541-B0D06434ABFC}" srcId="{492DFC35-8DE4-254B-96A6-228D5B9ED0F4}" destId="{152F4820-5469-FA48-97F8-E1BEF9D268ED}" srcOrd="1" destOrd="0" parTransId="{062F7F8F-FDFB-9947-B37E-C2B90C6A506E}" sibTransId="{1933ECE9-8D78-8E40-9F12-020F0B9586CF}"/>
    <dgm:cxn modelId="{EAA36F1C-F5F5-CB4A-B86D-007DEF14C904}" type="presOf" srcId="{492DFC35-8DE4-254B-96A6-228D5B9ED0F4}" destId="{4F9B28D1-467F-5642-992F-744AFAC3E04C}" srcOrd="1" destOrd="0" presId="urn:microsoft.com/office/officeart/2005/8/layout/process4"/>
    <dgm:cxn modelId="{6899FDD8-BCEF-7547-880B-03521ED2EC59}" type="presOf" srcId="{45B6E14A-D429-4C41-9246-455E0B7798F9}" destId="{548C8210-248D-434B-8925-5370493EC3BF}" srcOrd="0" destOrd="0" presId="urn:microsoft.com/office/officeart/2005/8/layout/process4"/>
    <dgm:cxn modelId="{8914CC67-6E3F-064F-812C-299CA59E9F97}" type="presOf" srcId="{492DFC35-8DE4-254B-96A6-228D5B9ED0F4}" destId="{2FEE37A8-F7FE-9D43-8749-A8C1A54FB45F}" srcOrd="0" destOrd="0" presId="urn:microsoft.com/office/officeart/2005/8/layout/process4"/>
    <dgm:cxn modelId="{08CE0627-FD05-4A45-994C-768D301FFE71}" type="presOf" srcId="{99BEEB32-6B1B-A94A-83F7-3E6B41B2224C}" destId="{6342679E-5A01-3E46-AEF3-681BD0E5461A}" srcOrd="0" destOrd="0" presId="urn:microsoft.com/office/officeart/2005/8/layout/process4"/>
    <dgm:cxn modelId="{D4FC744C-551E-3949-BC16-A3943051795E}" srcId="{492DFC35-8DE4-254B-96A6-228D5B9ED0F4}" destId="{B0E9DA50-FEBE-914B-B2CD-5C639CD30136}" srcOrd="0" destOrd="0" parTransId="{E43B087B-5721-2F4C-A9B6-01437EB58E63}" sibTransId="{2B5E4CB9-4D30-014A-8D41-92E9CEECA466}"/>
    <dgm:cxn modelId="{B4BECC9F-6499-3443-9FA0-4523A8B5FA74}" type="presOf" srcId="{7D9E6581-C850-2A49-BF0F-07C71B57410A}" destId="{3F105403-409A-9849-87BE-C407CE8D360A}" srcOrd="0" destOrd="0" presId="urn:microsoft.com/office/officeart/2005/8/layout/process4"/>
    <dgm:cxn modelId="{D798F298-9034-C840-A65D-B2FFB73BCE0F}" type="presOf" srcId="{152F4820-5469-FA48-97F8-E1BEF9D268ED}" destId="{4414BBD5-DDCA-6F48-BFC5-4ACF4C0B8745}" srcOrd="0" destOrd="0" presId="urn:microsoft.com/office/officeart/2005/8/layout/process4"/>
    <dgm:cxn modelId="{2A959FCF-478E-9642-BD19-6AD10F1B5576}" type="presOf" srcId="{A5BF6B05-366A-ED49-B56F-0580B37D55F2}" destId="{0584258B-364F-AB4D-B3B6-4833374ED11C}" srcOrd="0" destOrd="0" presId="urn:microsoft.com/office/officeart/2005/8/layout/process4"/>
    <dgm:cxn modelId="{86B40D8F-1BC3-7B4A-A230-46B5F1F4EA39}" type="presOf" srcId="{4859495E-0F9F-7848-8B80-0E95A68B2AE1}" destId="{A2693D91-F1F4-F14B-A3D2-E753187F5DDC}" srcOrd="0" destOrd="0" presId="urn:microsoft.com/office/officeart/2005/8/layout/process4"/>
    <dgm:cxn modelId="{E27A65AD-C89D-AA40-8BB0-203CA9E1B63C}" srcId="{492DFC35-8DE4-254B-96A6-228D5B9ED0F4}" destId="{45B6E14A-D429-4C41-9246-455E0B7798F9}" srcOrd="2" destOrd="0" parTransId="{5254BDB3-26FE-AA4A-A9EB-C3C115A625C3}" sibTransId="{B35E06C1-7D23-C644-9343-DFA8978B5422}"/>
    <dgm:cxn modelId="{45C09C05-EA3D-474F-B28F-9131513530BB}" srcId="{492DFC35-8DE4-254B-96A6-228D5B9ED0F4}" destId="{A5BF6B05-366A-ED49-B56F-0580B37D55F2}" srcOrd="3" destOrd="0" parTransId="{AE3E8DE4-F220-964E-BAB1-D8CE649B1E5F}" sibTransId="{F0827057-BBE0-3D4C-95A8-9CC866075059}"/>
    <dgm:cxn modelId="{ED7E5D9C-F7D0-0A4D-A52F-B744397D815E}" srcId="{7D9E6581-C850-2A49-BF0F-07C71B57410A}" destId="{99BEEB32-6B1B-A94A-83F7-3E6B41B2224C}" srcOrd="2" destOrd="0" parTransId="{3650569D-8AD2-4A42-9BAC-AFF4C0111BE6}" sibTransId="{B5A5F005-1D92-8545-BCA9-FBE4BFF5636E}"/>
    <dgm:cxn modelId="{A7B275FF-1A51-F84B-838F-6E36ADF6F500}" srcId="{7D9E6581-C850-2A49-BF0F-07C71B57410A}" destId="{4859495E-0F9F-7848-8B80-0E95A68B2AE1}" srcOrd="1" destOrd="0" parTransId="{F9C57480-46EA-D743-B62C-8A3774088E96}" sibTransId="{374FA2EB-01DB-1347-9B67-1075A73F4602}"/>
    <dgm:cxn modelId="{42B20831-1DC5-EE4C-B902-759068F36521}" type="presParOf" srcId="{3F105403-409A-9849-87BE-C407CE8D360A}" destId="{15DE41E3-3888-2B45-9637-7E9ADDE031CD}" srcOrd="0" destOrd="0" presId="urn:microsoft.com/office/officeart/2005/8/layout/process4"/>
    <dgm:cxn modelId="{36830C9D-743C-7342-81F2-6B8CC5988008}" type="presParOf" srcId="{15DE41E3-3888-2B45-9637-7E9ADDE031CD}" destId="{6342679E-5A01-3E46-AEF3-681BD0E5461A}" srcOrd="0" destOrd="0" presId="urn:microsoft.com/office/officeart/2005/8/layout/process4"/>
    <dgm:cxn modelId="{680361EB-E84B-9E48-9B84-BB914F379FFF}" type="presParOf" srcId="{3F105403-409A-9849-87BE-C407CE8D360A}" destId="{DFC9EF01-B8AD-AF43-A047-F0C87E71C3E8}" srcOrd="1" destOrd="0" presId="urn:microsoft.com/office/officeart/2005/8/layout/process4"/>
    <dgm:cxn modelId="{C56F752C-BF8E-E047-BAEC-72ED77CE83F1}" type="presParOf" srcId="{3F105403-409A-9849-87BE-C407CE8D360A}" destId="{59AB4BAA-46E9-5749-A732-D5AD51143E6F}" srcOrd="2" destOrd="0" presId="urn:microsoft.com/office/officeart/2005/8/layout/process4"/>
    <dgm:cxn modelId="{CA9F2A69-6702-1E4F-807D-01A7D23FCAC0}" type="presParOf" srcId="{59AB4BAA-46E9-5749-A732-D5AD51143E6F}" destId="{A2693D91-F1F4-F14B-A3D2-E753187F5DDC}" srcOrd="0" destOrd="0" presId="urn:microsoft.com/office/officeart/2005/8/layout/process4"/>
    <dgm:cxn modelId="{D08CA7AA-0A79-5649-8F35-9D82C7724034}" type="presParOf" srcId="{3F105403-409A-9849-87BE-C407CE8D360A}" destId="{22EC830A-5034-3147-94FF-E9215B034421}" srcOrd="3" destOrd="0" presId="urn:microsoft.com/office/officeart/2005/8/layout/process4"/>
    <dgm:cxn modelId="{01CCCA33-70E8-344A-B689-1FFFB6823CC2}" type="presParOf" srcId="{3F105403-409A-9849-87BE-C407CE8D360A}" destId="{03DAA57D-FCC8-5748-BD5D-8297EF239E82}" srcOrd="4" destOrd="0" presId="urn:microsoft.com/office/officeart/2005/8/layout/process4"/>
    <dgm:cxn modelId="{87AD16AB-1B08-E046-9AE7-E0571D8F6772}" type="presParOf" srcId="{03DAA57D-FCC8-5748-BD5D-8297EF239E82}" destId="{2FEE37A8-F7FE-9D43-8749-A8C1A54FB45F}" srcOrd="0" destOrd="0" presId="urn:microsoft.com/office/officeart/2005/8/layout/process4"/>
    <dgm:cxn modelId="{103B0236-08C3-7543-8F74-9EA3795295FA}" type="presParOf" srcId="{03DAA57D-FCC8-5748-BD5D-8297EF239E82}" destId="{4F9B28D1-467F-5642-992F-744AFAC3E04C}" srcOrd="1" destOrd="0" presId="urn:microsoft.com/office/officeart/2005/8/layout/process4"/>
    <dgm:cxn modelId="{055DFB01-074A-884B-B9DC-B330591461D9}" type="presParOf" srcId="{03DAA57D-FCC8-5748-BD5D-8297EF239E82}" destId="{75992C35-234D-6D4E-A355-BC2140391D73}" srcOrd="2" destOrd="0" presId="urn:microsoft.com/office/officeart/2005/8/layout/process4"/>
    <dgm:cxn modelId="{122D5DB4-5407-814E-B2E4-074E8B66A663}" type="presParOf" srcId="{75992C35-234D-6D4E-A355-BC2140391D73}" destId="{66694D5F-3E23-884E-A8DC-2E83FB58FEDB}" srcOrd="0" destOrd="0" presId="urn:microsoft.com/office/officeart/2005/8/layout/process4"/>
    <dgm:cxn modelId="{C445272F-2F2A-D84F-B1D7-846FDBA4E746}" type="presParOf" srcId="{75992C35-234D-6D4E-A355-BC2140391D73}" destId="{4414BBD5-DDCA-6F48-BFC5-4ACF4C0B8745}" srcOrd="1" destOrd="0" presId="urn:microsoft.com/office/officeart/2005/8/layout/process4"/>
    <dgm:cxn modelId="{9016162B-5E9E-C647-8011-30024B8F6094}" type="presParOf" srcId="{75992C35-234D-6D4E-A355-BC2140391D73}" destId="{548C8210-248D-434B-8925-5370493EC3BF}" srcOrd="2" destOrd="0" presId="urn:microsoft.com/office/officeart/2005/8/layout/process4"/>
    <dgm:cxn modelId="{1131B0EB-1AC8-B24F-BC15-2BB59D7F1046}" type="presParOf" srcId="{75992C35-234D-6D4E-A355-BC2140391D73}" destId="{0584258B-364F-AB4D-B3B6-4833374ED11C}"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65A9C1-9B14-7043-9BA6-83914C058029}"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A44CD061-9EFF-5C41-9F25-475A5A901933}">
      <dgm:prSet custT="1"/>
      <dgm:spPr>
        <a:solidFill>
          <a:srgbClr val="008000"/>
        </a:solidFill>
      </dgm:spPr>
      <dgm:t>
        <a:bodyPr/>
        <a:lstStyle/>
        <a:p>
          <a:pPr rtl="0"/>
          <a:r>
            <a:rPr lang="en-US" sz="3200" b="0" i="0" dirty="0" smtClean="0"/>
            <a:t>Review evidenced based practices</a:t>
          </a:r>
          <a:endParaRPr lang="en-US" sz="3200" dirty="0"/>
        </a:p>
      </dgm:t>
    </dgm:pt>
    <dgm:pt modelId="{CCC45CB8-E2A6-A548-9123-4887A2A232C7}" type="parTrans" cxnId="{F6157C6C-9DA4-FF41-AD48-1C1820A0BA85}">
      <dgm:prSet/>
      <dgm:spPr/>
      <dgm:t>
        <a:bodyPr/>
        <a:lstStyle/>
        <a:p>
          <a:endParaRPr lang="en-US"/>
        </a:p>
      </dgm:t>
    </dgm:pt>
    <dgm:pt modelId="{5B9C1DE7-4812-8D4A-B861-8584CF1E6EDC}" type="sibTrans" cxnId="{F6157C6C-9DA4-FF41-AD48-1C1820A0BA85}">
      <dgm:prSet/>
      <dgm:spPr/>
      <dgm:t>
        <a:bodyPr/>
        <a:lstStyle/>
        <a:p>
          <a:endParaRPr lang="en-US"/>
        </a:p>
      </dgm:t>
    </dgm:pt>
    <dgm:pt modelId="{255F011C-F3B6-714C-91D1-F27D794E618B}">
      <dgm:prSet custT="1"/>
      <dgm:spPr/>
      <dgm:t>
        <a:bodyPr/>
        <a:lstStyle/>
        <a:p>
          <a:pPr rtl="0"/>
          <a:r>
            <a:rPr lang="en-US" sz="2000" b="0" i="0" dirty="0" smtClean="0"/>
            <a:t>Anita Archer Explicit Instruction</a:t>
          </a:r>
          <a:endParaRPr lang="en-US" sz="2000" dirty="0"/>
        </a:p>
      </dgm:t>
    </dgm:pt>
    <dgm:pt modelId="{36BA0A16-BD6C-A144-A3AF-AC8A604DF947}" type="parTrans" cxnId="{ABECB275-C2F8-FD4C-8280-8FCC46A4950F}">
      <dgm:prSet/>
      <dgm:spPr/>
      <dgm:t>
        <a:bodyPr/>
        <a:lstStyle/>
        <a:p>
          <a:endParaRPr lang="en-US"/>
        </a:p>
      </dgm:t>
    </dgm:pt>
    <dgm:pt modelId="{69C0CB05-DD91-BE4C-A02F-77B9C88AEDF3}" type="sibTrans" cxnId="{ABECB275-C2F8-FD4C-8280-8FCC46A4950F}">
      <dgm:prSet/>
      <dgm:spPr/>
      <dgm:t>
        <a:bodyPr/>
        <a:lstStyle/>
        <a:p>
          <a:endParaRPr lang="en-US"/>
        </a:p>
      </dgm:t>
    </dgm:pt>
    <dgm:pt modelId="{07AE4C27-339D-2D48-A123-8E28C3F85ABE}">
      <dgm:prSet/>
      <dgm:spPr/>
      <dgm:t>
        <a:bodyPr/>
        <a:lstStyle/>
        <a:p>
          <a:pPr rtl="0"/>
          <a:r>
            <a:rPr lang="en-US" b="0" i="0" smtClean="0"/>
            <a:t>Marzano</a:t>
          </a:r>
          <a:endParaRPr lang="en-US"/>
        </a:p>
      </dgm:t>
    </dgm:pt>
    <dgm:pt modelId="{2E8B879B-9377-8142-9410-5AAFF01AA771}" type="parTrans" cxnId="{B06803DC-681C-8B4B-A8A2-51024779D5DC}">
      <dgm:prSet/>
      <dgm:spPr/>
      <dgm:t>
        <a:bodyPr/>
        <a:lstStyle/>
        <a:p>
          <a:endParaRPr lang="en-US"/>
        </a:p>
      </dgm:t>
    </dgm:pt>
    <dgm:pt modelId="{ED871BA4-EC89-3C4E-B525-5043C00AF29E}" type="sibTrans" cxnId="{B06803DC-681C-8B4B-A8A2-51024779D5DC}">
      <dgm:prSet/>
      <dgm:spPr/>
      <dgm:t>
        <a:bodyPr/>
        <a:lstStyle/>
        <a:p>
          <a:endParaRPr lang="en-US"/>
        </a:p>
      </dgm:t>
    </dgm:pt>
    <dgm:pt modelId="{3F0DA130-E1D5-1E4F-8E00-0D3F8365E128}">
      <dgm:prSet/>
      <dgm:spPr/>
      <dgm:t>
        <a:bodyPr/>
        <a:lstStyle/>
        <a:p>
          <a:pPr rtl="0"/>
          <a:r>
            <a:rPr lang="en-US" b="0" i="0" smtClean="0"/>
            <a:t>Hattie	</a:t>
          </a:r>
          <a:endParaRPr lang="en-US"/>
        </a:p>
      </dgm:t>
    </dgm:pt>
    <dgm:pt modelId="{57688043-0E49-0746-B4AE-6F558842F511}" type="parTrans" cxnId="{9636D12B-8F8E-3748-BE5F-EA541F5D5E02}">
      <dgm:prSet/>
      <dgm:spPr/>
      <dgm:t>
        <a:bodyPr/>
        <a:lstStyle/>
        <a:p>
          <a:endParaRPr lang="en-US"/>
        </a:p>
      </dgm:t>
    </dgm:pt>
    <dgm:pt modelId="{D1B13558-0496-9F47-B0A2-299AC6DD15C1}" type="sibTrans" cxnId="{9636D12B-8F8E-3748-BE5F-EA541F5D5E02}">
      <dgm:prSet/>
      <dgm:spPr/>
      <dgm:t>
        <a:bodyPr/>
        <a:lstStyle/>
        <a:p>
          <a:endParaRPr lang="en-US"/>
        </a:p>
      </dgm:t>
    </dgm:pt>
    <dgm:pt modelId="{0BEFF719-C540-B745-9343-D78408A7F748}">
      <dgm:prSet custT="1"/>
      <dgm:spPr>
        <a:solidFill>
          <a:srgbClr val="008000"/>
        </a:solidFill>
      </dgm:spPr>
      <dgm:t>
        <a:bodyPr/>
        <a:lstStyle/>
        <a:p>
          <a:pPr rtl="0"/>
          <a:r>
            <a:rPr lang="en-US" sz="3200" b="0" i="0" dirty="0" smtClean="0"/>
            <a:t>Review examples</a:t>
          </a:r>
          <a:endParaRPr lang="en-US" sz="3200" dirty="0"/>
        </a:p>
      </dgm:t>
    </dgm:pt>
    <dgm:pt modelId="{75D23674-A255-2746-8CA4-CD699B1E01BB}" type="parTrans" cxnId="{B3F8BA7C-EC39-904C-BBAF-E4D5A948CAEA}">
      <dgm:prSet/>
      <dgm:spPr/>
      <dgm:t>
        <a:bodyPr/>
        <a:lstStyle/>
        <a:p>
          <a:endParaRPr lang="en-US"/>
        </a:p>
      </dgm:t>
    </dgm:pt>
    <dgm:pt modelId="{F8E05E9B-76DB-FC40-AA83-FD7925F4DE73}" type="sibTrans" cxnId="{B3F8BA7C-EC39-904C-BBAF-E4D5A948CAEA}">
      <dgm:prSet/>
      <dgm:spPr/>
      <dgm:t>
        <a:bodyPr/>
        <a:lstStyle/>
        <a:p>
          <a:endParaRPr lang="en-US"/>
        </a:p>
      </dgm:t>
    </dgm:pt>
    <dgm:pt modelId="{7C40FBAF-C68A-624A-A859-7465D8D39941}">
      <dgm:prSet custT="1"/>
      <dgm:spPr>
        <a:solidFill>
          <a:srgbClr val="FF0000"/>
        </a:solidFill>
      </dgm:spPr>
      <dgm:t>
        <a:bodyPr/>
        <a:lstStyle/>
        <a:p>
          <a:pPr rtl="0"/>
          <a:r>
            <a:rPr lang="en-US" sz="3200" b="0" i="0" dirty="0" smtClean="0"/>
            <a:t>Determine what fits for your context</a:t>
          </a:r>
          <a:endParaRPr lang="en-US" sz="3200" dirty="0"/>
        </a:p>
      </dgm:t>
    </dgm:pt>
    <dgm:pt modelId="{C7FD926A-7644-F240-98B6-9A37E4DE01C4}" type="parTrans" cxnId="{0EB56DB0-247F-4742-992D-DEE332B603AE}">
      <dgm:prSet/>
      <dgm:spPr/>
      <dgm:t>
        <a:bodyPr/>
        <a:lstStyle/>
        <a:p>
          <a:endParaRPr lang="en-US"/>
        </a:p>
      </dgm:t>
    </dgm:pt>
    <dgm:pt modelId="{43B63B64-9703-444F-A976-7330BD004B17}" type="sibTrans" cxnId="{0EB56DB0-247F-4742-992D-DEE332B603AE}">
      <dgm:prSet/>
      <dgm:spPr/>
      <dgm:t>
        <a:bodyPr/>
        <a:lstStyle/>
        <a:p>
          <a:endParaRPr lang="en-US"/>
        </a:p>
      </dgm:t>
    </dgm:pt>
    <dgm:pt modelId="{E0749144-B408-BE48-AA7C-D6A161D1A5E6}">
      <dgm:prSet/>
      <dgm:spPr/>
      <dgm:t>
        <a:bodyPr/>
        <a:lstStyle/>
        <a:p>
          <a:pPr rtl="0"/>
          <a:r>
            <a:rPr lang="en-US" b="0" i="0" smtClean="0"/>
            <a:t>Sticky notes</a:t>
          </a:r>
          <a:endParaRPr lang="en-US"/>
        </a:p>
      </dgm:t>
    </dgm:pt>
    <dgm:pt modelId="{5AA8C807-B835-EF4D-B51B-31953A4994B9}" type="parTrans" cxnId="{BAE4A044-7049-534C-B331-D04C0B3A2DA6}">
      <dgm:prSet/>
      <dgm:spPr/>
      <dgm:t>
        <a:bodyPr/>
        <a:lstStyle/>
        <a:p>
          <a:endParaRPr lang="en-US"/>
        </a:p>
      </dgm:t>
    </dgm:pt>
    <dgm:pt modelId="{9F7964F9-2A9E-8B4F-A31C-9FB7AE563058}" type="sibTrans" cxnId="{BAE4A044-7049-534C-B331-D04C0B3A2DA6}">
      <dgm:prSet/>
      <dgm:spPr/>
      <dgm:t>
        <a:bodyPr/>
        <a:lstStyle/>
        <a:p>
          <a:endParaRPr lang="en-US"/>
        </a:p>
      </dgm:t>
    </dgm:pt>
    <dgm:pt modelId="{BE261F7F-9FA1-614A-AD20-DF7DBA7DC4AE}">
      <dgm:prSet/>
      <dgm:spPr/>
      <dgm:t>
        <a:bodyPr/>
        <a:lstStyle/>
        <a:p>
          <a:pPr rtl="0"/>
          <a:r>
            <a:rPr lang="en-US" b="0" i="0" smtClean="0"/>
            <a:t>Chalk Talk</a:t>
          </a:r>
          <a:endParaRPr lang="en-US"/>
        </a:p>
      </dgm:t>
    </dgm:pt>
    <dgm:pt modelId="{A923A385-F728-6E4B-8D4D-52F845CBF2EC}" type="parTrans" cxnId="{818DF1A7-96B6-9647-BBBF-4784A6733D0C}">
      <dgm:prSet/>
      <dgm:spPr/>
      <dgm:t>
        <a:bodyPr/>
        <a:lstStyle/>
        <a:p>
          <a:endParaRPr lang="en-US"/>
        </a:p>
      </dgm:t>
    </dgm:pt>
    <dgm:pt modelId="{3C3FF54E-0C3E-3048-88E4-657D9AF65756}" type="sibTrans" cxnId="{818DF1A7-96B6-9647-BBBF-4784A6733D0C}">
      <dgm:prSet/>
      <dgm:spPr/>
      <dgm:t>
        <a:bodyPr/>
        <a:lstStyle/>
        <a:p>
          <a:endParaRPr lang="en-US"/>
        </a:p>
      </dgm:t>
    </dgm:pt>
    <dgm:pt modelId="{83BA9C5B-5958-B24C-980C-9F39EA5A68CA}">
      <dgm:prSet/>
      <dgm:spPr/>
      <dgm:t>
        <a:bodyPr/>
        <a:lstStyle/>
        <a:p>
          <a:pPr rtl="0"/>
          <a:r>
            <a:rPr lang="en-US" b="0" i="0" smtClean="0"/>
            <a:t>Gallery Walk</a:t>
          </a:r>
          <a:endParaRPr lang="en-US"/>
        </a:p>
      </dgm:t>
    </dgm:pt>
    <dgm:pt modelId="{CA71D7C1-802E-774A-A063-A514B565B754}" type="parTrans" cxnId="{D012720A-25EF-CF46-A2E4-6FE2917BEA1B}">
      <dgm:prSet/>
      <dgm:spPr/>
      <dgm:t>
        <a:bodyPr/>
        <a:lstStyle/>
        <a:p>
          <a:endParaRPr lang="en-US"/>
        </a:p>
      </dgm:t>
    </dgm:pt>
    <dgm:pt modelId="{38C81331-8F81-7447-B0DF-C730C4E3457C}" type="sibTrans" cxnId="{D012720A-25EF-CF46-A2E4-6FE2917BEA1B}">
      <dgm:prSet/>
      <dgm:spPr/>
      <dgm:t>
        <a:bodyPr/>
        <a:lstStyle/>
        <a:p>
          <a:endParaRPr lang="en-US"/>
        </a:p>
      </dgm:t>
    </dgm:pt>
    <dgm:pt modelId="{D17F1A04-4415-FE45-9889-24DC81CB920D}" type="pres">
      <dgm:prSet presAssocID="{1065A9C1-9B14-7043-9BA6-83914C058029}" presName="Name0" presStyleCnt="0">
        <dgm:presLayoutVars>
          <dgm:dir/>
          <dgm:animLvl val="lvl"/>
          <dgm:resizeHandles val="exact"/>
        </dgm:presLayoutVars>
      </dgm:prSet>
      <dgm:spPr/>
      <dgm:t>
        <a:bodyPr/>
        <a:lstStyle/>
        <a:p>
          <a:endParaRPr lang="en-US"/>
        </a:p>
      </dgm:t>
    </dgm:pt>
    <dgm:pt modelId="{BA755458-3AED-7741-8C72-508CC6980326}" type="pres">
      <dgm:prSet presAssocID="{7C40FBAF-C68A-624A-A859-7465D8D39941}" presName="boxAndChildren" presStyleCnt="0"/>
      <dgm:spPr/>
    </dgm:pt>
    <dgm:pt modelId="{28DCF38F-3EDB-C54B-ABDC-3731004DBBD1}" type="pres">
      <dgm:prSet presAssocID="{7C40FBAF-C68A-624A-A859-7465D8D39941}" presName="parentTextBox" presStyleLbl="node1" presStyleIdx="0" presStyleCnt="3"/>
      <dgm:spPr/>
      <dgm:t>
        <a:bodyPr/>
        <a:lstStyle/>
        <a:p>
          <a:endParaRPr lang="en-US"/>
        </a:p>
      </dgm:t>
    </dgm:pt>
    <dgm:pt modelId="{0334B564-0F17-4041-ACA9-D84CAFF5F90C}" type="pres">
      <dgm:prSet presAssocID="{7C40FBAF-C68A-624A-A859-7465D8D39941}" presName="entireBox" presStyleLbl="node1" presStyleIdx="0" presStyleCnt="3"/>
      <dgm:spPr/>
      <dgm:t>
        <a:bodyPr/>
        <a:lstStyle/>
        <a:p>
          <a:endParaRPr lang="en-US"/>
        </a:p>
      </dgm:t>
    </dgm:pt>
    <dgm:pt modelId="{D1207DB4-E2D6-7A4A-A832-EF72DAA7C440}" type="pres">
      <dgm:prSet presAssocID="{7C40FBAF-C68A-624A-A859-7465D8D39941}" presName="descendantBox" presStyleCnt="0"/>
      <dgm:spPr/>
    </dgm:pt>
    <dgm:pt modelId="{2E2CA452-59AB-8B4F-A302-531E0B377E30}" type="pres">
      <dgm:prSet presAssocID="{E0749144-B408-BE48-AA7C-D6A161D1A5E6}" presName="childTextBox" presStyleLbl="fgAccFollowNode1" presStyleIdx="0" presStyleCnt="6">
        <dgm:presLayoutVars>
          <dgm:bulletEnabled val="1"/>
        </dgm:presLayoutVars>
      </dgm:prSet>
      <dgm:spPr/>
      <dgm:t>
        <a:bodyPr/>
        <a:lstStyle/>
        <a:p>
          <a:endParaRPr lang="en-US"/>
        </a:p>
      </dgm:t>
    </dgm:pt>
    <dgm:pt modelId="{EA43B293-34C6-F44D-950F-76BB3AAC7B16}" type="pres">
      <dgm:prSet presAssocID="{BE261F7F-9FA1-614A-AD20-DF7DBA7DC4AE}" presName="childTextBox" presStyleLbl="fgAccFollowNode1" presStyleIdx="1" presStyleCnt="6">
        <dgm:presLayoutVars>
          <dgm:bulletEnabled val="1"/>
        </dgm:presLayoutVars>
      </dgm:prSet>
      <dgm:spPr/>
      <dgm:t>
        <a:bodyPr/>
        <a:lstStyle/>
        <a:p>
          <a:endParaRPr lang="en-US"/>
        </a:p>
      </dgm:t>
    </dgm:pt>
    <dgm:pt modelId="{0608ADC1-C08F-0B48-9213-317F0BC68BC8}" type="pres">
      <dgm:prSet presAssocID="{83BA9C5B-5958-B24C-980C-9F39EA5A68CA}" presName="childTextBox" presStyleLbl="fgAccFollowNode1" presStyleIdx="2" presStyleCnt="6">
        <dgm:presLayoutVars>
          <dgm:bulletEnabled val="1"/>
        </dgm:presLayoutVars>
      </dgm:prSet>
      <dgm:spPr/>
      <dgm:t>
        <a:bodyPr/>
        <a:lstStyle/>
        <a:p>
          <a:endParaRPr lang="en-US"/>
        </a:p>
      </dgm:t>
    </dgm:pt>
    <dgm:pt modelId="{2951BC3E-3081-C44A-9CA5-F113AADDF682}" type="pres">
      <dgm:prSet presAssocID="{F8E05E9B-76DB-FC40-AA83-FD7925F4DE73}" presName="sp" presStyleCnt="0"/>
      <dgm:spPr/>
    </dgm:pt>
    <dgm:pt modelId="{562D8BDA-9410-364E-8789-A5B49AD27BA2}" type="pres">
      <dgm:prSet presAssocID="{0BEFF719-C540-B745-9343-D78408A7F748}" presName="arrowAndChildren" presStyleCnt="0"/>
      <dgm:spPr/>
    </dgm:pt>
    <dgm:pt modelId="{24783BEF-FAD1-E34C-B8E9-C9B65D5C66E8}" type="pres">
      <dgm:prSet presAssocID="{0BEFF719-C540-B745-9343-D78408A7F748}" presName="parentTextArrow" presStyleLbl="node1" presStyleIdx="1" presStyleCnt="3"/>
      <dgm:spPr/>
      <dgm:t>
        <a:bodyPr/>
        <a:lstStyle/>
        <a:p>
          <a:endParaRPr lang="en-US"/>
        </a:p>
      </dgm:t>
    </dgm:pt>
    <dgm:pt modelId="{89B12C06-DA8D-674C-B5D0-4E22D62748E4}" type="pres">
      <dgm:prSet presAssocID="{5B9C1DE7-4812-8D4A-B861-8584CF1E6EDC}" presName="sp" presStyleCnt="0"/>
      <dgm:spPr/>
    </dgm:pt>
    <dgm:pt modelId="{D043CC4E-E2FB-8E4C-B189-B2C16A6CF5D0}" type="pres">
      <dgm:prSet presAssocID="{A44CD061-9EFF-5C41-9F25-475A5A901933}" presName="arrowAndChildren" presStyleCnt="0"/>
      <dgm:spPr/>
    </dgm:pt>
    <dgm:pt modelId="{1620E4D9-472D-BA44-8DEB-CD40B51EED19}" type="pres">
      <dgm:prSet presAssocID="{A44CD061-9EFF-5C41-9F25-475A5A901933}" presName="parentTextArrow" presStyleLbl="node1" presStyleIdx="1" presStyleCnt="3"/>
      <dgm:spPr/>
      <dgm:t>
        <a:bodyPr/>
        <a:lstStyle/>
        <a:p>
          <a:endParaRPr lang="en-US"/>
        </a:p>
      </dgm:t>
    </dgm:pt>
    <dgm:pt modelId="{779CB83A-D6D2-2346-BABC-FA833F1BF9AC}" type="pres">
      <dgm:prSet presAssocID="{A44CD061-9EFF-5C41-9F25-475A5A901933}" presName="arrow" presStyleLbl="node1" presStyleIdx="2" presStyleCnt="3"/>
      <dgm:spPr/>
      <dgm:t>
        <a:bodyPr/>
        <a:lstStyle/>
        <a:p>
          <a:endParaRPr lang="en-US"/>
        </a:p>
      </dgm:t>
    </dgm:pt>
    <dgm:pt modelId="{5F724B4C-1211-2046-85D5-F54D504101D2}" type="pres">
      <dgm:prSet presAssocID="{A44CD061-9EFF-5C41-9F25-475A5A901933}" presName="descendantArrow" presStyleCnt="0"/>
      <dgm:spPr/>
    </dgm:pt>
    <dgm:pt modelId="{72E3269C-EA98-1440-8740-4FF5D3479A57}" type="pres">
      <dgm:prSet presAssocID="{255F011C-F3B6-714C-91D1-F27D794E618B}" presName="childTextArrow" presStyleLbl="fgAccFollowNode1" presStyleIdx="3" presStyleCnt="6">
        <dgm:presLayoutVars>
          <dgm:bulletEnabled val="1"/>
        </dgm:presLayoutVars>
      </dgm:prSet>
      <dgm:spPr/>
      <dgm:t>
        <a:bodyPr/>
        <a:lstStyle/>
        <a:p>
          <a:endParaRPr lang="en-US"/>
        </a:p>
      </dgm:t>
    </dgm:pt>
    <dgm:pt modelId="{AA367FFD-0CD2-1744-BB51-29A6BC188278}" type="pres">
      <dgm:prSet presAssocID="{07AE4C27-339D-2D48-A123-8E28C3F85ABE}" presName="childTextArrow" presStyleLbl="fgAccFollowNode1" presStyleIdx="4" presStyleCnt="6">
        <dgm:presLayoutVars>
          <dgm:bulletEnabled val="1"/>
        </dgm:presLayoutVars>
      </dgm:prSet>
      <dgm:spPr/>
      <dgm:t>
        <a:bodyPr/>
        <a:lstStyle/>
        <a:p>
          <a:endParaRPr lang="en-US"/>
        </a:p>
      </dgm:t>
    </dgm:pt>
    <dgm:pt modelId="{0589CE75-AE46-644E-B096-F4A209B5D533}" type="pres">
      <dgm:prSet presAssocID="{3F0DA130-E1D5-1E4F-8E00-0D3F8365E128}" presName="childTextArrow" presStyleLbl="fgAccFollowNode1" presStyleIdx="5" presStyleCnt="6">
        <dgm:presLayoutVars>
          <dgm:bulletEnabled val="1"/>
        </dgm:presLayoutVars>
      </dgm:prSet>
      <dgm:spPr/>
      <dgm:t>
        <a:bodyPr/>
        <a:lstStyle/>
        <a:p>
          <a:endParaRPr lang="en-US"/>
        </a:p>
      </dgm:t>
    </dgm:pt>
  </dgm:ptLst>
  <dgm:cxnLst>
    <dgm:cxn modelId="{B3F8BA7C-EC39-904C-BBAF-E4D5A948CAEA}" srcId="{1065A9C1-9B14-7043-9BA6-83914C058029}" destId="{0BEFF719-C540-B745-9343-D78408A7F748}" srcOrd="1" destOrd="0" parTransId="{75D23674-A255-2746-8CA4-CD699B1E01BB}" sibTransId="{F8E05E9B-76DB-FC40-AA83-FD7925F4DE73}"/>
    <dgm:cxn modelId="{6B8B3A49-5ADC-6C4A-BEA8-61BA836190A6}" type="presOf" srcId="{0BEFF719-C540-B745-9343-D78408A7F748}" destId="{24783BEF-FAD1-E34C-B8E9-C9B65D5C66E8}" srcOrd="0" destOrd="0" presId="urn:microsoft.com/office/officeart/2005/8/layout/process4"/>
    <dgm:cxn modelId="{3A448B2E-2C2B-7842-A463-29D74D13E522}" type="presOf" srcId="{7C40FBAF-C68A-624A-A859-7465D8D39941}" destId="{28DCF38F-3EDB-C54B-ABDC-3731004DBBD1}" srcOrd="0" destOrd="0" presId="urn:microsoft.com/office/officeart/2005/8/layout/process4"/>
    <dgm:cxn modelId="{0495B4BE-DB07-EE46-8EB9-7417CCAB6D98}" type="presOf" srcId="{E0749144-B408-BE48-AA7C-D6A161D1A5E6}" destId="{2E2CA452-59AB-8B4F-A302-531E0B377E30}" srcOrd="0" destOrd="0" presId="urn:microsoft.com/office/officeart/2005/8/layout/process4"/>
    <dgm:cxn modelId="{28C9E1E8-2D57-9A4C-8DA9-CBBD37565887}" type="presOf" srcId="{A44CD061-9EFF-5C41-9F25-475A5A901933}" destId="{1620E4D9-472D-BA44-8DEB-CD40B51EED19}" srcOrd="0" destOrd="0" presId="urn:microsoft.com/office/officeart/2005/8/layout/process4"/>
    <dgm:cxn modelId="{0EB56DB0-247F-4742-992D-DEE332B603AE}" srcId="{1065A9C1-9B14-7043-9BA6-83914C058029}" destId="{7C40FBAF-C68A-624A-A859-7465D8D39941}" srcOrd="2" destOrd="0" parTransId="{C7FD926A-7644-F240-98B6-9A37E4DE01C4}" sibTransId="{43B63B64-9703-444F-A976-7330BD004B17}"/>
    <dgm:cxn modelId="{D1B8C60B-CCD2-A244-A638-3C547B87A0B7}" type="presOf" srcId="{255F011C-F3B6-714C-91D1-F27D794E618B}" destId="{72E3269C-EA98-1440-8740-4FF5D3479A57}" srcOrd="0" destOrd="0" presId="urn:microsoft.com/office/officeart/2005/8/layout/process4"/>
    <dgm:cxn modelId="{957B4853-CE5F-C041-A309-B1B27545115E}" type="presOf" srcId="{A44CD061-9EFF-5C41-9F25-475A5A901933}" destId="{779CB83A-D6D2-2346-BABC-FA833F1BF9AC}" srcOrd="1" destOrd="0" presId="urn:microsoft.com/office/officeart/2005/8/layout/process4"/>
    <dgm:cxn modelId="{9636D12B-8F8E-3748-BE5F-EA541F5D5E02}" srcId="{A44CD061-9EFF-5C41-9F25-475A5A901933}" destId="{3F0DA130-E1D5-1E4F-8E00-0D3F8365E128}" srcOrd="2" destOrd="0" parTransId="{57688043-0E49-0746-B4AE-6F558842F511}" sibTransId="{D1B13558-0496-9F47-B0A2-299AC6DD15C1}"/>
    <dgm:cxn modelId="{6693903D-C30E-0849-BFD6-EFB3BB7B4D7C}" type="presOf" srcId="{07AE4C27-339D-2D48-A123-8E28C3F85ABE}" destId="{AA367FFD-0CD2-1744-BB51-29A6BC188278}" srcOrd="0" destOrd="0" presId="urn:microsoft.com/office/officeart/2005/8/layout/process4"/>
    <dgm:cxn modelId="{ABECB275-C2F8-FD4C-8280-8FCC46A4950F}" srcId="{A44CD061-9EFF-5C41-9F25-475A5A901933}" destId="{255F011C-F3B6-714C-91D1-F27D794E618B}" srcOrd="0" destOrd="0" parTransId="{36BA0A16-BD6C-A144-A3AF-AC8A604DF947}" sibTransId="{69C0CB05-DD91-BE4C-A02F-77B9C88AEDF3}"/>
    <dgm:cxn modelId="{38C310F3-6805-004C-97F8-1E7BBB3081B5}" type="presOf" srcId="{1065A9C1-9B14-7043-9BA6-83914C058029}" destId="{D17F1A04-4415-FE45-9889-24DC81CB920D}" srcOrd="0" destOrd="0" presId="urn:microsoft.com/office/officeart/2005/8/layout/process4"/>
    <dgm:cxn modelId="{185461FE-29F6-3A45-BBED-B3A06782A3DF}" type="presOf" srcId="{BE261F7F-9FA1-614A-AD20-DF7DBA7DC4AE}" destId="{EA43B293-34C6-F44D-950F-76BB3AAC7B16}" srcOrd="0" destOrd="0" presId="urn:microsoft.com/office/officeart/2005/8/layout/process4"/>
    <dgm:cxn modelId="{BAE4A044-7049-534C-B331-D04C0B3A2DA6}" srcId="{7C40FBAF-C68A-624A-A859-7465D8D39941}" destId="{E0749144-B408-BE48-AA7C-D6A161D1A5E6}" srcOrd="0" destOrd="0" parTransId="{5AA8C807-B835-EF4D-B51B-31953A4994B9}" sibTransId="{9F7964F9-2A9E-8B4F-A31C-9FB7AE563058}"/>
    <dgm:cxn modelId="{7BD785FB-E87A-AF4C-B96C-1FF37FEB3F68}" type="presOf" srcId="{3F0DA130-E1D5-1E4F-8E00-0D3F8365E128}" destId="{0589CE75-AE46-644E-B096-F4A209B5D533}" srcOrd="0" destOrd="0" presId="urn:microsoft.com/office/officeart/2005/8/layout/process4"/>
    <dgm:cxn modelId="{818DF1A7-96B6-9647-BBBF-4784A6733D0C}" srcId="{7C40FBAF-C68A-624A-A859-7465D8D39941}" destId="{BE261F7F-9FA1-614A-AD20-DF7DBA7DC4AE}" srcOrd="1" destOrd="0" parTransId="{A923A385-F728-6E4B-8D4D-52F845CBF2EC}" sibTransId="{3C3FF54E-0C3E-3048-88E4-657D9AF65756}"/>
    <dgm:cxn modelId="{D012720A-25EF-CF46-A2E4-6FE2917BEA1B}" srcId="{7C40FBAF-C68A-624A-A859-7465D8D39941}" destId="{83BA9C5B-5958-B24C-980C-9F39EA5A68CA}" srcOrd="2" destOrd="0" parTransId="{CA71D7C1-802E-774A-A063-A514B565B754}" sibTransId="{38C81331-8F81-7447-B0DF-C730C4E3457C}"/>
    <dgm:cxn modelId="{B06803DC-681C-8B4B-A8A2-51024779D5DC}" srcId="{A44CD061-9EFF-5C41-9F25-475A5A901933}" destId="{07AE4C27-339D-2D48-A123-8E28C3F85ABE}" srcOrd="1" destOrd="0" parTransId="{2E8B879B-9377-8142-9410-5AAFF01AA771}" sibTransId="{ED871BA4-EC89-3C4E-B525-5043C00AF29E}"/>
    <dgm:cxn modelId="{F6157C6C-9DA4-FF41-AD48-1C1820A0BA85}" srcId="{1065A9C1-9B14-7043-9BA6-83914C058029}" destId="{A44CD061-9EFF-5C41-9F25-475A5A901933}" srcOrd="0" destOrd="0" parTransId="{CCC45CB8-E2A6-A548-9123-4887A2A232C7}" sibTransId="{5B9C1DE7-4812-8D4A-B861-8584CF1E6EDC}"/>
    <dgm:cxn modelId="{EDF2110D-F39E-DF4A-8B34-DE1F5A88A9BA}" type="presOf" srcId="{83BA9C5B-5958-B24C-980C-9F39EA5A68CA}" destId="{0608ADC1-C08F-0B48-9213-317F0BC68BC8}" srcOrd="0" destOrd="0" presId="urn:microsoft.com/office/officeart/2005/8/layout/process4"/>
    <dgm:cxn modelId="{D00B5F2E-D818-2C4D-8433-21B908BDFA8C}" type="presOf" srcId="{7C40FBAF-C68A-624A-A859-7465D8D39941}" destId="{0334B564-0F17-4041-ACA9-D84CAFF5F90C}" srcOrd="1" destOrd="0" presId="urn:microsoft.com/office/officeart/2005/8/layout/process4"/>
    <dgm:cxn modelId="{A301525F-9A09-7641-AEC9-015307FD5948}" type="presParOf" srcId="{D17F1A04-4415-FE45-9889-24DC81CB920D}" destId="{BA755458-3AED-7741-8C72-508CC6980326}" srcOrd="0" destOrd="0" presId="urn:microsoft.com/office/officeart/2005/8/layout/process4"/>
    <dgm:cxn modelId="{00D61336-34E9-AB46-8153-812CD3A162B6}" type="presParOf" srcId="{BA755458-3AED-7741-8C72-508CC6980326}" destId="{28DCF38F-3EDB-C54B-ABDC-3731004DBBD1}" srcOrd="0" destOrd="0" presId="urn:microsoft.com/office/officeart/2005/8/layout/process4"/>
    <dgm:cxn modelId="{07E6C5D5-1659-3143-9DCA-598A7E6F714A}" type="presParOf" srcId="{BA755458-3AED-7741-8C72-508CC6980326}" destId="{0334B564-0F17-4041-ACA9-D84CAFF5F90C}" srcOrd="1" destOrd="0" presId="urn:microsoft.com/office/officeart/2005/8/layout/process4"/>
    <dgm:cxn modelId="{EC89CD50-9A91-B040-A7FA-6A8A3E08F440}" type="presParOf" srcId="{BA755458-3AED-7741-8C72-508CC6980326}" destId="{D1207DB4-E2D6-7A4A-A832-EF72DAA7C440}" srcOrd="2" destOrd="0" presId="urn:microsoft.com/office/officeart/2005/8/layout/process4"/>
    <dgm:cxn modelId="{0B9C33DD-CD50-9D4D-849C-AEA5AB1DA1C6}" type="presParOf" srcId="{D1207DB4-E2D6-7A4A-A832-EF72DAA7C440}" destId="{2E2CA452-59AB-8B4F-A302-531E0B377E30}" srcOrd="0" destOrd="0" presId="urn:microsoft.com/office/officeart/2005/8/layout/process4"/>
    <dgm:cxn modelId="{F4557A27-0776-3A42-BA5F-91DE85F2ABDB}" type="presParOf" srcId="{D1207DB4-E2D6-7A4A-A832-EF72DAA7C440}" destId="{EA43B293-34C6-F44D-950F-76BB3AAC7B16}" srcOrd="1" destOrd="0" presId="urn:microsoft.com/office/officeart/2005/8/layout/process4"/>
    <dgm:cxn modelId="{1F7F6452-4B34-E148-9612-EFAD06A42259}" type="presParOf" srcId="{D1207DB4-E2D6-7A4A-A832-EF72DAA7C440}" destId="{0608ADC1-C08F-0B48-9213-317F0BC68BC8}" srcOrd="2" destOrd="0" presId="urn:microsoft.com/office/officeart/2005/8/layout/process4"/>
    <dgm:cxn modelId="{206B35BC-93CF-384F-B9C5-473B9FF8C33B}" type="presParOf" srcId="{D17F1A04-4415-FE45-9889-24DC81CB920D}" destId="{2951BC3E-3081-C44A-9CA5-F113AADDF682}" srcOrd="1" destOrd="0" presId="urn:microsoft.com/office/officeart/2005/8/layout/process4"/>
    <dgm:cxn modelId="{0CF391ED-25CE-314A-9525-2CC88B7D6DC1}" type="presParOf" srcId="{D17F1A04-4415-FE45-9889-24DC81CB920D}" destId="{562D8BDA-9410-364E-8789-A5B49AD27BA2}" srcOrd="2" destOrd="0" presId="urn:microsoft.com/office/officeart/2005/8/layout/process4"/>
    <dgm:cxn modelId="{D9AEB435-7304-8148-AA16-11D2A5C2F138}" type="presParOf" srcId="{562D8BDA-9410-364E-8789-A5B49AD27BA2}" destId="{24783BEF-FAD1-E34C-B8E9-C9B65D5C66E8}" srcOrd="0" destOrd="0" presId="urn:microsoft.com/office/officeart/2005/8/layout/process4"/>
    <dgm:cxn modelId="{4324792A-C4D7-B645-BB1B-17728AC5DDA8}" type="presParOf" srcId="{D17F1A04-4415-FE45-9889-24DC81CB920D}" destId="{89B12C06-DA8D-674C-B5D0-4E22D62748E4}" srcOrd="3" destOrd="0" presId="urn:microsoft.com/office/officeart/2005/8/layout/process4"/>
    <dgm:cxn modelId="{61327AF0-235D-7F40-B785-BA67F3DD19F1}" type="presParOf" srcId="{D17F1A04-4415-FE45-9889-24DC81CB920D}" destId="{D043CC4E-E2FB-8E4C-B189-B2C16A6CF5D0}" srcOrd="4" destOrd="0" presId="urn:microsoft.com/office/officeart/2005/8/layout/process4"/>
    <dgm:cxn modelId="{154B780B-97C1-C244-988E-6A2E613CAFC1}" type="presParOf" srcId="{D043CC4E-E2FB-8E4C-B189-B2C16A6CF5D0}" destId="{1620E4D9-472D-BA44-8DEB-CD40B51EED19}" srcOrd="0" destOrd="0" presId="urn:microsoft.com/office/officeart/2005/8/layout/process4"/>
    <dgm:cxn modelId="{51D45E55-4BE4-944C-A83A-3287D8BEA150}" type="presParOf" srcId="{D043CC4E-E2FB-8E4C-B189-B2C16A6CF5D0}" destId="{779CB83A-D6D2-2346-BABC-FA833F1BF9AC}" srcOrd="1" destOrd="0" presId="urn:microsoft.com/office/officeart/2005/8/layout/process4"/>
    <dgm:cxn modelId="{EC70BCBC-5631-984C-B992-4F1B289A436A}" type="presParOf" srcId="{D043CC4E-E2FB-8E4C-B189-B2C16A6CF5D0}" destId="{5F724B4C-1211-2046-85D5-F54D504101D2}" srcOrd="2" destOrd="0" presId="urn:microsoft.com/office/officeart/2005/8/layout/process4"/>
    <dgm:cxn modelId="{64458576-5DD3-0E42-ABA8-5B77C3CA873B}" type="presParOf" srcId="{5F724B4C-1211-2046-85D5-F54D504101D2}" destId="{72E3269C-EA98-1440-8740-4FF5D3479A57}" srcOrd="0" destOrd="0" presId="urn:microsoft.com/office/officeart/2005/8/layout/process4"/>
    <dgm:cxn modelId="{01BCF3CC-B840-6F4E-82DF-AA30B327E6E2}" type="presParOf" srcId="{5F724B4C-1211-2046-85D5-F54D504101D2}" destId="{AA367FFD-0CD2-1744-BB51-29A6BC188278}" srcOrd="1" destOrd="0" presId="urn:microsoft.com/office/officeart/2005/8/layout/process4"/>
    <dgm:cxn modelId="{A813EE52-E163-1847-9BAC-D7B55F005820}" type="presParOf" srcId="{5F724B4C-1211-2046-85D5-F54D504101D2}" destId="{0589CE75-AE46-644E-B096-F4A209B5D533}"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1C232C-54D2-AF43-A510-7A5D6B8302C6}"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C2C75E81-A460-DA42-9F95-7254CD6D44BF}">
      <dgm:prSet custT="1"/>
      <dgm:spPr>
        <a:solidFill>
          <a:srgbClr val="008000"/>
        </a:solidFill>
      </dgm:spPr>
      <dgm:t>
        <a:bodyPr/>
        <a:lstStyle/>
        <a:p>
          <a:pPr rtl="0"/>
          <a:r>
            <a:rPr lang="en-US" sz="3200" b="0" i="0" dirty="0" smtClean="0"/>
            <a:t>Determine your needs</a:t>
          </a:r>
          <a:endParaRPr lang="en-US" sz="3200" dirty="0"/>
        </a:p>
      </dgm:t>
    </dgm:pt>
    <dgm:pt modelId="{E1C0B7C6-5A23-2F46-9C68-B9C6B8DB07C8}" type="parTrans" cxnId="{2F9A7EE5-CE92-2B42-8732-4292EC919B37}">
      <dgm:prSet/>
      <dgm:spPr/>
      <dgm:t>
        <a:bodyPr/>
        <a:lstStyle/>
        <a:p>
          <a:endParaRPr lang="en-US"/>
        </a:p>
      </dgm:t>
    </dgm:pt>
    <dgm:pt modelId="{775BC363-4BCA-984A-988C-873FEA347382}" type="sibTrans" cxnId="{2F9A7EE5-CE92-2B42-8732-4292EC919B37}">
      <dgm:prSet/>
      <dgm:spPr/>
      <dgm:t>
        <a:bodyPr/>
        <a:lstStyle/>
        <a:p>
          <a:endParaRPr lang="en-US"/>
        </a:p>
      </dgm:t>
    </dgm:pt>
    <dgm:pt modelId="{D5A6F7DF-DC9A-894C-91E3-6F5466D13601}">
      <dgm:prSet custT="1"/>
      <dgm:spPr/>
      <dgm:t>
        <a:bodyPr/>
        <a:lstStyle/>
        <a:p>
          <a:pPr rtl="0"/>
          <a:r>
            <a:rPr lang="en-US" sz="2400" b="0" i="0" dirty="0" smtClean="0"/>
            <a:t>Walkthroughs</a:t>
          </a:r>
          <a:endParaRPr lang="en-US" sz="2400" dirty="0"/>
        </a:p>
      </dgm:t>
    </dgm:pt>
    <dgm:pt modelId="{23DEE922-4987-1946-BE34-374BEDCC2C5D}" type="parTrans" cxnId="{E6DCEE32-53E7-BB42-9590-4DDEBD2E78B7}">
      <dgm:prSet/>
      <dgm:spPr/>
      <dgm:t>
        <a:bodyPr/>
        <a:lstStyle/>
        <a:p>
          <a:endParaRPr lang="en-US"/>
        </a:p>
      </dgm:t>
    </dgm:pt>
    <dgm:pt modelId="{75FA4613-FFA0-7043-8D23-B2F3F446A2DC}" type="sibTrans" cxnId="{E6DCEE32-53E7-BB42-9590-4DDEBD2E78B7}">
      <dgm:prSet/>
      <dgm:spPr/>
      <dgm:t>
        <a:bodyPr/>
        <a:lstStyle/>
        <a:p>
          <a:endParaRPr lang="en-US"/>
        </a:p>
      </dgm:t>
    </dgm:pt>
    <dgm:pt modelId="{8648FC7E-1F3E-814E-93C1-65EF29E0D32A}">
      <dgm:prSet custT="1"/>
      <dgm:spPr/>
      <dgm:t>
        <a:bodyPr/>
        <a:lstStyle/>
        <a:p>
          <a:pPr rtl="0"/>
          <a:r>
            <a:rPr lang="en-US" sz="2400" b="0" i="0" dirty="0" smtClean="0"/>
            <a:t>PLCs</a:t>
          </a:r>
          <a:endParaRPr lang="en-US" sz="2400" dirty="0"/>
        </a:p>
      </dgm:t>
    </dgm:pt>
    <dgm:pt modelId="{75FA6117-476F-4E4A-B705-B2FC18370CE0}" type="parTrans" cxnId="{9AE9D4F0-7821-1740-815C-254C3BE82255}">
      <dgm:prSet/>
      <dgm:spPr/>
      <dgm:t>
        <a:bodyPr/>
        <a:lstStyle/>
        <a:p>
          <a:endParaRPr lang="en-US"/>
        </a:p>
      </dgm:t>
    </dgm:pt>
    <dgm:pt modelId="{B0F95BB1-7C46-3B46-B1C2-A3A9DD83E5D2}" type="sibTrans" cxnId="{9AE9D4F0-7821-1740-815C-254C3BE82255}">
      <dgm:prSet/>
      <dgm:spPr/>
      <dgm:t>
        <a:bodyPr/>
        <a:lstStyle/>
        <a:p>
          <a:endParaRPr lang="en-US"/>
        </a:p>
      </dgm:t>
    </dgm:pt>
    <dgm:pt modelId="{A3D324C4-2F74-0A40-90CA-6950B60CBFD1}">
      <dgm:prSet custT="1"/>
      <dgm:spPr/>
      <dgm:t>
        <a:bodyPr/>
        <a:lstStyle/>
        <a:p>
          <a:pPr rtl="0"/>
          <a:r>
            <a:rPr lang="en-US" sz="2400" b="0" i="0" dirty="0" smtClean="0"/>
            <a:t>Teacher input</a:t>
          </a:r>
          <a:endParaRPr lang="en-US" sz="2400" dirty="0"/>
        </a:p>
      </dgm:t>
    </dgm:pt>
    <dgm:pt modelId="{7378E905-FF08-1447-88B3-BCC9C5B6A55C}" type="parTrans" cxnId="{BC314384-4478-FD43-81EC-963F9D14BBC1}">
      <dgm:prSet/>
      <dgm:spPr/>
      <dgm:t>
        <a:bodyPr/>
        <a:lstStyle/>
        <a:p>
          <a:endParaRPr lang="en-US"/>
        </a:p>
      </dgm:t>
    </dgm:pt>
    <dgm:pt modelId="{DC6615B0-C1C5-4B43-86B7-1EF537A4F6BF}" type="sibTrans" cxnId="{BC314384-4478-FD43-81EC-963F9D14BBC1}">
      <dgm:prSet/>
      <dgm:spPr/>
      <dgm:t>
        <a:bodyPr/>
        <a:lstStyle/>
        <a:p>
          <a:endParaRPr lang="en-US"/>
        </a:p>
      </dgm:t>
    </dgm:pt>
    <dgm:pt modelId="{4AD4DAC3-8A52-8147-8C2E-7B7C26F74FBE}">
      <dgm:prSet custT="1"/>
      <dgm:spPr>
        <a:solidFill>
          <a:srgbClr val="008000"/>
        </a:solidFill>
      </dgm:spPr>
      <dgm:t>
        <a:bodyPr/>
        <a:lstStyle/>
        <a:p>
          <a:pPr rtl="0"/>
          <a:r>
            <a:rPr lang="en-US" sz="3200" b="0" i="0" dirty="0" smtClean="0"/>
            <a:t>Consider audience</a:t>
          </a:r>
          <a:endParaRPr lang="en-US" sz="3200" dirty="0"/>
        </a:p>
      </dgm:t>
    </dgm:pt>
    <dgm:pt modelId="{2BAEA5FB-23C4-1A47-988C-85B36108D881}" type="parTrans" cxnId="{6BC8860C-8ABE-2141-B754-E19210D2E75E}">
      <dgm:prSet/>
      <dgm:spPr/>
      <dgm:t>
        <a:bodyPr/>
        <a:lstStyle/>
        <a:p>
          <a:endParaRPr lang="en-US"/>
        </a:p>
      </dgm:t>
    </dgm:pt>
    <dgm:pt modelId="{03A8DF29-8F4B-BB4E-B0C9-42CE288D355B}" type="sibTrans" cxnId="{6BC8860C-8ABE-2141-B754-E19210D2E75E}">
      <dgm:prSet/>
      <dgm:spPr/>
      <dgm:t>
        <a:bodyPr/>
        <a:lstStyle/>
        <a:p>
          <a:endParaRPr lang="en-US"/>
        </a:p>
      </dgm:t>
    </dgm:pt>
    <dgm:pt modelId="{C3607A1B-FA75-D64E-945C-FC01C8F1D41E}">
      <dgm:prSet custT="1"/>
      <dgm:spPr>
        <a:solidFill>
          <a:srgbClr val="FF0000"/>
        </a:solidFill>
      </dgm:spPr>
      <dgm:t>
        <a:bodyPr/>
        <a:lstStyle/>
        <a:p>
          <a:pPr rtl="0"/>
          <a:r>
            <a:rPr lang="en-US" sz="3200" b="0" i="0" dirty="0" smtClean="0"/>
            <a:t>Determine how</a:t>
          </a:r>
          <a:endParaRPr lang="en-US" sz="3200" dirty="0"/>
        </a:p>
      </dgm:t>
    </dgm:pt>
    <dgm:pt modelId="{1D4BC4D1-C979-4941-B4EC-09821DF2C374}" type="parTrans" cxnId="{67DE7C7E-DDF8-BD4E-8344-1D3E1E0A18E3}">
      <dgm:prSet/>
      <dgm:spPr/>
      <dgm:t>
        <a:bodyPr/>
        <a:lstStyle/>
        <a:p>
          <a:endParaRPr lang="en-US"/>
        </a:p>
      </dgm:t>
    </dgm:pt>
    <dgm:pt modelId="{EDC69CB7-5298-EC41-B985-2F27DAB84B39}" type="sibTrans" cxnId="{67DE7C7E-DDF8-BD4E-8344-1D3E1E0A18E3}">
      <dgm:prSet/>
      <dgm:spPr/>
      <dgm:t>
        <a:bodyPr/>
        <a:lstStyle/>
        <a:p>
          <a:endParaRPr lang="en-US"/>
        </a:p>
      </dgm:t>
    </dgm:pt>
    <dgm:pt modelId="{BEF235DE-7959-B444-9C5F-2300CB0BF177}">
      <dgm:prSet custT="1"/>
      <dgm:spPr/>
      <dgm:t>
        <a:bodyPr/>
        <a:lstStyle/>
        <a:p>
          <a:pPr rtl="0"/>
          <a:r>
            <a:rPr lang="en-US" sz="2000" b="0" i="0" dirty="0" smtClean="0"/>
            <a:t>Direct training</a:t>
          </a:r>
          <a:endParaRPr lang="en-US" sz="2000" dirty="0"/>
        </a:p>
      </dgm:t>
    </dgm:pt>
    <dgm:pt modelId="{FD566EF0-58C3-7347-8065-429B90A3DFDD}" type="parTrans" cxnId="{A591328D-0F2C-834A-B4C7-C02BA736E450}">
      <dgm:prSet/>
      <dgm:spPr/>
      <dgm:t>
        <a:bodyPr/>
        <a:lstStyle/>
        <a:p>
          <a:endParaRPr lang="en-US"/>
        </a:p>
      </dgm:t>
    </dgm:pt>
    <dgm:pt modelId="{5CD27F64-17BB-4A4A-95A4-38A6FD109CC6}" type="sibTrans" cxnId="{A591328D-0F2C-834A-B4C7-C02BA736E450}">
      <dgm:prSet/>
      <dgm:spPr/>
      <dgm:t>
        <a:bodyPr/>
        <a:lstStyle/>
        <a:p>
          <a:endParaRPr lang="en-US"/>
        </a:p>
      </dgm:t>
    </dgm:pt>
    <dgm:pt modelId="{1FB961F8-D98B-A14A-B3E3-3F52C28B0721}">
      <dgm:prSet/>
      <dgm:spPr/>
      <dgm:t>
        <a:bodyPr/>
        <a:lstStyle/>
        <a:p>
          <a:pPr rtl="0"/>
          <a:r>
            <a:rPr lang="en-US" b="0" i="0" dirty="0" smtClean="0"/>
            <a:t>Peer observation</a:t>
          </a:r>
          <a:endParaRPr lang="en-US" dirty="0"/>
        </a:p>
      </dgm:t>
    </dgm:pt>
    <dgm:pt modelId="{54D507A8-B996-7047-849D-1CCFBBE75C1A}" type="parTrans" cxnId="{5FD8A960-FF30-814E-956D-6E6E29F2607D}">
      <dgm:prSet/>
      <dgm:spPr/>
      <dgm:t>
        <a:bodyPr/>
        <a:lstStyle/>
        <a:p>
          <a:endParaRPr lang="en-US"/>
        </a:p>
      </dgm:t>
    </dgm:pt>
    <dgm:pt modelId="{BEE52C3F-7CAA-0E4A-9467-9329F86DE7A0}" type="sibTrans" cxnId="{5FD8A960-FF30-814E-956D-6E6E29F2607D}">
      <dgm:prSet/>
      <dgm:spPr/>
      <dgm:t>
        <a:bodyPr/>
        <a:lstStyle/>
        <a:p>
          <a:endParaRPr lang="en-US"/>
        </a:p>
      </dgm:t>
    </dgm:pt>
    <dgm:pt modelId="{6044C1F8-C285-5544-9700-E08353606730}">
      <dgm:prSet/>
      <dgm:spPr/>
      <dgm:t>
        <a:bodyPr/>
        <a:lstStyle/>
        <a:p>
          <a:pPr rtl="0"/>
          <a:r>
            <a:rPr lang="en-US" b="0" i="0" smtClean="0"/>
            <a:t>PLC</a:t>
          </a:r>
          <a:endParaRPr lang="en-US"/>
        </a:p>
      </dgm:t>
    </dgm:pt>
    <dgm:pt modelId="{05F0B2C5-C676-BE40-BB47-17804B5D00C7}" type="parTrans" cxnId="{DC0C8D4D-3BEE-9E40-9C72-7D9AA84E09B6}">
      <dgm:prSet/>
      <dgm:spPr/>
      <dgm:t>
        <a:bodyPr/>
        <a:lstStyle/>
        <a:p>
          <a:endParaRPr lang="en-US"/>
        </a:p>
      </dgm:t>
    </dgm:pt>
    <dgm:pt modelId="{F6D2AD8B-1951-A346-94B2-6494517010B2}" type="sibTrans" cxnId="{DC0C8D4D-3BEE-9E40-9C72-7D9AA84E09B6}">
      <dgm:prSet/>
      <dgm:spPr/>
      <dgm:t>
        <a:bodyPr/>
        <a:lstStyle/>
        <a:p>
          <a:endParaRPr lang="en-US"/>
        </a:p>
      </dgm:t>
    </dgm:pt>
    <dgm:pt modelId="{760A23D5-0AF2-C142-85F1-91FD5C6DA639}">
      <dgm:prSet/>
      <dgm:spPr/>
      <dgm:t>
        <a:bodyPr/>
        <a:lstStyle/>
        <a:p>
          <a:pPr rtl="0"/>
          <a:r>
            <a:rPr lang="en-US" b="0" i="0" dirty="0" smtClean="0"/>
            <a:t>Coaching</a:t>
          </a:r>
          <a:endParaRPr lang="en-US" dirty="0"/>
        </a:p>
      </dgm:t>
    </dgm:pt>
    <dgm:pt modelId="{B44FCEE8-A38B-3E4A-B49C-5E8FB804CF1F}" type="parTrans" cxnId="{3C43BE93-EA4F-444F-968E-E5C996057F5A}">
      <dgm:prSet/>
      <dgm:spPr/>
      <dgm:t>
        <a:bodyPr/>
        <a:lstStyle/>
        <a:p>
          <a:endParaRPr lang="en-US"/>
        </a:p>
      </dgm:t>
    </dgm:pt>
    <dgm:pt modelId="{122B6298-C911-4A48-AD4D-A360C56A91A5}" type="sibTrans" cxnId="{3C43BE93-EA4F-444F-968E-E5C996057F5A}">
      <dgm:prSet/>
      <dgm:spPr/>
      <dgm:t>
        <a:bodyPr/>
        <a:lstStyle/>
        <a:p>
          <a:endParaRPr lang="en-US"/>
        </a:p>
      </dgm:t>
    </dgm:pt>
    <dgm:pt modelId="{FEB70C53-ACA4-4A42-A41B-F3CEFADEB2FF}" type="pres">
      <dgm:prSet presAssocID="{111C232C-54D2-AF43-A510-7A5D6B8302C6}" presName="Name0" presStyleCnt="0">
        <dgm:presLayoutVars>
          <dgm:dir/>
          <dgm:animLvl val="lvl"/>
          <dgm:resizeHandles val="exact"/>
        </dgm:presLayoutVars>
      </dgm:prSet>
      <dgm:spPr/>
      <dgm:t>
        <a:bodyPr/>
        <a:lstStyle/>
        <a:p>
          <a:endParaRPr lang="en-US"/>
        </a:p>
      </dgm:t>
    </dgm:pt>
    <dgm:pt modelId="{BF3DBC3D-C6DF-FE4C-B903-D397AFFCCEC7}" type="pres">
      <dgm:prSet presAssocID="{C3607A1B-FA75-D64E-945C-FC01C8F1D41E}" presName="boxAndChildren" presStyleCnt="0"/>
      <dgm:spPr/>
    </dgm:pt>
    <dgm:pt modelId="{CA784D37-A51A-A943-9D6B-56784178D4D1}" type="pres">
      <dgm:prSet presAssocID="{C3607A1B-FA75-D64E-945C-FC01C8F1D41E}" presName="parentTextBox" presStyleLbl="node1" presStyleIdx="0" presStyleCnt="3"/>
      <dgm:spPr/>
      <dgm:t>
        <a:bodyPr/>
        <a:lstStyle/>
        <a:p>
          <a:endParaRPr lang="en-US"/>
        </a:p>
      </dgm:t>
    </dgm:pt>
    <dgm:pt modelId="{19347742-CB50-0143-9AE9-B24B3F207AAD}" type="pres">
      <dgm:prSet presAssocID="{C3607A1B-FA75-D64E-945C-FC01C8F1D41E}" presName="entireBox" presStyleLbl="node1" presStyleIdx="0" presStyleCnt="3"/>
      <dgm:spPr/>
      <dgm:t>
        <a:bodyPr/>
        <a:lstStyle/>
        <a:p>
          <a:endParaRPr lang="en-US"/>
        </a:p>
      </dgm:t>
    </dgm:pt>
    <dgm:pt modelId="{3569F7F9-1BD6-0D49-9280-1B416B2CA1BC}" type="pres">
      <dgm:prSet presAssocID="{C3607A1B-FA75-D64E-945C-FC01C8F1D41E}" presName="descendantBox" presStyleCnt="0"/>
      <dgm:spPr/>
    </dgm:pt>
    <dgm:pt modelId="{A5BA30B2-6636-814B-8186-FBDBF9C6A417}" type="pres">
      <dgm:prSet presAssocID="{BEF235DE-7959-B444-9C5F-2300CB0BF177}" presName="childTextBox" presStyleLbl="fgAccFollowNode1" presStyleIdx="0" presStyleCnt="7">
        <dgm:presLayoutVars>
          <dgm:bulletEnabled val="1"/>
        </dgm:presLayoutVars>
      </dgm:prSet>
      <dgm:spPr/>
      <dgm:t>
        <a:bodyPr/>
        <a:lstStyle/>
        <a:p>
          <a:endParaRPr lang="en-US"/>
        </a:p>
      </dgm:t>
    </dgm:pt>
    <dgm:pt modelId="{73C6E457-5F39-7B43-8CEB-98CDBF410E11}" type="pres">
      <dgm:prSet presAssocID="{1FB961F8-D98B-A14A-B3E3-3F52C28B0721}" presName="childTextBox" presStyleLbl="fgAccFollowNode1" presStyleIdx="1" presStyleCnt="7">
        <dgm:presLayoutVars>
          <dgm:bulletEnabled val="1"/>
        </dgm:presLayoutVars>
      </dgm:prSet>
      <dgm:spPr/>
      <dgm:t>
        <a:bodyPr/>
        <a:lstStyle/>
        <a:p>
          <a:endParaRPr lang="en-US"/>
        </a:p>
      </dgm:t>
    </dgm:pt>
    <dgm:pt modelId="{EB97886F-6C97-9A48-91D1-8DEDC79E608E}" type="pres">
      <dgm:prSet presAssocID="{6044C1F8-C285-5544-9700-E08353606730}" presName="childTextBox" presStyleLbl="fgAccFollowNode1" presStyleIdx="2" presStyleCnt="7">
        <dgm:presLayoutVars>
          <dgm:bulletEnabled val="1"/>
        </dgm:presLayoutVars>
      </dgm:prSet>
      <dgm:spPr/>
      <dgm:t>
        <a:bodyPr/>
        <a:lstStyle/>
        <a:p>
          <a:endParaRPr lang="en-US"/>
        </a:p>
      </dgm:t>
    </dgm:pt>
    <dgm:pt modelId="{79DE1483-2BB2-6D45-910B-36B23C3EC1CB}" type="pres">
      <dgm:prSet presAssocID="{760A23D5-0AF2-C142-85F1-91FD5C6DA639}" presName="childTextBox" presStyleLbl="fgAccFollowNode1" presStyleIdx="3" presStyleCnt="7">
        <dgm:presLayoutVars>
          <dgm:bulletEnabled val="1"/>
        </dgm:presLayoutVars>
      </dgm:prSet>
      <dgm:spPr/>
      <dgm:t>
        <a:bodyPr/>
        <a:lstStyle/>
        <a:p>
          <a:endParaRPr lang="en-US"/>
        </a:p>
      </dgm:t>
    </dgm:pt>
    <dgm:pt modelId="{1A50A597-A7E4-3E4C-80F5-02BED1C5E596}" type="pres">
      <dgm:prSet presAssocID="{03A8DF29-8F4B-BB4E-B0C9-42CE288D355B}" presName="sp" presStyleCnt="0"/>
      <dgm:spPr/>
    </dgm:pt>
    <dgm:pt modelId="{6EB1F7C7-6AE0-DE47-A7D2-580ECA93E83B}" type="pres">
      <dgm:prSet presAssocID="{4AD4DAC3-8A52-8147-8C2E-7B7C26F74FBE}" presName="arrowAndChildren" presStyleCnt="0"/>
      <dgm:spPr/>
    </dgm:pt>
    <dgm:pt modelId="{B42A874C-0605-F545-ACA4-F1B1820C0DD9}" type="pres">
      <dgm:prSet presAssocID="{4AD4DAC3-8A52-8147-8C2E-7B7C26F74FBE}" presName="parentTextArrow" presStyleLbl="node1" presStyleIdx="1" presStyleCnt="3"/>
      <dgm:spPr/>
      <dgm:t>
        <a:bodyPr/>
        <a:lstStyle/>
        <a:p>
          <a:endParaRPr lang="en-US"/>
        </a:p>
      </dgm:t>
    </dgm:pt>
    <dgm:pt modelId="{6E87A91E-13C2-894C-9368-C912A258B157}" type="pres">
      <dgm:prSet presAssocID="{775BC363-4BCA-984A-988C-873FEA347382}" presName="sp" presStyleCnt="0"/>
      <dgm:spPr/>
    </dgm:pt>
    <dgm:pt modelId="{CC928075-2D23-D248-986B-0E9E7AD4F8B5}" type="pres">
      <dgm:prSet presAssocID="{C2C75E81-A460-DA42-9F95-7254CD6D44BF}" presName="arrowAndChildren" presStyleCnt="0"/>
      <dgm:spPr/>
    </dgm:pt>
    <dgm:pt modelId="{041EA9F3-9D47-FB4B-AD94-FA6F5C6B4D36}" type="pres">
      <dgm:prSet presAssocID="{C2C75E81-A460-DA42-9F95-7254CD6D44BF}" presName="parentTextArrow" presStyleLbl="node1" presStyleIdx="1" presStyleCnt="3"/>
      <dgm:spPr/>
      <dgm:t>
        <a:bodyPr/>
        <a:lstStyle/>
        <a:p>
          <a:endParaRPr lang="en-US"/>
        </a:p>
      </dgm:t>
    </dgm:pt>
    <dgm:pt modelId="{3DAB85BA-6C7B-0B40-A730-426E48441E64}" type="pres">
      <dgm:prSet presAssocID="{C2C75E81-A460-DA42-9F95-7254CD6D44BF}" presName="arrow" presStyleLbl="node1" presStyleIdx="2" presStyleCnt="3"/>
      <dgm:spPr/>
      <dgm:t>
        <a:bodyPr/>
        <a:lstStyle/>
        <a:p>
          <a:endParaRPr lang="en-US"/>
        </a:p>
      </dgm:t>
    </dgm:pt>
    <dgm:pt modelId="{70CA38F9-D089-B94A-9B32-31AFF53FEB05}" type="pres">
      <dgm:prSet presAssocID="{C2C75E81-A460-DA42-9F95-7254CD6D44BF}" presName="descendantArrow" presStyleCnt="0"/>
      <dgm:spPr/>
    </dgm:pt>
    <dgm:pt modelId="{60C07F31-6011-F440-972A-949A979CAA6E}" type="pres">
      <dgm:prSet presAssocID="{D5A6F7DF-DC9A-894C-91E3-6F5466D13601}" presName="childTextArrow" presStyleLbl="fgAccFollowNode1" presStyleIdx="4" presStyleCnt="7">
        <dgm:presLayoutVars>
          <dgm:bulletEnabled val="1"/>
        </dgm:presLayoutVars>
      </dgm:prSet>
      <dgm:spPr/>
      <dgm:t>
        <a:bodyPr/>
        <a:lstStyle/>
        <a:p>
          <a:endParaRPr lang="en-US"/>
        </a:p>
      </dgm:t>
    </dgm:pt>
    <dgm:pt modelId="{102BEB3C-10C6-2644-8B3E-FA855A5D8761}" type="pres">
      <dgm:prSet presAssocID="{8648FC7E-1F3E-814E-93C1-65EF29E0D32A}" presName="childTextArrow" presStyleLbl="fgAccFollowNode1" presStyleIdx="5" presStyleCnt="7">
        <dgm:presLayoutVars>
          <dgm:bulletEnabled val="1"/>
        </dgm:presLayoutVars>
      </dgm:prSet>
      <dgm:spPr/>
      <dgm:t>
        <a:bodyPr/>
        <a:lstStyle/>
        <a:p>
          <a:endParaRPr lang="en-US"/>
        </a:p>
      </dgm:t>
    </dgm:pt>
    <dgm:pt modelId="{81380EF9-EECD-624B-A9F0-D404454BA8AF}" type="pres">
      <dgm:prSet presAssocID="{A3D324C4-2F74-0A40-90CA-6950B60CBFD1}" presName="childTextArrow" presStyleLbl="fgAccFollowNode1" presStyleIdx="6" presStyleCnt="7">
        <dgm:presLayoutVars>
          <dgm:bulletEnabled val="1"/>
        </dgm:presLayoutVars>
      </dgm:prSet>
      <dgm:spPr/>
      <dgm:t>
        <a:bodyPr/>
        <a:lstStyle/>
        <a:p>
          <a:endParaRPr lang="en-US"/>
        </a:p>
      </dgm:t>
    </dgm:pt>
  </dgm:ptLst>
  <dgm:cxnLst>
    <dgm:cxn modelId="{E6DCEE32-53E7-BB42-9590-4DDEBD2E78B7}" srcId="{C2C75E81-A460-DA42-9F95-7254CD6D44BF}" destId="{D5A6F7DF-DC9A-894C-91E3-6F5466D13601}" srcOrd="0" destOrd="0" parTransId="{23DEE922-4987-1946-BE34-374BEDCC2C5D}" sibTransId="{75FA4613-FFA0-7043-8D23-B2F3F446A2DC}"/>
    <dgm:cxn modelId="{BC314384-4478-FD43-81EC-963F9D14BBC1}" srcId="{C2C75E81-A460-DA42-9F95-7254CD6D44BF}" destId="{A3D324C4-2F74-0A40-90CA-6950B60CBFD1}" srcOrd="2" destOrd="0" parTransId="{7378E905-FF08-1447-88B3-BCC9C5B6A55C}" sibTransId="{DC6615B0-C1C5-4B43-86B7-1EF537A4F6BF}"/>
    <dgm:cxn modelId="{A591328D-0F2C-834A-B4C7-C02BA736E450}" srcId="{C3607A1B-FA75-D64E-945C-FC01C8F1D41E}" destId="{BEF235DE-7959-B444-9C5F-2300CB0BF177}" srcOrd="0" destOrd="0" parTransId="{FD566EF0-58C3-7347-8065-429B90A3DFDD}" sibTransId="{5CD27F64-17BB-4A4A-95A4-38A6FD109CC6}"/>
    <dgm:cxn modelId="{2BD0D9CA-2327-EB41-86D7-3D389D75CD6F}" type="presOf" srcId="{760A23D5-0AF2-C142-85F1-91FD5C6DA639}" destId="{79DE1483-2BB2-6D45-910B-36B23C3EC1CB}" srcOrd="0" destOrd="0" presId="urn:microsoft.com/office/officeart/2005/8/layout/process4"/>
    <dgm:cxn modelId="{6BC8860C-8ABE-2141-B754-E19210D2E75E}" srcId="{111C232C-54D2-AF43-A510-7A5D6B8302C6}" destId="{4AD4DAC3-8A52-8147-8C2E-7B7C26F74FBE}" srcOrd="1" destOrd="0" parTransId="{2BAEA5FB-23C4-1A47-988C-85B36108D881}" sibTransId="{03A8DF29-8F4B-BB4E-B0C9-42CE288D355B}"/>
    <dgm:cxn modelId="{266DF05B-24F0-F14B-8888-F998E713E80D}" type="presOf" srcId="{1FB961F8-D98B-A14A-B3E3-3F52C28B0721}" destId="{73C6E457-5F39-7B43-8CEB-98CDBF410E11}" srcOrd="0" destOrd="0" presId="urn:microsoft.com/office/officeart/2005/8/layout/process4"/>
    <dgm:cxn modelId="{A13C0F9A-254A-1641-B4A2-5744EF423348}" type="presOf" srcId="{C3607A1B-FA75-D64E-945C-FC01C8F1D41E}" destId="{CA784D37-A51A-A943-9D6B-56784178D4D1}" srcOrd="0" destOrd="0" presId="urn:microsoft.com/office/officeart/2005/8/layout/process4"/>
    <dgm:cxn modelId="{67DE7C7E-DDF8-BD4E-8344-1D3E1E0A18E3}" srcId="{111C232C-54D2-AF43-A510-7A5D6B8302C6}" destId="{C3607A1B-FA75-D64E-945C-FC01C8F1D41E}" srcOrd="2" destOrd="0" parTransId="{1D4BC4D1-C979-4941-B4EC-09821DF2C374}" sibTransId="{EDC69CB7-5298-EC41-B985-2F27DAB84B39}"/>
    <dgm:cxn modelId="{F1073F4E-EFE1-C54A-8AF4-F3279777F09A}" type="presOf" srcId="{A3D324C4-2F74-0A40-90CA-6950B60CBFD1}" destId="{81380EF9-EECD-624B-A9F0-D404454BA8AF}" srcOrd="0" destOrd="0" presId="urn:microsoft.com/office/officeart/2005/8/layout/process4"/>
    <dgm:cxn modelId="{9AE9D4F0-7821-1740-815C-254C3BE82255}" srcId="{C2C75E81-A460-DA42-9F95-7254CD6D44BF}" destId="{8648FC7E-1F3E-814E-93C1-65EF29E0D32A}" srcOrd="1" destOrd="0" parTransId="{75FA6117-476F-4E4A-B705-B2FC18370CE0}" sibTransId="{B0F95BB1-7C46-3B46-B1C2-A3A9DD83E5D2}"/>
    <dgm:cxn modelId="{2F9A7EE5-CE92-2B42-8732-4292EC919B37}" srcId="{111C232C-54D2-AF43-A510-7A5D6B8302C6}" destId="{C2C75E81-A460-DA42-9F95-7254CD6D44BF}" srcOrd="0" destOrd="0" parTransId="{E1C0B7C6-5A23-2F46-9C68-B9C6B8DB07C8}" sibTransId="{775BC363-4BCA-984A-988C-873FEA347382}"/>
    <dgm:cxn modelId="{5FD8A960-FF30-814E-956D-6E6E29F2607D}" srcId="{C3607A1B-FA75-D64E-945C-FC01C8F1D41E}" destId="{1FB961F8-D98B-A14A-B3E3-3F52C28B0721}" srcOrd="1" destOrd="0" parTransId="{54D507A8-B996-7047-849D-1CCFBBE75C1A}" sibTransId="{BEE52C3F-7CAA-0E4A-9467-9329F86DE7A0}"/>
    <dgm:cxn modelId="{35F0F9E8-BA63-2F4E-9522-A04962E15EE0}" type="presOf" srcId="{4AD4DAC3-8A52-8147-8C2E-7B7C26F74FBE}" destId="{B42A874C-0605-F545-ACA4-F1B1820C0DD9}" srcOrd="0" destOrd="0" presId="urn:microsoft.com/office/officeart/2005/8/layout/process4"/>
    <dgm:cxn modelId="{0F6B71EA-2F0B-124B-8639-0E3974C146C0}" type="presOf" srcId="{BEF235DE-7959-B444-9C5F-2300CB0BF177}" destId="{A5BA30B2-6636-814B-8186-FBDBF9C6A417}" srcOrd="0" destOrd="0" presId="urn:microsoft.com/office/officeart/2005/8/layout/process4"/>
    <dgm:cxn modelId="{6CEFB880-5E7A-BF41-BA60-B25AE7BD13DC}" type="presOf" srcId="{D5A6F7DF-DC9A-894C-91E3-6F5466D13601}" destId="{60C07F31-6011-F440-972A-949A979CAA6E}" srcOrd="0" destOrd="0" presId="urn:microsoft.com/office/officeart/2005/8/layout/process4"/>
    <dgm:cxn modelId="{53D11014-3543-894C-B4C7-5D1880F1C016}" type="presOf" srcId="{C2C75E81-A460-DA42-9F95-7254CD6D44BF}" destId="{041EA9F3-9D47-FB4B-AD94-FA6F5C6B4D36}" srcOrd="0" destOrd="0" presId="urn:microsoft.com/office/officeart/2005/8/layout/process4"/>
    <dgm:cxn modelId="{DC0C8D4D-3BEE-9E40-9C72-7D9AA84E09B6}" srcId="{C3607A1B-FA75-D64E-945C-FC01C8F1D41E}" destId="{6044C1F8-C285-5544-9700-E08353606730}" srcOrd="2" destOrd="0" parTransId="{05F0B2C5-C676-BE40-BB47-17804B5D00C7}" sibTransId="{F6D2AD8B-1951-A346-94B2-6494517010B2}"/>
    <dgm:cxn modelId="{B4BCBADB-27D8-7D43-BF34-F85052557D5A}" type="presOf" srcId="{8648FC7E-1F3E-814E-93C1-65EF29E0D32A}" destId="{102BEB3C-10C6-2644-8B3E-FA855A5D8761}" srcOrd="0" destOrd="0" presId="urn:microsoft.com/office/officeart/2005/8/layout/process4"/>
    <dgm:cxn modelId="{37AD636E-695A-8C4C-AF2D-C27454FEDCB0}" type="presOf" srcId="{C2C75E81-A460-DA42-9F95-7254CD6D44BF}" destId="{3DAB85BA-6C7B-0B40-A730-426E48441E64}" srcOrd="1" destOrd="0" presId="urn:microsoft.com/office/officeart/2005/8/layout/process4"/>
    <dgm:cxn modelId="{DABE2B33-3020-C54F-AB06-3F3F9A6AB5FB}" type="presOf" srcId="{C3607A1B-FA75-D64E-945C-FC01C8F1D41E}" destId="{19347742-CB50-0143-9AE9-B24B3F207AAD}" srcOrd="1" destOrd="0" presId="urn:microsoft.com/office/officeart/2005/8/layout/process4"/>
    <dgm:cxn modelId="{AAE09827-E45E-5F47-90A2-8146B6770182}" type="presOf" srcId="{6044C1F8-C285-5544-9700-E08353606730}" destId="{EB97886F-6C97-9A48-91D1-8DEDC79E608E}" srcOrd="0" destOrd="0" presId="urn:microsoft.com/office/officeart/2005/8/layout/process4"/>
    <dgm:cxn modelId="{60045308-FAD6-4E4B-9D1A-2BB2861C0624}" type="presOf" srcId="{111C232C-54D2-AF43-A510-7A5D6B8302C6}" destId="{FEB70C53-ACA4-4A42-A41B-F3CEFADEB2FF}" srcOrd="0" destOrd="0" presId="urn:microsoft.com/office/officeart/2005/8/layout/process4"/>
    <dgm:cxn modelId="{3C43BE93-EA4F-444F-968E-E5C996057F5A}" srcId="{C3607A1B-FA75-D64E-945C-FC01C8F1D41E}" destId="{760A23D5-0AF2-C142-85F1-91FD5C6DA639}" srcOrd="3" destOrd="0" parTransId="{B44FCEE8-A38B-3E4A-B49C-5E8FB804CF1F}" sibTransId="{122B6298-C911-4A48-AD4D-A360C56A91A5}"/>
    <dgm:cxn modelId="{D70B26C7-9E94-1744-83BE-1E302684765D}" type="presParOf" srcId="{FEB70C53-ACA4-4A42-A41B-F3CEFADEB2FF}" destId="{BF3DBC3D-C6DF-FE4C-B903-D397AFFCCEC7}" srcOrd="0" destOrd="0" presId="urn:microsoft.com/office/officeart/2005/8/layout/process4"/>
    <dgm:cxn modelId="{3C415EBF-24AE-1B46-BE0B-A4C6FF4118F8}" type="presParOf" srcId="{BF3DBC3D-C6DF-FE4C-B903-D397AFFCCEC7}" destId="{CA784D37-A51A-A943-9D6B-56784178D4D1}" srcOrd="0" destOrd="0" presId="urn:microsoft.com/office/officeart/2005/8/layout/process4"/>
    <dgm:cxn modelId="{38433683-E8F0-F14F-8DC6-AE07B157CA6C}" type="presParOf" srcId="{BF3DBC3D-C6DF-FE4C-B903-D397AFFCCEC7}" destId="{19347742-CB50-0143-9AE9-B24B3F207AAD}" srcOrd="1" destOrd="0" presId="urn:microsoft.com/office/officeart/2005/8/layout/process4"/>
    <dgm:cxn modelId="{0A482282-42FB-2E4B-8D04-69BDD9999EE9}" type="presParOf" srcId="{BF3DBC3D-C6DF-FE4C-B903-D397AFFCCEC7}" destId="{3569F7F9-1BD6-0D49-9280-1B416B2CA1BC}" srcOrd="2" destOrd="0" presId="urn:microsoft.com/office/officeart/2005/8/layout/process4"/>
    <dgm:cxn modelId="{4890D0F8-62F0-0F45-94EF-D7A591E2EDE7}" type="presParOf" srcId="{3569F7F9-1BD6-0D49-9280-1B416B2CA1BC}" destId="{A5BA30B2-6636-814B-8186-FBDBF9C6A417}" srcOrd="0" destOrd="0" presId="urn:microsoft.com/office/officeart/2005/8/layout/process4"/>
    <dgm:cxn modelId="{405FC5C4-18E2-1649-BDB6-229A695E28DF}" type="presParOf" srcId="{3569F7F9-1BD6-0D49-9280-1B416B2CA1BC}" destId="{73C6E457-5F39-7B43-8CEB-98CDBF410E11}" srcOrd="1" destOrd="0" presId="urn:microsoft.com/office/officeart/2005/8/layout/process4"/>
    <dgm:cxn modelId="{559FD106-04FC-9F42-8C36-54337ACC584E}" type="presParOf" srcId="{3569F7F9-1BD6-0D49-9280-1B416B2CA1BC}" destId="{EB97886F-6C97-9A48-91D1-8DEDC79E608E}" srcOrd="2" destOrd="0" presId="urn:microsoft.com/office/officeart/2005/8/layout/process4"/>
    <dgm:cxn modelId="{6300DF8D-FF8E-C344-B7FC-389741C4F2C6}" type="presParOf" srcId="{3569F7F9-1BD6-0D49-9280-1B416B2CA1BC}" destId="{79DE1483-2BB2-6D45-910B-36B23C3EC1CB}" srcOrd="3" destOrd="0" presId="urn:microsoft.com/office/officeart/2005/8/layout/process4"/>
    <dgm:cxn modelId="{C2DCCF79-8534-D546-A11D-0E9294D3ACDE}" type="presParOf" srcId="{FEB70C53-ACA4-4A42-A41B-F3CEFADEB2FF}" destId="{1A50A597-A7E4-3E4C-80F5-02BED1C5E596}" srcOrd="1" destOrd="0" presId="urn:microsoft.com/office/officeart/2005/8/layout/process4"/>
    <dgm:cxn modelId="{2E3A5736-4C70-6341-993D-75321F428606}" type="presParOf" srcId="{FEB70C53-ACA4-4A42-A41B-F3CEFADEB2FF}" destId="{6EB1F7C7-6AE0-DE47-A7D2-580ECA93E83B}" srcOrd="2" destOrd="0" presId="urn:microsoft.com/office/officeart/2005/8/layout/process4"/>
    <dgm:cxn modelId="{1B82D255-5DBB-804D-9276-9E0BF7050773}" type="presParOf" srcId="{6EB1F7C7-6AE0-DE47-A7D2-580ECA93E83B}" destId="{B42A874C-0605-F545-ACA4-F1B1820C0DD9}" srcOrd="0" destOrd="0" presId="urn:microsoft.com/office/officeart/2005/8/layout/process4"/>
    <dgm:cxn modelId="{F2AC6E12-4645-DF4A-946B-9A75C9F093DE}" type="presParOf" srcId="{FEB70C53-ACA4-4A42-A41B-F3CEFADEB2FF}" destId="{6E87A91E-13C2-894C-9368-C912A258B157}" srcOrd="3" destOrd="0" presId="urn:microsoft.com/office/officeart/2005/8/layout/process4"/>
    <dgm:cxn modelId="{6577541C-B1C7-C64C-85A7-F3447810DA4C}" type="presParOf" srcId="{FEB70C53-ACA4-4A42-A41B-F3CEFADEB2FF}" destId="{CC928075-2D23-D248-986B-0E9E7AD4F8B5}" srcOrd="4" destOrd="0" presId="urn:microsoft.com/office/officeart/2005/8/layout/process4"/>
    <dgm:cxn modelId="{6925240F-FE46-7242-83E2-2C8A0C325787}" type="presParOf" srcId="{CC928075-2D23-D248-986B-0E9E7AD4F8B5}" destId="{041EA9F3-9D47-FB4B-AD94-FA6F5C6B4D36}" srcOrd="0" destOrd="0" presId="urn:microsoft.com/office/officeart/2005/8/layout/process4"/>
    <dgm:cxn modelId="{3BD0B099-2A50-3A45-83E5-C0960F373662}" type="presParOf" srcId="{CC928075-2D23-D248-986B-0E9E7AD4F8B5}" destId="{3DAB85BA-6C7B-0B40-A730-426E48441E64}" srcOrd="1" destOrd="0" presId="urn:microsoft.com/office/officeart/2005/8/layout/process4"/>
    <dgm:cxn modelId="{A7B178AD-786B-E34B-A40A-5266A39AC7EF}" type="presParOf" srcId="{CC928075-2D23-D248-986B-0E9E7AD4F8B5}" destId="{70CA38F9-D089-B94A-9B32-31AFF53FEB05}" srcOrd="2" destOrd="0" presId="urn:microsoft.com/office/officeart/2005/8/layout/process4"/>
    <dgm:cxn modelId="{338829FD-0EA5-1544-8694-A590077A5B67}" type="presParOf" srcId="{70CA38F9-D089-B94A-9B32-31AFF53FEB05}" destId="{60C07F31-6011-F440-972A-949A979CAA6E}" srcOrd="0" destOrd="0" presId="urn:microsoft.com/office/officeart/2005/8/layout/process4"/>
    <dgm:cxn modelId="{681F5A76-CB5B-0C45-BA12-92DA417637D5}" type="presParOf" srcId="{70CA38F9-D089-B94A-9B32-31AFF53FEB05}" destId="{102BEB3C-10C6-2644-8B3E-FA855A5D8761}" srcOrd="1" destOrd="0" presId="urn:microsoft.com/office/officeart/2005/8/layout/process4"/>
    <dgm:cxn modelId="{90224465-E975-F841-9E70-B565C66691F5}" type="presParOf" srcId="{70CA38F9-D089-B94A-9B32-31AFF53FEB05}" destId="{81380EF9-EECD-624B-A9F0-D404454BA8AF}"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FF1F9F-02B1-6942-A00A-5E5CF6BD493D}" type="datetimeFigureOut">
              <a:rPr lang="en-US" smtClean="0"/>
              <a:t>4/18/17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F766BB-4632-5149-974E-A5532655B801}" type="slidenum">
              <a:rPr lang="en-US" smtClean="0"/>
              <a:t>‹#›</a:t>
            </a:fld>
            <a:endParaRPr lang="en-US"/>
          </a:p>
        </p:txBody>
      </p:sp>
    </p:spTree>
    <p:extLst>
      <p:ext uri="{BB962C8B-B14F-4D97-AF65-F5344CB8AC3E}">
        <p14:creationId xmlns:p14="http://schemas.microsoft.com/office/powerpoint/2010/main" val="42638652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t>Jenice</a:t>
            </a:r>
            <a:r>
              <a:rPr lang="en-US" sz="1200" dirty="0" smtClean="0"/>
              <a:t> Intro and why action planning</a:t>
            </a:r>
            <a:r>
              <a:rPr lang="en-US" sz="1200" baseline="0" dirty="0" smtClean="0"/>
              <a:t> and examples of priorities and action </a:t>
            </a:r>
            <a:r>
              <a:rPr lang="en-US" sz="1200" baseline="0" smtClean="0"/>
              <a:t>plan </a:t>
            </a:r>
            <a:r>
              <a:rPr lang="en-US" sz="1200" baseline="0" smtClean="0"/>
              <a:t>1-11</a:t>
            </a:r>
            <a:endParaRPr lang="en-US" sz="1200" baseline="0" dirty="0" smtClean="0"/>
          </a:p>
        </p:txBody>
      </p:sp>
      <p:sp>
        <p:nvSpPr>
          <p:cNvPr id="4" name="Slide Number Placeholder 3"/>
          <p:cNvSpPr>
            <a:spLocks noGrp="1"/>
          </p:cNvSpPr>
          <p:nvPr>
            <p:ph type="sldNum" sz="quarter" idx="10"/>
          </p:nvPr>
        </p:nvSpPr>
        <p:spPr/>
        <p:txBody>
          <a:bodyPr/>
          <a:lstStyle/>
          <a:p>
            <a:fld id="{22F766BB-4632-5149-974E-A5532655B801}" type="slidenum">
              <a:rPr lang="en-US" smtClean="0"/>
              <a:t>1</a:t>
            </a:fld>
            <a:endParaRPr lang="en-US"/>
          </a:p>
        </p:txBody>
      </p:sp>
    </p:spTree>
    <p:extLst>
      <p:ext uri="{BB962C8B-B14F-4D97-AF65-F5344CB8AC3E}">
        <p14:creationId xmlns:p14="http://schemas.microsoft.com/office/powerpoint/2010/main" val="2355276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a:t>
            </a:r>
            <a:r>
              <a:rPr lang="en-US" baseline="0" dirty="0" smtClean="0"/>
              <a:t> is messy but to develop fluency we have to begin, we start somewhere and we improve all along the way...We do not wait to start eating until we have perfected eating clean...to get Colby eating </a:t>
            </a:r>
            <a:r>
              <a:rPr lang="en-US" baseline="0" dirty="0" err="1" smtClean="0"/>
              <a:t>indepently</a:t>
            </a:r>
            <a:r>
              <a:rPr lang="en-US" baseline="0" dirty="0" smtClean="0"/>
              <a:t> he had start holding the spoon,  First we </a:t>
            </a:r>
            <a:endParaRPr lang="en-US" dirty="0"/>
          </a:p>
        </p:txBody>
      </p:sp>
      <p:sp>
        <p:nvSpPr>
          <p:cNvPr id="4" name="Slide Number Placeholder 3"/>
          <p:cNvSpPr>
            <a:spLocks noGrp="1"/>
          </p:cNvSpPr>
          <p:nvPr>
            <p:ph type="sldNum" sz="quarter" idx="10"/>
          </p:nvPr>
        </p:nvSpPr>
        <p:spPr/>
        <p:txBody>
          <a:bodyPr/>
          <a:lstStyle/>
          <a:p>
            <a:fld id="{7CB50111-8A0A-6A4A-8084-0F6F83296F50}" type="slidenum">
              <a:rPr lang="en-US" smtClean="0"/>
              <a:t>17</a:t>
            </a:fld>
            <a:endParaRPr lang="en-US"/>
          </a:p>
        </p:txBody>
      </p:sp>
    </p:spTree>
    <p:extLst>
      <p:ext uri="{BB962C8B-B14F-4D97-AF65-F5344CB8AC3E}">
        <p14:creationId xmlns:p14="http://schemas.microsoft.com/office/powerpoint/2010/main" val="229339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 to 20 times</a:t>
            </a:r>
            <a:r>
              <a:rPr lang="en-US" baseline="0" dirty="0" smtClean="0"/>
              <a:t> to gain proficiency, you are not fluent at first</a:t>
            </a:r>
            <a:endParaRPr lang="en-US" dirty="0"/>
          </a:p>
        </p:txBody>
      </p:sp>
      <p:sp>
        <p:nvSpPr>
          <p:cNvPr id="4" name="Slide Number Placeholder 3"/>
          <p:cNvSpPr>
            <a:spLocks noGrp="1"/>
          </p:cNvSpPr>
          <p:nvPr>
            <p:ph type="sldNum" sz="quarter" idx="10"/>
          </p:nvPr>
        </p:nvSpPr>
        <p:spPr/>
        <p:txBody>
          <a:bodyPr/>
          <a:lstStyle/>
          <a:p>
            <a:fld id="{22F766BB-4632-5149-974E-A5532655B801}" type="slidenum">
              <a:rPr lang="en-US" smtClean="0"/>
              <a:t>18</a:t>
            </a:fld>
            <a:endParaRPr lang="en-US"/>
          </a:p>
        </p:txBody>
      </p:sp>
    </p:spTree>
    <p:extLst>
      <p:ext uri="{BB962C8B-B14F-4D97-AF65-F5344CB8AC3E}">
        <p14:creationId xmlns:p14="http://schemas.microsoft.com/office/powerpoint/2010/main" val="2671748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F766BB-4632-5149-974E-A5532655B801}" type="slidenum">
              <a:rPr lang="en-US" smtClean="0"/>
              <a:t>19</a:t>
            </a:fld>
            <a:endParaRPr lang="en-US"/>
          </a:p>
        </p:txBody>
      </p:sp>
    </p:spTree>
    <p:extLst>
      <p:ext uri="{BB962C8B-B14F-4D97-AF65-F5344CB8AC3E}">
        <p14:creationId xmlns:p14="http://schemas.microsoft.com/office/powerpoint/2010/main" val="2787443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BAB2CF-5D3A-B545-8C47-E4F8F8DE4331}" type="slidenum">
              <a:rPr lang="en-US" smtClean="0"/>
              <a:t>22</a:t>
            </a:fld>
            <a:endParaRPr lang="en-US"/>
          </a:p>
        </p:txBody>
      </p:sp>
    </p:spTree>
    <p:extLst>
      <p:ext uri="{BB962C8B-B14F-4D97-AF65-F5344CB8AC3E}">
        <p14:creationId xmlns:p14="http://schemas.microsoft.com/office/powerpoint/2010/main" val="2400868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90 minutes-green</a:t>
            </a:r>
          </a:p>
          <a:p>
            <a:r>
              <a:rPr lang="en-US" dirty="0" smtClean="0"/>
              <a:t>Materials-green</a:t>
            </a:r>
          </a:p>
          <a:p>
            <a:r>
              <a:rPr lang="en-US" dirty="0" smtClean="0"/>
              <a:t>Instructional strategies-red</a:t>
            </a:r>
          </a:p>
          <a:p>
            <a:r>
              <a:rPr lang="en-US" dirty="0" smtClean="0"/>
              <a:t>Sheltered instruction-yellow</a:t>
            </a:r>
          </a:p>
          <a:p>
            <a:endParaRPr lang="en-US" dirty="0" smtClean="0"/>
          </a:p>
          <a:p>
            <a:r>
              <a:rPr lang="en-US" dirty="0" smtClean="0"/>
              <a:t>Professional</a:t>
            </a:r>
            <a:r>
              <a:rPr lang="en-US" baseline="0" dirty="0" smtClean="0"/>
              <a:t> Learning</a:t>
            </a:r>
          </a:p>
          <a:p>
            <a:r>
              <a:rPr lang="en-US" baseline="0" dirty="0" smtClean="0"/>
              <a:t>Time in core-yellow</a:t>
            </a:r>
          </a:p>
          <a:p>
            <a:r>
              <a:rPr lang="en-US" baseline="0" dirty="0" smtClean="0"/>
              <a:t>Materials-yellow</a:t>
            </a:r>
          </a:p>
          <a:p>
            <a:r>
              <a:rPr lang="en-US" baseline="0" dirty="0" smtClean="0"/>
              <a:t>Instructional –red</a:t>
            </a:r>
          </a:p>
          <a:p>
            <a:r>
              <a:rPr lang="en-US" baseline="0" dirty="0" err="1" smtClean="0"/>
              <a:t>Siop</a:t>
            </a:r>
            <a:r>
              <a:rPr lang="en-US" baseline="0" dirty="0" smtClean="0"/>
              <a:t>-yellow</a:t>
            </a:r>
          </a:p>
          <a:p>
            <a:endParaRPr lang="en-US" baseline="0" dirty="0" smtClean="0"/>
          </a:p>
          <a:p>
            <a:r>
              <a:rPr lang="en-US" baseline="0" dirty="0" smtClean="0"/>
              <a:t>Monitoring</a:t>
            </a:r>
          </a:p>
          <a:p>
            <a:r>
              <a:rPr lang="en-US" baseline="0" dirty="0" smtClean="0"/>
              <a:t>What will be </a:t>
            </a:r>
            <a:r>
              <a:rPr lang="en-US" baseline="0" dirty="0" err="1" smtClean="0"/>
              <a:t>monitorred</a:t>
            </a:r>
            <a:r>
              <a:rPr lang="en-US" baseline="0" dirty="0" smtClean="0"/>
              <a:t>-red</a:t>
            </a:r>
          </a:p>
          <a:p>
            <a:r>
              <a:rPr lang="en-US" baseline="0" dirty="0" smtClean="0"/>
              <a:t>Who will monitor-green</a:t>
            </a:r>
          </a:p>
          <a:p>
            <a:r>
              <a:rPr lang="en-US" baseline="0" dirty="0" smtClean="0"/>
              <a:t>How often-red</a:t>
            </a:r>
          </a:p>
          <a:p>
            <a:r>
              <a:rPr lang="en-US" baseline="0" dirty="0" err="1" smtClean="0"/>
              <a:t>Siop</a:t>
            </a:r>
            <a:r>
              <a:rPr lang="en-US" baseline="0" dirty="0" smtClean="0"/>
              <a:t>-yellow</a:t>
            </a:r>
          </a:p>
        </p:txBody>
      </p:sp>
      <p:sp>
        <p:nvSpPr>
          <p:cNvPr id="4" name="Slide Number Placeholder 3"/>
          <p:cNvSpPr>
            <a:spLocks noGrp="1"/>
          </p:cNvSpPr>
          <p:nvPr>
            <p:ph type="sldNum" sz="quarter" idx="10"/>
          </p:nvPr>
        </p:nvSpPr>
        <p:spPr/>
        <p:txBody>
          <a:bodyPr/>
          <a:lstStyle/>
          <a:p>
            <a:fld id="{22F766BB-4632-5149-974E-A5532655B801}" type="slidenum">
              <a:rPr lang="en-US" smtClean="0"/>
              <a:t>24</a:t>
            </a:fld>
            <a:endParaRPr lang="en-US"/>
          </a:p>
        </p:txBody>
      </p:sp>
    </p:spTree>
    <p:extLst>
      <p:ext uri="{BB962C8B-B14F-4D97-AF65-F5344CB8AC3E}">
        <p14:creationId xmlns:p14="http://schemas.microsoft.com/office/powerpoint/2010/main" val="457141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22F766BB-4632-5149-974E-A5532655B801}" type="slidenum">
              <a:rPr lang="en-US" smtClean="0"/>
              <a:t>26</a:t>
            </a:fld>
            <a:endParaRPr lang="en-US"/>
          </a:p>
        </p:txBody>
      </p:sp>
    </p:spTree>
    <p:extLst>
      <p:ext uri="{BB962C8B-B14F-4D97-AF65-F5344CB8AC3E}">
        <p14:creationId xmlns:p14="http://schemas.microsoft.com/office/powerpoint/2010/main" val="149900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BAB2CF-5D3A-B545-8C47-E4F8F8DE4331}" type="slidenum">
              <a:rPr lang="en-US" smtClean="0"/>
              <a:t>28</a:t>
            </a:fld>
            <a:endParaRPr lang="en-US"/>
          </a:p>
        </p:txBody>
      </p:sp>
    </p:spTree>
    <p:extLst>
      <p:ext uri="{BB962C8B-B14F-4D97-AF65-F5344CB8AC3E}">
        <p14:creationId xmlns:p14="http://schemas.microsoft.com/office/powerpoint/2010/main" val="2400868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Jenice</a:t>
            </a:r>
            <a:r>
              <a:rPr lang="en-US" smtClean="0"/>
              <a:t> 32-end</a:t>
            </a:r>
            <a:endParaRPr lang="en-US"/>
          </a:p>
        </p:txBody>
      </p:sp>
      <p:sp>
        <p:nvSpPr>
          <p:cNvPr id="4" name="Slide Number Placeholder 3"/>
          <p:cNvSpPr>
            <a:spLocks noGrp="1"/>
          </p:cNvSpPr>
          <p:nvPr>
            <p:ph type="sldNum" sz="quarter" idx="10"/>
          </p:nvPr>
        </p:nvSpPr>
        <p:spPr/>
        <p:txBody>
          <a:bodyPr/>
          <a:lstStyle/>
          <a:p>
            <a:fld id="{22F766BB-4632-5149-974E-A5532655B801}" type="slidenum">
              <a:rPr lang="en-US" smtClean="0"/>
              <a:t>32</a:t>
            </a:fld>
            <a:endParaRPr lang="en-US"/>
          </a:p>
        </p:txBody>
      </p:sp>
    </p:spTree>
    <p:extLst>
      <p:ext uri="{BB962C8B-B14F-4D97-AF65-F5344CB8AC3E}">
        <p14:creationId xmlns:p14="http://schemas.microsoft.com/office/powerpoint/2010/main" val="134996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Talk about….Resources</a:t>
            </a:r>
          </a:p>
          <a:p>
            <a:r>
              <a:rPr lang="en-US" dirty="0" smtClean="0"/>
              <a:t>Talent</a:t>
            </a:r>
          </a:p>
          <a:p>
            <a:endParaRPr lang="en-US" dirty="0"/>
          </a:p>
        </p:txBody>
      </p:sp>
      <p:sp>
        <p:nvSpPr>
          <p:cNvPr id="4" name="Slide Number Placeholder 3"/>
          <p:cNvSpPr>
            <a:spLocks noGrp="1"/>
          </p:cNvSpPr>
          <p:nvPr>
            <p:ph type="sldNum" sz="quarter" idx="10"/>
          </p:nvPr>
        </p:nvSpPr>
        <p:spPr/>
        <p:txBody>
          <a:bodyPr/>
          <a:lstStyle/>
          <a:p>
            <a:fld id="{22F766BB-4632-5149-974E-A5532655B801}" type="slidenum">
              <a:rPr lang="en-US" smtClean="0"/>
              <a:t>35</a:t>
            </a:fld>
            <a:endParaRPr lang="en-US"/>
          </a:p>
        </p:txBody>
      </p:sp>
    </p:spTree>
    <p:extLst>
      <p:ext uri="{BB962C8B-B14F-4D97-AF65-F5344CB8AC3E}">
        <p14:creationId xmlns:p14="http://schemas.microsoft.com/office/powerpoint/2010/main" val="391145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BAB2CF-5D3A-B545-8C47-E4F8F8DE4331}" type="slidenum">
              <a:rPr lang="en-US" smtClean="0"/>
              <a:t>37</a:t>
            </a:fld>
            <a:endParaRPr lang="en-US"/>
          </a:p>
        </p:txBody>
      </p:sp>
    </p:spTree>
    <p:extLst>
      <p:ext uri="{BB962C8B-B14F-4D97-AF65-F5344CB8AC3E}">
        <p14:creationId xmlns:p14="http://schemas.microsoft.com/office/powerpoint/2010/main" val="240086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Culture:</a:t>
            </a:r>
            <a:r>
              <a:rPr lang="en-US" sz="1400" b="1" baseline="0" dirty="0" smtClean="0"/>
              <a:t>  </a:t>
            </a:r>
            <a:r>
              <a:rPr lang="en-US" baseline="0" dirty="0" smtClean="0"/>
              <a:t>High expectations for all student populations, belief that all student populations can learn, belief that the measurement of how well I teach is how well they learn</a:t>
            </a:r>
          </a:p>
          <a:p>
            <a:r>
              <a:rPr lang="en-US" sz="1400" b="1" baseline="0" dirty="0" smtClean="0"/>
              <a:t>Leadership:  </a:t>
            </a:r>
          </a:p>
          <a:p>
            <a:r>
              <a:rPr lang="en-US" sz="1400" b="1" baseline="0" dirty="0" smtClean="0"/>
              <a:t>Teaming/DBDM:  </a:t>
            </a:r>
            <a:r>
              <a:rPr lang="en-US" sz="1200" b="0" baseline="0" dirty="0" smtClean="0"/>
              <a:t>Disaggregate data, </a:t>
            </a:r>
          </a:p>
          <a:p>
            <a:r>
              <a:rPr lang="en-US" sz="1400" b="1" baseline="0" dirty="0" smtClean="0"/>
              <a:t>Professional Learning &amp; </a:t>
            </a:r>
            <a:r>
              <a:rPr lang="en-US" sz="1400" b="1" baseline="0" dirty="0" err="1" smtClean="0"/>
              <a:t>Support:</a:t>
            </a:r>
            <a:r>
              <a:rPr lang="en-US" sz="1200" b="0" baseline="0" dirty="0" err="1" smtClean="0"/>
              <a:t>d</a:t>
            </a:r>
            <a:endParaRPr lang="en-US" sz="1200" b="0" baseline="0" dirty="0" smtClean="0"/>
          </a:p>
          <a:p>
            <a:r>
              <a:rPr lang="en-US" sz="1400" b="1" baseline="0" dirty="0" smtClean="0"/>
              <a:t>Core:  </a:t>
            </a:r>
            <a:r>
              <a:rPr lang="en-US" sz="1200" b="0" baseline="0" dirty="0" smtClean="0"/>
              <a:t>Sheltered instruction, implicit, opportunities to respond, </a:t>
            </a:r>
            <a:endParaRPr lang="en-US" sz="1400" b="1" baseline="0" dirty="0" smtClean="0"/>
          </a:p>
          <a:p>
            <a:endParaRPr lang="en-US" dirty="0"/>
          </a:p>
        </p:txBody>
      </p:sp>
      <p:sp>
        <p:nvSpPr>
          <p:cNvPr id="4" name="Slide Number Placeholder 3"/>
          <p:cNvSpPr>
            <a:spLocks noGrp="1"/>
          </p:cNvSpPr>
          <p:nvPr>
            <p:ph type="sldNum" sz="quarter" idx="10"/>
          </p:nvPr>
        </p:nvSpPr>
        <p:spPr/>
        <p:txBody>
          <a:bodyPr/>
          <a:lstStyle/>
          <a:p>
            <a:fld id="{8E206659-E753-A948-BD90-669A734D7784}" type="slidenum">
              <a:rPr lang="en-US" smtClean="0"/>
              <a:pPr/>
              <a:t>3</a:t>
            </a:fld>
            <a:endParaRPr lang="en-US"/>
          </a:p>
        </p:txBody>
      </p:sp>
    </p:spTree>
    <p:extLst>
      <p:ext uri="{BB962C8B-B14F-4D97-AF65-F5344CB8AC3E}">
        <p14:creationId xmlns:p14="http://schemas.microsoft.com/office/powerpoint/2010/main" val="2728668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BAB2CF-5D3A-B545-8C47-E4F8F8DE4331}" type="slidenum">
              <a:rPr lang="en-US" smtClean="0"/>
              <a:t>39</a:t>
            </a:fld>
            <a:endParaRPr lang="en-US"/>
          </a:p>
        </p:txBody>
      </p:sp>
    </p:spTree>
    <p:extLst>
      <p:ext uri="{BB962C8B-B14F-4D97-AF65-F5344CB8AC3E}">
        <p14:creationId xmlns:p14="http://schemas.microsoft.com/office/powerpoint/2010/main" val="565132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BAB2CF-5D3A-B545-8C47-E4F8F8DE4331}" type="slidenum">
              <a:rPr lang="en-US" smtClean="0"/>
              <a:t>40</a:t>
            </a:fld>
            <a:endParaRPr lang="en-US"/>
          </a:p>
        </p:txBody>
      </p:sp>
    </p:spTree>
    <p:extLst>
      <p:ext uri="{BB962C8B-B14F-4D97-AF65-F5344CB8AC3E}">
        <p14:creationId xmlns:p14="http://schemas.microsoft.com/office/powerpoint/2010/main" val="565132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BAB2CF-5D3A-B545-8C47-E4F8F8DE4331}" type="slidenum">
              <a:rPr lang="en-US" smtClean="0"/>
              <a:t>41</a:t>
            </a:fld>
            <a:endParaRPr lang="en-US"/>
          </a:p>
        </p:txBody>
      </p:sp>
    </p:spTree>
    <p:extLst>
      <p:ext uri="{BB962C8B-B14F-4D97-AF65-F5344CB8AC3E}">
        <p14:creationId xmlns:p14="http://schemas.microsoft.com/office/powerpoint/2010/main" val="3501652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BAB2CF-5D3A-B545-8C47-E4F8F8DE4331}" type="slidenum">
              <a:rPr lang="en-US" smtClean="0"/>
              <a:t>42</a:t>
            </a:fld>
            <a:endParaRPr lang="en-US"/>
          </a:p>
        </p:txBody>
      </p:sp>
    </p:spTree>
    <p:extLst>
      <p:ext uri="{BB962C8B-B14F-4D97-AF65-F5344CB8AC3E}">
        <p14:creationId xmlns:p14="http://schemas.microsoft.com/office/powerpoint/2010/main" val="565132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BAB2CF-5D3A-B545-8C47-E4F8F8DE4331}" type="slidenum">
              <a:rPr lang="en-US" smtClean="0"/>
              <a:t>43</a:t>
            </a:fld>
            <a:endParaRPr lang="en-US"/>
          </a:p>
        </p:txBody>
      </p:sp>
    </p:spTree>
    <p:extLst>
      <p:ext uri="{BB962C8B-B14F-4D97-AF65-F5344CB8AC3E}">
        <p14:creationId xmlns:p14="http://schemas.microsoft.com/office/powerpoint/2010/main" val="565132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with Jon’s graph</a:t>
            </a:r>
            <a:endParaRPr lang="en-US" dirty="0"/>
          </a:p>
        </p:txBody>
      </p:sp>
      <p:sp>
        <p:nvSpPr>
          <p:cNvPr id="4" name="Slide Number Placeholder 3"/>
          <p:cNvSpPr>
            <a:spLocks noGrp="1"/>
          </p:cNvSpPr>
          <p:nvPr>
            <p:ph type="sldNum" sz="quarter" idx="10"/>
          </p:nvPr>
        </p:nvSpPr>
        <p:spPr/>
        <p:txBody>
          <a:bodyPr/>
          <a:lstStyle/>
          <a:p>
            <a:fld id="{3CBAB2CF-5D3A-B545-8C47-E4F8F8DE4331}" type="slidenum">
              <a:rPr lang="en-US" smtClean="0"/>
              <a:t>4</a:t>
            </a:fld>
            <a:endParaRPr lang="en-US"/>
          </a:p>
        </p:txBody>
      </p:sp>
    </p:spTree>
    <p:extLst>
      <p:ext uri="{BB962C8B-B14F-4D97-AF65-F5344CB8AC3E}">
        <p14:creationId xmlns:p14="http://schemas.microsoft.com/office/powerpoint/2010/main" val="2457629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BAB2CF-5D3A-B545-8C47-E4F8F8DE4331}" type="slidenum">
              <a:rPr lang="en-US" smtClean="0"/>
              <a:t>5</a:t>
            </a:fld>
            <a:endParaRPr lang="en-US"/>
          </a:p>
        </p:txBody>
      </p:sp>
    </p:spTree>
    <p:extLst>
      <p:ext uri="{BB962C8B-B14F-4D97-AF65-F5344CB8AC3E}">
        <p14:creationId xmlns:p14="http://schemas.microsoft.com/office/powerpoint/2010/main" val="65842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BAB2CF-5D3A-B545-8C47-E4F8F8DE4331}" type="slidenum">
              <a:rPr lang="en-US" smtClean="0"/>
              <a:t>6</a:t>
            </a:fld>
            <a:endParaRPr lang="en-US"/>
          </a:p>
        </p:txBody>
      </p:sp>
    </p:spTree>
    <p:extLst>
      <p:ext uri="{BB962C8B-B14F-4D97-AF65-F5344CB8AC3E}">
        <p14:creationId xmlns:p14="http://schemas.microsoft.com/office/powerpoint/2010/main" val="57090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Implementation dip… is talked a lot about in the systems</a:t>
            </a:r>
            <a:r>
              <a:rPr lang="en-US" i="0" baseline="0" dirty="0" smtClean="0"/>
              <a:t> change.. It is when staff are learning a new way of doing something….they may be resistant, overwhelmed, lack the skills…. To be able to fluently do the work at first…. This is when the implementation dip occurs… you can think about it like the shark in the water…. We need to be watchful of the shark and to help staff be as proficient as they can be… if you identify the </a:t>
            </a:r>
            <a:r>
              <a:rPr lang="en-US" i="0" baseline="0" dirty="0" err="1" smtClean="0"/>
              <a:t>criticial</a:t>
            </a:r>
            <a:r>
              <a:rPr lang="en-US" i="0" baseline="0" dirty="0" smtClean="0"/>
              <a:t> elements to ensure that they are happening it can help to </a:t>
            </a:r>
            <a:r>
              <a:rPr lang="en-US" i="0" baseline="0" dirty="0" err="1" smtClean="0"/>
              <a:t>mininmize</a:t>
            </a:r>
            <a:r>
              <a:rPr lang="en-US" i="0" baseline="0" dirty="0" smtClean="0"/>
              <a:t> </a:t>
            </a:r>
            <a:r>
              <a:rPr lang="en-US" i="0" baseline="0" smtClean="0"/>
              <a:t>the implementation dip.</a:t>
            </a:r>
            <a:endParaRPr lang="en-US" i="0" dirty="0" smtClean="0"/>
          </a:p>
          <a:p>
            <a:endParaRPr lang="en-US" i="1" dirty="0" smtClean="0"/>
          </a:p>
          <a:p>
            <a:r>
              <a:rPr lang="en-US" i="1" dirty="0" smtClean="0"/>
              <a:t>Do you</a:t>
            </a:r>
            <a:r>
              <a:rPr lang="en-US" i="1" baseline="0" dirty="0" smtClean="0"/>
              <a:t> always feel like you are putting out fires??? It is the work.. And the vigilance to it that makes the difference…..</a:t>
            </a:r>
            <a:endParaRPr lang="en-US" i="1" dirty="0"/>
          </a:p>
        </p:txBody>
      </p:sp>
      <p:sp>
        <p:nvSpPr>
          <p:cNvPr id="4" name="Slide Number Placeholder 3"/>
          <p:cNvSpPr>
            <a:spLocks noGrp="1"/>
          </p:cNvSpPr>
          <p:nvPr>
            <p:ph type="sldNum" sz="quarter" idx="10"/>
          </p:nvPr>
        </p:nvSpPr>
        <p:spPr/>
        <p:txBody>
          <a:bodyPr/>
          <a:lstStyle/>
          <a:p>
            <a:fld id="{B6F1714C-719A-42AE-81C4-6A81B9FDB7AC}"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Jenice</a:t>
            </a:r>
            <a:r>
              <a:rPr lang="en-US" dirty="0" smtClean="0"/>
              <a:t> 1-11</a:t>
            </a:r>
            <a:endParaRPr lang="en-US" dirty="0"/>
          </a:p>
        </p:txBody>
      </p:sp>
      <p:sp>
        <p:nvSpPr>
          <p:cNvPr id="4" name="Slide Number Placeholder 3"/>
          <p:cNvSpPr>
            <a:spLocks noGrp="1"/>
          </p:cNvSpPr>
          <p:nvPr>
            <p:ph type="sldNum" sz="quarter" idx="10"/>
          </p:nvPr>
        </p:nvSpPr>
        <p:spPr/>
        <p:txBody>
          <a:bodyPr/>
          <a:lstStyle/>
          <a:p>
            <a:fld id="{22F766BB-4632-5149-974E-A5532655B801}" type="slidenum">
              <a:rPr lang="en-US" smtClean="0"/>
              <a:t>10</a:t>
            </a:fld>
            <a:endParaRPr lang="en-US"/>
          </a:p>
        </p:txBody>
      </p:sp>
    </p:spTree>
    <p:extLst>
      <p:ext uri="{BB962C8B-B14F-4D97-AF65-F5344CB8AC3E}">
        <p14:creationId xmlns:p14="http://schemas.microsoft.com/office/powerpoint/2010/main" val="4236096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Shade</a:t>
            </a:r>
            <a:r>
              <a:rPr lang="en-US" baseline="0" dirty="0" smtClean="0"/>
              <a:t> arrow from red, yellow to green</a:t>
            </a:r>
          </a:p>
          <a:p>
            <a:endParaRPr lang="en-US" baseline="0" dirty="0" smtClean="0"/>
          </a:p>
          <a:p>
            <a:r>
              <a:rPr lang="en-US" baseline="0" dirty="0" smtClean="0"/>
              <a:t>Lisa 12-31</a:t>
            </a:r>
            <a:endParaRPr lang="en-US" dirty="0"/>
          </a:p>
        </p:txBody>
      </p:sp>
      <p:sp>
        <p:nvSpPr>
          <p:cNvPr id="4" name="Slide Number Placeholder 3"/>
          <p:cNvSpPr>
            <a:spLocks noGrp="1"/>
          </p:cNvSpPr>
          <p:nvPr>
            <p:ph type="sldNum" sz="quarter" idx="10"/>
          </p:nvPr>
        </p:nvSpPr>
        <p:spPr/>
        <p:txBody>
          <a:bodyPr/>
          <a:lstStyle/>
          <a:p>
            <a:fld id="{22F766BB-4632-5149-974E-A5532655B801}" type="slidenum">
              <a:rPr lang="en-US" smtClean="0"/>
              <a:t>12</a:t>
            </a:fld>
            <a:endParaRPr lang="en-US"/>
          </a:p>
        </p:txBody>
      </p:sp>
    </p:spTree>
    <p:extLst>
      <p:ext uri="{BB962C8B-B14F-4D97-AF65-F5344CB8AC3E}">
        <p14:creationId xmlns:p14="http://schemas.microsoft.com/office/powerpoint/2010/main" val="237696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goal…purpose….why</a:t>
            </a:r>
          </a:p>
          <a:p>
            <a:endParaRPr lang="en-US" dirty="0"/>
          </a:p>
        </p:txBody>
      </p:sp>
      <p:sp>
        <p:nvSpPr>
          <p:cNvPr id="4" name="Slide Number Placeholder 3"/>
          <p:cNvSpPr>
            <a:spLocks noGrp="1"/>
          </p:cNvSpPr>
          <p:nvPr>
            <p:ph type="sldNum" sz="quarter" idx="10"/>
          </p:nvPr>
        </p:nvSpPr>
        <p:spPr/>
        <p:txBody>
          <a:bodyPr/>
          <a:lstStyle/>
          <a:p>
            <a:fld id="{22F766BB-4632-5149-974E-A5532655B801}" type="slidenum">
              <a:rPr lang="en-US" smtClean="0"/>
              <a:t>14</a:t>
            </a:fld>
            <a:endParaRPr lang="en-US"/>
          </a:p>
        </p:txBody>
      </p:sp>
    </p:spTree>
    <p:extLst>
      <p:ext uri="{BB962C8B-B14F-4D97-AF65-F5344CB8AC3E}">
        <p14:creationId xmlns:p14="http://schemas.microsoft.com/office/powerpoint/2010/main" val="12756065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TextBox 9"/>
          <p:cNvSpPr txBox="1"/>
          <p:nvPr/>
        </p:nvSpPr>
        <p:spPr>
          <a:xfrm>
            <a:off x="-25400" y="165100"/>
            <a:ext cx="9144000" cy="338554"/>
          </a:xfrm>
          <a:prstGeom prst="rect">
            <a:avLst/>
          </a:prstGeom>
          <a:noFill/>
        </p:spPr>
        <p:txBody>
          <a:bodyPr wrap="square" rtlCol="0">
            <a:spAutoFit/>
          </a:bodyPr>
          <a:lstStyle/>
          <a:p>
            <a:pPr algn="ctr"/>
            <a:r>
              <a:rPr lang="en-US" sz="1600" b="1" i="1" dirty="0" smtClean="0">
                <a:latin typeface="Optima"/>
                <a:cs typeface="Optima"/>
              </a:rPr>
              <a:t>Vision: Every </a:t>
            </a:r>
            <a:r>
              <a:rPr lang="en-US" sz="1600" b="1" i="1" dirty="0">
                <a:latin typeface="Optima"/>
                <a:cs typeface="Optima"/>
              </a:rPr>
              <a:t>child in every district receives the instruction that they need and </a:t>
            </a:r>
            <a:r>
              <a:rPr lang="en-US" sz="1600" b="1" i="1" dirty="0" smtClean="0">
                <a:latin typeface="Optima"/>
                <a:cs typeface="Optima"/>
              </a:rPr>
              <a:t>deserve…every </a:t>
            </a:r>
            <a:r>
              <a:rPr lang="en-US" sz="1600" b="1" i="1" dirty="0">
                <a:latin typeface="Optima"/>
                <a:cs typeface="Optima"/>
              </a:rPr>
              <a:t>day</a:t>
            </a:r>
            <a:r>
              <a:rPr lang="en-US" sz="1600" b="1" i="1" dirty="0" smtClean="0">
                <a:latin typeface="Optima"/>
                <a:cs typeface="Optima"/>
              </a:rPr>
              <a:t>.</a:t>
            </a:r>
            <a:endParaRPr lang="en-US" sz="1600" b="1" i="1" dirty="0">
              <a:latin typeface="Optima"/>
              <a:cs typeface="Optima"/>
            </a:endParaRPr>
          </a:p>
        </p:txBody>
      </p:sp>
      <p:sp>
        <p:nvSpPr>
          <p:cNvPr id="19" name="Rectangle 18"/>
          <p:cNvSpPr/>
          <p:nvPr/>
        </p:nvSpPr>
        <p:spPr>
          <a:xfrm>
            <a:off x="5265362" y="5824733"/>
            <a:ext cx="2048256" cy="197552"/>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301647" y="5547129"/>
            <a:ext cx="2048256" cy="3017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326917" y="4939956"/>
            <a:ext cx="2046097" cy="603504"/>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flipH="1">
            <a:off x="1830382" y="5824733"/>
            <a:ext cx="2048256" cy="197552"/>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flipH="1">
            <a:off x="1794097" y="5549810"/>
            <a:ext cx="2048256" cy="299071"/>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flipH="1">
            <a:off x="1890857" y="4965356"/>
            <a:ext cx="2048256" cy="598142"/>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9850" y="63500"/>
            <a:ext cx="9004300" cy="6731000"/>
          </a:xfrm>
          <a:prstGeom prst="rect">
            <a:avLst/>
          </a:prstGeom>
          <a:noFill/>
          <a:ln w="38100">
            <a:gradFill flip="none" rotWithShape="1">
              <a:gsLst>
                <a:gs pos="0">
                  <a:srgbClr val="FF0000"/>
                </a:gs>
                <a:gs pos="100000">
                  <a:srgbClr val="008501"/>
                </a:gs>
                <a:gs pos="23000">
                  <a:srgbClr val="FFFF00"/>
                </a:gs>
              </a:gsLst>
              <a:lin ang="162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71600" y="3581406"/>
            <a:ext cx="6400800" cy="869642"/>
          </a:xfrm>
        </p:spPr>
        <p:txBody>
          <a:bodyPr/>
          <a:lstStyle>
            <a:lvl1pPr marL="0" indent="0" algn="ctr">
              <a:buNone/>
              <a:defRPr b="0" i="0">
                <a:solidFill>
                  <a:schemeClr val="tx1">
                    <a:tint val="75000"/>
                  </a:schemeClr>
                </a:solidFill>
                <a:latin typeface="Optima"/>
                <a:cs typeface="Opti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1927229"/>
            <a:ext cx="7772400" cy="1470025"/>
          </a:xfrm>
        </p:spPr>
        <p:txBody>
          <a:bodyPr>
            <a:normAutofit/>
          </a:bodyPr>
          <a:lstStyle>
            <a:lvl1pPr>
              <a:defRPr sz="4800" b="1" i="0">
                <a:latin typeface="Goudy Old Style"/>
                <a:cs typeface="Goudy Old Style"/>
              </a:defRPr>
            </a:lvl1pPr>
          </a:lstStyle>
          <a:p>
            <a:r>
              <a:rPr lang="en-US" smtClean="0"/>
              <a:t>Click to edit Master title style</a:t>
            </a:r>
            <a:endParaRPr lang="en-US" dirty="0"/>
          </a:p>
        </p:txBody>
      </p:sp>
      <p:grpSp>
        <p:nvGrpSpPr>
          <p:cNvPr id="30" name="Group 29"/>
          <p:cNvGrpSpPr/>
          <p:nvPr/>
        </p:nvGrpSpPr>
        <p:grpSpPr>
          <a:xfrm>
            <a:off x="3617384" y="4753423"/>
            <a:ext cx="1909233" cy="1639844"/>
            <a:chOff x="3617384" y="4753423"/>
            <a:chExt cx="1909233" cy="1639844"/>
          </a:xfrm>
        </p:grpSpPr>
        <p:pic>
          <p:nvPicPr>
            <p:cNvPr id="29" name="Picture 28" descr="ORTIi_RGB_Color_Logo.gif"/>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3" y="4753423"/>
              <a:ext cx="1896534" cy="1639844"/>
            </a:xfrm>
            <a:prstGeom prst="rect">
              <a:avLst/>
            </a:prstGeom>
          </p:spPr>
        </p:pic>
        <p:pic>
          <p:nvPicPr>
            <p:cNvPr id="28" name="Picture 27" descr="ORTIi_RGB_Color_Logo.pdf"/>
            <p:cNvPicPr>
              <a:picLocks noChangeAspect="1"/>
            </p:cNvPicPr>
            <p:nvPr userDrawn="1"/>
          </p:nvPicPr>
          <p:blipFill rotWithShape="1">
            <a:blip r:embed="rId4">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spTree>
    <p:extLst>
      <p:ext uri="{BB962C8B-B14F-4D97-AF65-F5344CB8AC3E}">
        <p14:creationId xmlns:p14="http://schemas.microsoft.com/office/powerpoint/2010/main" val="2053574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er 3 Slide">
    <p:spTree>
      <p:nvGrpSpPr>
        <p:cNvPr id="1" name=""/>
        <p:cNvGrpSpPr/>
        <p:nvPr/>
      </p:nvGrpSpPr>
      <p:grpSpPr>
        <a:xfrm>
          <a:off x="0" y="0"/>
          <a:ext cx="0" cy="0"/>
          <a:chOff x="0" y="0"/>
          <a:chExt cx="0" cy="0"/>
        </a:xfrm>
      </p:grpSpPr>
      <p:cxnSp>
        <p:nvCxnSpPr>
          <p:cNvPr id="38" name="Straight Connector 37"/>
          <p:cNvCxnSpPr/>
          <p:nvPr/>
        </p:nvCxnSpPr>
        <p:spPr>
          <a:xfrm flipV="1">
            <a:off x="78015" y="1258514"/>
            <a:ext cx="8996134" cy="9740"/>
          </a:xfrm>
          <a:prstGeom prst="line">
            <a:avLst/>
          </a:prstGeom>
          <a:ln w="28575" cmpd="sng">
            <a:gradFill flip="none" rotWithShape="1">
              <a:gsLst>
                <a:gs pos="49000">
                  <a:srgbClr val="FF0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37" name="Rectangle 36"/>
          <p:cNvSpPr/>
          <p:nvPr/>
        </p:nvSpPr>
        <p:spPr>
          <a:xfrm>
            <a:off x="78014" y="71277"/>
            <a:ext cx="8996135" cy="1187237"/>
          </a:xfrm>
          <a:prstGeom prst="rect">
            <a:avLst/>
          </a:prstGeom>
          <a:gradFill flip="none" rotWithShape="1">
            <a:gsLst>
              <a:gs pos="80000">
                <a:srgbClr val="FF0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36" name="Rectangle 35"/>
          <p:cNvSpPr/>
          <p:nvPr/>
        </p:nvSpPr>
        <p:spPr>
          <a:xfrm>
            <a:off x="69850" y="63500"/>
            <a:ext cx="9004300" cy="67310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3750499" y="6159494"/>
            <a:ext cx="1642496" cy="614767"/>
            <a:chOff x="3750499" y="6159494"/>
            <a:chExt cx="1642496" cy="614767"/>
          </a:xfrm>
        </p:grpSpPr>
        <p:sp>
          <p:nvSpPr>
            <p:cNvPr id="40" name="Rectangle 39"/>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userDrawn="1"/>
          </p:nvGrpSpPr>
          <p:grpSpPr>
            <a:xfrm>
              <a:off x="4202642" y="6159494"/>
              <a:ext cx="738717" cy="614767"/>
              <a:chOff x="3617384" y="4753423"/>
              <a:chExt cx="1909233" cy="1639844"/>
            </a:xfrm>
          </p:grpSpPr>
          <p:pic>
            <p:nvPicPr>
              <p:cNvPr id="47" name="Picture 46"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48" name="Picture 47"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4" name="Content Placeholder 2"/>
          <p:cNvSpPr>
            <a:spLocks noGrp="1"/>
          </p:cNvSpPr>
          <p:nvPr>
            <p:ph idx="1"/>
          </p:nvPr>
        </p:nvSpPr>
        <p:spPr>
          <a:xfrm>
            <a:off x="457200" y="1502304"/>
            <a:ext cx="8229600" cy="458160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3"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84797244"/>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Oregon Response to Interven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5506"/>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764632"/>
            <a:ext cx="8229600" cy="436153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36541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4" name="Document 3"/>
          <p:cNvSpPr/>
          <p:nvPr/>
        </p:nvSpPr>
        <p:spPr>
          <a:xfrm>
            <a:off x="0" y="24"/>
            <a:ext cx="9144000" cy="1417638"/>
          </a:xfrm>
          <a:prstGeom prst="flowChartDocument">
            <a:avLst/>
          </a:prstGeom>
          <a:gradFill>
            <a:gsLst>
              <a:gs pos="0">
                <a:schemeClr val="tx2">
                  <a:lumMod val="60000"/>
                  <a:lumOff val="40000"/>
                </a:schemeClr>
              </a:gs>
              <a:gs pos="100000">
                <a:schemeClr val="tx2">
                  <a:lumMod val="75000"/>
                </a:schemeClr>
              </a:gs>
              <a:gs pos="50000">
                <a:schemeClr val="tx2">
                  <a:lumMod val="7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5485AAAF-D4FC-47EE-9AB4-32647DC80817}" type="slidenum">
              <a:rPr lang="en-US" smtClean="0"/>
              <a:pPr/>
              <a:t>‹#›</a:t>
            </a:fld>
            <a:endParaRPr lang="en-US"/>
          </a:p>
        </p:txBody>
      </p:sp>
      <p:sp>
        <p:nvSpPr>
          <p:cNvPr id="5" name="Title 1"/>
          <p:cNvSpPr>
            <a:spLocks noGrp="1"/>
          </p:cNvSpPr>
          <p:nvPr>
            <p:ph type="title"/>
          </p:nvPr>
        </p:nvSpPr>
        <p:spPr>
          <a:xfrm>
            <a:off x="457200" y="51162"/>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smtClean="0"/>
              <a:t>Click to edit Master title style</a:t>
            </a:r>
            <a:endParaRPr lang="en-US" dirty="0"/>
          </a:p>
        </p:txBody>
      </p:sp>
    </p:spTree>
    <p:extLst>
      <p:ext uri="{BB962C8B-B14F-4D97-AF65-F5344CB8AC3E}">
        <p14:creationId xmlns:p14="http://schemas.microsoft.com/office/powerpoint/2010/main" val="4142498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44F119-72AE-3E42-BFF5-54837164695E}" type="datetimeFigureOut">
              <a:rPr lang="en-US" smtClean="0"/>
              <a:t>4/18/17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1025612-B629-2145-8F79-9A912EBA2EE4}" type="slidenum">
              <a:rPr lang="en-US" smtClean="0"/>
              <a:t>‹#›</a:t>
            </a:fld>
            <a:endParaRPr lang="en-US"/>
          </a:p>
        </p:txBody>
      </p:sp>
    </p:spTree>
    <p:extLst>
      <p:ext uri="{BB962C8B-B14F-4D97-AF65-F5344CB8AC3E}">
        <p14:creationId xmlns:p14="http://schemas.microsoft.com/office/powerpoint/2010/main" val="938941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fault Slide">
    <p:spTree>
      <p:nvGrpSpPr>
        <p:cNvPr id="1" name=""/>
        <p:cNvGrpSpPr/>
        <p:nvPr/>
      </p:nvGrpSpPr>
      <p:grpSpPr>
        <a:xfrm>
          <a:off x="0" y="0"/>
          <a:ext cx="0" cy="0"/>
          <a:chOff x="0" y="0"/>
          <a:chExt cx="0" cy="0"/>
        </a:xfrm>
      </p:grpSpPr>
      <p:cxnSp>
        <p:nvCxnSpPr>
          <p:cNvPr id="19" name="Straight Connector 18"/>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2">
            <a:alphaModFix amt="9000"/>
          </a:blip>
          <a:stretch>
            <a:fillRect/>
          </a:stretch>
        </p:blipFill>
        <p:spPr>
          <a:xfrm>
            <a:off x="114300" y="171667"/>
            <a:ext cx="8851900" cy="6675120"/>
          </a:xfrm>
          <a:prstGeom prst="rect">
            <a:avLst/>
          </a:prstGeom>
          <a:noFill/>
        </p:spPr>
      </p:pic>
      <p:sp>
        <p:nvSpPr>
          <p:cNvPr id="15" name="Rectangle 14"/>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3750499" y="6159494"/>
            <a:ext cx="1642496" cy="614767"/>
            <a:chOff x="3750499" y="6159494"/>
            <a:chExt cx="1642496" cy="614767"/>
          </a:xfrm>
        </p:grpSpPr>
        <p:sp>
          <p:nvSpPr>
            <p:cNvPr id="21" name="Rectangle 20"/>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userDrawn="1"/>
          </p:nvGrpSpPr>
          <p:grpSpPr>
            <a:xfrm>
              <a:off x="4202642" y="6159494"/>
              <a:ext cx="738717" cy="614767"/>
              <a:chOff x="3617384" y="4753423"/>
              <a:chExt cx="1909233" cy="1639844"/>
            </a:xfrm>
          </p:grpSpPr>
          <p:pic>
            <p:nvPicPr>
              <p:cNvPr id="28" name="Picture 27"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29" name="Picture 28"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11" name="Content Placeholder 2"/>
          <p:cNvSpPr>
            <a:spLocks noGrp="1"/>
          </p:cNvSpPr>
          <p:nvPr>
            <p:ph idx="1"/>
          </p:nvPr>
        </p:nvSpPr>
        <p:spPr>
          <a:xfrm>
            <a:off x="457200" y="1502303"/>
            <a:ext cx="8229600" cy="455741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32003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o Footer">
    <p:spTree>
      <p:nvGrpSpPr>
        <p:cNvPr id="1" name=""/>
        <p:cNvGrpSpPr/>
        <p:nvPr/>
      </p:nvGrpSpPr>
      <p:grpSpPr>
        <a:xfrm>
          <a:off x="0" y="0"/>
          <a:ext cx="0" cy="0"/>
          <a:chOff x="0" y="0"/>
          <a:chExt cx="0" cy="0"/>
        </a:xfrm>
      </p:grpSpPr>
      <p:cxnSp>
        <p:nvCxnSpPr>
          <p:cNvPr id="29" name="Straight Connector 28"/>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28" name="Rectangle 27"/>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a:spLocks noGrp="1"/>
          </p:cNvSpPr>
          <p:nvPr>
            <p:ph idx="1"/>
          </p:nvPr>
        </p:nvSpPr>
        <p:spPr>
          <a:xfrm>
            <a:off x="457200" y="1502302"/>
            <a:ext cx="8229600" cy="5004935"/>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66153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ouble Content Slide">
    <p:spTree>
      <p:nvGrpSpPr>
        <p:cNvPr id="1" name=""/>
        <p:cNvGrpSpPr/>
        <p:nvPr/>
      </p:nvGrpSpPr>
      <p:grpSpPr>
        <a:xfrm>
          <a:off x="0" y="0"/>
          <a:ext cx="0" cy="0"/>
          <a:chOff x="0" y="0"/>
          <a:chExt cx="0" cy="0"/>
        </a:xfrm>
      </p:grpSpPr>
      <p:cxnSp>
        <p:nvCxnSpPr>
          <p:cNvPr id="40" name="Straight Connector 39"/>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39" name="Rectangle 38"/>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38" name="Rectangle 37"/>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3750499" y="6159494"/>
            <a:ext cx="1642496" cy="614767"/>
            <a:chOff x="3750499" y="6159494"/>
            <a:chExt cx="1642496" cy="614767"/>
          </a:xfrm>
        </p:grpSpPr>
        <p:sp>
          <p:nvSpPr>
            <p:cNvPr id="42" name="Rectangle 41"/>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userDrawn="1"/>
          </p:nvGrpSpPr>
          <p:grpSpPr>
            <a:xfrm>
              <a:off x="4202642" y="6159494"/>
              <a:ext cx="738717" cy="614767"/>
              <a:chOff x="3617384" y="4753423"/>
              <a:chExt cx="1909233" cy="1639844"/>
            </a:xfrm>
          </p:grpSpPr>
          <p:pic>
            <p:nvPicPr>
              <p:cNvPr id="49" name="Picture 48"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50" name="Picture 49"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6" name="Content Placeholder 2"/>
          <p:cNvSpPr>
            <a:spLocks noGrp="1"/>
          </p:cNvSpPr>
          <p:nvPr>
            <p:ph idx="11"/>
          </p:nvPr>
        </p:nvSpPr>
        <p:spPr>
          <a:xfrm>
            <a:off x="4627638" y="1502303"/>
            <a:ext cx="4042229" cy="459369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5" name="Content Placeholder 2"/>
          <p:cNvSpPr>
            <a:spLocks noGrp="1"/>
          </p:cNvSpPr>
          <p:nvPr>
            <p:ph idx="1"/>
          </p:nvPr>
        </p:nvSpPr>
        <p:spPr>
          <a:xfrm>
            <a:off x="457200" y="1502303"/>
            <a:ext cx="4042229" cy="459369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4"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4497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Slide">
    <p:spTree>
      <p:nvGrpSpPr>
        <p:cNvPr id="1" name=""/>
        <p:cNvGrpSpPr/>
        <p:nvPr/>
      </p:nvGrpSpPr>
      <p:grpSpPr>
        <a:xfrm>
          <a:off x="0" y="0"/>
          <a:ext cx="0" cy="0"/>
          <a:chOff x="0" y="0"/>
          <a:chExt cx="0" cy="0"/>
        </a:xfrm>
      </p:grpSpPr>
      <p:cxnSp>
        <p:nvCxnSpPr>
          <p:cNvPr id="52" name="Straight Connector 51"/>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51" name="Rectangle 50"/>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50" name="Rectangle 49"/>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52"/>
          <p:cNvGrpSpPr/>
          <p:nvPr/>
        </p:nvGrpSpPr>
        <p:grpSpPr>
          <a:xfrm>
            <a:off x="3750499" y="6159494"/>
            <a:ext cx="1642496" cy="614767"/>
            <a:chOff x="3750499" y="6159494"/>
            <a:chExt cx="1642496" cy="614767"/>
          </a:xfrm>
        </p:grpSpPr>
        <p:sp>
          <p:nvSpPr>
            <p:cNvPr id="54" name="Rectangle 53"/>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oup 59"/>
            <p:cNvGrpSpPr/>
            <p:nvPr userDrawn="1"/>
          </p:nvGrpSpPr>
          <p:grpSpPr>
            <a:xfrm>
              <a:off x="4202642" y="6159494"/>
              <a:ext cx="738717" cy="614767"/>
              <a:chOff x="3617384" y="4753423"/>
              <a:chExt cx="1909233" cy="1639844"/>
            </a:xfrm>
          </p:grpSpPr>
          <p:pic>
            <p:nvPicPr>
              <p:cNvPr id="61" name="Picture 60"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62" name="Picture 61"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45" name="Content Placeholder 2"/>
          <p:cNvSpPr>
            <a:spLocks noGrp="1"/>
          </p:cNvSpPr>
          <p:nvPr>
            <p:ph idx="11"/>
          </p:nvPr>
        </p:nvSpPr>
        <p:spPr>
          <a:xfrm>
            <a:off x="4627638" y="2189238"/>
            <a:ext cx="4042229" cy="388257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4" name="Content Placeholder 2"/>
          <p:cNvSpPr>
            <a:spLocks noGrp="1"/>
          </p:cNvSpPr>
          <p:nvPr>
            <p:ph idx="1"/>
          </p:nvPr>
        </p:nvSpPr>
        <p:spPr>
          <a:xfrm>
            <a:off x="457200" y="2189238"/>
            <a:ext cx="4042229" cy="388257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8" name="Text Placeholder 46"/>
          <p:cNvSpPr>
            <a:spLocks noGrp="1"/>
          </p:cNvSpPr>
          <p:nvPr>
            <p:ph type="body" sz="quarter" idx="13"/>
          </p:nvPr>
        </p:nvSpPr>
        <p:spPr>
          <a:xfrm>
            <a:off x="4627638" y="1499584"/>
            <a:ext cx="4041775" cy="568325"/>
          </a:xfrm>
        </p:spPr>
        <p:txBody>
          <a:bodyPr>
            <a:noAutofit/>
          </a:bodyPr>
          <a:lstStyle>
            <a:lvl1pPr marL="0" indent="0">
              <a:buNone/>
              <a:defRPr sz="2800"/>
            </a:lvl1pPr>
          </a:lstStyle>
          <a:p>
            <a:pPr lvl="0"/>
            <a:r>
              <a:rPr lang="en-US" smtClean="0"/>
              <a:t>Click to edit Master text styles</a:t>
            </a:r>
          </a:p>
        </p:txBody>
      </p:sp>
      <p:sp>
        <p:nvSpPr>
          <p:cNvPr id="47" name="Text Placeholder 46"/>
          <p:cNvSpPr>
            <a:spLocks noGrp="1"/>
          </p:cNvSpPr>
          <p:nvPr>
            <p:ph type="body" sz="quarter" idx="12"/>
          </p:nvPr>
        </p:nvSpPr>
        <p:spPr>
          <a:xfrm>
            <a:off x="457200" y="1499584"/>
            <a:ext cx="4041775" cy="568325"/>
          </a:xfrm>
        </p:spPr>
        <p:txBody>
          <a:bodyPr>
            <a:noAutofit/>
          </a:bodyPr>
          <a:lstStyle>
            <a:lvl1pPr marL="0" indent="0">
              <a:buNone/>
              <a:defRPr sz="2800"/>
            </a:lvl1pPr>
          </a:lstStyle>
          <a:p>
            <a:pPr lvl="0"/>
            <a:r>
              <a:rPr lang="en-US" smtClean="0"/>
              <a:t>Click to edit Master text styles</a:t>
            </a:r>
          </a:p>
        </p:txBody>
      </p:sp>
      <p:sp>
        <p:nvSpPr>
          <p:cNvPr id="42"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6266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pen Layout (No Text)">
    <p:spTree>
      <p:nvGrpSpPr>
        <p:cNvPr id="1" name=""/>
        <p:cNvGrpSpPr/>
        <p:nvPr/>
      </p:nvGrpSpPr>
      <p:grpSpPr>
        <a:xfrm>
          <a:off x="0" y="0"/>
          <a:ext cx="0" cy="0"/>
          <a:chOff x="0" y="0"/>
          <a:chExt cx="0" cy="0"/>
        </a:xfrm>
      </p:grpSpPr>
      <p:cxnSp>
        <p:nvCxnSpPr>
          <p:cNvPr id="42" name="Straight Connector 41"/>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41" name="Rectangle 40"/>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7F7EDB59-D846-F74D-8401-2ABCF784E384}" type="slidenum">
              <a:rPr lang="en-US" smtClean="0"/>
              <a:t>‹#›</a:t>
            </a:fld>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40" name="Rectangle 39"/>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3750499" y="6159494"/>
            <a:ext cx="1642496" cy="614767"/>
            <a:chOff x="3750499" y="6159494"/>
            <a:chExt cx="1642496" cy="614767"/>
          </a:xfrm>
        </p:grpSpPr>
        <p:sp>
          <p:nvSpPr>
            <p:cNvPr id="44" name="Rectangle 43"/>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userDrawn="1"/>
          </p:nvGrpSpPr>
          <p:grpSpPr>
            <a:xfrm>
              <a:off x="4202642" y="6159494"/>
              <a:ext cx="738717" cy="614767"/>
              <a:chOff x="3617384" y="4753423"/>
              <a:chExt cx="1909233" cy="1639844"/>
            </a:xfrm>
          </p:grpSpPr>
          <p:pic>
            <p:nvPicPr>
              <p:cNvPr id="51" name="Picture 50"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52" name="Picture 51"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6"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91604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4" name="Content Placeholder 2"/>
          <p:cNvSpPr>
            <a:spLocks noGrp="1"/>
          </p:cNvSpPr>
          <p:nvPr>
            <p:ph idx="1"/>
          </p:nvPr>
        </p:nvSpPr>
        <p:spPr>
          <a:xfrm>
            <a:off x="457200" y="1502303"/>
            <a:ext cx="8229600" cy="485404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
        <p:nvSpPr>
          <p:cNvPr id="7" name="Rectangle 6"/>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52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Slide - No State Outline">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02303"/>
            <a:ext cx="8229600" cy="453322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
        <p:nvSpPr>
          <p:cNvPr id="7" name="Rectangle 6"/>
          <p:cNvSpPr/>
          <p:nvPr/>
        </p:nvSpPr>
        <p:spPr>
          <a:xfrm>
            <a:off x="69850" y="51405"/>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3750499" y="6159494"/>
            <a:ext cx="1642496" cy="614767"/>
            <a:chOff x="3750499" y="6159494"/>
            <a:chExt cx="1642496" cy="614767"/>
          </a:xfrm>
        </p:grpSpPr>
        <p:sp>
          <p:nvSpPr>
            <p:cNvPr id="9" name="Rectangle 8"/>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4202642" y="6159494"/>
              <a:ext cx="738717" cy="614767"/>
              <a:chOff x="3617384" y="4753423"/>
              <a:chExt cx="1909233" cy="1639844"/>
            </a:xfrm>
          </p:grpSpPr>
          <p:pic>
            <p:nvPicPr>
              <p:cNvPr id="16" name="Picture 15" descr="ORTIi_RGB_Color_Logo.gif"/>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17" name="Picture 16" descr="ORTIi_RGB_Color_Logo.pdf"/>
              <p:cNvPicPr>
                <a:picLocks noChangeAspect="1"/>
              </p:cNvPicPr>
              <p:nvPr userDrawn="1"/>
            </p:nvPicPr>
            <p:blipFill rotWithShape="1">
              <a:blip r:embed="rId4">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Tree>
    <p:extLst>
      <p:ext uri="{BB962C8B-B14F-4D97-AF65-F5344CB8AC3E}">
        <p14:creationId xmlns:p14="http://schemas.microsoft.com/office/powerpoint/2010/main" val="181235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er 2 Slide">
    <p:spTree>
      <p:nvGrpSpPr>
        <p:cNvPr id="1" name=""/>
        <p:cNvGrpSpPr/>
        <p:nvPr/>
      </p:nvGrpSpPr>
      <p:grpSpPr>
        <a:xfrm>
          <a:off x="0" y="0"/>
          <a:ext cx="0" cy="0"/>
          <a:chOff x="0" y="0"/>
          <a:chExt cx="0" cy="0"/>
        </a:xfrm>
      </p:grpSpPr>
      <p:cxnSp>
        <p:nvCxnSpPr>
          <p:cNvPr id="28" name="Straight Connector 27"/>
          <p:cNvCxnSpPr/>
          <p:nvPr/>
        </p:nvCxnSpPr>
        <p:spPr>
          <a:xfrm flipV="1">
            <a:off x="78015" y="1258514"/>
            <a:ext cx="8996134" cy="9740"/>
          </a:xfrm>
          <a:prstGeom prst="line">
            <a:avLst/>
          </a:prstGeom>
          <a:ln w="28575" cmpd="sng">
            <a:gradFill flip="none" rotWithShape="1">
              <a:gsLst>
                <a:gs pos="49000">
                  <a:srgbClr val="FFFF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27" name="Rectangle 26"/>
          <p:cNvSpPr/>
          <p:nvPr/>
        </p:nvSpPr>
        <p:spPr>
          <a:xfrm>
            <a:off x="78014" y="71277"/>
            <a:ext cx="8996135" cy="1187237"/>
          </a:xfrm>
          <a:prstGeom prst="rect">
            <a:avLst/>
          </a:prstGeom>
          <a:gradFill flip="none" rotWithShape="1">
            <a:gsLst>
              <a:gs pos="80000">
                <a:srgbClr val="FFFF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26" name="Rectangle 25"/>
          <p:cNvSpPr/>
          <p:nvPr/>
        </p:nvSpPr>
        <p:spPr>
          <a:xfrm>
            <a:off x="69850" y="63500"/>
            <a:ext cx="9004300" cy="6731000"/>
          </a:xfrm>
          <a:prstGeom prst="rect">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3750499" y="6159494"/>
            <a:ext cx="1642496" cy="614767"/>
            <a:chOff x="3750499" y="6159494"/>
            <a:chExt cx="1642496" cy="614767"/>
          </a:xfrm>
        </p:grpSpPr>
        <p:sp>
          <p:nvSpPr>
            <p:cNvPr id="30" name="Rectangle 29"/>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p:nvPr userDrawn="1"/>
          </p:nvGrpSpPr>
          <p:grpSpPr>
            <a:xfrm>
              <a:off x="4202642" y="6159494"/>
              <a:ext cx="738717" cy="614767"/>
              <a:chOff x="3617384" y="4753423"/>
              <a:chExt cx="1909233" cy="1639844"/>
            </a:xfrm>
          </p:grpSpPr>
          <p:pic>
            <p:nvPicPr>
              <p:cNvPr id="37" name="Picture 36"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38" name="Picture 37"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14" name="Content Placeholder 2"/>
          <p:cNvSpPr>
            <a:spLocks noGrp="1"/>
          </p:cNvSpPr>
          <p:nvPr>
            <p:ph idx="1"/>
          </p:nvPr>
        </p:nvSpPr>
        <p:spPr>
          <a:xfrm>
            <a:off x="457200" y="1502303"/>
            <a:ext cx="8229600" cy="4521126"/>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630547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F7EDB59-D846-F74D-8401-2ABCF784E384}" type="slidenum">
              <a:rPr lang="en-US" smtClean="0"/>
              <a:t>‹#›</a:t>
            </a:fld>
            <a:endParaRPr lang="en-US"/>
          </a:p>
        </p:txBody>
      </p:sp>
    </p:spTree>
    <p:extLst>
      <p:ext uri="{BB962C8B-B14F-4D97-AF65-F5344CB8AC3E}">
        <p14:creationId xmlns:p14="http://schemas.microsoft.com/office/powerpoint/2010/main" val="1648253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7200" rtl="0" eaLnBrk="1" latinLnBrk="0" hangingPunct="1">
        <a:spcBef>
          <a:spcPct val="0"/>
        </a:spcBef>
        <a:buNone/>
        <a:defRPr sz="4800" b="1" i="0" kern="1200">
          <a:solidFill>
            <a:srgbClr val="000000"/>
          </a:solidFill>
          <a:latin typeface="Goudy Old Style"/>
          <a:ea typeface="+mj-ea"/>
          <a:cs typeface="Goudy Old Style"/>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b="0" i="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b="0" i="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gif"/></Relationships>
</file>

<file path=ppt/slides/_rels/slide11.xml.rels><?xml version="1.0" encoding="UTF-8" standalone="yes"?>
<Relationships xmlns="http://schemas.openxmlformats.org/package/2006/relationships"><Relationship Id="rId3" Type="http://schemas.openxmlformats.org/officeDocument/2006/relationships/hyperlink" Target="http://www.intensiveintervention.org/" TargetMode="External"/><Relationship Id="rId4" Type="http://schemas.openxmlformats.org/officeDocument/2006/relationships/hyperlink" Target="http://www.rtinetwork.org/" TargetMode="External"/><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hyperlink" Target="http://www.oregonrti.or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g"/><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27.png"/><Relationship Id="rId1" Type="http://schemas.microsoft.com/office/2007/relationships/media" Target="../media/media2.mp4"/><Relationship Id="rId2" Type="http://schemas.openxmlformats.org/officeDocument/2006/relationships/video" Target="../media/media2.mp4"/></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27.png"/><Relationship Id="rId1" Type="http://schemas.microsoft.com/office/2007/relationships/media" Target="../media/media2.mp4"/><Relationship Id="rId2" Type="http://schemas.openxmlformats.org/officeDocument/2006/relationships/video" Target="../media/media2.mp4"/></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3.jp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3.xml"/><Relationship Id="rId2" Type="http://schemas.openxmlformats.org/officeDocument/2006/relationships/diagramData" Target="../diagrams/data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jpg"/><Relationship Id="rId3" Type="http://schemas.openxmlformats.org/officeDocument/2006/relationships/image" Target="../media/image25.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4.xml"/><Relationship Id="rId5"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5.xml"/><Relationship Id="rId5"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endParaRPr lang="en-US" dirty="0"/>
          </a:p>
        </p:txBody>
      </p:sp>
      <p:sp>
        <p:nvSpPr>
          <p:cNvPr id="2" name="Title 1"/>
          <p:cNvSpPr>
            <a:spLocks noGrp="1"/>
          </p:cNvSpPr>
          <p:nvPr>
            <p:ph type="ctrTitle"/>
          </p:nvPr>
        </p:nvSpPr>
        <p:spPr/>
        <p:txBody>
          <a:bodyPr>
            <a:normAutofit fontScale="90000"/>
          </a:bodyPr>
          <a:lstStyle/>
          <a:p>
            <a:r>
              <a:rPr lang="en-US" dirty="0" smtClean="0"/>
              <a:t>RTI “</a:t>
            </a:r>
            <a:r>
              <a:rPr lang="en-US" dirty="0" err="1" smtClean="0"/>
              <a:t>Strategery</a:t>
            </a:r>
            <a:r>
              <a:rPr lang="en-US" smtClean="0"/>
              <a:t>”</a:t>
            </a:r>
            <a:br>
              <a:rPr lang="en-US" smtClean="0"/>
            </a:br>
            <a:r>
              <a:rPr lang="en-US" smtClean="0"/>
              <a:t>Strategically </a:t>
            </a:r>
            <a:r>
              <a:rPr lang="en-US" dirty="0" smtClean="0"/>
              <a:t>Planning to Implement RTI  </a:t>
            </a:r>
            <a:endParaRPr lang="en-US" dirty="0"/>
          </a:p>
        </p:txBody>
      </p:sp>
    </p:spTree>
    <p:extLst>
      <p:ext uri="{BB962C8B-B14F-4D97-AF65-F5344CB8AC3E}">
        <p14:creationId xmlns:p14="http://schemas.microsoft.com/office/powerpoint/2010/main" val="6191250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0200" y="1333500"/>
            <a:ext cx="8356600" cy="5173737"/>
          </a:xfrm>
        </p:spPr>
        <p:txBody>
          <a:bodyPr/>
          <a:lstStyle/>
          <a:p>
            <a:r>
              <a:rPr lang="en-US" dirty="0" smtClean="0"/>
              <a:t>Think about a time that you needed to do some strategic planning……</a:t>
            </a:r>
            <a:endParaRPr lang="en-US" dirty="0"/>
          </a:p>
          <a:p>
            <a:pPr lvl="1"/>
            <a:r>
              <a:rPr lang="en-US" i="1" dirty="0" smtClean="0"/>
              <a:t>Were </a:t>
            </a:r>
            <a:r>
              <a:rPr lang="en-US" i="1" dirty="0"/>
              <a:t>you working on the right problem</a:t>
            </a:r>
            <a:r>
              <a:rPr lang="en-US" i="1" dirty="0" smtClean="0"/>
              <a:t>?</a:t>
            </a:r>
          </a:p>
          <a:p>
            <a:pPr lvl="1"/>
            <a:r>
              <a:rPr lang="en-US" i="1" dirty="0" smtClean="0"/>
              <a:t>Did you have the resources to implement your plan?</a:t>
            </a:r>
          </a:p>
          <a:p>
            <a:pPr lvl="1"/>
            <a:r>
              <a:rPr lang="en-US" i="1" dirty="0"/>
              <a:t>Did </a:t>
            </a:r>
            <a:r>
              <a:rPr lang="en-US" i="1" dirty="0" smtClean="0"/>
              <a:t>everyone know what they needed to do?</a:t>
            </a:r>
            <a:endParaRPr lang="en-US" i="1" dirty="0"/>
          </a:p>
          <a:p>
            <a:pPr lvl="1"/>
            <a:r>
              <a:rPr lang="en-US" i="1" dirty="0"/>
              <a:t>How hard was it to </a:t>
            </a:r>
            <a:r>
              <a:rPr lang="en-US" i="1" dirty="0" smtClean="0"/>
              <a:t>accomplish your </a:t>
            </a:r>
            <a:r>
              <a:rPr lang="en-US" i="1" dirty="0"/>
              <a:t>actions?</a:t>
            </a:r>
          </a:p>
          <a:p>
            <a:pPr marL="0" indent="0">
              <a:buNone/>
            </a:pPr>
            <a:endParaRPr lang="en-US" dirty="0"/>
          </a:p>
        </p:txBody>
      </p:sp>
      <p:sp>
        <p:nvSpPr>
          <p:cNvPr id="3" name="Title 2"/>
          <p:cNvSpPr>
            <a:spLocks noGrp="1"/>
          </p:cNvSpPr>
          <p:nvPr>
            <p:ph type="title"/>
          </p:nvPr>
        </p:nvSpPr>
        <p:spPr/>
        <p:txBody>
          <a:bodyPr/>
          <a:lstStyle/>
          <a:p>
            <a:r>
              <a:rPr lang="en-US" dirty="0" smtClean="0"/>
              <a:t>Talk Time</a:t>
            </a:r>
            <a:endParaRPr lang="en-US" dirty="0"/>
          </a:p>
        </p:txBody>
      </p:sp>
      <p:pic>
        <p:nvPicPr>
          <p:cNvPr id="4" name="Picture 3" descr="TALKpartners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700" y="4902199"/>
            <a:ext cx="1778000" cy="1778001"/>
          </a:xfrm>
          <a:prstGeom prst="rect">
            <a:avLst/>
          </a:prstGeom>
        </p:spPr>
      </p:pic>
    </p:spTree>
    <p:extLst>
      <p:ext uri="{BB962C8B-B14F-4D97-AF65-F5344CB8AC3E}">
        <p14:creationId xmlns:p14="http://schemas.microsoft.com/office/powerpoint/2010/main" val="41139639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hlinkClick r:id="rId2"/>
              </a:rPr>
              <a:t>http://www.oregonrti.org</a:t>
            </a:r>
            <a:r>
              <a:rPr lang="en-US" dirty="0" smtClean="0">
                <a:hlinkClick r:id="rId2"/>
              </a:rPr>
              <a:t>/</a:t>
            </a:r>
            <a:r>
              <a:rPr lang="en-US" dirty="0" smtClean="0"/>
              <a:t> </a:t>
            </a:r>
          </a:p>
          <a:p>
            <a:pPr lvl="1"/>
            <a:r>
              <a:rPr lang="en-US" dirty="0" err="1" smtClean="0">
                <a:solidFill>
                  <a:srgbClr val="FF0000"/>
                </a:solidFill>
              </a:rPr>
              <a:t>ORTIi</a:t>
            </a:r>
            <a:r>
              <a:rPr lang="en-US" dirty="0" smtClean="0">
                <a:solidFill>
                  <a:srgbClr val="FF0000"/>
                </a:solidFill>
              </a:rPr>
              <a:t> </a:t>
            </a:r>
          </a:p>
          <a:p>
            <a:r>
              <a:rPr lang="en-US" dirty="0">
                <a:hlinkClick r:id="rId3"/>
              </a:rPr>
              <a:t>http://www.intensiveintervention.org</a:t>
            </a:r>
            <a:r>
              <a:rPr lang="en-US" dirty="0" smtClean="0">
                <a:hlinkClick r:id="rId3"/>
              </a:rPr>
              <a:t>/</a:t>
            </a:r>
            <a:endParaRPr lang="en-US" dirty="0" smtClean="0"/>
          </a:p>
          <a:p>
            <a:pPr lvl="1"/>
            <a:r>
              <a:rPr lang="en-US" dirty="0" smtClean="0">
                <a:solidFill>
                  <a:srgbClr val="FF0000"/>
                </a:solidFill>
              </a:rPr>
              <a:t>National Center on Intensive Intervention</a:t>
            </a:r>
          </a:p>
          <a:p>
            <a:r>
              <a:rPr lang="en-US" dirty="0">
                <a:hlinkClick r:id="rId4"/>
              </a:rPr>
              <a:t>http://www.rtinetwork.org</a:t>
            </a:r>
            <a:r>
              <a:rPr lang="en-US" dirty="0" smtClean="0">
                <a:hlinkClick r:id="rId4"/>
              </a:rPr>
              <a:t>/</a:t>
            </a:r>
            <a:endParaRPr lang="en-US" dirty="0" smtClean="0"/>
          </a:p>
          <a:p>
            <a:pPr lvl="1"/>
            <a:r>
              <a:rPr lang="en-US" dirty="0" smtClean="0">
                <a:solidFill>
                  <a:srgbClr val="FF0000"/>
                </a:solidFill>
              </a:rPr>
              <a:t>RTI Action Network</a:t>
            </a:r>
          </a:p>
          <a:p>
            <a:pPr marL="0" indent="0">
              <a:buNone/>
            </a:pPr>
            <a:endParaRPr lang="en-US" dirty="0" smtClean="0"/>
          </a:p>
          <a:p>
            <a:endParaRPr lang="en-US" dirty="0" smtClean="0"/>
          </a:p>
          <a:p>
            <a:pPr marL="0" indent="0">
              <a:buNone/>
            </a:pPr>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smtClean="0"/>
              <a:t>You are not alone in this work!</a:t>
            </a:r>
            <a:endParaRPr lang="en-US" dirty="0"/>
          </a:p>
        </p:txBody>
      </p:sp>
      <p:pic>
        <p:nvPicPr>
          <p:cNvPr id="4" name="Picture 3" descr="Screen Shot 2017-04-17 at 4.59.4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3712967"/>
            <a:ext cx="2032000" cy="2831714"/>
          </a:xfrm>
          <a:prstGeom prst="rect">
            <a:avLst/>
          </a:prstGeom>
        </p:spPr>
      </p:pic>
    </p:spTree>
    <p:extLst>
      <p:ext uri="{BB962C8B-B14F-4D97-AF65-F5344CB8AC3E}">
        <p14:creationId xmlns:p14="http://schemas.microsoft.com/office/powerpoint/2010/main" val="28884554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smtClean="0"/>
              <a:t>How can you improve strategic planning for RTI? </a:t>
            </a:r>
            <a:endParaRPr lang="en-US" sz="4000" dirty="0"/>
          </a:p>
        </p:txBody>
      </p:sp>
      <p:grpSp>
        <p:nvGrpSpPr>
          <p:cNvPr id="9" name="Group 8"/>
          <p:cNvGrpSpPr/>
          <p:nvPr/>
        </p:nvGrpSpPr>
        <p:grpSpPr>
          <a:xfrm>
            <a:off x="938148" y="3442694"/>
            <a:ext cx="7823238" cy="1513117"/>
            <a:chOff x="689093" y="4485311"/>
            <a:chExt cx="7823238" cy="1513117"/>
          </a:xfrm>
        </p:grpSpPr>
        <p:sp>
          <p:nvSpPr>
            <p:cNvPr id="2" name="Right Arrow 1"/>
            <p:cNvSpPr/>
            <p:nvPr/>
          </p:nvSpPr>
          <p:spPr>
            <a:xfrm>
              <a:off x="689093" y="4485311"/>
              <a:ext cx="7823238" cy="1513117"/>
            </a:xfrm>
            <a:prstGeom prst="rightArrow">
              <a:avLst/>
            </a:prstGeom>
            <a:gradFill flip="none" rotWithShape="1">
              <a:gsLst>
                <a:gs pos="26000">
                  <a:srgbClr val="FF0000">
                    <a:alpha val="75000"/>
                  </a:srgbClr>
                </a:gs>
                <a:gs pos="32000">
                  <a:srgbClr val="FF0000">
                    <a:alpha val="32000"/>
                  </a:srgbClr>
                </a:gs>
                <a:gs pos="36000">
                  <a:srgbClr val="FFFF00">
                    <a:alpha val="74000"/>
                  </a:srgbClr>
                </a:gs>
                <a:gs pos="96000">
                  <a:srgbClr val="008000">
                    <a:alpha val="63000"/>
                  </a:srgbClr>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945675" y="4742000"/>
              <a:ext cx="6566656" cy="923330"/>
            </a:xfrm>
            <a:prstGeom prst="rect">
              <a:avLst/>
            </a:prstGeom>
            <a:noFill/>
          </p:spPr>
          <p:txBody>
            <a:bodyPr wrap="square" rtlCol="0">
              <a:spAutoFit/>
            </a:bodyPr>
            <a:lstStyle/>
            <a:p>
              <a:r>
                <a:rPr lang="en-US" sz="5400" i="1" dirty="0" smtClean="0"/>
                <a:t>Implementation</a:t>
              </a:r>
              <a:endParaRPr lang="en-US" sz="5400" i="1" dirty="0"/>
            </a:p>
          </p:txBody>
        </p:sp>
      </p:grpSp>
      <p:grpSp>
        <p:nvGrpSpPr>
          <p:cNvPr id="7" name="Group 6"/>
          <p:cNvGrpSpPr/>
          <p:nvPr/>
        </p:nvGrpSpPr>
        <p:grpSpPr>
          <a:xfrm>
            <a:off x="897612" y="2273585"/>
            <a:ext cx="2850956" cy="1161858"/>
            <a:chOff x="897612" y="2273585"/>
            <a:chExt cx="2850956" cy="1161858"/>
          </a:xfrm>
        </p:grpSpPr>
        <p:sp>
          <p:nvSpPr>
            <p:cNvPr id="10" name="Pentagon 9"/>
            <p:cNvSpPr/>
            <p:nvPr/>
          </p:nvSpPr>
          <p:spPr>
            <a:xfrm>
              <a:off x="938148" y="2273585"/>
              <a:ext cx="2810420" cy="1161858"/>
            </a:xfrm>
            <a:prstGeom prst="homePlate">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97612" y="2304395"/>
              <a:ext cx="2553699" cy="954107"/>
            </a:xfrm>
            <a:prstGeom prst="rect">
              <a:avLst/>
            </a:prstGeom>
            <a:noFill/>
          </p:spPr>
          <p:txBody>
            <a:bodyPr wrap="square" rtlCol="0">
              <a:spAutoFit/>
            </a:bodyPr>
            <a:lstStyle/>
            <a:p>
              <a:pPr algn="ctr"/>
              <a:r>
                <a:rPr lang="en-US" sz="2800" dirty="0" smtClean="0"/>
                <a:t>Standards of Practice</a:t>
              </a:r>
              <a:endParaRPr lang="en-US" sz="2800" dirty="0"/>
            </a:p>
          </p:txBody>
        </p:sp>
      </p:grpSp>
      <p:grpSp>
        <p:nvGrpSpPr>
          <p:cNvPr id="16" name="Group 15"/>
          <p:cNvGrpSpPr/>
          <p:nvPr/>
        </p:nvGrpSpPr>
        <p:grpSpPr>
          <a:xfrm>
            <a:off x="3262149" y="2273585"/>
            <a:ext cx="2850956" cy="1161858"/>
            <a:chOff x="3262149" y="2273585"/>
            <a:chExt cx="2850956" cy="1161858"/>
          </a:xfrm>
        </p:grpSpPr>
        <p:sp>
          <p:nvSpPr>
            <p:cNvPr id="11" name="Chevron 10"/>
            <p:cNvSpPr/>
            <p:nvPr/>
          </p:nvSpPr>
          <p:spPr>
            <a:xfrm>
              <a:off x="3262149" y="2273585"/>
              <a:ext cx="2850956" cy="1161858"/>
            </a:xfrm>
            <a:prstGeom prst="chevron">
              <a:avLst/>
            </a:prstGeom>
            <a:solidFill>
              <a:srgbClr val="FFFF00"/>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3410776" y="2311975"/>
              <a:ext cx="2553699" cy="954107"/>
            </a:xfrm>
            <a:prstGeom prst="rect">
              <a:avLst/>
            </a:prstGeom>
            <a:noFill/>
          </p:spPr>
          <p:txBody>
            <a:bodyPr wrap="square" rtlCol="0">
              <a:spAutoFit/>
            </a:bodyPr>
            <a:lstStyle/>
            <a:p>
              <a:pPr algn="ctr"/>
              <a:r>
                <a:rPr lang="en-US" sz="2800" dirty="0" smtClean="0"/>
                <a:t>Professional Learning</a:t>
              </a:r>
              <a:endParaRPr lang="en-US" sz="2800" dirty="0"/>
            </a:p>
          </p:txBody>
        </p:sp>
      </p:grpSp>
      <p:grpSp>
        <p:nvGrpSpPr>
          <p:cNvPr id="17" name="Group 16"/>
          <p:cNvGrpSpPr/>
          <p:nvPr/>
        </p:nvGrpSpPr>
        <p:grpSpPr>
          <a:xfrm>
            <a:off x="5644029" y="2277375"/>
            <a:ext cx="2850956" cy="1161858"/>
            <a:chOff x="5644029" y="2277375"/>
            <a:chExt cx="2850956" cy="1161858"/>
          </a:xfrm>
        </p:grpSpPr>
        <p:sp>
          <p:nvSpPr>
            <p:cNvPr id="12" name="Chevron 11"/>
            <p:cNvSpPr/>
            <p:nvPr/>
          </p:nvSpPr>
          <p:spPr>
            <a:xfrm>
              <a:off x="5644029" y="2277375"/>
              <a:ext cx="2850956" cy="1161858"/>
            </a:xfrm>
            <a:prstGeom prst="chevron">
              <a:avLst/>
            </a:prstGeom>
            <a:solidFill>
              <a:srgbClr val="008000"/>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5923940" y="2481675"/>
              <a:ext cx="2553699" cy="523220"/>
            </a:xfrm>
            <a:prstGeom prst="rect">
              <a:avLst/>
            </a:prstGeom>
            <a:noFill/>
          </p:spPr>
          <p:txBody>
            <a:bodyPr wrap="square" rtlCol="0">
              <a:spAutoFit/>
            </a:bodyPr>
            <a:lstStyle/>
            <a:p>
              <a:pPr algn="ctr"/>
              <a:r>
                <a:rPr lang="en-US" sz="2800" dirty="0" smtClean="0"/>
                <a:t>Monitoring</a:t>
              </a:r>
              <a:endParaRPr lang="en-US" sz="2800" dirty="0"/>
            </a:p>
          </p:txBody>
        </p:sp>
      </p:grpSp>
      <p:grpSp>
        <p:nvGrpSpPr>
          <p:cNvPr id="23" name="Group 22"/>
          <p:cNvGrpSpPr/>
          <p:nvPr/>
        </p:nvGrpSpPr>
        <p:grpSpPr>
          <a:xfrm>
            <a:off x="3208094" y="5403989"/>
            <a:ext cx="2553699" cy="1053778"/>
            <a:chOff x="3559406" y="5309419"/>
            <a:chExt cx="2553699" cy="1053778"/>
          </a:xfrm>
        </p:grpSpPr>
        <p:sp>
          <p:nvSpPr>
            <p:cNvPr id="18" name="Cloud 17"/>
            <p:cNvSpPr/>
            <p:nvPr/>
          </p:nvSpPr>
          <p:spPr>
            <a:xfrm>
              <a:off x="3559406" y="5309419"/>
              <a:ext cx="2553699" cy="105377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182706" y="5506196"/>
              <a:ext cx="1370584" cy="584776"/>
            </a:xfrm>
            <a:prstGeom prst="rect">
              <a:avLst/>
            </a:prstGeom>
            <a:noFill/>
          </p:spPr>
          <p:txBody>
            <a:bodyPr wrap="square" rtlCol="0">
              <a:spAutoFit/>
            </a:bodyPr>
            <a:lstStyle/>
            <a:p>
              <a:r>
                <a:rPr lang="en-US" sz="3200" dirty="0" smtClean="0"/>
                <a:t>Math</a:t>
              </a:r>
              <a:endParaRPr lang="en-US" dirty="0"/>
            </a:p>
          </p:txBody>
        </p:sp>
      </p:grpSp>
      <p:grpSp>
        <p:nvGrpSpPr>
          <p:cNvPr id="6" name="Group 5"/>
          <p:cNvGrpSpPr/>
          <p:nvPr/>
        </p:nvGrpSpPr>
        <p:grpSpPr>
          <a:xfrm>
            <a:off x="330110" y="5114406"/>
            <a:ext cx="2607746" cy="1053778"/>
            <a:chOff x="803030" y="5506196"/>
            <a:chExt cx="2607746" cy="1053778"/>
          </a:xfrm>
        </p:grpSpPr>
        <p:sp>
          <p:nvSpPr>
            <p:cNvPr id="22" name="Cloud 21"/>
            <p:cNvSpPr/>
            <p:nvPr/>
          </p:nvSpPr>
          <p:spPr>
            <a:xfrm>
              <a:off x="803030" y="5506196"/>
              <a:ext cx="2553699" cy="105377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607883" y="5768758"/>
              <a:ext cx="1802893" cy="584776"/>
            </a:xfrm>
            <a:prstGeom prst="rect">
              <a:avLst/>
            </a:prstGeom>
            <a:noFill/>
          </p:spPr>
          <p:txBody>
            <a:bodyPr wrap="square" rtlCol="0">
              <a:spAutoFit/>
            </a:bodyPr>
            <a:lstStyle/>
            <a:p>
              <a:r>
                <a:rPr lang="en-US" sz="3200" dirty="0" smtClean="0"/>
                <a:t>PBIS</a:t>
              </a:r>
              <a:endParaRPr lang="en-US" dirty="0"/>
            </a:p>
          </p:txBody>
        </p:sp>
      </p:grpSp>
      <p:grpSp>
        <p:nvGrpSpPr>
          <p:cNvPr id="24" name="Group 23"/>
          <p:cNvGrpSpPr/>
          <p:nvPr/>
        </p:nvGrpSpPr>
        <p:grpSpPr>
          <a:xfrm>
            <a:off x="6329291" y="5187829"/>
            <a:ext cx="2553699" cy="1053778"/>
            <a:chOff x="3559406" y="5309419"/>
            <a:chExt cx="2553699" cy="1053778"/>
          </a:xfrm>
        </p:grpSpPr>
        <p:sp>
          <p:nvSpPr>
            <p:cNvPr id="25" name="Cloud 24"/>
            <p:cNvSpPr/>
            <p:nvPr/>
          </p:nvSpPr>
          <p:spPr>
            <a:xfrm>
              <a:off x="3559406" y="5309419"/>
              <a:ext cx="2553699" cy="105377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182706" y="5506196"/>
              <a:ext cx="1370584" cy="584776"/>
            </a:xfrm>
            <a:prstGeom prst="rect">
              <a:avLst/>
            </a:prstGeom>
            <a:noFill/>
          </p:spPr>
          <p:txBody>
            <a:bodyPr wrap="square" rtlCol="0">
              <a:spAutoFit/>
            </a:bodyPr>
            <a:lstStyle/>
            <a:p>
              <a:r>
                <a:rPr lang="en-US" sz="3200" dirty="0" smtClean="0"/>
                <a:t>STEAM</a:t>
              </a:r>
              <a:endParaRPr lang="en-US" dirty="0"/>
            </a:p>
          </p:txBody>
        </p:sp>
      </p:grpSp>
    </p:spTree>
    <p:extLst>
      <p:ext uri="{BB962C8B-B14F-4D97-AF65-F5344CB8AC3E}">
        <p14:creationId xmlns:p14="http://schemas.microsoft.com/office/powerpoint/2010/main" val="3676846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res.jpg"/>
          <p:cNvPicPr>
            <a:picLocks noGrp="1" noChangeAspect="1"/>
          </p:cNvPicPr>
          <p:nvPr>
            <p:ph idx="1"/>
          </p:nvPr>
        </p:nvPicPr>
        <p:blipFill>
          <a:blip r:embed="rId2">
            <a:extLst>
              <a:ext uri="{28A0092B-C50C-407E-A947-70E740481C1C}">
                <a14:useLocalDpi xmlns:a14="http://schemas.microsoft.com/office/drawing/2010/main" val="0"/>
              </a:ext>
            </a:extLst>
          </a:blip>
          <a:srcRect l="3964" r="3964"/>
          <a:stretch>
            <a:fillRect/>
          </a:stretch>
        </p:blipFill>
        <p:spPr>
          <a:xfrm>
            <a:off x="612589" y="3221757"/>
            <a:ext cx="3751588" cy="2281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r>
              <a:rPr lang="en-US" dirty="0" smtClean="0"/>
              <a:t>Standards of Practice</a:t>
            </a:r>
            <a:endParaRPr lang="en-US" dirty="0"/>
          </a:p>
        </p:txBody>
      </p:sp>
      <p:pic>
        <p:nvPicPr>
          <p:cNvPr id="5" name="Picture 4" descr="img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00" y="2782107"/>
            <a:ext cx="2489201" cy="349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612589" y="1282765"/>
            <a:ext cx="8074212" cy="1323439"/>
          </a:xfrm>
          <a:prstGeom prst="rect">
            <a:avLst/>
          </a:prstGeom>
          <a:noFill/>
        </p:spPr>
        <p:txBody>
          <a:bodyPr wrap="square" rtlCol="0">
            <a:spAutoFit/>
          </a:bodyPr>
          <a:lstStyle/>
          <a:p>
            <a:pPr algn="ctr"/>
            <a:r>
              <a:rPr lang="en-US" sz="4000" i="1" dirty="0" smtClean="0">
                <a:latin typeface="Optima"/>
                <a:cs typeface="Optima"/>
              </a:rPr>
              <a:t>A set of expectations you set to ensure quality performance or care    </a:t>
            </a:r>
            <a:endParaRPr lang="en-US" sz="4000" i="1" dirty="0">
              <a:latin typeface="Optima"/>
              <a:cs typeface="Optima"/>
            </a:endParaRPr>
          </a:p>
        </p:txBody>
      </p:sp>
    </p:spTree>
    <p:extLst>
      <p:ext uri="{BB962C8B-B14F-4D97-AF65-F5344CB8AC3E}">
        <p14:creationId xmlns:p14="http://schemas.microsoft.com/office/powerpoint/2010/main" val="2746193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Goal</a:t>
            </a:r>
          </a:p>
          <a:p>
            <a:pPr lvl="1"/>
            <a:r>
              <a:rPr lang="en-US" dirty="0" smtClean="0"/>
              <a:t>To identify the effective practices that staff should use on a consistent basis</a:t>
            </a:r>
            <a:endParaRPr lang="en-US" dirty="0"/>
          </a:p>
        </p:txBody>
      </p:sp>
      <p:sp>
        <p:nvSpPr>
          <p:cNvPr id="3" name="Title 2"/>
          <p:cNvSpPr>
            <a:spLocks noGrp="1"/>
          </p:cNvSpPr>
          <p:nvPr>
            <p:ph type="title"/>
          </p:nvPr>
        </p:nvSpPr>
        <p:spPr/>
        <p:txBody>
          <a:bodyPr/>
          <a:lstStyle/>
          <a:p>
            <a:r>
              <a:rPr lang="en-US" dirty="0" smtClean="0"/>
              <a:t>Standards of Practice for RTI</a:t>
            </a:r>
            <a:endParaRPr lang="en-US" dirty="0"/>
          </a:p>
        </p:txBody>
      </p:sp>
      <p:pic>
        <p:nvPicPr>
          <p:cNvPr id="6" name="Picture 5"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58" y="3660588"/>
            <a:ext cx="2032000" cy="203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344" y="3437201"/>
            <a:ext cx="2265456" cy="2255387"/>
          </a:xfrm>
          <a:prstGeom prst="rect">
            <a:avLst/>
          </a:prstGeom>
        </p:spPr>
      </p:pic>
      <p:sp>
        <p:nvSpPr>
          <p:cNvPr id="8" name="TextBox 7"/>
          <p:cNvSpPr txBox="1"/>
          <p:nvPr/>
        </p:nvSpPr>
        <p:spPr>
          <a:xfrm>
            <a:off x="657409" y="6013168"/>
            <a:ext cx="1807883" cy="523220"/>
          </a:xfrm>
          <a:prstGeom prst="rect">
            <a:avLst/>
          </a:prstGeom>
          <a:noFill/>
        </p:spPr>
        <p:txBody>
          <a:bodyPr wrap="square" rtlCol="0">
            <a:spAutoFit/>
          </a:bodyPr>
          <a:lstStyle/>
          <a:p>
            <a:pPr algn="ctr"/>
            <a:r>
              <a:rPr lang="en-US" sz="2800" i="1" dirty="0" smtClean="0">
                <a:latin typeface="Optima"/>
                <a:cs typeface="Optima"/>
              </a:rPr>
              <a:t>Materials</a:t>
            </a:r>
            <a:r>
              <a:rPr lang="en-US" sz="2800" i="1" dirty="0" smtClean="0"/>
              <a:t> </a:t>
            </a:r>
            <a:endParaRPr lang="en-US" i="1" dirty="0"/>
          </a:p>
        </p:txBody>
      </p:sp>
      <p:sp>
        <p:nvSpPr>
          <p:cNvPr id="9" name="TextBox 8"/>
          <p:cNvSpPr txBox="1"/>
          <p:nvPr/>
        </p:nvSpPr>
        <p:spPr>
          <a:xfrm>
            <a:off x="5937252" y="5582281"/>
            <a:ext cx="2884021" cy="954107"/>
          </a:xfrm>
          <a:prstGeom prst="rect">
            <a:avLst/>
          </a:prstGeom>
          <a:noFill/>
        </p:spPr>
        <p:txBody>
          <a:bodyPr wrap="square" rtlCol="0">
            <a:spAutoFit/>
          </a:bodyPr>
          <a:lstStyle/>
          <a:p>
            <a:pPr algn="ctr"/>
            <a:r>
              <a:rPr lang="en-US" sz="2800" i="1" dirty="0" smtClean="0">
                <a:latin typeface="Optima"/>
                <a:cs typeface="Optima"/>
              </a:rPr>
              <a:t>Instructional Strategies</a:t>
            </a:r>
            <a:endParaRPr lang="en-US" sz="2800" i="1" dirty="0">
              <a:latin typeface="Optima"/>
              <a:cs typeface="Optima"/>
            </a:endParaRPr>
          </a:p>
        </p:txBody>
      </p:sp>
      <p:pic>
        <p:nvPicPr>
          <p:cNvPr id="10" name="Picture 9"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2527" y="3436472"/>
            <a:ext cx="3289300" cy="2476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1007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Standards of Practice Example</a:t>
            </a:r>
            <a:endParaRPr lang="en-US" dirty="0"/>
          </a:p>
        </p:txBody>
      </p:sp>
      <p:pic>
        <p:nvPicPr>
          <p:cNvPr id="8" name="Picture 7" descr="Screen Shot 2016-06-30 at 8.43.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6256"/>
            <a:ext cx="9144000" cy="5310059"/>
          </a:xfrm>
          <a:prstGeom prst="rect">
            <a:avLst/>
          </a:prstGeom>
        </p:spPr>
      </p:pic>
      <p:sp>
        <p:nvSpPr>
          <p:cNvPr id="2" name="Rectangle 1"/>
          <p:cNvSpPr/>
          <p:nvPr/>
        </p:nvSpPr>
        <p:spPr>
          <a:xfrm>
            <a:off x="155514" y="2064961"/>
            <a:ext cx="898525" cy="4551354"/>
          </a:xfrm>
          <a:prstGeom prst="rect">
            <a:avLst/>
          </a:prstGeom>
          <a:solidFill>
            <a:srgbClr val="0080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626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Talk Time</a:t>
            </a:r>
            <a:endParaRPr lang="en-US" dirty="0"/>
          </a:p>
        </p:txBody>
      </p:sp>
      <p:sp>
        <p:nvSpPr>
          <p:cNvPr id="5" name="Content Placeholder 4"/>
          <p:cNvSpPr>
            <a:spLocks noGrp="1"/>
          </p:cNvSpPr>
          <p:nvPr>
            <p:ph idx="1"/>
          </p:nvPr>
        </p:nvSpPr>
        <p:spPr>
          <a:xfrm>
            <a:off x="457200" y="1502302"/>
            <a:ext cx="8229600" cy="3052765"/>
          </a:xfrm>
        </p:spPr>
        <p:txBody>
          <a:bodyPr/>
          <a:lstStyle/>
          <a:p>
            <a:pPr marL="514350" indent="-514350">
              <a:buFont typeface="+mj-lt"/>
              <a:buAutoNum type="arabicPeriod"/>
            </a:pPr>
            <a:r>
              <a:rPr lang="en-US" dirty="0" smtClean="0"/>
              <a:t>Review the form</a:t>
            </a:r>
          </a:p>
          <a:p>
            <a:pPr marL="514350" indent="-514350">
              <a:buFont typeface="+mj-lt"/>
              <a:buAutoNum type="arabicPeriod"/>
            </a:pPr>
            <a:r>
              <a:rPr lang="en-US" dirty="0" smtClean="0"/>
              <a:t>Talk to your neighbor about what surprised or affirmed your thinking.</a:t>
            </a:r>
          </a:p>
          <a:p>
            <a:pPr marL="514350" indent="-514350">
              <a:buFont typeface="+mj-lt"/>
              <a:buAutoNum type="arabicPeriod"/>
            </a:pPr>
            <a:r>
              <a:rPr lang="en-US" dirty="0" smtClean="0"/>
              <a:t>Does your district utilize Standards of Practice for reading?</a:t>
            </a:r>
          </a:p>
          <a:p>
            <a:pPr marL="0" indent="0">
              <a:buNone/>
            </a:pPr>
            <a:endParaRPr lang="en-US" dirty="0"/>
          </a:p>
        </p:txBody>
      </p:sp>
      <p:pic>
        <p:nvPicPr>
          <p:cNvPr id="6" name="Picture 5" descr="TALKpartners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4902199"/>
            <a:ext cx="1778000" cy="1778001"/>
          </a:xfrm>
          <a:prstGeom prst="rect">
            <a:avLst/>
          </a:prstGeom>
        </p:spPr>
      </p:pic>
    </p:spTree>
    <p:extLst>
      <p:ext uri="{BB962C8B-B14F-4D97-AF65-F5344CB8AC3E}">
        <p14:creationId xmlns:p14="http://schemas.microsoft.com/office/powerpoint/2010/main" val="10176219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3" cstate="print"/>
          <a:srcRect t="9368" b="9368"/>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Learning is Messy</a:t>
            </a:r>
            <a:endParaRPr lang="en-US" dirty="0"/>
          </a:p>
        </p:txBody>
      </p:sp>
    </p:spTree>
    <p:extLst>
      <p:ext uri="{BB962C8B-B14F-4D97-AF65-F5344CB8AC3E}">
        <p14:creationId xmlns:p14="http://schemas.microsoft.com/office/powerpoint/2010/main" val="27322041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res.jpg"/>
          <p:cNvPicPr>
            <a:picLocks noChangeAspect="1"/>
          </p:cNvPicPr>
          <p:nvPr/>
        </p:nvPicPr>
        <p:blipFill rotWithShape="1">
          <a:blip r:embed="rId3">
            <a:extLst>
              <a:ext uri="{28A0092B-C50C-407E-A947-70E740481C1C}">
                <a14:useLocalDpi xmlns:a14="http://schemas.microsoft.com/office/drawing/2010/main" val="0"/>
              </a:ext>
            </a:extLst>
          </a:blip>
          <a:srcRect b="13121"/>
          <a:stretch/>
        </p:blipFill>
        <p:spPr>
          <a:xfrm>
            <a:off x="5657476" y="3304145"/>
            <a:ext cx="2870200" cy="2460499"/>
          </a:xfrm>
          <a:prstGeom prst="rect">
            <a:avLst/>
          </a:prstGeom>
        </p:spPr>
      </p:pic>
      <p:sp>
        <p:nvSpPr>
          <p:cNvPr id="2" name="Content Placeholder 1"/>
          <p:cNvSpPr>
            <a:spLocks noGrp="1"/>
          </p:cNvSpPr>
          <p:nvPr>
            <p:ph idx="1"/>
          </p:nvPr>
        </p:nvSpPr>
        <p:spPr/>
        <p:txBody>
          <a:bodyPr/>
          <a:lstStyle/>
          <a:p>
            <a:r>
              <a:rPr lang="en-US" dirty="0" smtClean="0"/>
              <a:t>Goal </a:t>
            </a:r>
          </a:p>
          <a:p>
            <a:pPr lvl="1"/>
            <a:r>
              <a:rPr lang="en-US" dirty="0" smtClean="0"/>
              <a:t>To teach and support staff to </a:t>
            </a:r>
            <a:r>
              <a:rPr lang="en-US" i="1" dirty="0" smtClean="0"/>
              <a:t>consistently</a:t>
            </a:r>
            <a:r>
              <a:rPr lang="en-US" dirty="0" smtClean="0"/>
              <a:t> and </a:t>
            </a:r>
            <a:r>
              <a:rPr lang="en-US" i="1" dirty="0" smtClean="0"/>
              <a:t>fluently</a:t>
            </a:r>
            <a:r>
              <a:rPr lang="en-US" dirty="0" smtClean="0"/>
              <a:t> use the skills necessary to implement RTI</a:t>
            </a:r>
          </a:p>
          <a:p>
            <a:pPr lvl="2"/>
            <a:r>
              <a:rPr lang="en-US" dirty="0" smtClean="0"/>
              <a:t>Effective instruction</a:t>
            </a:r>
          </a:p>
          <a:p>
            <a:pPr lvl="2"/>
            <a:r>
              <a:rPr lang="en-US" dirty="0" smtClean="0"/>
              <a:t>Assessment </a:t>
            </a:r>
          </a:p>
          <a:p>
            <a:pPr lvl="2"/>
            <a:r>
              <a:rPr lang="en-US" dirty="0" smtClean="0"/>
              <a:t>Data based decision making </a:t>
            </a:r>
          </a:p>
          <a:p>
            <a:pPr marL="0" indent="0">
              <a:buNone/>
            </a:pPr>
            <a:endParaRPr lang="en-US" dirty="0"/>
          </a:p>
        </p:txBody>
      </p:sp>
      <p:sp>
        <p:nvSpPr>
          <p:cNvPr id="3" name="Title 2"/>
          <p:cNvSpPr>
            <a:spLocks noGrp="1"/>
          </p:cNvSpPr>
          <p:nvPr>
            <p:ph type="title"/>
          </p:nvPr>
        </p:nvSpPr>
        <p:spPr/>
        <p:txBody>
          <a:bodyPr/>
          <a:lstStyle/>
          <a:p>
            <a:r>
              <a:rPr lang="en-US" dirty="0" smtClean="0"/>
              <a:t>Professional Learning for RTI</a:t>
            </a:r>
            <a:endParaRPr lang="en-US" dirty="0"/>
          </a:p>
        </p:txBody>
      </p:sp>
      <p:sp>
        <p:nvSpPr>
          <p:cNvPr id="5" name="TextBox 4"/>
          <p:cNvSpPr txBox="1"/>
          <p:nvPr/>
        </p:nvSpPr>
        <p:spPr>
          <a:xfrm>
            <a:off x="299232" y="5179868"/>
            <a:ext cx="1984235" cy="584776"/>
          </a:xfrm>
          <a:prstGeom prst="rect">
            <a:avLst/>
          </a:prstGeom>
          <a:noFill/>
        </p:spPr>
        <p:txBody>
          <a:bodyPr wrap="square" rtlCol="0">
            <a:spAutoFit/>
          </a:bodyPr>
          <a:lstStyle/>
          <a:p>
            <a:r>
              <a:rPr lang="en-US" sz="3200" i="1" dirty="0">
                <a:latin typeface="Optima"/>
                <a:cs typeface="Optima"/>
              </a:rPr>
              <a:t>T</a:t>
            </a:r>
            <a:r>
              <a:rPr lang="en-US" sz="3200" i="1" dirty="0" smtClean="0">
                <a:latin typeface="Optima"/>
                <a:cs typeface="Optima"/>
              </a:rPr>
              <a:t>rainings</a:t>
            </a:r>
            <a:endParaRPr lang="en-US" i="1" dirty="0">
              <a:latin typeface="Optima"/>
              <a:cs typeface="Optima"/>
            </a:endParaRPr>
          </a:p>
        </p:txBody>
      </p:sp>
      <p:sp>
        <p:nvSpPr>
          <p:cNvPr id="6" name="TextBox 5"/>
          <p:cNvSpPr txBox="1"/>
          <p:nvPr/>
        </p:nvSpPr>
        <p:spPr>
          <a:xfrm>
            <a:off x="1352599" y="5911588"/>
            <a:ext cx="1861736" cy="584776"/>
          </a:xfrm>
          <a:prstGeom prst="rect">
            <a:avLst/>
          </a:prstGeom>
          <a:noFill/>
        </p:spPr>
        <p:txBody>
          <a:bodyPr wrap="square" rtlCol="0">
            <a:spAutoFit/>
          </a:bodyPr>
          <a:lstStyle/>
          <a:p>
            <a:r>
              <a:rPr lang="en-US" sz="3200" i="1" dirty="0">
                <a:latin typeface="Optima"/>
                <a:cs typeface="Optima"/>
              </a:rPr>
              <a:t>C</a:t>
            </a:r>
            <a:r>
              <a:rPr lang="en-US" sz="3200" i="1" dirty="0" smtClean="0">
                <a:latin typeface="Optima"/>
                <a:cs typeface="Optima"/>
              </a:rPr>
              <a:t>oaching</a:t>
            </a:r>
            <a:endParaRPr lang="en-US" sz="3200" i="1" dirty="0">
              <a:latin typeface="Optima"/>
              <a:cs typeface="Optima"/>
            </a:endParaRPr>
          </a:p>
        </p:txBody>
      </p:sp>
      <p:sp>
        <p:nvSpPr>
          <p:cNvPr id="7" name="TextBox 6"/>
          <p:cNvSpPr txBox="1"/>
          <p:nvPr/>
        </p:nvSpPr>
        <p:spPr>
          <a:xfrm>
            <a:off x="3352321" y="5087245"/>
            <a:ext cx="1484161" cy="584776"/>
          </a:xfrm>
          <a:prstGeom prst="rect">
            <a:avLst/>
          </a:prstGeom>
          <a:noFill/>
        </p:spPr>
        <p:txBody>
          <a:bodyPr wrap="square" rtlCol="0">
            <a:spAutoFit/>
          </a:bodyPr>
          <a:lstStyle/>
          <a:p>
            <a:r>
              <a:rPr lang="en-US" sz="3200" i="1" dirty="0" smtClean="0">
                <a:latin typeface="Optima"/>
                <a:cs typeface="Optima"/>
              </a:rPr>
              <a:t>PLCs</a:t>
            </a:r>
            <a:endParaRPr lang="en-US" sz="3200" i="1" dirty="0">
              <a:latin typeface="Optima"/>
              <a:cs typeface="Optima"/>
            </a:endParaRPr>
          </a:p>
        </p:txBody>
      </p:sp>
      <p:sp>
        <p:nvSpPr>
          <p:cNvPr id="8" name="TextBox 7"/>
          <p:cNvSpPr txBox="1"/>
          <p:nvPr/>
        </p:nvSpPr>
        <p:spPr>
          <a:xfrm>
            <a:off x="4029323" y="5958127"/>
            <a:ext cx="3256305" cy="584776"/>
          </a:xfrm>
          <a:prstGeom prst="rect">
            <a:avLst/>
          </a:prstGeom>
          <a:noFill/>
        </p:spPr>
        <p:txBody>
          <a:bodyPr wrap="square" rtlCol="0">
            <a:spAutoFit/>
          </a:bodyPr>
          <a:lstStyle/>
          <a:p>
            <a:r>
              <a:rPr lang="en-US" sz="3200" i="1" dirty="0" smtClean="0">
                <a:latin typeface="Optima"/>
                <a:cs typeface="Optima"/>
              </a:rPr>
              <a:t>Peer observation</a:t>
            </a:r>
            <a:endParaRPr lang="en-US" sz="3200" i="1" dirty="0">
              <a:latin typeface="Optima"/>
              <a:cs typeface="Optima"/>
            </a:endParaRPr>
          </a:p>
        </p:txBody>
      </p:sp>
    </p:spTree>
    <p:extLst>
      <p:ext uri="{BB962C8B-B14F-4D97-AF65-F5344CB8AC3E}">
        <p14:creationId xmlns:p14="http://schemas.microsoft.com/office/powerpoint/2010/main" val="793710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s.jpg"/>
          <p:cNvPicPr>
            <a:picLocks noGrp="1" noChangeAspect="1"/>
          </p:cNvPicPr>
          <p:nvPr>
            <p:ph idx="1"/>
          </p:nvPr>
        </p:nvPicPr>
        <p:blipFill>
          <a:blip r:embed="rId3">
            <a:extLst>
              <a:ext uri="{28A0092B-C50C-407E-A947-70E740481C1C}">
                <a14:useLocalDpi xmlns:a14="http://schemas.microsoft.com/office/drawing/2010/main" val="0"/>
              </a:ext>
            </a:extLst>
          </a:blip>
          <a:srcRect t="4301" b="4301"/>
          <a:stretch>
            <a:fillRect/>
          </a:stretch>
        </p:blipFill>
        <p:spPr>
          <a:xfrm>
            <a:off x="4499376" y="1919973"/>
            <a:ext cx="4083020" cy="2723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r>
              <a:rPr lang="en-US" dirty="0" smtClean="0"/>
              <a:t>It’s </a:t>
            </a:r>
            <a:r>
              <a:rPr lang="en-US" dirty="0"/>
              <a:t>I</a:t>
            </a:r>
            <a:r>
              <a:rPr lang="en-US" dirty="0" smtClean="0"/>
              <a:t>mportant to Monitor</a:t>
            </a:r>
            <a:endParaRPr lang="en-US" dirty="0"/>
          </a:p>
        </p:txBody>
      </p:sp>
      <p:pic>
        <p:nvPicPr>
          <p:cNvPr id="4" name="Picture 3" descr="Screen Shot 2015-02-13 at 12.29.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919973"/>
            <a:ext cx="3604652" cy="2723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52051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Why do you need to strategically plan to implement RTI?</a:t>
            </a:r>
          </a:p>
          <a:p>
            <a:r>
              <a:rPr lang="en-US" dirty="0" smtClean="0"/>
              <a:t>How do you strategically plan to implement RTI?</a:t>
            </a:r>
          </a:p>
          <a:p>
            <a:pPr lvl="1"/>
            <a:r>
              <a:rPr lang="en-US" dirty="0" smtClean="0"/>
              <a:t>Identity needs</a:t>
            </a:r>
          </a:p>
          <a:p>
            <a:pPr lvl="1"/>
            <a:r>
              <a:rPr lang="en-US" dirty="0" smtClean="0"/>
              <a:t>Set priorities</a:t>
            </a:r>
          </a:p>
          <a:p>
            <a:pPr lvl="1"/>
            <a:r>
              <a:rPr lang="en-US" dirty="0" smtClean="0"/>
              <a:t>Develop action plan</a:t>
            </a:r>
            <a:endParaRPr lang="en-US" dirty="0"/>
          </a:p>
        </p:txBody>
      </p:sp>
      <p:sp>
        <p:nvSpPr>
          <p:cNvPr id="3" name="Title 2"/>
          <p:cNvSpPr>
            <a:spLocks noGrp="1"/>
          </p:cNvSpPr>
          <p:nvPr>
            <p:ph type="title"/>
          </p:nvPr>
        </p:nvSpPr>
        <p:spPr/>
        <p:txBody>
          <a:bodyPr/>
          <a:lstStyle/>
          <a:p>
            <a:r>
              <a:rPr lang="en-US" dirty="0" smtClean="0"/>
              <a:t>Targets</a:t>
            </a:r>
            <a:endParaRPr lang="en-US" dirty="0"/>
          </a:p>
        </p:txBody>
      </p:sp>
    </p:spTree>
    <p:extLst>
      <p:ext uri="{BB962C8B-B14F-4D97-AF65-F5344CB8AC3E}">
        <p14:creationId xmlns:p14="http://schemas.microsoft.com/office/powerpoint/2010/main" val="13428365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Goal</a:t>
            </a:r>
          </a:p>
          <a:p>
            <a:pPr lvl="1"/>
            <a:r>
              <a:rPr lang="en-US" dirty="0" smtClean="0"/>
              <a:t>To </a:t>
            </a:r>
            <a:r>
              <a:rPr lang="en-US" i="1" dirty="0" smtClean="0"/>
              <a:t>determine</a:t>
            </a:r>
            <a:r>
              <a:rPr lang="en-US" dirty="0" smtClean="0"/>
              <a:t> if staff is consistently and fluently </a:t>
            </a:r>
            <a:r>
              <a:rPr lang="en-US" i="1" dirty="0" smtClean="0"/>
              <a:t>using the practices </a:t>
            </a:r>
            <a:r>
              <a:rPr lang="en-US" dirty="0" smtClean="0"/>
              <a:t>that been have agreed upon and taught</a:t>
            </a:r>
          </a:p>
          <a:p>
            <a:pPr lvl="1"/>
            <a:r>
              <a:rPr lang="en-US" dirty="0" smtClean="0"/>
              <a:t>To identify a plan to provide additional support as needed</a:t>
            </a:r>
          </a:p>
          <a:p>
            <a:pPr marL="457200" lvl="1" indent="0">
              <a:buNone/>
            </a:pPr>
            <a:endParaRPr lang="en-US" dirty="0" smtClean="0"/>
          </a:p>
          <a:p>
            <a:pPr marL="2743200" lvl="6" indent="0">
              <a:buNone/>
            </a:pPr>
            <a:endParaRPr lang="en-US" dirty="0" smtClean="0"/>
          </a:p>
        </p:txBody>
      </p:sp>
      <p:sp>
        <p:nvSpPr>
          <p:cNvPr id="3" name="Title 2"/>
          <p:cNvSpPr>
            <a:spLocks noGrp="1"/>
          </p:cNvSpPr>
          <p:nvPr>
            <p:ph type="title"/>
          </p:nvPr>
        </p:nvSpPr>
        <p:spPr/>
        <p:txBody>
          <a:bodyPr/>
          <a:lstStyle/>
          <a:p>
            <a:r>
              <a:rPr lang="en-US" dirty="0" smtClean="0"/>
              <a:t>Monitoring for RTI </a:t>
            </a:r>
            <a:endParaRPr lang="en-US"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6260" y="4669815"/>
            <a:ext cx="2946400" cy="2032000"/>
          </a:xfrm>
          <a:prstGeom prst="rect">
            <a:avLst/>
          </a:prstGeom>
          <a:ln>
            <a:noFill/>
          </a:ln>
          <a:effectLst>
            <a:softEdge rad="112500"/>
          </a:effectLst>
        </p:spPr>
      </p:pic>
      <p:sp>
        <p:nvSpPr>
          <p:cNvPr id="5" name="TextBox 4"/>
          <p:cNvSpPr txBox="1"/>
          <p:nvPr/>
        </p:nvSpPr>
        <p:spPr>
          <a:xfrm>
            <a:off x="190400" y="4669815"/>
            <a:ext cx="4417067" cy="584776"/>
          </a:xfrm>
          <a:prstGeom prst="rect">
            <a:avLst/>
          </a:prstGeom>
          <a:noFill/>
        </p:spPr>
        <p:txBody>
          <a:bodyPr wrap="square" rtlCol="0">
            <a:spAutoFit/>
          </a:bodyPr>
          <a:lstStyle/>
          <a:p>
            <a:r>
              <a:rPr lang="en-US" sz="3200" i="1" dirty="0" smtClean="0">
                <a:latin typeface="Optima"/>
                <a:cs typeface="Optima"/>
              </a:rPr>
              <a:t>Principal walkthroughs</a:t>
            </a:r>
            <a:endParaRPr lang="en-US" sz="3200" i="1" dirty="0">
              <a:latin typeface="Optima"/>
              <a:cs typeface="Optima"/>
            </a:endParaRPr>
          </a:p>
        </p:txBody>
      </p:sp>
      <p:sp>
        <p:nvSpPr>
          <p:cNvPr id="6" name="TextBox 5"/>
          <p:cNvSpPr txBox="1"/>
          <p:nvPr/>
        </p:nvSpPr>
        <p:spPr>
          <a:xfrm>
            <a:off x="190400" y="5990898"/>
            <a:ext cx="4012673" cy="584776"/>
          </a:xfrm>
          <a:prstGeom prst="rect">
            <a:avLst/>
          </a:prstGeom>
          <a:noFill/>
        </p:spPr>
        <p:txBody>
          <a:bodyPr wrap="square" rtlCol="0">
            <a:spAutoFit/>
          </a:bodyPr>
          <a:lstStyle/>
          <a:p>
            <a:r>
              <a:rPr lang="en-US" sz="3200" i="1" dirty="0" smtClean="0">
                <a:latin typeface="Optima"/>
                <a:cs typeface="Optima"/>
              </a:rPr>
              <a:t>Instructional rounds</a:t>
            </a:r>
            <a:endParaRPr lang="en-US" sz="3200" i="1" dirty="0">
              <a:latin typeface="Optima"/>
              <a:cs typeface="Optima"/>
            </a:endParaRPr>
          </a:p>
        </p:txBody>
      </p:sp>
      <p:sp>
        <p:nvSpPr>
          <p:cNvPr id="7" name="TextBox 6"/>
          <p:cNvSpPr txBox="1"/>
          <p:nvPr/>
        </p:nvSpPr>
        <p:spPr>
          <a:xfrm>
            <a:off x="5719738" y="4639037"/>
            <a:ext cx="2967062" cy="584776"/>
          </a:xfrm>
          <a:prstGeom prst="rect">
            <a:avLst/>
          </a:prstGeom>
          <a:noFill/>
        </p:spPr>
        <p:txBody>
          <a:bodyPr wrap="square" rtlCol="0">
            <a:spAutoFit/>
          </a:bodyPr>
          <a:lstStyle/>
          <a:p>
            <a:r>
              <a:rPr lang="en-US" sz="3200" i="1" dirty="0" smtClean="0">
                <a:latin typeface="Optima"/>
                <a:cs typeface="Optima"/>
              </a:rPr>
              <a:t>Learning Walks</a:t>
            </a:r>
            <a:endParaRPr lang="en-US" sz="3200" i="1" dirty="0">
              <a:latin typeface="Optima"/>
              <a:cs typeface="Optima"/>
            </a:endParaRPr>
          </a:p>
        </p:txBody>
      </p:sp>
      <p:sp>
        <p:nvSpPr>
          <p:cNvPr id="8" name="TextBox 7"/>
          <p:cNvSpPr txBox="1"/>
          <p:nvPr/>
        </p:nvSpPr>
        <p:spPr>
          <a:xfrm>
            <a:off x="5719738" y="5922461"/>
            <a:ext cx="3122254" cy="584776"/>
          </a:xfrm>
          <a:prstGeom prst="rect">
            <a:avLst/>
          </a:prstGeom>
          <a:noFill/>
        </p:spPr>
        <p:txBody>
          <a:bodyPr wrap="square" rtlCol="0">
            <a:spAutoFit/>
          </a:bodyPr>
          <a:lstStyle/>
          <a:p>
            <a:r>
              <a:rPr lang="en-US" sz="3200" i="1" dirty="0" smtClean="0">
                <a:latin typeface="Optima"/>
                <a:cs typeface="Optima"/>
              </a:rPr>
              <a:t>Self Monitoring</a:t>
            </a:r>
            <a:endParaRPr lang="en-US" sz="3200" i="1" dirty="0">
              <a:latin typeface="Optima"/>
              <a:cs typeface="Optima"/>
            </a:endParaRPr>
          </a:p>
        </p:txBody>
      </p:sp>
    </p:spTree>
    <p:extLst>
      <p:ext uri="{BB962C8B-B14F-4D97-AF65-F5344CB8AC3E}">
        <p14:creationId xmlns:p14="http://schemas.microsoft.com/office/powerpoint/2010/main" val="1549004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4-04 at 12.37.57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386" b="3529"/>
          <a:stretch/>
        </p:blipFill>
        <p:spPr>
          <a:xfrm>
            <a:off x="156978" y="1412623"/>
            <a:ext cx="8805069" cy="5293770"/>
          </a:xfrm>
        </p:spPr>
      </p:pic>
      <p:sp>
        <p:nvSpPr>
          <p:cNvPr id="3" name="Title 2"/>
          <p:cNvSpPr>
            <a:spLocks noGrp="1"/>
          </p:cNvSpPr>
          <p:nvPr>
            <p:ph type="title"/>
          </p:nvPr>
        </p:nvSpPr>
        <p:spPr/>
        <p:txBody>
          <a:bodyPr>
            <a:normAutofit fontScale="90000"/>
          </a:bodyPr>
          <a:lstStyle/>
          <a:p>
            <a:r>
              <a:rPr lang="en-US" dirty="0" smtClean="0"/>
              <a:t>How do we strategically plan to implement RTI?</a:t>
            </a:r>
            <a:endParaRPr lang="en-US" dirty="0"/>
          </a:p>
        </p:txBody>
      </p:sp>
      <p:sp>
        <p:nvSpPr>
          <p:cNvPr id="2" name="Rectangle 1"/>
          <p:cNvSpPr/>
          <p:nvPr/>
        </p:nvSpPr>
        <p:spPr>
          <a:xfrm>
            <a:off x="423571" y="2439986"/>
            <a:ext cx="8183341" cy="44233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312911" y="2439986"/>
            <a:ext cx="4695086" cy="442336"/>
          </a:xfrm>
          <a:prstGeom prst="rect">
            <a:avLst/>
          </a:prstGeom>
          <a:solidFill>
            <a:srgbClr val="FF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596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41000"/>
          </a:blip>
          <a:stretch>
            <a:fillRect/>
          </a:stretch>
        </p:blipFill>
        <p:spPr>
          <a:xfrm>
            <a:off x="0" y="0"/>
            <a:ext cx="9144000" cy="6870700"/>
          </a:xfrm>
          <a:prstGeom prst="rect">
            <a:avLst/>
          </a:prstGeom>
          <a:blipFill rotWithShape="1">
            <a:blip r:embed="rId4">
              <a:alphaModFix amt="41000"/>
            </a:blip>
            <a:tile tx="0" ty="0" sx="100000" sy="100000" flip="none" algn="tl"/>
          </a:blipFill>
        </p:spPr>
      </p:pic>
      <p:sp>
        <p:nvSpPr>
          <p:cNvPr id="7" name="Title 1"/>
          <p:cNvSpPr>
            <a:spLocks noGrp="1"/>
          </p:cNvSpPr>
          <p:nvPr>
            <p:ph type="title"/>
          </p:nvPr>
        </p:nvSpPr>
        <p:spPr>
          <a:xfrm>
            <a:off x="457200" y="51162"/>
            <a:ext cx="8229600" cy="1143000"/>
          </a:xfrm>
        </p:spPr>
        <p:txBody>
          <a:bodyPr>
            <a:normAutofit/>
          </a:bodyPr>
          <a:lstStyle/>
          <a:p>
            <a:r>
              <a:rPr lang="en-US" i="1" dirty="0" smtClean="0">
                <a:solidFill>
                  <a:srgbClr val="FF0000"/>
                </a:solidFill>
              </a:rPr>
              <a:t>District Run of the Mill</a:t>
            </a:r>
            <a:endParaRPr lang="en-US" i="1" dirty="0">
              <a:solidFill>
                <a:srgbClr val="FF0000"/>
              </a:solidFill>
            </a:endParaRPr>
          </a:p>
        </p:txBody>
      </p:sp>
      <p:sp>
        <p:nvSpPr>
          <p:cNvPr id="5" name="Content Placeholder 3"/>
          <p:cNvSpPr>
            <a:spLocks noGrp="1"/>
          </p:cNvSpPr>
          <p:nvPr>
            <p:ph idx="1"/>
          </p:nvPr>
        </p:nvSpPr>
        <p:spPr>
          <a:xfrm>
            <a:off x="4648200" y="1828800"/>
            <a:ext cx="4191000" cy="4724400"/>
          </a:xfrm>
        </p:spPr>
        <p:txBody>
          <a:bodyPr>
            <a:normAutofit/>
          </a:bodyPr>
          <a:lstStyle/>
          <a:p>
            <a:r>
              <a:rPr lang="en-US" b="1" dirty="0" smtClean="0"/>
              <a:t>RTI Project: </a:t>
            </a:r>
            <a:r>
              <a:rPr lang="en-US" b="1" dirty="0"/>
              <a:t>f</a:t>
            </a:r>
            <a:r>
              <a:rPr lang="en-US" b="1" dirty="0" smtClean="0"/>
              <a:t>irst year</a:t>
            </a:r>
          </a:p>
          <a:p>
            <a:endParaRPr lang="en-US" dirty="0"/>
          </a:p>
        </p:txBody>
      </p:sp>
      <p:sp>
        <p:nvSpPr>
          <p:cNvPr id="6" name="Content Placeholder 2"/>
          <p:cNvSpPr txBox="1">
            <a:spLocks/>
          </p:cNvSpPr>
          <p:nvPr/>
        </p:nvSpPr>
        <p:spPr>
          <a:xfrm>
            <a:off x="457200" y="1828800"/>
            <a:ext cx="4038600" cy="4221163"/>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b="0" i="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b="0" i="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4 elementary schools</a:t>
            </a:r>
          </a:p>
          <a:p>
            <a:r>
              <a:rPr lang="en-US" b="1" dirty="0" smtClean="0"/>
              <a:t>Rural community</a:t>
            </a:r>
          </a:p>
          <a:p>
            <a:r>
              <a:rPr lang="en-US" b="1" dirty="0" smtClean="0"/>
              <a:t>34% free &amp; reduced lunch</a:t>
            </a:r>
          </a:p>
          <a:p>
            <a:r>
              <a:rPr lang="en-US" b="1" dirty="0" smtClean="0"/>
              <a:t>18% ELL</a:t>
            </a:r>
          </a:p>
          <a:p>
            <a:r>
              <a:rPr lang="en-US" b="1" dirty="0" smtClean="0"/>
              <a:t>15% Special Ed </a:t>
            </a:r>
          </a:p>
          <a:p>
            <a:pPr marL="0" indent="0">
              <a:buFont typeface="Arial"/>
              <a:buNone/>
            </a:pPr>
            <a:endParaRPr lang="en-US" dirty="0"/>
          </a:p>
        </p:txBody>
      </p:sp>
    </p:spTree>
    <p:extLst>
      <p:ext uri="{BB962C8B-B14F-4D97-AF65-F5344CB8AC3E}">
        <p14:creationId xmlns:p14="http://schemas.microsoft.com/office/powerpoint/2010/main" val="559226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Do we identify the needs or just come up with a solution?</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i="1" dirty="0" smtClean="0"/>
          </a:p>
          <a:p>
            <a:pPr marL="0" indent="0">
              <a:buNone/>
            </a:pPr>
            <a:endParaRPr lang="en-US" i="1" dirty="0" smtClean="0"/>
          </a:p>
          <a:p>
            <a:pPr marL="0" indent="0">
              <a:buNone/>
            </a:pPr>
            <a:r>
              <a:rPr lang="en-US" i="1" dirty="0" smtClean="0"/>
              <a:t>How do you currently identify needs for implementation of your RTI system</a:t>
            </a:r>
            <a:r>
              <a:rPr lang="en-US" dirty="0" smtClean="0"/>
              <a:t>?</a:t>
            </a:r>
            <a:endParaRPr lang="en-US" dirty="0"/>
          </a:p>
          <a:p>
            <a:endParaRPr lang="en-US" dirty="0" smtClean="0"/>
          </a:p>
        </p:txBody>
      </p:sp>
      <p:sp>
        <p:nvSpPr>
          <p:cNvPr id="3" name="Title 2"/>
          <p:cNvSpPr>
            <a:spLocks noGrp="1"/>
          </p:cNvSpPr>
          <p:nvPr>
            <p:ph type="title"/>
          </p:nvPr>
        </p:nvSpPr>
        <p:spPr/>
        <p:txBody>
          <a:bodyPr/>
          <a:lstStyle/>
          <a:p>
            <a:r>
              <a:rPr lang="en-US" dirty="0" smtClean="0"/>
              <a:t>Identifying Needs</a:t>
            </a:r>
            <a:endParaRPr lang="en-US" dirty="0"/>
          </a:p>
        </p:txBody>
      </p:sp>
      <p:pic>
        <p:nvPicPr>
          <p:cNvPr id="4" name="Picture 3" descr="img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874" y="2502015"/>
            <a:ext cx="3484428" cy="2431232"/>
          </a:xfrm>
          <a:prstGeom prst="rect">
            <a:avLst/>
          </a:prstGeom>
        </p:spPr>
      </p:pic>
    </p:spTree>
    <p:extLst>
      <p:ext uri="{BB962C8B-B14F-4D97-AF65-F5344CB8AC3E}">
        <p14:creationId xmlns:p14="http://schemas.microsoft.com/office/powerpoint/2010/main" val="24034621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4-04 at 12.37.57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888" b="5371"/>
          <a:stretch/>
        </p:blipFill>
        <p:spPr>
          <a:xfrm>
            <a:off x="159150" y="1341279"/>
            <a:ext cx="8984850" cy="5516720"/>
          </a:xfrm>
          <a:solidFill>
            <a:srgbClr val="FFFF00"/>
          </a:solidFill>
        </p:spPr>
      </p:pic>
      <p:sp>
        <p:nvSpPr>
          <p:cNvPr id="3" name="Title 2"/>
          <p:cNvSpPr>
            <a:spLocks noGrp="1"/>
          </p:cNvSpPr>
          <p:nvPr>
            <p:ph type="title"/>
          </p:nvPr>
        </p:nvSpPr>
        <p:spPr/>
        <p:txBody>
          <a:bodyPr>
            <a:normAutofit fontScale="90000"/>
          </a:bodyPr>
          <a:lstStyle/>
          <a:p>
            <a:r>
              <a:rPr lang="en-US" i="1" dirty="0" smtClean="0"/>
              <a:t>District Run of the Mill</a:t>
            </a:r>
            <a:r>
              <a:rPr lang="en-US" b="0" dirty="0" smtClean="0"/>
              <a:t>:</a:t>
            </a:r>
            <a:r>
              <a:rPr lang="en-US" dirty="0" smtClean="0"/>
              <a:t> </a:t>
            </a:r>
            <a:br>
              <a:rPr lang="en-US" dirty="0" smtClean="0"/>
            </a:br>
            <a:r>
              <a:rPr lang="en-US" dirty="0" smtClean="0"/>
              <a:t>Identifying Needs</a:t>
            </a:r>
            <a:endParaRPr lang="en-US" dirty="0"/>
          </a:p>
        </p:txBody>
      </p:sp>
      <p:sp>
        <p:nvSpPr>
          <p:cNvPr id="2" name="Rectangle 1"/>
          <p:cNvSpPr/>
          <p:nvPr/>
        </p:nvSpPr>
        <p:spPr>
          <a:xfrm>
            <a:off x="1355724" y="2925129"/>
            <a:ext cx="1712493" cy="884673"/>
          </a:xfrm>
          <a:prstGeom prst="rect">
            <a:avLst/>
          </a:prstGeom>
          <a:solidFill>
            <a:srgbClr val="008000">
              <a:alpha val="26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355724" y="2411448"/>
            <a:ext cx="1712493" cy="339600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385601" y="3825889"/>
            <a:ext cx="1712493" cy="419880"/>
          </a:xfrm>
          <a:prstGeom prst="rect">
            <a:avLst/>
          </a:prstGeom>
          <a:solidFill>
            <a:srgbClr val="008000">
              <a:alpha val="26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355724" y="4245769"/>
            <a:ext cx="1712493" cy="648471"/>
          </a:xfrm>
          <a:prstGeom prst="rect">
            <a:avLst/>
          </a:prstGeom>
          <a:solidFill>
            <a:srgbClr val="FF0000">
              <a:alpha val="2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393956" y="4894240"/>
            <a:ext cx="1674261" cy="884673"/>
          </a:xfrm>
          <a:prstGeom prst="rect">
            <a:avLst/>
          </a:prstGeom>
          <a:solidFill>
            <a:srgbClr val="FFFF00">
              <a:alpha val="17000"/>
            </a:srgbClr>
          </a:solidFill>
          <a:ln w="127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135019" y="2421158"/>
            <a:ext cx="1531524" cy="339600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127440" y="2952110"/>
            <a:ext cx="1523518" cy="861069"/>
          </a:xfrm>
          <a:prstGeom prst="rect">
            <a:avLst/>
          </a:prstGeom>
          <a:solidFill>
            <a:srgbClr val="FFFF00">
              <a:alpha val="17000"/>
            </a:srgbClr>
          </a:solidFill>
          <a:ln w="127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098094" y="3825889"/>
            <a:ext cx="1568449" cy="396532"/>
          </a:xfrm>
          <a:prstGeom prst="rect">
            <a:avLst/>
          </a:prstGeom>
          <a:solidFill>
            <a:srgbClr val="FFFF00">
              <a:alpha val="17000"/>
            </a:srgbClr>
          </a:solidFill>
          <a:ln w="127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98094" y="4245769"/>
            <a:ext cx="1568449" cy="648471"/>
          </a:xfrm>
          <a:prstGeom prst="rect">
            <a:avLst/>
          </a:prstGeom>
          <a:solidFill>
            <a:srgbClr val="FF0000">
              <a:alpha val="2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098095" y="4932488"/>
            <a:ext cx="1527898" cy="846425"/>
          </a:xfrm>
          <a:prstGeom prst="rect">
            <a:avLst/>
          </a:prstGeom>
          <a:solidFill>
            <a:srgbClr val="FFFF00">
              <a:alpha val="17000"/>
            </a:srgbClr>
          </a:solidFill>
          <a:ln w="127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66543" y="2952110"/>
            <a:ext cx="1493319" cy="857692"/>
          </a:xfrm>
          <a:prstGeom prst="rect">
            <a:avLst/>
          </a:prstGeom>
          <a:solidFill>
            <a:srgbClr val="FF0000">
              <a:alpha val="2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666543" y="3825890"/>
            <a:ext cx="1493319" cy="419880"/>
          </a:xfrm>
          <a:prstGeom prst="rect">
            <a:avLst/>
          </a:prstGeom>
          <a:solidFill>
            <a:srgbClr val="008000">
              <a:alpha val="26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666543" y="4245770"/>
            <a:ext cx="1493319" cy="686718"/>
          </a:xfrm>
          <a:prstGeom prst="rect">
            <a:avLst/>
          </a:prstGeom>
          <a:solidFill>
            <a:srgbClr val="FF0000">
              <a:alpha val="2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716530" y="4961026"/>
            <a:ext cx="1418267" cy="817887"/>
          </a:xfrm>
          <a:prstGeom prst="rect">
            <a:avLst/>
          </a:prstGeom>
          <a:solidFill>
            <a:srgbClr val="FFFF00">
              <a:alpha val="17000"/>
            </a:srgbClr>
          </a:solidFill>
          <a:ln w="127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657435" y="2417271"/>
            <a:ext cx="1531524" cy="339600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100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7" grpId="0" animBg="1"/>
      <p:bldP spid="8" grpId="0" animBg="1"/>
      <p:bldP spid="9" grpId="0" animBg="1"/>
      <p:bldP spid="9" grpId="1" animBg="1"/>
      <p:bldP spid="10" grpId="0" animBg="1"/>
      <p:bldP spid="11" grpId="0" animBg="1"/>
      <p:bldP spid="12" grpId="0" animBg="1"/>
      <p:bldP spid="13" grpId="0" animBg="1"/>
      <p:bldP spid="14" grpId="0" animBg="1"/>
      <p:bldP spid="15" grpId="0" animBg="1"/>
      <p:bldP spid="16" grpId="0" animBg="1"/>
      <p:bldP spid="17" grpId="0" animBg="1"/>
      <p:bldP spid="18" grpId="0" animBg="1"/>
      <p:bldP spid="1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3334" y="1502302"/>
            <a:ext cx="8229600" cy="5004935"/>
          </a:xfrm>
        </p:spPr>
        <p:txBody>
          <a:bodyPr/>
          <a:lstStyle/>
          <a:p>
            <a:r>
              <a:rPr lang="en-US" dirty="0" smtClean="0"/>
              <a:t>Installation Matrix Activity</a:t>
            </a:r>
          </a:p>
          <a:p>
            <a:pPr marL="914400" lvl="1" indent="-514350">
              <a:buFont typeface="+mj-lt"/>
              <a:buAutoNum type="arabicPeriod"/>
            </a:pPr>
            <a:r>
              <a:rPr lang="en-US" dirty="0" smtClean="0"/>
              <a:t>Review </a:t>
            </a:r>
            <a:r>
              <a:rPr lang="en-US" dirty="0" err="1" smtClean="0"/>
              <a:t>ORTIi</a:t>
            </a:r>
            <a:r>
              <a:rPr lang="en-US" dirty="0" smtClean="0"/>
              <a:t> Tier 1 Installation Matrix Core section with your district in mind.</a:t>
            </a:r>
          </a:p>
          <a:p>
            <a:pPr marL="914400" lvl="1" indent="-514350">
              <a:buFont typeface="+mj-lt"/>
              <a:buAutoNum type="arabicPeriod"/>
            </a:pPr>
            <a:r>
              <a:rPr lang="en-US" dirty="0" smtClean="0"/>
              <a:t>Consider if your district has standards of practice and  professional learning: </a:t>
            </a:r>
          </a:p>
          <a:p>
            <a:pPr marL="1314450" lvl="2" indent="-514350"/>
            <a:r>
              <a:rPr lang="en-US" dirty="0" smtClean="0"/>
              <a:t>In place</a:t>
            </a:r>
          </a:p>
          <a:p>
            <a:pPr marL="1314450" lvl="2" indent="-514350"/>
            <a:r>
              <a:rPr lang="en-US" dirty="0" smtClean="0"/>
              <a:t>Partially in place </a:t>
            </a:r>
          </a:p>
          <a:p>
            <a:pPr marL="1314450" lvl="2" indent="-514350"/>
            <a:r>
              <a:rPr lang="en-US" dirty="0" smtClean="0"/>
              <a:t>Not in place</a:t>
            </a:r>
          </a:p>
          <a:p>
            <a:pPr marL="914400" lvl="1" indent="-514350">
              <a:buFont typeface="+mj-lt"/>
              <a:buAutoNum type="arabicPeriod"/>
            </a:pPr>
            <a:r>
              <a:rPr lang="en-US" dirty="0" smtClean="0"/>
              <a:t>Go place your dots in each section of the Installation Matrix</a:t>
            </a:r>
          </a:p>
          <a:p>
            <a:pPr marL="1314450" lvl="2" indent="-514350"/>
            <a:endParaRPr lang="en-US" dirty="0"/>
          </a:p>
          <a:p>
            <a:pPr marL="1314450" lvl="2" indent="-514350"/>
            <a:endParaRPr lang="en-US" dirty="0" smtClean="0"/>
          </a:p>
          <a:p>
            <a:pPr marL="1314450" lvl="2" indent="-514350"/>
            <a:endParaRPr lang="en-US" dirty="0" smtClean="0"/>
          </a:p>
          <a:p>
            <a:pPr marL="914400" lvl="1" indent="-514350">
              <a:buFont typeface="+mj-lt"/>
              <a:buAutoNum type="arabicPeriod"/>
            </a:pPr>
            <a:endParaRPr lang="en-US" dirty="0"/>
          </a:p>
        </p:txBody>
      </p:sp>
      <p:sp>
        <p:nvSpPr>
          <p:cNvPr id="3" name="Title 2"/>
          <p:cNvSpPr>
            <a:spLocks noGrp="1"/>
          </p:cNvSpPr>
          <p:nvPr>
            <p:ph type="title"/>
          </p:nvPr>
        </p:nvSpPr>
        <p:spPr/>
        <p:txBody>
          <a:bodyPr/>
          <a:lstStyle/>
          <a:p>
            <a:r>
              <a:rPr lang="en-US" dirty="0" smtClean="0"/>
              <a:t>Action Time!</a:t>
            </a:r>
            <a:endParaRPr lang="en-US" dirty="0"/>
          </a:p>
        </p:txBody>
      </p:sp>
      <p:pic>
        <p:nvPicPr>
          <p:cNvPr id="4" name="Content Placeholder 3" descr="clapboard_clap_hg_clr.gif"/>
          <p:cNvPicPr>
            <a:picLocks noChangeAspect="1"/>
          </p:cNvPicPr>
          <p:nvPr/>
        </p:nvPicPr>
        <p:blipFill>
          <a:blip r:embed="rId2" cstate="print"/>
          <a:srcRect l="-48368" r="-48368"/>
          <a:stretch>
            <a:fillRect/>
          </a:stretch>
        </p:blipFill>
        <p:spPr>
          <a:xfrm>
            <a:off x="6604000" y="152850"/>
            <a:ext cx="1820737" cy="1008293"/>
          </a:xfrm>
          <a:prstGeom prst="rect">
            <a:avLst/>
          </a:prstGeom>
        </p:spPr>
      </p:pic>
      <p:sp>
        <p:nvSpPr>
          <p:cNvPr id="5" name="Oval 4"/>
          <p:cNvSpPr/>
          <p:nvPr/>
        </p:nvSpPr>
        <p:spPr>
          <a:xfrm>
            <a:off x="4267181" y="4047065"/>
            <a:ext cx="372534" cy="32173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284131" y="4470395"/>
            <a:ext cx="372534" cy="321733"/>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284123" y="4944528"/>
            <a:ext cx="372534" cy="3217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073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i="1" dirty="0" smtClean="0"/>
              <a:t>What are the most important needs to address?</a:t>
            </a:r>
          </a:p>
        </p:txBody>
      </p:sp>
      <p:sp>
        <p:nvSpPr>
          <p:cNvPr id="3" name="Title 2"/>
          <p:cNvSpPr>
            <a:spLocks noGrp="1"/>
          </p:cNvSpPr>
          <p:nvPr>
            <p:ph type="title"/>
          </p:nvPr>
        </p:nvSpPr>
        <p:spPr/>
        <p:txBody>
          <a:bodyPr/>
          <a:lstStyle/>
          <a:p>
            <a:r>
              <a:rPr lang="en-US" dirty="0" smtClean="0"/>
              <a:t>Determine Priorities</a:t>
            </a:r>
            <a:endParaRPr lang="en-US" dirty="0"/>
          </a:p>
        </p:txBody>
      </p:sp>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882" y="2785035"/>
            <a:ext cx="5453529" cy="3780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528143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Standards of practice</a:t>
            </a:r>
          </a:p>
          <a:p>
            <a:pPr lvl="1"/>
            <a:r>
              <a:rPr lang="en-US" dirty="0" smtClean="0"/>
              <a:t>Instructional strategies</a:t>
            </a:r>
          </a:p>
          <a:p>
            <a:r>
              <a:rPr lang="en-US" dirty="0" smtClean="0"/>
              <a:t>Professional Learning</a:t>
            </a:r>
          </a:p>
          <a:p>
            <a:pPr lvl="1"/>
            <a:r>
              <a:rPr lang="en-US" dirty="0" smtClean="0"/>
              <a:t>Materials</a:t>
            </a:r>
          </a:p>
          <a:p>
            <a:pPr lvl="1"/>
            <a:r>
              <a:rPr lang="en-US" dirty="0" smtClean="0"/>
              <a:t>strategies</a:t>
            </a:r>
          </a:p>
          <a:p>
            <a:pPr marL="457200" lvl="1" indent="0">
              <a:buNone/>
            </a:pPr>
            <a:endParaRPr lang="en-US" dirty="0"/>
          </a:p>
          <a:p>
            <a:pPr marL="457200" lvl="1" indent="0">
              <a:buNone/>
            </a:pPr>
            <a:endParaRPr lang="en-US" dirty="0" smtClean="0"/>
          </a:p>
        </p:txBody>
      </p:sp>
      <p:sp>
        <p:nvSpPr>
          <p:cNvPr id="3" name="Title 2"/>
          <p:cNvSpPr>
            <a:spLocks noGrp="1"/>
          </p:cNvSpPr>
          <p:nvPr>
            <p:ph type="title"/>
          </p:nvPr>
        </p:nvSpPr>
        <p:spPr/>
        <p:txBody>
          <a:bodyPr>
            <a:normAutofit fontScale="90000"/>
          </a:bodyPr>
          <a:lstStyle/>
          <a:p>
            <a:r>
              <a:rPr lang="en-US" dirty="0" smtClean="0"/>
              <a:t>Run of the Mill District </a:t>
            </a:r>
            <a:br>
              <a:rPr lang="en-US" dirty="0" smtClean="0"/>
            </a:br>
            <a:r>
              <a:rPr lang="en-US" dirty="0" smtClean="0"/>
              <a:t>Priorities</a:t>
            </a:r>
            <a:endParaRPr lang="en-US" dirty="0"/>
          </a:p>
        </p:txBody>
      </p:sp>
    </p:spTree>
    <p:extLst>
      <p:ext uri="{BB962C8B-B14F-4D97-AF65-F5344CB8AC3E}">
        <p14:creationId xmlns:p14="http://schemas.microsoft.com/office/powerpoint/2010/main" val="33364149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0000"/>
          </a:blip>
          <a:stretch>
            <a:fillRect/>
          </a:stretch>
        </p:blipFill>
        <p:spPr>
          <a:xfrm>
            <a:off x="0" y="0"/>
            <a:ext cx="9199638" cy="6870700"/>
          </a:xfrm>
          <a:prstGeom prst="rect">
            <a:avLst/>
          </a:prstGeom>
          <a:blipFill rotWithShape="1">
            <a:blip r:embed="rId4">
              <a:alphaModFix amt="30000"/>
            </a:blip>
            <a:tile tx="0" ty="0" sx="100000" sy="100000" flip="none" algn="tl"/>
          </a:blipFill>
        </p:spPr>
      </p:pic>
      <p:sp>
        <p:nvSpPr>
          <p:cNvPr id="2" name="Content Placeholder 1"/>
          <p:cNvSpPr>
            <a:spLocks noGrp="1"/>
          </p:cNvSpPr>
          <p:nvPr>
            <p:ph idx="11"/>
          </p:nvPr>
        </p:nvSpPr>
        <p:spPr/>
        <p:txBody>
          <a:bodyPr>
            <a:normAutofit fontScale="92500" lnSpcReduction="10000"/>
          </a:bodyPr>
          <a:lstStyle/>
          <a:p>
            <a:r>
              <a:rPr lang="en-US" b="1" dirty="0"/>
              <a:t>Materials</a:t>
            </a:r>
          </a:p>
          <a:p>
            <a:pPr lvl="1"/>
            <a:r>
              <a:rPr lang="en-US" b="1" dirty="0"/>
              <a:t>Deeper training</a:t>
            </a:r>
          </a:p>
          <a:p>
            <a:r>
              <a:rPr lang="en-US" b="1" dirty="0" smtClean="0"/>
              <a:t>Expectations </a:t>
            </a:r>
            <a:r>
              <a:rPr lang="en-US" b="1" dirty="0"/>
              <a:t>for use of instructional strategies</a:t>
            </a:r>
          </a:p>
          <a:p>
            <a:pPr lvl="1"/>
            <a:r>
              <a:rPr lang="en-US" b="1" dirty="0" smtClean="0"/>
              <a:t>Choral responses, precision </a:t>
            </a:r>
            <a:r>
              <a:rPr lang="en-US" b="1" dirty="0"/>
              <a:t>partner </a:t>
            </a:r>
            <a:r>
              <a:rPr lang="en-US" b="1" dirty="0" smtClean="0"/>
              <a:t>talk, vocabulary routine…</a:t>
            </a:r>
          </a:p>
          <a:p>
            <a:pPr lvl="1"/>
            <a:endParaRPr lang="en-US" b="1" dirty="0"/>
          </a:p>
          <a:p>
            <a:endParaRPr lang="en-US" dirty="0"/>
          </a:p>
        </p:txBody>
      </p:sp>
      <p:sp>
        <p:nvSpPr>
          <p:cNvPr id="5" name="Content Placeholder 3"/>
          <p:cNvSpPr>
            <a:spLocks noGrp="1"/>
          </p:cNvSpPr>
          <p:nvPr>
            <p:ph idx="1"/>
          </p:nvPr>
        </p:nvSpPr>
        <p:spPr/>
        <p:txBody>
          <a:bodyPr>
            <a:normAutofit/>
          </a:bodyPr>
          <a:lstStyle/>
          <a:p>
            <a:endParaRPr lang="en-US" b="1" dirty="0" smtClean="0"/>
          </a:p>
          <a:p>
            <a:endParaRPr lang="en-US" dirty="0"/>
          </a:p>
        </p:txBody>
      </p:sp>
      <p:sp>
        <p:nvSpPr>
          <p:cNvPr id="8" name="Text Placeholder 7"/>
          <p:cNvSpPr>
            <a:spLocks noGrp="1"/>
          </p:cNvSpPr>
          <p:nvPr>
            <p:ph type="body" sz="quarter" idx="13"/>
          </p:nvPr>
        </p:nvSpPr>
        <p:spPr/>
        <p:txBody>
          <a:bodyPr/>
          <a:lstStyle/>
          <a:p>
            <a:r>
              <a:rPr lang="en-US" dirty="0" smtClean="0"/>
              <a:t>What they need</a:t>
            </a:r>
            <a:endParaRPr lang="en-US" dirty="0"/>
          </a:p>
        </p:txBody>
      </p:sp>
      <p:sp>
        <p:nvSpPr>
          <p:cNvPr id="3" name="Text Placeholder 2"/>
          <p:cNvSpPr>
            <a:spLocks noGrp="1"/>
          </p:cNvSpPr>
          <p:nvPr>
            <p:ph type="body" sz="quarter" idx="12"/>
          </p:nvPr>
        </p:nvSpPr>
        <p:spPr/>
        <p:txBody>
          <a:bodyPr/>
          <a:lstStyle/>
          <a:p>
            <a:r>
              <a:rPr lang="en-US" dirty="0" smtClean="0"/>
              <a:t>What is in place</a:t>
            </a:r>
            <a:endParaRPr lang="en-US" dirty="0"/>
          </a:p>
        </p:txBody>
      </p:sp>
      <p:sp>
        <p:nvSpPr>
          <p:cNvPr id="7" name="Title 1"/>
          <p:cNvSpPr>
            <a:spLocks noGrp="1"/>
          </p:cNvSpPr>
          <p:nvPr>
            <p:ph type="title"/>
          </p:nvPr>
        </p:nvSpPr>
        <p:spPr/>
        <p:txBody>
          <a:bodyPr>
            <a:normAutofit fontScale="90000"/>
          </a:bodyPr>
          <a:lstStyle/>
          <a:p>
            <a:r>
              <a:rPr lang="en-US" i="1" dirty="0" smtClean="0"/>
              <a:t>District Run of the Mill: </a:t>
            </a:r>
            <a:br>
              <a:rPr lang="en-US" i="1" dirty="0" smtClean="0"/>
            </a:br>
            <a:r>
              <a:rPr lang="en-US" dirty="0" smtClean="0"/>
              <a:t>Priorities</a:t>
            </a:r>
            <a:endParaRPr lang="en-US" dirty="0"/>
          </a:p>
        </p:txBody>
      </p:sp>
      <p:sp>
        <p:nvSpPr>
          <p:cNvPr id="6" name="Content Placeholder 2"/>
          <p:cNvSpPr txBox="1">
            <a:spLocks/>
          </p:cNvSpPr>
          <p:nvPr/>
        </p:nvSpPr>
        <p:spPr>
          <a:xfrm>
            <a:off x="699434" y="2067909"/>
            <a:ext cx="4038600" cy="4221163"/>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b="0" i="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b="0" i="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90 minutes of core with Journeys</a:t>
            </a:r>
          </a:p>
          <a:p>
            <a:r>
              <a:rPr lang="en-US" b="1" dirty="0" smtClean="0"/>
              <a:t> Scope &amp; sequence</a:t>
            </a:r>
          </a:p>
          <a:p>
            <a:pPr lvl="1"/>
            <a:r>
              <a:rPr lang="en-US" b="1" dirty="0" smtClean="0"/>
              <a:t>Pacing guide</a:t>
            </a:r>
          </a:p>
          <a:p>
            <a:r>
              <a:rPr lang="en-US" b="1" dirty="0" smtClean="0"/>
              <a:t>Training provided by publisher for Journeys</a:t>
            </a:r>
          </a:p>
          <a:p>
            <a:endParaRPr lang="en-US" b="1" dirty="0" smtClean="0"/>
          </a:p>
          <a:p>
            <a:pPr marL="0" indent="0">
              <a:buFont typeface="Arial"/>
              <a:buNone/>
            </a:pPr>
            <a:endParaRPr lang="en-US" dirty="0"/>
          </a:p>
        </p:txBody>
      </p:sp>
    </p:spTree>
    <p:extLst>
      <p:ext uri="{BB962C8B-B14F-4D97-AF65-F5344CB8AC3E}">
        <p14:creationId xmlns:p14="http://schemas.microsoft.com/office/powerpoint/2010/main" val="32948953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i="1" dirty="0" smtClean="0">
                <a:solidFill>
                  <a:srgbClr val="FF0000"/>
                </a:solidFill>
              </a:rPr>
              <a:t>Standards of practice</a:t>
            </a:r>
          </a:p>
          <a:p>
            <a:pPr lvl="1"/>
            <a:r>
              <a:rPr lang="en-US" dirty="0" smtClean="0">
                <a:solidFill>
                  <a:srgbClr val="FF0000"/>
                </a:solidFill>
              </a:rPr>
              <a:t>Instructional strategies</a:t>
            </a:r>
          </a:p>
          <a:p>
            <a:r>
              <a:rPr lang="en-US" i="1" dirty="0" smtClean="0">
                <a:solidFill>
                  <a:srgbClr val="FF0000"/>
                </a:solidFill>
              </a:rPr>
              <a:t>Professional Learning</a:t>
            </a:r>
          </a:p>
          <a:p>
            <a:pPr lvl="1"/>
            <a:r>
              <a:rPr lang="en-US" dirty="0" smtClean="0"/>
              <a:t>Materials</a:t>
            </a:r>
          </a:p>
          <a:p>
            <a:pPr lvl="1"/>
            <a:r>
              <a:rPr lang="en-US" dirty="0">
                <a:solidFill>
                  <a:srgbClr val="FF0000"/>
                </a:solidFill>
              </a:rPr>
              <a:t>S</a:t>
            </a:r>
            <a:r>
              <a:rPr lang="en-US" dirty="0" smtClean="0">
                <a:solidFill>
                  <a:srgbClr val="FF0000"/>
                </a:solidFill>
              </a:rPr>
              <a:t>trategies</a:t>
            </a:r>
          </a:p>
          <a:p>
            <a:pPr marL="457200" lvl="1" indent="0">
              <a:buNone/>
            </a:pPr>
            <a:endParaRPr lang="en-US" dirty="0"/>
          </a:p>
          <a:p>
            <a:pPr marL="457200" lvl="1" indent="0">
              <a:buNone/>
            </a:pPr>
            <a:endParaRPr lang="en-US" dirty="0" smtClean="0"/>
          </a:p>
        </p:txBody>
      </p:sp>
      <p:sp>
        <p:nvSpPr>
          <p:cNvPr id="3" name="Title 2"/>
          <p:cNvSpPr>
            <a:spLocks noGrp="1"/>
          </p:cNvSpPr>
          <p:nvPr>
            <p:ph type="title"/>
          </p:nvPr>
        </p:nvSpPr>
        <p:spPr/>
        <p:txBody>
          <a:bodyPr>
            <a:normAutofit fontScale="90000"/>
          </a:bodyPr>
          <a:lstStyle/>
          <a:p>
            <a:r>
              <a:rPr lang="en-US" dirty="0" smtClean="0"/>
              <a:t>For the purpose of today….Priorities</a:t>
            </a:r>
            <a:endParaRPr lang="en-US" dirty="0"/>
          </a:p>
        </p:txBody>
      </p:sp>
    </p:spTree>
    <p:extLst>
      <p:ext uri="{BB962C8B-B14F-4D97-AF65-F5344CB8AC3E}">
        <p14:creationId xmlns:p14="http://schemas.microsoft.com/office/powerpoint/2010/main" val="22738201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6622854" y="1308755"/>
            <a:ext cx="1490253" cy="4185421"/>
          </a:xfrm>
          <a:prstGeom prst="rect">
            <a:avLst/>
          </a:prstGeom>
          <a:solidFill>
            <a:srgbClr val="7F7F7F"/>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pPr>
            <a:r>
              <a:rPr lang="en-US" sz="2000" b="1" dirty="0" smtClean="0">
                <a:solidFill>
                  <a:srgbClr val="000000"/>
                </a:solidFill>
                <a:latin typeface="Optima"/>
                <a:cs typeface="Optima"/>
              </a:rPr>
              <a:t>Ongoing &amp; Embedded:</a:t>
            </a:r>
          </a:p>
          <a:p>
            <a:pPr algn="ctr">
              <a:spcBef>
                <a:spcPts val="600"/>
              </a:spcBef>
            </a:pPr>
            <a:r>
              <a:rPr lang="en-US" sz="2000" b="1" dirty="0" smtClean="0">
                <a:solidFill>
                  <a:srgbClr val="000000"/>
                </a:solidFill>
                <a:latin typeface="Optima"/>
                <a:cs typeface="Optima"/>
              </a:rPr>
              <a:t>Training</a:t>
            </a:r>
          </a:p>
          <a:p>
            <a:pPr algn="ctr">
              <a:spcBef>
                <a:spcPts val="600"/>
              </a:spcBef>
            </a:pPr>
            <a:r>
              <a:rPr lang="en-US" sz="2000" b="1" dirty="0" smtClean="0">
                <a:solidFill>
                  <a:srgbClr val="000000"/>
                </a:solidFill>
                <a:latin typeface="Optima"/>
                <a:cs typeface="Optima"/>
              </a:rPr>
              <a:t> Coaching</a:t>
            </a:r>
            <a:endParaRPr lang="en-US" sz="2000" b="1" dirty="0">
              <a:solidFill>
                <a:srgbClr val="000000"/>
              </a:solidFill>
              <a:latin typeface="Optima"/>
              <a:cs typeface="Optima"/>
            </a:endParaRPr>
          </a:p>
          <a:p>
            <a:pPr algn="ctr">
              <a:spcBef>
                <a:spcPts val="600"/>
              </a:spcBef>
            </a:pPr>
            <a:r>
              <a:rPr lang="en-US" sz="2000" b="1" dirty="0">
                <a:solidFill>
                  <a:srgbClr val="000000"/>
                </a:solidFill>
                <a:latin typeface="Optima"/>
                <a:cs typeface="Optima"/>
              </a:rPr>
              <a:t>Fidelity</a:t>
            </a: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p:txBody>
      </p:sp>
      <p:sp>
        <p:nvSpPr>
          <p:cNvPr id="29" name="Rectangle 28"/>
          <p:cNvSpPr/>
          <p:nvPr/>
        </p:nvSpPr>
        <p:spPr>
          <a:xfrm>
            <a:off x="3826874" y="1308755"/>
            <a:ext cx="1490253" cy="4195287"/>
          </a:xfrm>
          <a:prstGeom prst="rect">
            <a:avLst/>
          </a:prstGeom>
          <a:solidFill>
            <a:srgbClr val="7F7F7F"/>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0"/>
              </a:spcBef>
            </a:pPr>
            <a:r>
              <a:rPr lang="en-US" sz="2000" b="1" dirty="0">
                <a:solidFill>
                  <a:prstClr val="black"/>
                </a:solidFill>
                <a:latin typeface="Optima"/>
                <a:cs typeface="Optima"/>
              </a:rPr>
              <a:t>Teaming </a:t>
            </a:r>
            <a:r>
              <a:rPr lang="en-US" sz="2000" b="1" dirty="0" smtClean="0">
                <a:solidFill>
                  <a:prstClr val="black"/>
                </a:solidFill>
                <a:latin typeface="Optima"/>
                <a:cs typeface="Optima"/>
              </a:rPr>
              <a:t>Structures</a:t>
            </a:r>
            <a:endParaRPr lang="en-US" sz="2000" b="1" dirty="0">
              <a:solidFill>
                <a:prstClr val="black"/>
              </a:solidFill>
              <a:latin typeface="Optima"/>
              <a:cs typeface="Optima"/>
            </a:endParaRPr>
          </a:p>
          <a:p>
            <a:pPr algn="ctr">
              <a:spcBef>
                <a:spcPts val="1200"/>
              </a:spcBef>
            </a:pPr>
            <a:r>
              <a:rPr lang="en-US" sz="2000" b="1" dirty="0">
                <a:solidFill>
                  <a:prstClr val="black"/>
                </a:solidFill>
                <a:latin typeface="Optima"/>
                <a:cs typeface="Optima"/>
              </a:rPr>
              <a:t>Data-Based Decision </a:t>
            </a:r>
            <a:r>
              <a:rPr lang="en-US" sz="2000" b="1" dirty="0" smtClean="0">
                <a:solidFill>
                  <a:prstClr val="black"/>
                </a:solidFill>
                <a:latin typeface="Optima"/>
                <a:cs typeface="Optima"/>
              </a:rPr>
              <a:t>Making</a:t>
            </a:r>
          </a:p>
          <a:p>
            <a:pPr algn="ctr">
              <a:spcBef>
                <a:spcPts val="1200"/>
              </a:spcBef>
            </a:pPr>
            <a:r>
              <a:rPr lang="en-US" sz="2000" b="1" dirty="0" smtClean="0">
                <a:solidFill>
                  <a:prstClr val="black"/>
                </a:solidFill>
                <a:latin typeface="Optima"/>
                <a:cs typeface="Optima"/>
              </a:rPr>
              <a:t> </a:t>
            </a:r>
            <a:r>
              <a:rPr lang="en-US" sz="2000" b="1" dirty="0">
                <a:solidFill>
                  <a:prstClr val="black"/>
                </a:solidFill>
                <a:latin typeface="Optima"/>
                <a:cs typeface="Optima"/>
              </a:rPr>
              <a:t>Decision </a:t>
            </a:r>
            <a:r>
              <a:rPr lang="en-US" sz="2000" b="1" dirty="0" smtClean="0">
                <a:solidFill>
                  <a:prstClr val="black"/>
                </a:solidFill>
                <a:latin typeface="Optima"/>
                <a:cs typeface="Optima"/>
              </a:rPr>
              <a:t>Rules</a:t>
            </a:r>
            <a:endParaRPr lang="en-US" sz="2000" b="1" dirty="0">
              <a:solidFill>
                <a:prstClr val="black"/>
              </a:solidFill>
              <a:latin typeface="Optima"/>
              <a:cs typeface="Optima"/>
            </a:endParaRPr>
          </a:p>
          <a:p>
            <a:pPr algn="ctr"/>
            <a:endParaRPr lang="en-US" b="1" dirty="0">
              <a:solidFill>
                <a:prstClr val="black"/>
              </a:solidFill>
              <a:latin typeface="Optima"/>
              <a:cs typeface="Optima"/>
            </a:endParaRPr>
          </a:p>
          <a:p>
            <a:pPr algn="ctr"/>
            <a:endParaRPr lang="en-US" b="1" dirty="0">
              <a:solidFill>
                <a:prstClr val="black"/>
              </a:solidFill>
              <a:latin typeface="Optima"/>
              <a:cs typeface="Optima"/>
            </a:endParaRPr>
          </a:p>
          <a:p>
            <a:pPr algn="ctr"/>
            <a:endParaRPr lang="en-US" b="1" dirty="0">
              <a:solidFill>
                <a:prstClr val="black"/>
              </a:solidFill>
              <a:latin typeface="Optima"/>
              <a:cs typeface="Optima"/>
            </a:endParaRPr>
          </a:p>
        </p:txBody>
      </p:sp>
      <p:sp>
        <p:nvSpPr>
          <p:cNvPr id="25" name="Rectangle 24"/>
          <p:cNvSpPr/>
          <p:nvPr/>
        </p:nvSpPr>
        <p:spPr>
          <a:xfrm>
            <a:off x="1111503" y="1308755"/>
            <a:ext cx="1490253" cy="4185420"/>
          </a:xfrm>
          <a:prstGeom prst="rect">
            <a:avLst/>
          </a:prstGeom>
          <a:solidFill>
            <a:srgbClr val="7F7F7F"/>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spcAft>
                <a:spcPts val="600"/>
              </a:spcAft>
            </a:pPr>
            <a:r>
              <a:rPr lang="en-US" sz="2000" b="1" dirty="0" smtClean="0">
                <a:solidFill>
                  <a:prstClr val="black"/>
                </a:solidFill>
                <a:latin typeface="Optima"/>
                <a:cs typeface="Optima"/>
              </a:rPr>
              <a:t>Vision</a:t>
            </a:r>
          </a:p>
          <a:p>
            <a:pPr algn="ctr">
              <a:spcBef>
                <a:spcPts val="600"/>
              </a:spcBef>
              <a:spcAft>
                <a:spcPts val="600"/>
              </a:spcAft>
            </a:pPr>
            <a:r>
              <a:rPr lang="en-US" sz="2000" b="1" dirty="0" smtClean="0">
                <a:solidFill>
                  <a:prstClr val="black"/>
                </a:solidFill>
                <a:latin typeface="Optima"/>
                <a:cs typeface="Optima"/>
              </a:rPr>
              <a:t>Standards </a:t>
            </a:r>
            <a:r>
              <a:rPr lang="en-US" sz="2000" b="1" dirty="0">
                <a:solidFill>
                  <a:prstClr val="black"/>
                </a:solidFill>
                <a:latin typeface="Optima"/>
                <a:cs typeface="Optima"/>
              </a:rPr>
              <a:t>of </a:t>
            </a:r>
            <a:r>
              <a:rPr lang="en-US" sz="2000" b="1" dirty="0" smtClean="0">
                <a:solidFill>
                  <a:prstClr val="black"/>
                </a:solidFill>
                <a:latin typeface="Optima"/>
                <a:cs typeface="Optima"/>
              </a:rPr>
              <a:t>Practice</a:t>
            </a:r>
          </a:p>
          <a:p>
            <a:pPr algn="ctr">
              <a:spcBef>
                <a:spcPts val="600"/>
              </a:spcBef>
              <a:spcAft>
                <a:spcPts val="600"/>
              </a:spcAft>
            </a:pPr>
            <a:r>
              <a:rPr lang="en-US" sz="2000" b="1" dirty="0" err="1" smtClean="0">
                <a:solidFill>
                  <a:prstClr val="black"/>
                </a:solidFill>
                <a:latin typeface="Optima"/>
                <a:cs typeface="Optima"/>
              </a:rPr>
              <a:t>Communic-ation</a:t>
            </a:r>
            <a:endParaRPr lang="en-US" sz="2000" b="1" dirty="0" smtClean="0">
              <a:solidFill>
                <a:prstClr val="black"/>
              </a:solidFill>
              <a:latin typeface="Optima"/>
              <a:cs typeface="Optima"/>
            </a:endParaRPr>
          </a:p>
          <a:p>
            <a:pPr algn="ctr">
              <a:spcBef>
                <a:spcPts val="600"/>
              </a:spcBef>
              <a:spcAft>
                <a:spcPts val="600"/>
              </a:spcAft>
            </a:pPr>
            <a:r>
              <a:rPr lang="en-US" sz="2000" b="1" dirty="0" smtClean="0">
                <a:solidFill>
                  <a:prstClr val="black"/>
                </a:solidFill>
                <a:latin typeface="Optima"/>
                <a:cs typeface="Optima"/>
              </a:rPr>
              <a:t>Technical &amp; Adaptive Support</a:t>
            </a:r>
            <a:endParaRPr lang="en-US" sz="2000" b="1" dirty="0">
              <a:solidFill>
                <a:prstClr val="black"/>
              </a:solidFill>
              <a:latin typeface="Optima"/>
              <a:cs typeface="Optima"/>
            </a:endParaRPr>
          </a:p>
          <a:p>
            <a:pPr algn="ctr"/>
            <a:endParaRPr lang="en-US" sz="2000" b="1" dirty="0">
              <a:solidFill>
                <a:prstClr val="black"/>
              </a:solidFill>
              <a:latin typeface="Optima"/>
              <a:cs typeface="Optima"/>
            </a:endParaRPr>
          </a:p>
          <a:p>
            <a:pPr algn="ctr"/>
            <a:endParaRPr lang="en-US" sz="2000" b="1" dirty="0">
              <a:solidFill>
                <a:prstClr val="black"/>
              </a:solidFill>
              <a:latin typeface="Optima"/>
              <a:cs typeface="Optima"/>
            </a:endParaRPr>
          </a:p>
          <a:p>
            <a:pPr algn="ctr"/>
            <a:endParaRPr lang="en-US" sz="2000" b="1" dirty="0">
              <a:solidFill>
                <a:prstClr val="black"/>
              </a:solidFill>
              <a:latin typeface="Optima"/>
              <a:cs typeface="Optima"/>
            </a:endParaRPr>
          </a:p>
        </p:txBody>
      </p:sp>
      <p:sp>
        <p:nvSpPr>
          <p:cNvPr id="8" name="Trapezoid 7"/>
          <p:cNvSpPr/>
          <p:nvPr/>
        </p:nvSpPr>
        <p:spPr>
          <a:xfrm>
            <a:off x="490002" y="4392750"/>
            <a:ext cx="2697844" cy="1127341"/>
          </a:xfrm>
          <a:prstGeom prst="trapezoid">
            <a:avLst/>
          </a:prstGeom>
          <a:solidFill>
            <a:srgbClr val="7F7F7F"/>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3200" dirty="0">
                <a:solidFill>
                  <a:srgbClr val="000000"/>
                </a:solidFill>
                <a:latin typeface="Optima ExtraBlack"/>
                <a:cs typeface="Optima ExtraBlack"/>
              </a:rPr>
              <a:t>Leadership</a:t>
            </a:r>
            <a:endParaRPr lang="en-US" dirty="0">
              <a:solidFill>
                <a:srgbClr val="000000"/>
              </a:solidFill>
              <a:latin typeface="Optima ExtraBlack"/>
              <a:cs typeface="Optima ExtraBlack"/>
            </a:endParaRPr>
          </a:p>
        </p:txBody>
      </p:sp>
      <p:sp>
        <p:nvSpPr>
          <p:cNvPr id="11" name="Trapezoid 10"/>
          <p:cNvSpPr/>
          <p:nvPr/>
        </p:nvSpPr>
        <p:spPr>
          <a:xfrm>
            <a:off x="3223078" y="4392750"/>
            <a:ext cx="2697844" cy="1127342"/>
          </a:xfrm>
          <a:prstGeom prst="trapezoid">
            <a:avLst/>
          </a:prstGeom>
          <a:solidFill>
            <a:srgbClr val="7F7F7F"/>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dirty="0">
                <a:solidFill>
                  <a:srgbClr val="000000"/>
                </a:solidFill>
                <a:latin typeface="Optima ExtraBlack"/>
                <a:cs typeface="Optima ExtraBlack"/>
              </a:rPr>
              <a:t>Teaming/Data-Based Decision Making</a:t>
            </a:r>
            <a:endParaRPr lang="en-US" sz="1200" dirty="0">
              <a:solidFill>
                <a:srgbClr val="000000"/>
              </a:solidFill>
              <a:latin typeface="Optima ExtraBlack"/>
              <a:cs typeface="Optima ExtraBlack"/>
            </a:endParaRPr>
          </a:p>
        </p:txBody>
      </p:sp>
      <p:sp>
        <p:nvSpPr>
          <p:cNvPr id="12" name="Trapezoid 11"/>
          <p:cNvSpPr/>
          <p:nvPr/>
        </p:nvSpPr>
        <p:spPr>
          <a:xfrm>
            <a:off x="5965333" y="4385982"/>
            <a:ext cx="2697844" cy="1134109"/>
          </a:xfrm>
          <a:prstGeom prst="trapezoid">
            <a:avLst/>
          </a:prstGeom>
          <a:solidFill>
            <a:srgbClr val="7F7F7F"/>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91440" rtlCol="0" anchor="ctr"/>
          <a:lstStyle/>
          <a:p>
            <a:pPr algn="ctr"/>
            <a:r>
              <a:rPr lang="en-US" sz="2400" dirty="0">
                <a:solidFill>
                  <a:srgbClr val="000000"/>
                </a:solidFill>
                <a:latin typeface="Optima ExtraBlack"/>
                <a:cs typeface="Optima ExtraBlack"/>
              </a:rPr>
              <a:t>Professional Learning &amp; Support</a:t>
            </a:r>
            <a:endParaRPr lang="en-US" sz="1400" dirty="0">
              <a:solidFill>
                <a:srgbClr val="000000"/>
              </a:solidFill>
              <a:latin typeface="Optima ExtraBlack"/>
              <a:cs typeface="Optima ExtraBlack"/>
            </a:endParaRPr>
          </a:p>
        </p:txBody>
      </p:sp>
      <p:sp>
        <p:nvSpPr>
          <p:cNvPr id="14" name="Isosceles Triangle 13"/>
          <p:cNvSpPr/>
          <p:nvPr/>
        </p:nvSpPr>
        <p:spPr>
          <a:xfrm>
            <a:off x="700446" y="38875"/>
            <a:ext cx="7743108" cy="1269880"/>
          </a:xfrm>
          <a:prstGeom prst="triangle">
            <a:avLst/>
          </a:prstGeom>
          <a:solidFill>
            <a:schemeClr val="bg1">
              <a:lumMod val="50000"/>
            </a:schemeClr>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91440" rIns="91440" bIns="411480" rtlCol="0" anchor="ctr"/>
          <a:lstStyle/>
          <a:p>
            <a:pPr algn="ctr"/>
            <a:r>
              <a:rPr lang="en-US" sz="2800" dirty="0" err="1">
                <a:solidFill>
                  <a:srgbClr val="FFFFFF"/>
                </a:solidFill>
                <a:latin typeface="Optima ExtraBlack"/>
                <a:cs typeface="Optima ExtraBlack"/>
              </a:rPr>
              <a:t>ORTIi</a:t>
            </a:r>
            <a:r>
              <a:rPr lang="en-US" sz="2800" dirty="0">
                <a:solidFill>
                  <a:srgbClr val="FFFFFF"/>
                </a:solidFill>
                <a:latin typeface="Optima ExtraBlack"/>
                <a:cs typeface="Optima ExtraBlack"/>
              </a:rPr>
              <a:t> Essential Components</a:t>
            </a:r>
          </a:p>
        </p:txBody>
      </p:sp>
      <p:sp>
        <p:nvSpPr>
          <p:cNvPr id="16" name="Rectangle 15"/>
          <p:cNvSpPr/>
          <p:nvPr/>
        </p:nvSpPr>
        <p:spPr>
          <a:xfrm>
            <a:off x="797299" y="3754330"/>
            <a:ext cx="7549402" cy="631652"/>
          </a:xfrm>
          <a:prstGeom prst="rect">
            <a:avLst/>
          </a:prstGeom>
          <a:solidFill>
            <a:srgbClr val="00800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solidFill>
                  <a:srgbClr val="000000"/>
                </a:solidFill>
                <a:latin typeface="Optima ExtraBlack"/>
                <a:cs typeface="Optima ExtraBlack"/>
              </a:rPr>
              <a:t>Core/Coordinated Literacy</a:t>
            </a:r>
            <a:endParaRPr lang="en-US" sz="3000" dirty="0">
              <a:solidFill>
                <a:srgbClr val="000000"/>
              </a:solidFill>
              <a:latin typeface="Optima ExtraBlack"/>
              <a:cs typeface="Optima ExtraBlack"/>
            </a:endParaRPr>
          </a:p>
        </p:txBody>
      </p:sp>
      <p:sp>
        <p:nvSpPr>
          <p:cNvPr id="17" name="Rectangle 16"/>
          <p:cNvSpPr/>
          <p:nvPr/>
        </p:nvSpPr>
        <p:spPr>
          <a:xfrm>
            <a:off x="797299" y="3253967"/>
            <a:ext cx="7549402" cy="511348"/>
          </a:xfrm>
          <a:prstGeom prst="rect">
            <a:avLst/>
          </a:prstGeom>
          <a:solidFill>
            <a:srgbClr val="00800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Screening/Early Warning System</a:t>
            </a:r>
          </a:p>
        </p:txBody>
      </p:sp>
      <p:sp>
        <p:nvSpPr>
          <p:cNvPr id="18" name="Rectangle 17"/>
          <p:cNvSpPr/>
          <p:nvPr/>
        </p:nvSpPr>
        <p:spPr>
          <a:xfrm>
            <a:off x="797299" y="2527460"/>
            <a:ext cx="7549402" cy="603701"/>
          </a:xfrm>
          <a:prstGeom prst="rect">
            <a:avLst/>
          </a:prstGeom>
          <a:solidFill>
            <a:schemeClr val="accent6">
              <a:lumMod val="75000"/>
            </a:schemeClr>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Interventions</a:t>
            </a:r>
          </a:p>
        </p:txBody>
      </p:sp>
      <p:sp>
        <p:nvSpPr>
          <p:cNvPr id="19" name="Rectangle 18"/>
          <p:cNvSpPr/>
          <p:nvPr/>
        </p:nvSpPr>
        <p:spPr>
          <a:xfrm>
            <a:off x="797299" y="1981200"/>
            <a:ext cx="7549402" cy="533560"/>
          </a:xfrm>
          <a:prstGeom prst="rect">
            <a:avLst/>
          </a:prstGeom>
          <a:solidFill>
            <a:schemeClr val="accent6">
              <a:lumMod val="75000"/>
            </a:schemeClr>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Progress Monitoring</a:t>
            </a:r>
          </a:p>
        </p:txBody>
      </p:sp>
      <p:sp>
        <p:nvSpPr>
          <p:cNvPr id="20" name="Rectangle 19"/>
          <p:cNvSpPr/>
          <p:nvPr/>
        </p:nvSpPr>
        <p:spPr>
          <a:xfrm>
            <a:off x="797299" y="1308756"/>
            <a:ext cx="7549402" cy="518318"/>
          </a:xfrm>
          <a:prstGeom prst="rect">
            <a:avLst/>
          </a:prstGeom>
          <a:solidFill>
            <a:srgbClr val="FF000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SLD Decision Making</a:t>
            </a:r>
          </a:p>
        </p:txBody>
      </p:sp>
      <p:grpSp>
        <p:nvGrpSpPr>
          <p:cNvPr id="24" name="Group 23"/>
          <p:cNvGrpSpPr/>
          <p:nvPr/>
        </p:nvGrpSpPr>
        <p:grpSpPr>
          <a:xfrm>
            <a:off x="369215" y="5536142"/>
            <a:ext cx="8639319" cy="1150166"/>
            <a:chOff x="369215" y="5536142"/>
            <a:chExt cx="8639319" cy="1150166"/>
          </a:xfrm>
        </p:grpSpPr>
        <p:sp>
          <p:nvSpPr>
            <p:cNvPr id="26" name="Round Same Side Corner Rectangle 25"/>
            <p:cNvSpPr/>
            <p:nvPr/>
          </p:nvSpPr>
          <p:spPr>
            <a:xfrm>
              <a:off x="369215" y="5536142"/>
              <a:ext cx="8423171" cy="1150166"/>
            </a:xfrm>
            <a:prstGeom prst="round2SameRect">
              <a:avLst/>
            </a:prstGeom>
            <a:solidFill>
              <a:srgbClr val="81583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prstClr val="black"/>
                  </a:solidFill>
                  <a:latin typeface="Optima ExtraBlack"/>
                  <a:cs typeface="Optima ExtraBlack"/>
                </a:rPr>
                <a:t>Culture</a:t>
              </a:r>
            </a:p>
          </p:txBody>
        </p:sp>
        <p:sp>
          <p:nvSpPr>
            <p:cNvPr id="27" name="TextBox 26"/>
            <p:cNvSpPr txBox="1"/>
            <p:nvPr/>
          </p:nvSpPr>
          <p:spPr>
            <a:xfrm>
              <a:off x="797299" y="5537728"/>
              <a:ext cx="2297452" cy="954107"/>
            </a:xfrm>
            <a:prstGeom prst="rect">
              <a:avLst/>
            </a:prstGeom>
            <a:noFill/>
          </p:spPr>
          <p:txBody>
            <a:bodyPr wrap="square" rtlCol="0">
              <a:spAutoFit/>
            </a:bodyPr>
            <a:lstStyle/>
            <a:p>
              <a:pPr algn="ctr"/>
              <a:r>
                <a:rPr lang="en-US" sz="2800" b="1" dirty="0" smtClean="0"/>
                <a:t>High Expectations</a:t>
              </a:r>
              <a:endParaRPr lang="en-US" sz="2800" b="1" dirty="0"/>
            </a:p>
          </p:txBody>
        </p:sp>
        <p:sp>
          <p:nvSpPr>
            <p:cNvPr id="28" name="TextBox 27"/>
            <p:cNvSpPr txBox="1"/>
            <p:nvPr/>
          </p:nvSpPr>
          <p:spPr>
            <a:xfrm>
              <a:off x="5652718" y="5563396"/>
              <a:ext cx="3355816" cy="954107"/>
            </a:xfrm>
            <a:prstGeom prst="rect">
              <a:avLst/>
            </a:prstGeom>
            <a:noFill/>
          </p:spPr>
          <p:txBody>
            <a:bodyPr wrap="square" rtlCol="0">
              <a:spAutoFit/>
            </a:bodyPr>
            <a:lstStyle/>
            <a:p>
              <a:pPr algn="ctr"/>
              <a:r>
                <a:rPr lang="en-US" sz="2800" b="1" dirty="0" smtClean="0"/>
                <a:t>For </a:t>
              </a:r>
              <a:r>
                <a:rPr lang="en-US" sz="2800" b="1" i="1" u="sng" dirty="0" smtClean="0">
                  <a:solidFill>
                    <a:srgbClr val="FF0000"/>
                  </a:solidFill>
                </a:rPr>
                <a:t>ALL</a:t>
              </a:r>
              <a:r>
                <a:rPr lang="en-US" sz="2800" b="1" dirty="0" smtClean="0"/>
                <a:t> </a:t>
              </a:r>
              <a:r>
                <a:rPr lang="en-US" sz="2800" b="1" dirty="0"/>
                <a:t>S</a:t>
              </a:r>
              <a:r>
                <a:rPr lang="en-US" sz="2800" b="1" dirty="0" smtClean="0"/>
                <a:t>tudent</a:t>
              </a:r>
            </a:p>
            <a:p>
              <a:pPr algn="ctr"/>
              <a:r>
                <a:rPr lang="en-US" sz="2800" b="1" dirty="0" smtClean="0"/>
                <a:t> Populations</a:t>
              </a:r>
              <a:endParaRPr lang="en-US" sz="2800" b="1" dirty="0"/>
            </a:p>
          </p:txBody>
        </p:sp>
      </p:grpSp>
      <p:sp>
        <p:nvSpPr>
          <p:cNvPr id="23" name="Isosceles Triangle 22"/>
          <p:cNvSpPr/>
          <p:nvPr/>
        </p:nvSpPr>
        <p:spPr>
          <a:xfrm>
            <a:off x="457200" y="38875"/>
            <a:ext cx="8335186" cy="1269881"/>
          </a:xfrm>
          <a:prstGeom prst="triangle">
            <a:avLst/>
          </a:prstGeom>
          <a:solidFill>
            <a:schemeClr val="bg1">
              <a:lumMod val="50000"/>
            </a:schemeClr>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91440" rIns="91440" bIns="411480" rtlCol="0" anchor="ctr"/>
          <a:lstStyle/>
          <a:p>
            <a:pPr algn="ctr"/>
            <a:r>
              <a:rPr lang="en-US" sz="2800" dirty="0" err="1" smtClean="0">
                <a:solidFill>
                  <a:srgbClr val="0000FF"/>
                </a:solidFill>
                <a:latin typeface="Optima ExtraBlack"/>
                <a:cs typeface="Optima ExtraBlack"/>
              </a:rPr>
              <a:t>ORTIi</a:t>
            </a:r>
            <a:endParaRPr lang="en-US" sz="2800" dirty="0" smtClean="0">
              <a:solidFill>
                <a:srgbClr val="0000FF"/>
              </a:solidFill>
              <a:latin typeface="Optima ExtraBlack"/>
              <a:cs typeface="Optima ExtraBlack"/>
            </a:endParaRPr>
          </a:p>
          <a:p>
            <a:pPr algn="ctr"/>
            <a:r>
              <a:rPr lang="en-US" sz="2800" dirty="0" smtClean="0">
                <a:solidFill>
                  <a:srgbClr val="0000FF"/>
                </a:solidFill>
                <a:latin typeface="Optima ExtraBlack"/>
                <a:cs typeface="Optima ExtraBlack"/>
              </a:rPr>
              <a:t>Essential Components</a:t>
            </a:r>
            <a:endParaRPr lang="en-US" sz="2800" dirty="0">
              <a:solidFill>
                <a:srgbClr val="0000FF"/>
              </a:solidFill>
              <a:latin typeface="Optima ExtraBlack"/>
              <a:cs typeface="Optima ExtraBlack"/>
            </a:endParaRPr>
          </a:p>
        </p:txBody>
      </p:sp>
    </p:spTree>
    <p:extLst>
      <p:ext uri="{BB962C8B-B14F-4D97-AF65-F5344CB8AC3E}">
        <p14:creationId xmlns:p14="http://schemas.microsoft.com/office/powerpoint/2010/main" val="2757241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9" grpId="0" animBg="1"/>
      <p:bldP spid="25" grpId="0" animBg="1"/>
      <p:bldP spid="8" grpId="0" animBg="1"/>
      <p:bldP spid="11" grpId="0" animBg="1"/>
      <p:bldP spid="12" grpId="0" animBg="1"/>
      <p:bldP spid="16" grpId="0" animBg="1"/>
      <p:bldP spid="17" grpId="0" animBg="1"/>
      <p:bldP spid="18" grpId="0" animBg="1"/>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Baby Steps…</a:t>
            </a:r>
            <a:endParaRPr lang="en-US" dirty="0"/>
          </a:p>
        </p:txBody>
      </p:sp>
      <p:pic>
        <p:nvPicPr>
          <p:cNvPr id="4" name="Born to Ru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1524000"/>
            <a:ext cx="7162800" cy="4533900"/>
          </a:xfrm>
          <a:prstGeom prst="rect">
            <a:avLst/>
          </a:prstGeom>
        </p:spPr>
      </p:pic>
    </p:spTree>
    <p:extLst>
      <p:ext uri="{BB962C8B-B14F-4D97-AF65-F5344CB8AC3E}">
        <p14:creationId xmlns:p14="http://schemas.microsoft.com/office/powerpoint/2010/main" val="3015395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Baby Steps</a:t>
            </a:r>
            <a:endParaRPr lang="en-US" dirty="0"/>
          </a:p>
        </p:txBody>
      </p:sp>
      <p:pic>
        <p:nvPicPr>
          <p:cNvPr id="4" name="Born to Ru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1524000"/>
            <a:ext cx="7162800" cy="4533900"/>
          </a:xfrm>
          <a:prstGeom prst="rect">
            <a:avLst/>
          </a:prstGeom>
        </p:spPr>
      </p:pic>
    </p:spTree>
    <p:extLst>
      <p:ext uri="{BB962C8B-B14F-4D97-AF65-F5344CB8AC3E}">
        <p14:creationId xmlns:p14="http://schemas.microsoft.com/office/powerpoint/2010/main" val="3015395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426707974"/>
              </p:ext>
            </p:extLst>
          </p:nvPr>
        </p:nvGraphicFramePr>
        <p:xfrm>
          <a:off x="457200" y="1501775"/>
          <a:ext cx="8229600" cy="5005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457200" y="180132"/>
            <a:ext cx="8331200" cy="981011"/>
          </a:xfrm>
        </p:spPr>
        <p:txBody>
          <a:bodyPr>
            <a:noAutofit/>
          </a:bodyPr>
          <a:lstStyle/>
          <a:p>
            <a:pPr algn="l"/>
            <a:r>
              <a:rPr lang="en-US" sz="4000" dirty="0" smtClean="0"/>
              <a:t>How do you develop </a:t>
            </a:r>
            <a:br>
              <a:rPr lang="en-US" sz="4000" dirty="0" smtClean="0"/>
            </a:br>
            <a:r>
              <a:rPr lang="en-US" sz="4000" dirty="0" smtClean="0"/>
              <a:t>Standards of Practice?</a:t>
            </a:r>
            <a:endParaRPr lang="en-US" sz="4000" dirty="0"/>
          </a:p>
        </p:txBody>
      </p:sp>
      <p:pic>
        <p:nvPicPr>
          <p:cNvPr id="4" name="Picture 3" descr="imgr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4575" y="180131"/>
            <a:ext cx="1102225" cy="981011"/>
          </a:xfrm>
          <a:prstGeom prst="rect">
            <a:avLst/>
          </a:prstGeom>
        </p:spPr>
      </p:pic>
      <p:sp>
        <p:nvSpPr>
          <p:cNvPr id="5" name="TextBox 4"/>
          <p:cNvSpPr txBox="1"/>
          <p:nvPr/>
        </p:nvSpPr>
        <p:spPr>
          <a:xfrm>
            <a:off x="6210628" y="337012"/>
            <a:ext cx="1698681" cy="646331"/>
          </a:xfrm>
          <a:prstGeom prst="rect">
            <a:avLst/>
          </a:prstGeom>
          <a:noFill/>
        </p:spPr>
        <p:txBody>
          <a:bodyPr wrap="square" rtlCol="0">
            <a:spAutoFit/>
          </a:bodyPr>
          <a:lstStyle/>
          <a:p>
            <a:r>
              <a:rPr lang="en-US" dirty="0" smtClean="0">
                <a:latin typeface="Optima"/>
                <a:cs typeface="Optima"/>
              </a:rPr>
              <a:t>Instructional </a:t>
            </a:r>
            <a:r>
              <a:rPr lang="en-US" dirty="0">
                <a:latin typeface="Optima"/>
                <a:cs typeface="Optima"/>
              </a:rPr>
              <a:t>strategies</a:t>
            </a:r>
          </a:p>
        </p:txBody>
      </p:sp>
    </p:spTree>
    <p:extLst>
      <p:ext uri="{BB962C8B-B14F-4D97-AF65-F5344CB8AC3E}">
        <p14:creationId xmlns:p14="http://schemas.microsoft.com/office/powerpoint/2010/main" val="101619679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96537972"/>
              </p:ext>
            </p:extLst>
          </p:nvPr>
        </p:nvGraphicFramePr>
        <p:xfrm>
          <a:off x="457200" y="1501775"/>
          <a:ext cx="8229600" cy="5005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Autofit/>
          </a:bodyPr>
          <a:lstStyle/>
          <a:p>
            <a:r>
              <a:rPr lang="en-US" sz="3600" dirty="0" smtClean="0"/>
              <a:t>Process for Decision Making (standards of practice for instructional strategies) </a:t>
            </a:r>
            <a:endParaRPr lang="en-US" sz="3600" dirty="0"/>
          </a:p>
        </p:txBody>
      </p:sp>
    </p:spTree>
    <p:extLst>
      <p:ext uri="{BB962C8B-B14F-4D97-AF65-F5344CB8AC3E}">
        <p14:creationId xmlns:p14="http://schemas.microsoft.com/office/powerpoint/2010/main" val="14174367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270275607"/>
              </p:ext>
            </p:extLst>
          </p:nvPr>
        </p:nvGraphicFramePr>
        <p:xfrm>
          <a:off x="457200" y="1501775"/>
          <a:ext cx="8229600" cy="5100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Autofit/>
          </a:bodyPr>
          <a:lstStyle/>
          <a:p>
            <a:r>
              <a:rPr lang="en-US" sz="3600" dirty="0" smtClean="0"/>
              <a:t>How do you plan for professional learning needs (instructional strategies)?</a:t>
            </a:r>
            <a:endParaRPr lang="en-US" sz="3600" dirty="0"/>
          </a:p>
        </p:txBody>
      </p:sp>
    </p:spTree>
    <p:extLst>
      <p:ext uri="{BB962C8B-B14F-4D97-AF65-F5344CB8AC3E}">
        <p14:creationId xmlns:p14="http://schemas.microsoft.com/office/powerpoint/2010/main" val="54899403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Capacity to Implement</a:t>
            </a:r>
            <a:endParaRPr lang="en-US" dirty="0"/>
          </a:p>
        </p:txBody>
      </p:sp>
      <p:pic>
        <p:nvPicPr>
          <p:cNvPr id="4" name="Picture 3"/>
          <p:cNvPicPr>
            <a:picLocks noChangeAspect="1"/>
          </p:cNvPicPr>
          <p:nvPr/>
        </p:nvPicPr>
        <p:blipFill>
          <a:blip r:embed="rId3"/>
          <a:stretch>
            <a:fillRect/>
          </a:stretch>
        </p:blipFill>
        <p:spPr>
          <a:xfrm>
            <a:off x="1612901" y="1552701"/>
            <a:ext cx="5826912" cy="4482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800100" y="1684007"/>
            <a:ext cx="6845300" cy="4450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5946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 do you have the capacity to implement?</a:t>
            </a:r>
          </a:p>
          <a:p>
            <a:pPr lvl="1"/>
            <a:r>
              <a:rPr lang="en-US" dirty="0" smtClean="0"/>
              <a:t>What </a:t>
            </a:r>
            <a:r>
              <a:rPr lang="en-US" dirty="0"/>
              <a:t>resources do you have to address the needs?</a:t>
            </a:r>
          </a:p>
          <a:p>
            <a:pPr marL="1314450" lvl="2" indent="-514350"/>
            <a:r>
              <a:rPr lang="en-US" dirty="0"/>
              <a:t>People (internal/external), funds, </a:t>
            </a:r>
            <a:r>
              <a:rPr lang="en-US" dirty="0" smtClean="0"/>
              <a:t>skills</a:t>
            </a:r>
          </a:p>
          <a:p>
            <a:pPr marL="514350" indent="-514350"/>
            <a:r>
              <a:rPr lang="en-US" dirty="0" smtClean="0"/>
              <a:t>How will you monitor implementation?</a:t>
            </a:r>
            <a:endParaRPr lang="en-US" dirty="0"/>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Strategic Action Plan</a:t>
            </a:r>
            <a:endParaRPr lang="en-US" dirty="0"/>
          </a:p>
        </p:txBody>
      </p:sp>
    </p:spTree>
    <p:extLst>
      <p:ext uri="{BB962C8B-B14F-4D97-AF65-F5344CB8AC3E}">
        <p14:creationId xmlns:p14="http://schemas.microsoft.com/office/powerpoint/2010/main" val="28696045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7000"/>
          </a:blip>
          <a:stretch>
            <a:fillRect/>
          </a:stretch>
        </p:blipFill>
        <p:spPr>
          <a:xfrm>
            <a:off x="0" y="0"/>
            <a:ext cx="9199638" cy="6870700"/>
          </a:xfrm>
          <a:prstGeom prst="rect">
            <a:avLst/>
          </a:prstGeom>
          <a:blipFill rotWithShape="1">
            <a:blip r:embed="rId4">
              <a:alphaModFix amt="27000"/>
            </a:blip>
            <a:tile tx="0" ty="0" sx="100000" sy="100000" flip="none" algn="tl"/>
          </a:blipFill>
        </p:spPr>
      </p:pic>
      <p:sp>
        <p:nvSpPr>
          <p:cNvPr id="5" name="Content Placeholder 3"/>
          <p:cNvSpPr>
            <a:spLocks noGrp="1"/>
          </p:cNvSpPr>
          <p:nvPr>
            <p:ph idx="1"/>
          </p:nvPr>
        </p:nvSpPr>
        <p:spPr/>
        <p:txBody>
          <a:bodyPr>
            <a:normAutofit/>
          </a:bodyPr>
          <a:lstStyle/>
          <a:p>
            <a:pPr marL="514350" indent="-514350">
              <a:buFont typeface="+mj-lt"/>
              <a:buAutoNum type="arabicPeriod"/>
            </a:pPr>
            <a:r>
              <a:rPr lang="en-US" dirty="0" smtClean="0"/>
              <a:t>Develop standards of practice for instructional strategies</a:t>
            </a:r>
          </a:p>
          <a:p>
            <a:pPr marL="514350" indent="-514350">
              <a:buFont typeface="+mj-lt"/>
              <a:buAutoNum type="arabicPeriod"/>
            </a:pPr>
            <a:r>
              <a:rPr lang="en-US" dirty="0" smtClean="0"/>
              <a:t>Train staff on using the evidenced based instructional strategies</a:t>
            </a:r>
          </a:p>
          <a:p>
            <a:pPr marL="514350" indent="-514350">
              <a:buFont typeface="+mj-lt"/>
              <a:buAutoNum type="arabicPeriod"/>
            </a:pPr>
            <a:r>
              <a:rPr lang="en-US" dirty="0" smtClean="0"/>
              <a:t>Create monitoring plan</a:t>
            </a:r>
          </a:p>
          <a:p>
            <a:pPr marL="514350" indent="-514350">
              <a:buFont typeface="+mj-lt"/>
              <a:buAutoNum type="arabicPeriod"/>
            </a:pPr>
            <a:endParaRPr lang="en-US" dirty="0"/>
          </a:p>
        </p:txBody>
      </p:sp>
      <p:sp>
        <p:nvSpPr>
          <p:cNvPr id="7" name="Title 1"/>
          <p:cNvSpPr>
            <a:spLocks noGrp="1"/>
          </p:cNvSpPr>
          <p:nvPr>
            <p:ph type="title"/>
          </p:nvPr>
        </p:nvSpPr>
        <p:spPr/>
        <p:txBody>
          <a:bodyPr>
            <a:normAutofit/>
          </a:bodyPr>
          <a:lstStyle/>
          <a:p>
            <a:r>
              <a:rPr lang="en-US" i="1" dirty="0" smtClean="0">
                <a:solidFill>
                  <a:srgbClr val="FF0000"/>
                </a:solidFill>
              </a:rPr>
              <a:t>District Run of the Mill</a:t>
            </a:r>
            <a:endParaRPr lang="en-US" i="1" dirty="0">
              <a:solidFill>
                <a:srgbClr val="FF0000"/>
              </a:solidFill>
            </a:endParaRPr>
          </a:p>
        </p:txBody>
      </p:sp>
      <p:sp>
        <p:nvSpPr>
          <p:cNvPr id="2" name="Content Placeholder 1"/>
          <p:cNvSpPr>
            <a:spLocks noGrp="1"/>
          </p:cNvSpPr>
          <p:nvPr>
            <p:ph idx="4294967295"/>
          </p:nvPr>
        </p:nvSpPr>
        <p:spPr>
          <a:xfrm>
            <a:off x="5102225" y="2189163"/>
            <a:ext cx="4041775" cy="3883025"/>
          </a:xfrm>
        </p:spPr>
        <p:txBody>
          <a:bodyPr>
            <a:normAutofit/>
          </a:bodyPr>
          <a:lstStyle/>
          <a:p>
            <a:pPr lvl="1"/>
            <a:endParaRPr lang="en-US" b="1" dirty="0"/>
          </a:p>
          <a:p>
            <a:endParaRPr lang="en-US" dirty="0"/>
          </a:p>
        </p:txBody>
      </p:sp>
      <p:sp>
        <p:nvSpPr>
          <p:cNvPr id="6" name="Content Placeholder 2"/>
          <p:cNvSpPr txBox="1">
            <a:spLocks/>
          </p:cNvSpPr>
          <p:nvPr/>
        </p:nvSpPr>
        <p:spPr>
          <a:xfrm>
            <a:off x="699434" y="2067909"/>
            <a:ext cx="4038600" cy="4221163"/>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b="0" i="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b="0" i="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b="1" dirty="0" smtClean="0"/>
          </a:p>
          <a:p>
            <a:pPr marL="0" indent="0">
              <a:buFont typeface="Arial"/>
              <a:buNone/>
            </a:pPr>
            <a:endParaRPr lang="en-US" dirty="0"/>
          </a:p>
        </p:txBody>
      </p:sp>
    </p:spTree>
    <p:extLst>
      <p:ext uri="{BB962C8B-B14F-4D97-AF65-F5344CB8AC3E}">
        <p14:creationId xmlns:p14="http://schemas.microsoft.com/office/powerpoint/2010/main" val="2058451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ctionplan.jpg"/>
          <p:cNvPicPr>
            <a:picLocks noGrp="1" noChangeAspect="1"/>
          </p:cNvPicPr>
          <p:nvPr>
            <p:ph idx="1"/>
          </p:nvPr>
        </p:nvPicPr>
        <p:blipFill>
          <a:blip r:embed="rId2">
            <a:extLst>
              <a:ext uri="{28A0092B-C50C-407E-A947-70E740481C1C}">
                <a14:useLocalDpi xmlns:a14="http://schemas.microsoft.com/office/drawing/2010/main" val="0"/>
              </a:ext>
            </a:extLst>
          </a:blip>
          <a:srcRect l="10585" r="10585"/>
          <a:stretch>
            <a:fillRect/>
          </a:stretch>
        </p:blipFill>
        <p:spPr>
          <a:xfrm>
            <a:off x="2769191" y="3808457"/>
            <a:ext cx="4554072" cy="2769616"/>
          </a:xfrm>
        </p:spPr>
      </p:pic>
      <p:sp>
        <p:nvSpPr>
          <p:cNvPr id="3" name="Title 2"/>
          <p:cNvSpPr>
            <a:spLocks noGrp="1"/>
          </p:cNvSpPr>
          <p:nvPr>
            <p:ph type="title"/>
          </p:nvPr>
        </p:nvSpPr>
        <p:spPr>
          <a:xfrm>
            <a:off x="457200" y="180132"/>
            <a:ext cx="7484533" cy="981011"/>
          </a:xfrm>
        </p:spPr>
        <p:txBody>
          <a:bodyPr>
            <a:normAutofit/>
          </a:bodyPr>
          <a:lstStyle/>
          <a:p>
            <a:r>
              <a:rPr lang="en-US" dirty="0" smtClean="0"/>
              <a:t>Action Time!</a:t>
            </a:r>
            <a:endParaRPr lang="en-US" dirty="0"/>
          </a:p>
        </p:txBody>
      </p:sp>
      <p:sp>
        <p:nvSpPr>
          <p:cNvPr id="6" name="TextBox 5"/>
          <p:cNvSpPr txBox="1"/>
          <p:nvPr/>
        </p:nvSpPr>
        <p:spPr>
          <a:xfrm>
            <a:off x="279400" y="1566333"/>
            <a:ext cx="7861300" cy="2439642"/>
          </a:xfrm>
          <a:prstGeom prst="rect">
            <a:avLst/>
          </a:prstGeom>
          <a:noFill/>
        </p:spPr>
        <p:txBody>
          <a:bodyPr wrap="square" rtlCol="0">
            <a:spAutoFit/>
          </a:bodyPr>
          <a:lstStyle/>
          <a:p>
            <a:pPr marL="514350" indent="-514350">
              <a:lnSpc>
                <a:spcPct val="120000"/>
              </a:lnSpc>
              <a:buFont typeface="+mj-lt"/>
              <a:buAutoNum type="arabicPeriod"/>
            </a:pPr>
            <a:r>
              <a:rPr lang="en-US" sz="3200" dirty="0" smtClean="0">
                <a:latin typeface="Optima"/>
                <a:cs typeface="Optima"/>
              </a:rPr>
              <a:t>Review the Strategic Action Plan </a:t>
            </a:r>
          </a:p>
          <a:p>
            <a:pPr marL="342900" indent="-342900">
              <a:lnSpc>
                <a:spcPct val="120000"/>
              </a:lnSpc>
              <a:buAutoNum type="arabicPeriod"/>
            </a:pPr>
            <a:r>
              <a:rPr lang="en-US" sz="3200" b="1" i="1" dirty="0" smtClean="0">
                <a:latin typeface="Optima"/>
                <a:cs typeface="Optima"/>
              </a:rPr>
              <a:t> Highlight a strength and star a growth area</a:t>
            </a:r>
          </a:p>
          <a:p>
            <a:pPr marL="342900" indent="-342900">
              <a:lnSpc>
                <a:spcPct val="120000"/>
              </a:lnSpc>
              <a:buAutoNum type="arabicPeriod"/>
            </a:pPr>
            <a:r>
              <a:rPr lang="en-US" sz="3200" dirty="0" smtClean="0">
                <a:latin typeface="Optima"/>
                <a:cs typeface="Optima"/>
              </a:rPr>
              <a:t>Share with a partner</a:t>
            </a:r>
            <a:endParaRPr lang="en-US" sz="3200" dirty="0">
              <a:latin typeface="Optima"/>
              <a:cs typeface="Optima"/>
            </a:endParaRPr>
          </a:p>
        </p:txBody>
      </p:sp>
      <p:pic>
        <p:nvPicPr>
          <p:cNvPr id="7" name="Content Placeholder 3" descr="clapboard_clap_hg_clr.gif"/>
          <p:cNvPicPr>
            <a:picLocks noChangeAspect="1"/>
          </p:cNvPicPr>
          <p:nvPr/>
        </p:nvPicPr>
        <p:blipFill>
          <a:blip r:embed="rId3" cstate="print"/>
          <a:srcRect l="-48368" r="-48368"/>
          <a:stretch>
            <a:fillRect/>
          </a:stretch>
        </p:blipFill>
        <p:spPr>
          <a:xfrm>
            <a:off x="7323263" y="0"/>
            <a:ext cx="1820737" cy="1008293"/>
          </a:xfrm>
          <a:prstGeom prst="rect">
            <a:avLst/>
          </a:prstGeom>
        </p:spPr>
      </p:pic>
    </p:spTree>
    <p:extLst>
      <p:ext uri="{BB962C8B-B14F-4D97-AF65-F5344CB8AC3E}">
        <p14:creationId xmlns:p14="http://schemas.microsoft.com/office/powerpoint/2010/main" val="382640766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215900"/>
            <a:ext cx="8699500" cy="1143000"/>
          </a:xfrm>
        </p:spPr>
        <p:txBody>
          <a:bodyPr>
            <a:normAutofit fontScale="90000"/>
          </a:bodyPr>
          <a:lstStyle/>
          <a:p>
            <a:r>
              <a:rPr lang="en-US" sz="4400" dirty="0" smtClean="0">
                <a:solidFill>
                  <a:srgbClr val="000000"/>
                </a:solidFill>
              </a:rPr>
              <a:t>Strategic Action Plan </a:t>
            </a:r>
            <a:r>
              <a:rPr lang="en-US" sz="4400" i="1" u="sng" dirty="0" smtClean="0">
                <a:solidFill>
                  <a:srgbClr val="000000"/>
                </a:solidFill>
              </a:rPr>
              <a:t>Standards of Practice</a:t>
            </a:r>
            <a:r>
              <a:rPr lang="en-US" sz="4400" dirty="0" smtClean="0">
                <a:solidFill>
                  <a:srgbClr val="000000"/>
                </a:solidFill>
              </a:rPr>
              <a:t>: </a:t>
            </a:r>
            <a:br>
              <a:rPr lang="en-US" sz="4400" dirty="0" smtClean="0">
                <a:solidFill>
                  <a:srgbClr val="000000"/>
                </a:solidFill>
              </a:rPr>
            </a:br>
            <a:r>
              <a:rPr lang="en-US" i="1" dirty="0" smtClean="0">
                <a:solidFill>
                  <a:srgbClr val="FF0000"/>
                </a:solidFill>
              </a:rPr>
              <a:t>Run of the Mill</a:t>
            </a:r>
            <a:endParaRPr lang="en-US" dirty="0">
              <a:solidFill>
                <a:srgbClr val="FF0000"/>
              </a:solidFill>
            </a:endParaRPr>
          </a:p>
        </p:txBody>
      </p:sp>
      <p:sp>
        <p:nvSpPr>
          <p:cNvPr id="3" name="Content Placeholder 2"/>
          <p:cNvSpPr>
            <a:spLocks noGrp="1"/>
          </p:cNvSpPr>
          <p:nvPr>
            <p:ph idx="1"/>
          </p:nvPr>
        </p:nvSpPr>
        <p:spPr>
          <a:xfrm>
            <a:off x="304800" y="1358900"/>
            <a:ext cx="8534400" cy="5410200"/>
          </a:xfrm>
          <a:ln w="57150" cmpd="sng">
            <a:solidFill>
              <a:srgbClr val="008000"/>
            </a:solidFill>
          </a:ln>
        </p:spPr>
        <p:txBody>
          <a:bodyPr>
            <a:noAutofit/>
          </a:bodyPr>
          <a:lstStyle/>
          <a:p>
            <a:r>
              <a:rPr lang="en-US" b="1" u="sng" dirty="0" smtClean="0">
                <a:solidFill>
                  <a:srgbClr val="FF0000"/>
                </a:solidFill>
              </a:rPr>
              <a:t>Goal</a:t>
            </a:r>
            <a:r>
              <a:rPr lang="en-US" b="1" dirty="0" smtClean="0">
                <a:solidFill>
                  <a:srgbClr val="FF0000"/>
                </a:solidFill>
              </a:rPr>
              <a:t>: </a:t>
            </a:r>
            <a:r>
              <a:rPr lang="en-US" sz="2800" dirty="0" smtClean="0"/>
              <a:t>Develop S.O.P. for reading instructional strategies for K-5 teachers.</a:t>
            </a:r>
            <a:endParaRPr lang="en-US" sz="2800" dirty="0"/>
          </a:p>
          <a:p>
            <a:r>
              <a:rPr lang="en-US" b="1" u="sng" dirty="0" smtClean="0">
                <a:solidFill>
                  <a:srgbClr val="FF0000"/>
                </a:solidFill>
              </a:rPr>
              <a:t>Actions</a:t>
            </a:r>
            <a:r>
              <a:rPr lang="en-US" dirty="0" smtClean="0">
                <a:solidFill>
                  <a:srgbClr val="FF0000"/>
                </a:solidFill>
              </a:rPr>
              <a:t>:  </a:t>
            </a:r>
            <a:r>
              <a:rPr lang="en-US" sz="2800" dirty="0" smtClean="0"/>
              <a:t>Assemble team of key stakeholders to design and plan to communicate expectations and </a:t>
            </a:r>
            <a:r>
              <a:rPr lang="en-US" sz="2800" dirty="0"/>
              <a:t>instructional </a:t>
            </a:r>
            <a:r>
              <a:rPr lang="en-US" sz="2800" dirty="0" smtClean="0"/>
              <a:t>strategies </a:t>
            </a:r>
          </a:p>
          <a:p>
            <a:pPr lvl="1"/>
            <a:r>
              <a:rPr lang="en-US" dirty="0" smtClean="0"/>
              <a:t>Who: </a:t>
            </a:r>
            <a:r>
              <a:rPr lang="en-US" sz="2400" dirty="0" smtClean="0"/>
              <a:t>Principals, District Representatives</a:t>
            </a:r>
            <a:r>
              <a:rPr lang="en-US" dirty="0" smtClean="0"/>
              <a:t>, Primary grade reps., upper grade reps., specialists</a:t>
            </a:r>
          </a:p>
          <a:p>
            <a:pPr lvl="1"/>
            <a:r>
              <a:rPr lang="en-US" dirty="0" smtClean="0"/>
              <a:t>Utilize: </a:t>
            </a:r>
            <a:r>
              <a:rPr lang="en-US" sz="2400" dirty="0" smtClean="0"/>
              <a:t>Current research on evidence-based practice, previous district training and professional learning</a:t>
            </a:r>
          </a:p>
          <a:p>
            <a:r>
              <a:rPr lang="en-US" b="1" u="sng" dirty="0" smtClean="0">
                <a:solidFill>
                  <a:srgbClr val="FF0000"/>
                </a:solidFill>
              </a:rPr>
              <a:t>Resources Needed: </a:t>
            </a:r>
            <a:r>
              <a:rPr lang="en-US" sz="2400" dirty="0" smtClean="0"/>
              <a:t>Funding, time allocated, staff or outside experts to support process</a:t>
            </a:r>
            <a:endParaRPr lang="en-US" sz="2400" dirty="0">
              <a:solidFill>
                <a:srgbClr val="FF0000"/>
              </a:solidFill>
            </a:endParaRPr>
          </a:p>
        </p:txBody>
      </p:sp>
    </p:spTree>
    <p:extLst>
      <p:ext uri="{BB962C8B-B14F-4D97-AF65-F5344CB8AC3E}">
        <p14:creationId xmlns:p14="http://schemas.microsoft.com/office/powerpoint/2010/main" val="3616740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0" y="3276600"/>
            <a:ext cx="9144000" cy="2971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766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5506"/>
            <a:ext cx="8572500" cy="1143000"/>
          </a:xfrm>
        </p:spPr>
        <p:txBody>
          <a:bodyPr>
            <a:normAutofit fontScale="90000"/>
          </a:bodyPr>
          <a:lstStyle/>
          <a:p>
            <a:r>
              <a:rPr lang="en-US" sz="4400" dirty="0" smtClean="0">
                <a:solidFill>
                  <a:srgbClr val="000000"/>
                </a:solidFill>
              </a:rPr>
              <a:t>Strategic Action Plan </a:t>
            </a:r>
            <a:r>
              <a:rPr lang="en-US" sz="4400" i="1" u="sng" dirty="0" smtClean="0">
                <a:solidFill>
                  <a:srgbClr val="000000"/>
                </a:solidFill>
              </a:rPr>
              <a:t>PL</a:t>
            </a:r>
            <a:r>
              <a:rPr lang="en-US" sz="4400" dirty="0" smtClean="0">
                <a:solidFill>
                  <a:srgbClr val="000000"/>
                </a:solidFill>
              </a:rPr>
              <a:t>: </a:t>
            </a:r>
            <a:r>
              <a:rPr lang="en-US" sz="4400" i="1" dirty="0" smtClean="0">
                <a:solidFill>
                  <a:srgbClr val="FF0000"/>
                </a:solidFill>
              </a:rPr>
              <a:t>Run of the M</a:t>
            </a:r>
            <a:r>
              <a:rPr lang="en-US" i="1" dirty="0" smtClean="0">
                <a:solidFill>
                  <a:srgbClr val="FF0000"/>
                </a:solidFill>
              </a:rPr>
              <a:t>ill</a:t>
            </a:r>
            <a:endParaRPr lang="en-US" dirty="0">
              <a:solidFill>
                <a:srgbClr val="FF0000"/>
              </a:solidFill>
            </a:endParaRPr>
          </a:p>
        </p:txBody>
      </p:sp>
      <p:sp>
        <p:nvSpPr>
          <p:cNvPr id="3" name="Content Placeholder 2"/>
          <p:cNvSpPr>
            <a:spLocks noGrp="1"/>
          </p:cNvSpPr>
          <p:nvPr>
            <p:ph idx="1"/>
          </p:nvPr>
        </p:nvSpPr>
        <p:spPr>
          <a:xfrm>
            <a:off x="304800" y="1003301"/>
            <a:ext cx="8534400" cy="5499100"/>
          </a:xfrm>
          <a:ln w="57150" cmpd="sng">
            <a:solidFill>
              <a:srgbClr val="008000"/>
            </a:solidFill>
          </a:ln>
        </p:spPr>
        <p:txBody>
          <a:bodyPr>
            <a:noAutofit/>
          </a:bodyPr>
          <a:lstStyle/>
          <a:p>
            <a:r>
              <a:rPr lang="en-US" b="1" u="sng" dirty="0" smtClean="0">
                <a:solidFill>
                  <a:srgbClr val="FF0000"/>
                </a:solidFill>
              </a:rPr>
              <a:t>Goal</a:t>
            </a:r>
            <a:r>
              <a:rPr lang="en-US" b="1" dirty="0" smtClean="0">
                <a:solidFill>
                  <a:srgbClr val="FF0000"/>
                </a:solidFill>
              </a:rPr>
              <a:t>: </a:t>
            </a:r>
            <a:r>
              <a:rPr lang="en-US" sz="2800" dirty="0" smtClean="0"/>
              <a:t>train K-5 </a:t>
            </a:r>
            <a:r>
              <a:rPr lang="en-US" sz="2800" dirty="0"/>
              <a:t>teachers </a:t>
            </a:r>
            <a:r>
              <a:rPr lang="en-US" sz="2800" dirty="0" smtClean="0"/>
              <a:t>to build expertise and confidence in implementing S.O.P.</a:t>
            </a:r>
            <a:endParaRPr lang="en-US" sz="2800" dirty="0"/>
          </a:p>
          <a:p>
            <a:r>
              <a:rPr lang="en-US" b="1" u="sng" dirty="0" smtClean="0">
                <a:solidFill>
                  <a:srgbClr val="FF0000"/>
                </a:solidFill>
              </a:rPr>
              <a:t>Actions</a:t>
            </a:r>
            <a:r>
              <a:rPr lang="en-US" dirty="0" smtClean="0">
                <a:solidFill>
                  <a:srgbClr val="FF0000"/>
                </a:solidFill>
              </a:rPr>
              <a:t>:  </a:t>
            </a:r>
            <a:r>
              <a:rPr lang="en-US" sz="2800" dirty="0" smtClean="0"/>
              <a:t>Provide training on use </a:t>
            </a:r>
            <a:r>
              <a:rPr lang="en-US" sz="2800" dirty="0"/>
              <a:t>of materials and instructional </a:t>
            </a:r>
            <a:r>
              <a:rPr lang="en-US" sz="2800" dirty="0" smtClean="0"/>
              <a:t>strategies</a:t>
            </a:r>
          </a:p>
          <a:p>
            <a:pPr lvl="1"/>
            <a:r>
              <a:rPr lang="en-US" dirty="0" smtClean="0"/>
              <a:t>Instructional strategies: active engagement and explicit instruction</a:t>
            </a:r>
          </a:p>
          <a:p>
            <a:pPr lvl="1"/>
            <a:r>
              <a:rPr lang="en-US" dirty="0" smtClean="0"/>
              <a:t>When: </a:t>
            </a:r>
          </a:p>
          <a:p>
            <a:pPr lvl="2"/>
            <a:r>
              <a:rPr lang="en-US" dirty="0" smtClean="0"/>
              <a:t>Initial training at the end of September </a:t>
            </a:r>
          </a:p>
          <a:p>
            <a:pPr lvl="2"/>
            <a:r>
              <a:rPr lang="en-US" dirty="0" smtClean="0"/>
              <a:t>On-going monthly</a:t>
            </a:r>
          </a:p>
          <a:p>
            <a:r>
              <a:rPr lang="en-US" b="1" u="sng" dirty="0" smtClean="0">
                <a:solidFill>
                  <a:srgbClr val="FF0000"/>
                </a:solidFill>
              </a:rPr>
              <a:t>Resources Needed: </a:t>
            </a:r>
            <a:r>
              <a:rPr lang="en-US" sz="2400" dirty="0" smtClean="0"/>
              <a:t>Funding, time allocated, staff or outside experts to provide training</a:t>
            </a:r>
            <a:endParaRPr lang="en-US" sz="2400" dirty="0">
              <a:solidFill>
                <a:srgbClr val="FF0000"/>
              </a:solidFill>
            </a:endParaRPr>
          </a:p>
        </p:txBody>
      </p:sp>
    </p:spTree>
    <p:extLst>
      <p:ext uri="{BB962C8B-B14F-4D97-AF65-F5344CB8AC3E}">
        <p14:creationId xmlns:p14="http://schemas.microsoft.com/office/powerpoint/2010/main" val="1045171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00">
            <a:alpha val="1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00" y="25506"/>
            <a:ext cx="8559800" cy="1143000"/>
          </a:xfrm>
        </p:spPr>
        <p:txBody>
          <a:bodyPr>
            <a:normAutofit/>
          </a:bodyPr>
          <a:lstStyle/>
          <a:p>
            <a:pPr algn="l"/>
            <a:r>
              <a:rPr lang="en-US" sz="4000" dirty="0" smtClean="0">
                <a:solidFill>
                  <a:srgbClr val="000000"/>
                </a:solidFill>
              </a:rPr>
              <a:t>Strategic Action Plan </a:t>
            </a:r>
            <a:r>
              <a:rPr lang="en-US" sz="4000" i="1" u="sng" dirty="0" smtClean="0">
                <a:solidFill>
                  <a:srgbClr val="000000"/>
                </a:solidFill>
              </a:rPr>
              <a:t>PL</a:t>
            </a:r>
            <a:r>
              <a:rPr lang="en-US" sz="4000" dirty="0" smtClean="0">
                <a:solidFill>
                  <a:srgbClr val="000000"/>
                </a:solidFill>
              </a:rPr>
              <a:t>: </a:t>
            </a:r>
            <a:r>
              <a:rPr lang="en-US" sz="4000" i="1" dirty="0" smtClean="0">
                <a:solidFill>
                  <a:srgbClr val="FF0000"/>
                </a:solidFill>
              </a:rPr>
              <a:t>Run of the Mill</a:t>
            </a:r>
            <a:endParaRPr lang="en-US" sz="4000" dirty="0">
              <a:solidFill>
                <a:srgbClr val="FF0000"/>
              </a:solidFill>
            </a:endParaRPr>
          </a:p>
        </p:txBody>
      </p:sp>
      <p:sp>
        <p:nvSpPr>
          <p:cNvPr id="3" name="Content Placeholder 2"/>
          <p:cNvSpPr>
            <a:spLocks noGrp="1"/>
          </p:cNvSpPr>
          <p:nvPr>
            <p:ph idx="1"/>
          </p:nvPr>
        </p:nvSpPr>
        <p:spPr>
          <a:xfrm>
            <a:off x="304800" y="1524000"/>
            <a:ext cx="8534400" cy="4495800"/>
          </a:xfrm>
          <a:ln w="57150" cmpd="sng">
            <a:solidFill>
              <a:srgbClr val="008000"/>
            </a:solidFill>
          </a:ln>
        </p:spPr>
        <p:txBody>
          <a:bodyPr>
            <a:normAutofit fontScale="92500" lnSpcReduction="10000"/>
          </a:bodyPr>
          <a:lstStyle/>
          <a:p>
            <a:r>
              <a:rPr lang="en-US" sz="3000" b="1" u="sng" dirty="0">
                <a:solidFill>
                  <a:srgbClr val="FF0000"/>
                </a:solidFill>
              </a:rPr>
              <a:t>How much</a:t>
            </a:r>
            <a:r>
              <a:rPr lang="en-US" sz="3000" b="1" dirty="0">
                <a:solidFill>
                  <a:srgbClr val="FF0000"/>
                </a:solidFill>
              </a:rPr>
              <a:t>: </a:t>
            </a:r>
          </a:p>
          <a:p>
            <a:pPr lvl="1"/>
            <a:r>
              <a:rPr lang="en-US" sz="3000" dirty="0"/>
              <a:t>Initial: 6 hours</a:t>
            </a:r>
          </a:p>
          <a:p>
            <a:pPr lvl="1"/>
            <a:r>
              <a:rPr lang="en-US" sz="3000" dirty="0"/>
              <a:t>On-going: 2 hours </a:t>
            </a:r>
            <a:r>
              <a:rPr lang="en-US" sz="3000" dirty="0" smtClean="0"/>
              <a:t>monthly</a:t>
            </a:r>
            <a:endParaRPr lang="en-US" sz="3000" u="sng" dirty="0" smtClean="0"/>
          </a:p>
          <a:p>
            <a:r>
              <a:rPr lang="en-US" sz="3000" b="1" u="sng" dirty="0" smtClean="0">
                <a:solidFill>
                  <a:srgbClr val="FF0000"/>
                </a:solidFill>
              </a:rPr>
              <a:t>Who conducts training</a:t>
            </a:r>
            <a:r>
              <a:rPr lang="en-US" sz="3000" b="1" dirty="0" smtClean="0">
                <a:solidFill>
                  <a:srgbClr val="FF0000"/>
                </a:solidFill>
              </a:rPr>
              <a:t>: </a:t>
            </a:r>
            <a:r>
              <a:rPr lang="en-US" sz="3000" dirty="0"/>
              <a:t>Coaches, Principals, Title </a:t>
            </a:r>
            <a:r>
              <a:rPr lang="en-US" sz="3000" dirty="0" smtClean="0"/>
              <a:t>support</a:t>
            </a:r>
          </a:p>
          <a:p>
            <a:r>
              <a:rPr lang="en-US" sz="3000" b="1" u="sng" dirty="0" smtClean="0">
                <a:solidFill>
                  <a:srgbClr val="FF0000"/>
                </a:solidFill>
              </a:rPr>
              <a:t>Funding source</a:t>
            </a:r>
            <a:r>
              <a:rPr lang="en-US" sz="3000" b="1" dirty="0" smtClean="0">
                <a:solidFill>
                  <a:srgbClr val="FF0000"/>
                </a:solidFill>
              </a:rPr>
              <a:t>: </a:t>
            </a:r>
            <a:r>
              <a:rPr lang="en-US" sz="3000" dirty="0" smtClean="0"/>
              <a:t>Title 2</a:t>
            </a:r>
          </a:p>
          <a:p>
            <a:r>
              <a:rPr lang="en-US" sz="3000" b="1" u="sng" dirty="0" smtClean="0">
                <a:solidFill>
                  <a:srgbClr val="FF0000"/>
                </a:solidFill>
              </a:rPr>
              <a:t>Resources Needed</a:t>
            </a:r>
            <a:r>
              <a:rPr lang="en-US" sz="3000" b="1" dirty="0" smtClean="0">
                <a:solidFill>
                  <a:srgbClr val="FF0000"/>
                </a:solidFill>
              </a:rPr>
              <a:t>: </a:t>
            </a:r>
            <a:r>
              <a:rPr lang="en-US" sz="3000" dirty="0" smtClean="0"/>
              <a:t>coaches, PLC time, materials, teacher time</a:t>
            </a:r>
          </a:p>
          <a:p>
            <a:r>
              <a:rPr lang="en-US" sz="3000" b="1" u="sng" dirty="0" smtClean="0">
                <a:solidFill>
                  <a:srgbClr val="FF0000"/>
                </a:solidFill>
              </a:rPr>
              <a:t>Proficiency:</a:t>
            </a:r>
            <a:r>
              <a:rPr lang="en-US" sz="3000" b="1" dirty="0" smtClean="0">
                <a:solidFill>
                  <a:srgbClr val="FF0000"/>
                </a:solidFill>
              </a:rPr>
              <a:t> </a:t>
            </a:r>
            <a:r>
              <a:rPr lang="en-US" sz="3000" dirty="0" smtClean="0"/>
              <a:t>80% of teachers implementing by January</a:t>
            </a:r>
            <a:endParaRPr lang="en-US" sz="3000" u="sng" dirty="0"/>
          </a:p>
          <a:p>
            <a:endParaRPr lang="en-US" sz="2800" dirty="0" smtClean="0"/>
          </a:p>
          <a:p>
            <a:endParaRPr lang="en-US" sz="2800" dirty="0"/>
          </a:p>
        </p:txBody>
      </p:sp>
    </p:spTree>
    <p:extLst>
      <p:ext uri="{BB962C8B-B14F-4D97-AF65-F5344CB8AC3E}">
        <p14:creationId xmlns:p14="http://schemas.microsoft.com/office/powerpoint/2010/main" val="4026558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3" y="25506"/>
            <a:ext cx="8878995" cy="1143000"/>
          </a:xfrm>
        </p:spPr>
        <p:txBody>
          <a:bodyPr>
            <a:noAutofit/>
          </a:bodyPr>
          <a:lstStyle/>
          <a:p>
            <a:pPr algn="l"/>
            <a:r>
              <a:rPr lang="en-US" sz="3600" dirty="0" smtClean="0">
                <a:solidFill>
                  <a:srgbClr val="000000"/>
                </a:solidFill>
              </a:rPr>
              <a:t>Strategic Action Plan </a:t>
            </a:r>
            <a:r>
              <a:rPr lang="en-US" sz="3600" i="1" u="sng" dirty="0" smtClean="0">
                <a:solidFill>
                  <a:srgbClr val="000000"/>
                </a:solidFill>
              </a:rPr>
              <a:t>Monitoring</a:t>
            </a:r>
            <a:r>
              <a:rPr lang="en-US" sz="3600" dirty="0" smtClean="0">
                <a:solidFill>
                  <a:srgbClr val="000000"/>
                </a:solidFill>
              </a:rPr>
              <a:t>: </a:t>
            </a:r>
            <a:r>
              <a:rPr lang="en-US" sz="3600" i="1" dirty="0" smtClean="0">
                <a:solidFill>
                  <a:srgbClr val="FF0000"/>
                </a:solidFill>
              </a:rPr>
              <a:t>Run of the Mill</a:t>
            </a:r>
            <a:endParaRPr lang="en-US" sz="3600" dirty="0">
              <a:solidFill>
                <a:srgbClr val="FF0000"/>
              </a:solidFill>
            </a:endParaRPr>
          </a:p>
        </p:txBody>
      </p:sp>
      <p:sp>
        <p:nvSpPr>
          <p:cNvPr id="3" name="Content Placeholder 2"/>
          <p:cNvSpPr>
            <a:spLocks noGrp="1"/>
          </p:cNvSpPr>
          <p:nvPr>
            <p:ph idx="1"/>
          </p:nvPr>
        </p:nvSpPr>
        <p:spPr>
          <a:xfrm>
            <a:off x="304800" y="1293081"/>
            <a:ext cx="8458747" cy="5382546"/>
          </a:xfrm>
          <a:ln w="57150" cmpd="sng">
            <a:solidFill>
              <a:srgbClr val="008000"/>
            </a:solidFill>
          </a:ln>
        </p:spPr>
        <p:txBody>
          <a:bodyPr>
            <a:noAutofit/>
          </a:bodyPr>
          <a:lstStyle/>
          <a:p>
            <a:r>
              <a:rPr lang="en-US" b="1" u="sng" dirty="0" smtClean="0">
                <a:solidFill>
                  <a:srgbClr val="FF0000"/>
                </a:solidFill>
              </a:rPr>
              <a:t>Goal</a:t>
            </a:r>
            <a:r>
              <a:rPr lang="en-US" b="1" dirty="0" smtClean="0">
                <a:solidFill>
                  <a:srgbClr val="FF0000"/>
                </a:solidFill>
              </a:rPr>
              <a:t>: </a:t>
            </a:r>
            <a:r>
              <a:rPr lang="en-US" sz="2400" dirty="0" smtClean="0"/>
              <a:t>Monitor whether K-5 S.O.P. for reading and Instructional Strategies are being implemented in classrooms with proficiency </a:t>
            </a:r>
          </a:p>
          <a:p>
            <a:r>
              <a:rPr lang="en-US" b="1" u="sng" dirty="0" smtClean="0">
                <a:solidFill>
                  <a:srgbClr val="FF0000"/>
                </a:solidFill>
              </a:rPr>
              <a:t>Actions</a:t>
            </a:r>
            <a:r>
              <a:rPr lang="en-US" dirty="0" smtClean="0">
                <a:solidFill>
                  <a:srgbClr val="FF0000"/>
                </a:solidFill>
              </a:rPr>
              <a:t>:  </a:t>
            </a:r>
            <a:r>
              <a:rPr lang="en-US" sz="2400" dirty="0" smtClean="0"/>
              <a:t>Complete walkthroughs with agreed upon form to gather data about implementation </a:t>
            </a:r>
            <a:r>
              <a:rPr lang="en-US" sz="2400" dirty="0"/>
              <a:t>materials and instructional </a:t>
            </a:r>
            <a:r>
              <a:rPr lang="en-US" sz="2400" dirty="0" smtClean="0"/>
              <a:t>strategies</a:t>
            </a:r>
          </a:p>
          <a:p>
            <a:pPr lvl="1"/>
            <a:r>
              <a:rPr lang="en-US" sz="2400" dirty="0" smtClean="0"/>
              <a:t>Who: principals</a:t>
            </a:r>
            <a:r>
              <a:rPr lang="en-US" sz="2400" dirty="0"/>
              <a:t>, coaches, teachers (self</a:t>
            </a:r>
            <a:r>
              <a:rPr lang="en-US" sz="2400" dirty="0" smtClean="0"/>
              <a:t>) </a:t>
            </a:r>
          </a:p>
          <a:p>
            <a:pPr lvl="1"/>
            <a:r>
              <a:rPr lang="en-US" sz="2400" dirty="0" smtClean="0"/>
              <a:t>When: </a:t>
            </a:r>
          </a:p>
          <a:p>
            <a:pPr lvl="2"/>
            <a:r>
              <a:rPr lang="en-US" dirty="0" smtClean="0"/>
              <a:t>Initial Baseline data in October</a:t>
            </a:r>
          </a:p>
          <a:p>
            <a:pPr lvl="2"/>
            <a:r>
              <a:rPr lang="en-US" dirty="0" smtClean="0"/>
              <a:t>February and May</a:t>
            </a:r>
          </a:p>
          <a:p>
            <a:r>
              <a:rPr lang="en-US" b="1" u="sng" dirty="0" smtClean="0">
                <a:solidFill>
                  <a:srgbClr val="FF0000"/>
                </a:solidFill>
              </a:rPr>
              <a:t>Resources Needed: </a:t>
            </a:r>
            <a:r>
              <a:rPr lang="en-US" sz="2400" dirty="0" smtClean="0"/>
              <a:t>time</a:t>
            </a:r>
            <a:r>
              <a:rPr lang="en-US" sz="2400" dirty="0"/>
              <a:t>, feedback </a:t>
            </a:r>
            <a:r>
              <a:rPr lang="en-US" sz="2400" dirty="0" smtClean="0"/>
              <a:t>forms, agreement to review data collected</a:t>
            </a:r>
            <a:endParaRPr lang="en-US" sz="2400" dirty="0"/>
          </a:p>
        </p:txBody>
      </p:sp>
    </p:spTree>
    <p:extLst>
      <p:ext uri="{BB962C8B-B14F-4D97-AF65-F5344CB8AC3E}">
        <p14:creationId xmlns:p14="http://schemas.microsoft.com/office/powerpoint/2010/main" val="668671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52506"/>
            <a:ext cx="8712200" cy="1143000"/>
          </a:xfrm>
        </p:spPr>
        <p:txBody>
          <a:bodyPr>
            <a:noAutofit/>
          </a:bodyPr>
          <a:lstStyle/>
          <a:p>
            <a:r>
              <a:rPr lang="en-US" sz="3600" dirty="0" smtClean="0">
                <a:solidFill>
                  <a:srgbClr val="000000"/>
                </a:solidFill>
              </a:rPr>
              <a:t>Strategic Action Plan </a:t>
            </a:r>
            <a:r>
              <a:rPr lang="en-US" sz="3600" i="1" u="sng" dirty="0" smtClean="0">
                <a:solidFill>
                  <a:srgbClr val="000000"/>
                </a:solidFill>
              </a:rPr>
              <a:t>Ongoing Support</a:t>
            </a:r>
            <a:r>
              <a:rPr lang="en-US" sz="3600" dirty="0" smtClean="0">
                <a:solidFill>
                  <a:srgbClr val="000000"/>
                </a:solidFill>
              </a:rPr>
              <a:t>: </a:t>
            </a:r>
            <a:br>
              <a:rPr lang="en-US" sz="3600" dirty="0" smtClean="0">
                <a:solidFill>
                  <a:srgbClr val="000000"/>
                </a:solidFill>
              </a:rPr>
            </a:br>
            <a:r>
              <a:rPr lang="en-US" sz="3600" i="1" dirty="0" smtClean="0">
                <a:solidFill>
                  <a:srgbClr val="FF0000"/>
                </a:solidFill>
              </a:rPr>
              <a:t>Run of the Mill</a:t>
            </a:r>
            <a:endParaRPr lang="en-US" sz="3600" dirty="0">
              <a:solidFill>
                <a:srgbClr val="FF0000"/>
              </a:solidFill>
            </a:endParaRPr>
          </a:p>
        </p:txBody>
      </p:sp>
      <p:sp>
        <p:nvSpPr>
          <p:cNvPr id="3" name="Content Placeholder 2"/>
          <p:cNvSpPr>
            <a:spLocks noGrp="1"/>
          </p:cNvSpPr>
          <p:nvPr>
            <p:ph idx="1"/>
          </p:nvPr>
        </p:nvSpPr>
        <p:spPr>
          <a:xfrm>
            <a:off x="304800" y="1422399"/>
            <a:ext cx="8534400" cy="5080001"/>
          </a:xfrm>
          <a:ln w="57150" cmpd="sng">
            <a:solidFill>
              <a:srgbClr val="008000"/>
            </a:solidFill>
          </a:ln>
        </p:spPr>
        <p:txBody>
          <a:bodyPr>
            <a:noAutofit/>
          </a:bodyPr>
          <a:lstStyle/>
          <a:p>
            <a:r>
              <a:rPr lang="en-US" b="1" u="sng" dirty="0" smtClean="0">
                <a:solidFill>
                  <a:srgbClr val="FF0000"/>
                </a:solidFill>
              </a:rPr>
              <a:t>Goal</a:t>
            </a:r>
            <a:r>
              <a:rPr lang="en-US" b="1" dirty="0" smtClean="0">
                <a:solidFill>
                  <a:srgbClr val="FF0000"/>
                </a:solidFill>
              </a:rPr>
              <a:t>: </a:t>
            </a:r>
            <a:r>
              <a:rPr lang="en-US" sz="2400" dirty="0" smtClean="0"/>
              <a:t>Provide resources and support for staff to develop proficiency and confidence with materials and strategies.</a:t>
            </a:r>
            <a:endParaRPr lang="en-US" sz="2400" dirty="0"/>
          </a:p>
          <a:p>
            <a:r>
              <a:rPr lang="en-US" b="1" u="sng" dirty="0" smtClean="0">
                <a:solidFill>
                  <a:srgbClr val="FF0000"/>
                </a:solidFill>
              </a:rPr>
              <a:t>Actions</a:t>
            </a:r>
            <a:r>
              <a:rPr lang="en-US" dirty="0" smtClean="0">
                <a:solidFill>
                  <a:srgbClr val="FF0000"/>
                </a:solidFill>
              </a:rPr>
              <a:t>:  </a:t>
            </a:r>
            <a:r>
              <a:rPr lang="en-US" sz="2400" dirty="0" smtClean="0">
                <a:solidFill>
                  <a:srgbClr val="000000"/>
                </a:solidFill>
              </a:rPr>
              <a:t>provide</a:t>
            </a:r>
            <a:r>
              <a:rPr lang="en-US" sz="2400" dirty="0" smtClean="0">
                <a:solidFill>
                  <a:srgbClr val="FF0000"/>
                </a:solidFill>
              </a:rPr>
              <a:t> </a:t>
            </a:r>
            <a:r>
              <a:rPr lang="en-US" sz="2400" dirty="0" smtClean="0"/>
              <a:t>modeling, video samples, </a:t>
            </a:r>
            <a:r>
              <a:rPr lang="en-US" sz="2400" dirty="0"/>
              <a:t>practice time, </a:t>
            </a:r>
            <a:r>
              <a:rPr lang="en-US" sz="2400" dirty="0" smtClean="0"/>
              <a:t> peer observations, coaching </a:t>
            </a:r>
            <a:r>
              <a:rPr lang="en-US" sz="2400" dirty="0"/>
              <a:t>with feedback</a:t>
            </a:r>
            <a:endParaRPr lang="en-US" sz="2400" dirty="0" smtClean="0"/>
          </a:p>
          <a:p>
            <a:pPr lvl="1"/>
            <a:r>
              <a:rPr lang="en-US" dirty="0" smtClean="0"/>
              <a:t> Who: </a:t>
            </a:r>
            <a:r>
              <a:rPr lang="en-US" dirty="0"/>
              <a:t>coaches, peer partners, </a:t>
            </a:r>
            <a:r>
              <a:rPr lang="en-US" dirty="0" smtClean="0"/>
              <a:t>principals</a:t>
            </a:r>
          </a:p>
          <a:p>
            <a:pPr lvl="1"/>
            <a:r>
              <a:rPr lang="en-US" dirty="0" smtClean="0"/>
              <a:t>When: </a:t>
            </a:r>
          </a:p>
          <a:p>
            <a:pPr lvl="2"/>
            <a:r>
              <a:rPr lang="en-US" dirty="0" smtClean="0"/>
              <a:t>Initial</a:t>
            </a:r>
            <a:r>
              <a:rPr lang="en-US" dirty="0"/>
              <a:t> </a:t>
            </a:r>
            <a:r>
              <a:rPr lang="en-US" dirty="0" smtClean="0"/>
              <a:t>support at the end of September </a:t>
            </a:r>
          </a:p>
          <a:p>
            <a:pPr lvl="2"/>
            <a:r>
              <a:rPr lang="en-US" dirty="0" smtClean="0"/>
              <a:t>On-going monthly</a:t>
            </a:r>
          </a:p>
          <a:p>
            <a:r>
              <a:rPr lang="en-US" b="1" u="sng" dirty="0" smtClean="0">
                <a:solidFill>
                  <a:srgbClr val="FF0000"/>
                </a:solidFill>
              </a:rPr>
              <a:t>Resources Needed: </a:t>
            </a:r>
            <a:r>
              <a:rPr lang="en-US" sz="2400" dirty="0" smtClean="0"/>
              <a:t>Funding, time allocated, staff or outside experts to provide support</a:t>
            </a:r>
            <a:endParaRPr lang="en-US" sz="2400" dirty="0">
              <a:solidFill>
                <a:srgbClr val="FF0000"/>
              </a:solidFill>
            </a:endParaRPr>
          </a:p>
        </p:txBody>
      </p:sp>
    </p:spTree>
    <p:extLst>
      <p:ext uri="{BB962C8B-B14F-4D97-AF65-F5344CB8AC3E}">
        <p14:creationId xmlns:p14="http://schemas.microsoft.com/office/powerpoint/2010/main" val="3372014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11306"/>
          </a:xfrm>
        </p:spPr>
        <p:txBody>
          <a:bodyPr>
            <a:normAutofit fontScale="90000"/>
          </a:bodyPr>
          <a:lstStyle/>
          <a:p>
            <a:r>
              <a:rPr lang="en-US" dirty="0" smtClean="0">
                <a:solidFill>
                  <a:srgbClr val="800000"/>
                </a:solidFill>
              </a:rPr>
              <a:t>Take it one step at a time, but start walking!</a:t>
            </a:r>
            <a:endParaRPr lang="en-US" dirty="0">
              <a:solidFill>
                <a:srgbClr val="800000"/>
              </a:solidFill>
            </a:endParaRPr>
          </a:p>
        </p:txBody>
      </p:sp>
      <p:pic>
        <p:nvPicPr>
          <p:cNvPr id="4" name="Content Placeholder 3" descr="babystepsChild-Climbing-Steps-323508.jpg"/>
          <p:cNvPicPr>
            <a:picLocks noGrp="1" noChangeAspect="1"/>
          </p:cNvPicPr>
          <p:nvPr>
            <p:ph idx="1"/>
          </p:nvPr>
        </p:nvPicPr>
        <p:blipFill>
          <a:blip r:embed="rId2">
            <a:extLst>
              <a:ext uri="{28A0092B-C50C-407E-A947-70E740481C1C}">
                <a14:useLocalDpi xmlns:a14="http://schemas.microsoft.com/office/drawing/2010/main" val="0"/>
              </a:ext>
            </a:extLst>
          </a:blip>
          <a:srcRect t="20991" b="20991"/>
          <a:stretch>
            <a:fillRect/>
          </a:stretch>
        </p:blipFill>
        <p:spPr>
          <a:xfrm>
            <a:off x="457200" y="1663032"/>
            <a:ext cx="8229600" cy="4361531"/>
          </a:xfrm>
        </p:spPr>
      </p:pic>
    </p:spTree>
    <p:extLst>
      <p:ext uri="{BB962C8B-B14F-4D97-AF65-F5344CB8AC3E}">
        <p14:creationId xmlns:p14="http://schemas.microsoft.com/office/powerpoint/2010/main" val="212876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urposeAction Results.jpg"/>
          <p:cNvPicPr>
            <a:picLocks noGrp="1" noChangeAspect="1"/>
          </p:cNvPicPr>
          <p:nvPr>
            <p:ph idx="1"/>
          </p:nvPr>
        </p:nvPicPr>
        <p:blipFill>
          <a:blip r:embed="rId2">
            <a:extLst>
              <a:ext uri="{28A0092B-C50C-407E-A947-70E740481C1C}">
                <a14:useLocalDpi xmlns:a14="http://schemas.microsoft.com/office/drawing/2010/main" val="0"/>
              </a:ext>
            </a:extLst>
          </a:blip>
          <a:srcRect t="7039" b="7039"/>
          <a:stretch>
            <a:fillRect/>
          </a:stretch>
        </p:blipFill>
        <p:spPr>
          <a:xfrm>
            <a:off x="266700" y="1388002"/>
            <a:ext cx="8229600" cy="5004935"/>
          </a:xfrm>
        </p:spPr>
      </p:pic>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1155782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With your partner determine review installation matrix and begin action planning </a:t>
            </a:r>
          </a:p>
          <a:p>
            <a:r>
              <a:rPr lang="en-US" dirty="0" smtClean="0"/>
              <a:t>Core</a:t>
            </a:r>
          </a:p>
          <a:p>
            <a:r>
              <a:rPr lang="en-US" dirty="0" smtClean="0"/>
              <a:t>Core Review Meetings</a:t>
            </a:r>
          </a:p>
          <a:p>
            <a:r>
              <a:rPr lang="en-US" dirty="0" smtClean="0"/>
              <a:t>Interventions</a:t>
            </a:r>
            <a:endParaRPr lang="en-US" dirty="0"/>
          </a:p>
        </p:txBody>
      </p:sp>
      <p:sp>
        <p:nvSpPr>
          <p:cNvPr id="3" name="Title 2"/>
          <p:cNvSpPr>
            <a:spLocks noGrp="1"/>
          </p:cNvSpPr>
          <p:nvPr>
            <p:ph type="title"/>
          </p:nvPr>
        </p:nvSpPr>
        <p:spPr/>
        <p:txBody>
          <a:bodyPr>
            <a:normAutofit/>
          </a:bodyPr>
          <a:lstStyle/>
          <a:p>
            <a:r>
              <a:rPr lang="en-US" dirty="0" smtClean="0"/>
              <a:t>Review Installation Matrix</a:t>
            </a:r>
            <a:endParaRPr lang="en-US" dirty="0"/>
          </a:p>
        </p:txBody>
      </p:sp>
      <p:pic>
        <p:nvPicPr>
          <p:cNvPr id="4" name="Content Placeholder 4" descr="time-to-work-concept-clock-closeup-on-white-background-with-red-and-black-words-89277376.jpg"/>
          <p:cNvPicPr>
            <a:picLocks noChangeAspect="1"/>
          </p:cNvPicPr>
          <p:nvPr/>
        </p:nvPicPr>
        <p:blipFill>
          <a:blip r:embed="rId2">
            <a:extLst>
              <a:ext uri="{28A0092B-C50C-407E-A947-70E740481C1C}">
                <a14:useLocalDpi xmlns:a14="http://schemas.microsoft.com/office/drawing/2010/main" val="0"/>
              </a:ext>
            </a:extLst>
          </a:blip>
          <a:srcRect t="14410" b="14410"/>
          <a:stretch>
            <a:fillRect/>
          </a:stretch>
        </p:blipFill>
        <p:spPr>
          <a:xfrm>
            <a:off x="2616200" y="1402443"/>
            <a:ext cx="3259484" cy="1727200"/>
          </a:xfrm>
          <a:prstGeom prst="rect">
            <a:avLst/>
          </a:prstGeom>
        </p:spPr>
      </p:pic>
    </p:spTree>
    <p:extLst>
      <p:ext uri="{BB962C8B-B14F-4D97-AF65-F5344CB8AC3E}">
        <p14:creationId xmlns:p14="http://schemas.microsoft.com/office/powerpoint/2010/main" val="39468158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It’s all about the plan!</a:t>
            </a:r>
            <a:endParaRPr lang="en-US" dirty="0">
              <a:solidFill>
                <a:srgbClr val="000000"/>
              </a:solidFill>
            </a:endParaRPr>
          </a:p>
        </p:txBody>
      </p:sp>
      <p:pic>
        <p:nvPicPr>
          <p:cNvPr id="4" name="Genius BEAGLE Strategically Moves Chair, Climbs on Counter, Opens Oven and Steals CHICKEN Nugget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9600" y="1540933"/>
            <a:ext cx="7759700" cy="4360863"/>
          </a:xfrm>
        </p:spPr>
      </p:pic>
    </p:spTree>
    <p:extLst>
      <p:ext uri="{BB962C8B-B14F-4D97-AF65-F5344CB8AC3E}">
        <p14:creationId xmlns:p14="http://schemas.microsoft.com/office/powerpoint/2010/main" val="371814482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It’s all about the plan!</a:t>
            </a:r>
            <a:endParaRPr lang="en-US" dirty="0">
              <a:solidFill>
                <a:srgbClr val="000000"/>
              </a:solidFill>
            </a:endParaRPr>
          </a:p>
        </p:txBody>
      </p:sp>
      <p:pic>
        <p:nvPicPr>
          <p:cNvPr id="4" name="Genius BEAGLE Strategically Moves Chair, Climbs on Counter, Opens Oven and Steals CHICKEN Nugget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9600" y="1524000"/>
            <a:ext cx="7759700" cy="4360863"/>
          </a:xfrm>
        </p:spPr>
      </p:pic>
    </p:spTree>
    <p:extLst>
      <p:ext uri="{BB962C8B-B14F-4D97-AF65-F5344CB8AC3E}">
        <p14:creationId xmlns:p14="http://schemas.microsoft.com/office/powerpoint/2010/main" val="1526746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Minimize the </a:t>
            </a:r>
            <a:br>
              <a:rPr lang="en-US" dirty="0" smtClean="0"/>
            </a:br>
            <a:r>
              <a:rPr lang="en-US" dirty="0" smtClean="0"/>
              <a:t>Implementation Dip</a:t>
            </a:r>
            <a:endParaRPr lang="en-US" dirty="0"/>
          </a:p>
        </p:txBody>
      </p:sp>
      <p:sp>
        <p:nvSpPr>
          <p:cNvPr id="3" name="Content Placeholder 2"/>
          <p:cNvSpPr>
            <a:spLocks noGrp="1"/>
          </p:cNvSpPr>
          <p:nvPr>
            <p:ph idx="1"/>
          </p:nvPr>
        </p:nvSpPr>
        <p:spPr/>
        <p:txBody>
          <a:bodyPr>
            <a:normAutofit/>
          </a:bodyPr>
          <a:lstStyle/>
          <a:p>
            <a:pPr>
              <a:buNone/>
            </a:pPr>
            <a:endParaRPr lang="en-US" dirty="0" smtClean="0"/>
          </a:p>
          <a:p>
            <a:endParaRPr lang="en-US" dirty="0" smtClean="0"/>
          </a:p>
          <a:p>
            <a:endParaRPr lang="en-US" dirty="0" smtClean="0"/>
          </a:p>
          <a:p>
            <a:pPr>
              <a:buNone/>
            </a:pPr>
            <a:endParaRPr lang="en-US" dirty="0" smtClean="0"/>
          </a:p>
          <a:p>
            <a:endParaRPr lang="en-US" dirty="0" smtClean="0"/>
          </a:p>
          <a:p>
            <a:endParaRPr lang="en-US" dirty="0" smtClean="0"/>
          </a:p>
          <a:p>
            <a:pPr>
              <a:buNone/>
            </a:pPr>
            <a:endParaRPr lang="en-US" dirty="0" smtClean="0"/>
          </a:p>
        </p:txBody>
      </p:sp>
      <p:pic>
        <p:nvPicPr>
          <p:cNvPr id="10242" name="Picture 2"/>
          <p:cNvPicPr>
            <a:picLocks noChangeAspect="1" noChangeArrowheads="1"/>
          </p:cNvPicPr>
          <p:nvPr/>
        </p:nvPicPr>
        <p:blipFill>
          <a:blip r:embed="rId3" cstate="print"/>
          <a:srcRect/>
          <a:stretch>
            <a:fillRect/>
          </a:stretch>
        </p:blipFill>
        <p:spPr bwMode="auto">
          <a:xfrm>
            <a:off x="533400" y="1524000"/>
            <a:ext cx="8109444" cy="4629150"/>
          </a:xfrm>
          <a:prstGeom prst="rect">
            <a:avLst/>
          </a:prstGeom>
          <a:noFill/>
          <a:ln w="9525">
            <a:noFill/>
            <a:miter lim="800000"/>
            <a:headEnd/>
            <a:tailEnd/>
          </a:ln>
        </p:spPr>
      </p:pic>
      <p:sp>
        <p:nvSpPr>
          <p:cNvPr id="6" name="TextBox 5"/>
          <p:cNvSpPr txBox="1"/>
          <p:nvPr/>
        </p:nvSpPr>
        <p:spPr>
          <a:xfrm>
            <a:off x="609600" y="3886200"/>
            <a:ext cx="1600200" cy="461665"/>
          </a:xfrm>
          <a:prstGeom prst="rect">
            <a:avLst/>
          </a:prstGeom>
          <a:noFill/>
        </p:spPr>
        <p:txBody>
          <a:bodyPr wrap="square" rtlCol="0">
            <a:spAutoFit/>
          </a:bodyPr>
          <a:lstStyle/>
          <a:p>
            <a:r>
              <a:rPr lang="en-US" sz="2400" dirty="0" smtClean="0">
                <a:solidFill>
                  <a:schemeClr val="bg1"/>
                </a:solidFill>
              </a:rPr>
              <a:t>Installation</a:t>
            </a:r>
            <a:endParaRPr lang="en-US" sz="2400" dirty="0">
              <a:solidFill>
                <a:schemeClr val="bg1"/>
              </a:solidFill>
            </a:endParaRPr>
          </a:p>
        </p:txBody>
      </p:sp>
      <p:sp>
        <p:nvSpPr>
          <p:cNvPr id="7" name="TextBox 6"/>
          <p:cNvSpPr txBox="1"/>
          <p:nvPr/>
        </p:nvSpPr>
        <p:spPr>
          <a:xfrm>
            <a:off x="6324600" y="3352800"/>
            <a:ext cx="1600200" cy="523220"/>
          </a:xfrm>
          <a:prstGeom prst="rect">
            <a:avLst/>
          </a:prstGeom>
          <a:noFill/>
        </p:spPr>
        <p:txBody>
          <a:bodyPr wrap="square" rtlCol="0">
            <a:spAutoFit/>
          </a:bodyPr>
          <a:lstStyle/>
          <a:p>
            <a:r>
              <a:rPr lang="en-US" sz="2800" dirty="0" smtClean="0">
                <a:solidFill>
                  <a:schemeClr val="bg1"/>
                </a:solidFill>
              </a:rPr>
              <a:t>sustain</a:t>
            </a:r>
            <a:endParaRPr lang="en-US" sz="2800" dirty="0">
              <a:solidFill>
                <a:schemeClr val="bg1"/>
              </a:solidFill>
            </a:endParaRPr>
          </a:p>
        </p:txBody>
      </p:sp>
    </p:spTree>
    <p:extLst>
      <p:ext uri="{BB962C8B-B14F-4D97-AF65-F5344CB8AC3E}">
        <p14:creationId xmlns:p14="http://schemas.microsoft.com/office/powerpoint/2010/main" val="13342782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Goal</a:t>
            </a:r>
          </a:p>
          <a:p>
            <a:pPr lvl="1"/>
            <a:r>
              <a:rPr lang="en-US" dirty="0" smtClean="0"/>
              <a:t>To minimize the implementation dip and to reach effective and sustainable RTI implementation</a:t>
            </a:r>
          </a:p>
          <a:p>
            <a:pPr lvl="2"/>
            <a:r>
              <a:rPr lang="en-US" dirty="0" smtClean="0"/>
              <a:t>Resources &amp; Talent</a:t>
            </a:r>
          </a:p>
          <a:p>
            <a:pPr lvl="2"/>
            <a:r>
              <a:rPr lang="en-US" dirty="0" smtClean="0"/>
              <a:t>Alignment </a:t>
            </a:r>
          </a:p>
          <a:p>
            <a:pPr lvl="2"/>
            <a:r>
              <a:rPr lang="en-US" dirty="0" smtClean="0"/>
              <a:t>Capacity</a:t>
            </a:r>
          </a:p>
          <a:p>
            <a:pPr marL="457200" lvl="1" indent="0">
              <a:buNone/>
            </a:pPr>
            <a:endParaRPr lang="en-US" dirty="0" smtClean="0"/>
          </a:p>
          <a:p>
            <a:r>
              <a:rPr lang="en-US" dirty="0" smtClean="0"/>
              <a:t>Who? </a:t>
            </a:r>
          </a:p>
          <a:p>
            <a:pPr lvl="1"/>
            <a:r>
              <a:rPr lang="en-US" dirty="0" smtClean="0"/>
              <a:t>District Leadership Team</a:t>
            </a:r>
          </a:p>
          <a:p>
            <a:pPr lvl="1"/>
            <a:r>
              <a:rPr lang="en-US" dirty="0" smtClean="0"/>
              <a:t>District Implementation Team</a:t>
            </a:r>
          </a:p>
          <a:p>
            <a:pPr lvl="1"/>
            <a:r>
              <a:rPr lang="en-US" dirty="0" smtClean="0"/>
              <a:t>Building Leadership Team</a:t>
            </a:r>
          </a:p>
          <a:p>
            <a:pPr marL="457200" lvl="1" indent="0">
              <a:buNone/>
            </a:pPr>
            <a:endParaRPr lang="en-US" dirty="0" smtClean="0"/>
          </a:p>
          <a:p>
            <a:pPr marL="457200" lvl="1" indent="0">
              <a:buNone/>
            </a:pPr>
            <a:endParaRPr lang="en-US" dirty="0"/>
          </a:p>
        </p:txBody>
      </p:sp>
      <p:sp>
        <p:nvSpPr>
          <p:cNvPr id="3" name="Title 2"/>
          <p:cNvSpPr>
            <a:spLocks noGrp="1"/>
          </p:cNvSpPr>
          <p:nvPr>
            <p:ph type="title"/>
          </p:nvPr>
        </p:nvSpPr>
        <p:spPr/>
        <p:txBody>
          <a:bodyPr>
            <a:normAutofit/>
          </a:bodyPr>
          <a:lstStyle/>
          <a:p>
            <a:r>
              <a:rPr lang="en-US" dirty="0" smtClean="0"/>
              <a:t>It’s All About </a:t>
            </a:r>
            <a:r>
              <a:rPr lang="en-US" dirty="0" err="1" smtClean="0"/>
              <a:t>Strategery</a:t>
            </a:r>
            <a:r>
              <a:rPr lang="en-US" dirty="0" smtClean="0"/>
              <a:t>!</a:t>
            </a:r>
            <a:endParaRPr lang="en-US" dirty="0"/>
          </a:p>
        </p:txBody>
      </p:sp>
    </p:spTree>
    <p:extLst>
      <p:ext uri="{BB962C8B-B14F-4D97-AF65-F5344CB8AC3E}">
        <p14:creationId xmlns:p14="http://schemas.microsoft.com/office/powerpoint/2010/main" val="33473836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7500" y="279400"/>
            <a:ext cx="8369300" cy="6227837"/>
          </a:xfrm>
        </p:spPr>
        <p:txBody>
          <a:bodyPr>
            <a:normAutofit lnSpcReduction="10000"/>
          </a:bodyPr>
          <a:lstStyle/>
          <a:p>
            <a:pPr marL="0" indent="0">
              <a:buNone/>
            </a:pPr>
            <a:r>
              <a:rPr lang="en-US" sz="6000" dirty="0"/>
              <a:t>Strategic Planning is </a:t>
            </a:r>
            <a:r>
              <a:rPr lang="en-US" dirty="0"/>
              <a:t>the </a:t>
            </a:r>
            <a:r>
              <a:rPr lang="en-US" sz="4800" i="1" dirty="0">
                <a:solidFill>
                  <a:schemeClr val="accent2">
                    <a:lumMod val="75000"/>
                  </a:schemeClr>
                </a:solidFill>
              </a:rPr>
              <a:t>process of setting goals</a:t>
            </a:r>
            <a:r>
              <a:rPr lang="en-US" sz="4800" dirty="0"/>
              <a:t>, </a:t>
            </a:r>
            <a:r>
              <a:rPr lang="en-US" dirty="0"/>
              <a:t>deciding on </a:t>
            </a:r>
            <a:r>
              <a:rPr lang="en-US" sz="4400" i="1" dirty="0">
                <a:solidFill>
                  <a:srgbClr val="953735"/>
                </a:solidFill>
              </a:rPr>
              <a:t>actions to achieve those goals </a:t>
            </a:r>
            <a:r>
              <a:rPr lang="en-US" dirty="0"/>
              <a:t>and </a:t>
            </a:r>
            <a:r>
              <a:rPr lang="en-US" sz="5400" i="1" dirty="0">
                <a:solidFill>
                  <a:srgbClr val="953735"/>
                </a:solidFill>
              </a:rPr>
              <a:t>mobilizing the resources </a:t>
            </a:r>
            <a:r>
              <a:rPr lang="en-US" sz="4400" dirty="0"/>
              <a:t>needed to take those actions. </a:t>
            </a:r>
            <a:endParaRPr lang="en-US" sz="4400" dirty="0" smtClean="0"/>
          </a:p>
          <a:p>
            <a:pPr marL="0" indent="0">
              <a:buNone/>
            </a:pPr>
            <a:r>
              <a:rPr lang="en-US" sz="6000" dirty="0" smtClean="0"/>
              <a:t>A </a:t>
            </a:r>
            <a:r>
              <a:rPr lang="en-US" sz="6000" dirty="0"/>
              <a:t>strategic plan </a:t>
            </a:r>
            <a:r>
              <a:rPr lang="en-US" sz="4800" i="1" dirty="0">
                <a:solidFill>
                  <a:srgbClr val="953735"/>
                </a:solidFill>
              </a:rPr>
              <a:t>describes how goals will be achieved </a:t>
            </a:r>
            <a:r>
              <a:rPr lang="en-US" sz="4000" dirty="0"/>
              <a:t>through the use </a:t>
            </a:r>
            <a:r>
              <a:rPr lang="en-US" sz="4000" dirty="0" smtClean="0"/>
              <a:t>of </a:t>
            </a:r>
            <a:r>
              <a:rPr lang="en-US" sz="4000" dirty="0"/>
              <a:t>resources.</a:t>
            </a:r>
          </a:p>
          <a:p>
            <a:endParaRPr lang="en-US" dirty="0"/>
          </a:p>
        </p:txBody>
      </p:sp>
    </p:spTree>
    <p:extLst>
      <p:ext uri="{BB962C8B-B14F-4D97-AF65-F5344CB8AC3E}">
        <p14:creationId xmlns:p14="http://schemas.microsoft.com/office/powerpoint/2010/main" val="40726401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015 ORTIi PP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 ORTIi PPT Theme.thmx</Template>
  <TotalTime>1182</TotalTime>
  <Words>1657</Words>
  <Application>Microsoft Macintosh PowerPoint</Application>
  <PresentationFormat>On-screen Show (4:3)</PresentationFormat>
  <Paragraphs>323</Paragraphs>
  <Slides>46</Slides>
  <Notes>24</Notes>
  <HiddenSlides>0</HiddenSlides>
  <MMClips>4</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2015 ORTIi PPT Theme</vt:lpstr>
      <vt:lpstr>RTI “Strategery” Strategically Planning to Implement RTI  </vt:lpstr>
      <vt:lpstr>Targets</vt:lpstr>
      <vt:lpstr>PowerPoint Presentation</vt:lpstr>
      <vt:lpstr>PowerPoint Presentation</vt:lpstr>
      <vt:lpstr>It’s all about the plan!</vt:lpstr>
      <vt:lpstr>It’s all about the plan!</vt:lpstr>
      <vt:lpstr>Minimize the  Implementation Dip</vt:lpstr>
      <vt:lpstr>It’s All About Strategery!</vt:lpstr>
      <vt:lpstr>PowerPoint Presentation</vt:lpstr>
      <vt:lpstr>Talk Time</vt:lpstr>
      <vt:lpstr>You are not alone in this work!</vt:lpstr>
      <vt:lpstr>How can you improve strategic planning for RTI? </vt:lpstr>
      <vt:lpstr>Standards of Practice</vt:lpstr>
      <vt:lpstr>Standards of Practice for RTI</vt:lpstr>
      <vt:lpstr>Standards of Practice Example</vt:lpstr>
      <vt:lpstr>Talk Time</vt:lpstr>
      <vt:lpstr>Learning is Messy</vt:lpstr>
      <vt:lpstr>Professional Learning for RTI</vt:lpstr>
      <vt:lpstr>It’s Important to Monitor</vt:lpstr>
      <vt:lpstr>Monitoring for RTI </vt:lpstr>
      <vt:lpstr>How do we strategically plan to implement RTI?</vt:lpstr>
      <vt:lpstr>District Run of the Mill</vt:lpstr>
      <vt:lpstr>Identifying Needs</vt:lpstr>
      <vt:lpstr>District Run of the Mill:  Identifying Needs</vt:lpstr>
      <vt:lpstr>Action Time!</vt:lpstr>
      <vt:lpstr>Determine Priorities</vt:lpstr>
      <vt:lpstr>Run of the Mill District  Priorities</vt:lpstr>
      <vt:lpstr>District Run of the Mill:  Priorities</vt:lpstr>
      <vt:lpstr>For the purpose of today….Priorities</vt:lpstr>
      <vt:lpstr>Baby Steps…</vt:lpstr>
      <vt:lpstr>Baby Steps</vt:lpstr>
      <vt:lpstr>How do you develop  Standards of Practice?</vt:lpstr>
      <vt:lpstr>Process for Decision Making (standards of practice for instructional strategies) </vt:lpstr>
      <vt:lpstr>How do you plan for professional learning needs (instructional strategies)?</vt:lpstr>
      <vt:lpstr>Capacity to Implement</vt:lpstr>
      <vt:lpstr>Strategic Action Plan</vt:lpstr>
      <vt:lpstr>District Run of the Mill</vt:lpstr>
      <vt:lpstr>Action Time!</vt:lpstr>
      <vt:lpstr>Strategic Action Plan Standards of Practice:  Run of the Mill</vt:lpstr>
      <vt:lpstr>Strategic Action Plan PL: Run of the Mill</vt:lpstr>
      <vt:lpstr>Strategic Action Plan PL: Run of the Mill</vt:lpstr>
      <vt:lpstr>Strategic Action Plan Monitoring: Run of the Mill</vt:lpstr>
      <vt:lpstr>Strategic Action Plan Ongoing Support:  Run of the Mill</vt:lpstr>
      <vt:lpstr>Take it one step at a time, but start walking!</vt:lpstr>
      <vt:lpstr>Questions?</vt:lpstr>
      <vt:lpstr>Review Installation Matrix</vt:lpstr>
    </vt:vector>
  </TitlesOfParts>
  <Company>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Learning Matters!</dc:title>
  <dc:creator>Teacher Tigard-Tualatin</dc:creator>
  <cp:lastModifiedBy>Teacher Tigard-Tualatin</cp:lastModifiedBy>
  <cp:revision>145</cp:revision>
  <cp:lastPrinted>2017-04-17T21:51:51Z</cp:lastPrinted>
  <dcterms:created xsi:type="dcterms:W3CDTF">2017-04-04T19:16:30Z</dcterms:created>
  <dcterms:modified xsi:type="dcterms:W3CDTF">2017-04-18T19:43:08Z</dcterms:modified>
</cp:coreProperties>
</file>