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3"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Autour One" panose="02000503000000020004" pitchFamily="2" charset="77"/>
      <p:regular r:id="rId33"/>
    </p:embeddedFont>
    <p:embeddedFont>
      <p:font typeface="Fredericka the Great" panose="02000000000000000000" pitchFamily="2" charset="0"/>
      <p:regular r:id="rId34"/>
    </p:embeddedFont>
    <p:embeddedFont>
      <p:font typeface="News Cycle" panose="02000503000000000000" pitchFamily="2" charset="2"/>
      <p:regular r:id="rId35"/>
      <p:bold r:id="rId36"/>
    </p:embeddedFont>
    <p:embeddedFont>
      <p:font typeface="Permanent Marker" panose="02000000000000000000" pitchFamily="2" charset="0"/>
      <p:regular r:id="rId37"/>
    </p:embeddedFont>
    <p:embeddedFont>
      <p:font typeface="Poiret One" panose="02000000000000000000" pitchFamily="2" charset="0"/>
      <p:regular r:id="rId38"/>
    </p:embeddedFont>
    <p:embeddedFont>
      <p:font typeface="Roboto" panose="02000000000000000000" pitchFamily="2" charset="0"/>
      <p:regular r:id="rId39"/>
      <p:bold r:id="rId40"/>
      <p:italic r:id="rId41"/>
      <p:boldItalic r:id="rId42"/>
    </p:embeddedFont>
    <p:embeddedFont>
      <p:font typeface="Source Sans Pro" panose="020B0503030403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94681"/>
  </p:normalViewPr>
  <p:slideViewPr>
    <p:cSldViewPr snapToGrid="0" snapToObjects="1">
      <p:cViewPr varScale="1">
        <p:scale>
          <a:sx n="107" d="100"/>
          <a:sy n="107" d="100"/>
        </p:scale>
        <p:origin x="16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67065651a_0_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67065651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6867b9857_2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6867b9857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68a365d6f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68a365d6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68a365d6f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68a365d6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67065651a_0_1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67065651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68a365d6f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68a365d6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68a365d6f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68a365d6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ed75ccf_0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67065651a_0_1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67065651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68a365d6f_0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68a365d6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68a365d6f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68a365d6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When we first began, some teachers were uncomfortable sharing, very vulnerable and felt exposed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latin typeface="News Cycle"/>
                <a:ea typeface="News Cycle"/>
                <a:cs typeface="News Cycle"/>
                <a:sym typeface="News Cycle"/>
              </a:rPr>
              <a:t>These meetings are not meant to place blame or guilt on specific reading teachers.  With multiple perspectives and eyes on one class at a time, hopefully we (all investors) can determine how to create a more beneficial and effective experience for each of our struggling readers. </a:t>
            </a:r>
            <a:endParaRPr sz="1400">
              <a:solidFill>
                <a:schemeClr val="dk1"/>
              </a:solidFill>
              <a:latin typeface="News Cycle"/>
              <a:ea typeface="News Cycle"/>
              <a:cs typeface="News Cycle"/>
              <a:sym typeface="News Cycle"/>
            </a:endParaRPr>
          </a:p>
          <a:p>
            <a:pPr marL="0" lvl="0" indent="0" algn="l" rtl="0">
              <a:spcBef>
                <a:spcPts val="0"/>
              </a:spcBef>
              <a:spcAft>
                <a:spcPts val="0"/>
              </a:spcAft>
              <a:buClr>
                <a:schemeClr val="dk1"/>
              </a:buClr>
              <a:buSzPts val="1100"/>
              <a:buFont typeface="Arial"/>
              <a:buNone/>
            </a:pPr>
            <a:endParaRPr sz="1400">
              <a:solidFill>
                <a:schemeClr val="dk1"/>
              </a:solidFill>
              <a:latin typeface="News Cycle"/>
              <a:ea typeface="News Cycle"/>
              <a:cs typeface="News Cycle"/>
              <a:sym typeface="News Cycle"/>
            </a:endParaRPr>
          </a:p>
          <a:p>
            <a:pPr marL="0" lvl="0" indent="0" algn="l" rtl="0">
              <a:spcBef>
                <a:spcPts val="0"/>
              </a:spcBef>
              <a:spcAft>
                <a:spcPts val="0"/>
              </a:spcAft>
              <a:buClr>
                <a:schemeClr val="dk1"/>
              </a:buClr>
              <a:buSzPts val="1100"/>
              <a:buFont typeface="Arial"/>
              <a:buNone/>
            </a:pPr>
            <a:endParaRPr sz="1400">
              <a:solidFill>
                <a:schemeClr val="dk1"/>
              </a:solidFill>
              <a:latin typeface="News Cycle"/>
              <a:ea typeface="News Cycle"/>
              <a:cs typeface="News Cycle"/>
              <a:sym typeface="News Cycl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67065651a_0_1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67065651a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68a365d6f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68a365d6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68a365d6f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68a365d6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68a365d6f_0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68a365d6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68a365d6f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68a365d6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6867b9857_1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6867b9857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6867b9857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6867b985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68a365d6f_0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68a365d6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6867b9857_1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6867b985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606f1c2d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68143add2_2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68143add2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feedback, and contact info?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68143add2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68143ad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Notes: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Past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Robust RTI system in TTSD with core curriculum, universal screening, interventions, progress monitoring, data review meetings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Curriculum: Holt Elements of Literature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Screening: DAZE/MAZE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Interventions: Language! And Soar to Success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Progress monitoring: Weekly with DAZE/MAZE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EBIS meetings monthly to review progress monitoring data</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Mirrored the Elementary RTIi decision rules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Drift in core curriculum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Teams developed building-specific decision rules to cope with the differences in elem and 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Progress monitoring data was not sensitive enough to skills taught in intervention, particularly more intensive Language!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Research on Coordinated Literacy - Literacy instruction throughout entire school day and coordination of instructional strategies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ELL and Reading intervention issues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Coordinated Literacy Protocol developed: Identified common offerings and Literacy Instruction in all three schools, reviewed and replaced interventions to System 44 and Read 180 to better be able to differentiate and track student progress, developed protocols for student placement and exit from interventions, adjusted model/schedule to accommodate ELs needing reading support, etc.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Focus on Tier I and how to use the Early Warning System...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67065651a_0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67065651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67065651a_0_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67065651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blu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5550" y="2655750"/>
            <a:ext cx="6552900" cy="15465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4800"/>
              <a:buNone/>
              <a:defRPr sz="4800">
                <a:solidFill>
                  <a:srgbClr val="FFFFFF"/>
                </a:solidFill>
              </a:defRPr>
            </a:lvl1pPr>
            <a:lvl2pPr lvl="1" algn="ctr">
              <a:spcBef>
                <a:spcPts val="0"/>
              </a:spcBef>
              <a:spcAft>
                <a:spcPts val="0"/>
              </a:spcAft>
              <a:buClr>
                <a:srgbClr val="FFFFFF"/>
              </a:buClr>
              <a:buSzPts val="4800"/>
              <a:buNone/>
              <a:defRPr sz="4800">
                <a:solidFill>
                  <a:srgbClr val="FFFFFF"/>
                </a:solidFill>
              </a:defRPr>
            </a:lvl2pPr>
            <a:lvl3pPr lvl="2" algn="ctr">
              <a:spcBef>
                <a:spcPts val="0"/>
              </a:spcBef>
              <a:spcAft>
                <a:spcPts val="0"/>
              </a:spcAft>
              <a:buClr>
                <a:srgbClr val="FFFFFF"/>
              </a:buClr>
              <a:buSzPts val="4800"/>
              <a:buNone/>
              <a:defRPr sz="4800">
                <a:solidFill>
                  <a:srgbClr val="FFFFFF"/>
                </a:solidFill>
              </a:defRPr>
            </a:lvl3pPr>
            <a:lvl4pPr lvl="3" algn="ctr">
              <a:spcBef>
                <a:spcPts val="0"/>
              </a:spcBef>
              <a:spcAft>
                <a:spcPts val="0"/>
              </a:spcAft>
              <a:buClr>
                <a:srgbClr val="FFFFFF"/>
              </a:buClr>
              <a:buSzPts val="4800"/>
              <a:buNone/>
              <a:defRPr sz="4800">
                <a:solidFill>
                  <a:srgbClr val="FFFFFF"/>
                </a:solidFill>
              </a:defRPr>
            </a:lvl4pPr>
            <a:lvl5pPr lvl="4" algn="ctr">
              <a:spcBef>
                <a:spcPts val="0"/>
              </a:spcBef>
              <a:spcAft>
                <a:spcPts val="0"/>
              </a:spcAft>
              <a:buClr>
                <a:srgbClr val="FFFFFF"/>
              </a:buClr>
              <a:buSzPts val="4800"/>
              <a:buNone/>
              <a:defRPr sz="4800">
                <a:solidFill>
                  <a:srgbClr val="FFFFFF"/>
                </a:solidFill>
              </a:defRPr>
            </a:lvl5pPr>
            <a:lvl6pPr lvl="5" algn="ctr">
              <a:spcBef>
                <a:spcPts val="0"/>
              </a:spcBef>
              <a:spcAft>
                <a:spcPts val="0"/>
              </a:spcAft>
              <a:buClr>
                <a:srgbClr val="FFFFFF"/>
              </a:buClr>
              <a:buSzPts val="4800"/>
              <a:buNone/>
              <a:defRPr sz="4800">
                <a:solidFill>
                  <a:srgbClr val="FFFFFF"/>
                </a:solidFill>
              </a:defRPr>
            </a:lvl6pPr>
            <a:lvl7pPr lvl="6" algn="ctr">
              <a:spcBef>
                <a:spcPts val="0"/>
              </a:spcBef>
              <a:spcAft>
                <a:spcPts val="0"/>
              </a:spcAft>
              <a:buClr>
                <a:srgbClr val="FFFFFF"/>
              </a:buClr>
              <a:buSzPts val="4800"/>
              <a:buNone/>
              <a:defRPr sz="4800">
                <a:solidFill>
                  <a:srgbClr val="FFFFFF"/>
                </a:solidFill>
              </a:defRPr>
            </a:lvl7pPr>
            <a:lvl8pPr lvl="7" algn="ctr">
              <a:spcBef>
                <a:spcPts val="0"/>
              </a:spcBef>
              <a:spcAft>
                <a:spcPts val="0"/>
              </a:spcAft>
              <a:buClr>
                <a:srgbClr val="FFFFFF"/>
              </a:buClr>
              <a:buSzPts val="4800"/>
              <a:buNone/>
              <a:defRPr sz="4800">
                <a:solidFill>
                  <a:srgbClr val="FFFFFF"/>
                </a:solidFill>
              </a:defRPr>
            </a:lvl8pPr>
            <a:lvl9pPr lvl="8" algn="ct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2400"/>
              <a:buNone/>
              <a:defRPr>
                <a:solidFill>
                  <a:srgbClr val="FFFFFF"/>
                </a:solidFill>
              </a:defRPr>
            </a:lvl1pPr>
            <a:lvl2pPr lvl="1">
              <a:spcBef>
                <a:spcPts val="0"/>
              </a:spcBef>
              <a:spcAft>
                <a:spcPts val="0"/>
              </a:spcAft>
              <a:buClr>
                <a:srgbClr val="FFFFFF"/>
              </a:buClr>
              <a:buSzPts val="2400"/>
              <a:buNone/>
              <a:defRPr>
                <a:solidFill>
                  <a:srgbClr val="FFFFFF"/>
                </a:solidFill>
              </a:defRPr>
            </a:lvl2pPr>
            <a:lvl3pPr lvl="2">
              <a:spcBef>
                <a:spcPts val="0"/>
              </a:spcBef>
              <a:spcAft>
                <a:spcPts val="0"/>
              </a:spcAft>
              <a:buClr>
                <a:srgbClr val="FFFFFF"/>
              </a:buClr>
              <a:buSzPts val="2400"/>
              <a:buNone/>
              <a:defRPr>
                <a:solidFill>
                  <a:srgbClr val="FFFFFF"/>
                </a:solidFill>
              </a:defRPr>
            </a:lvl3pPr>
            <a:lvl4pPr lvl="3">
              <a:spcBef>
                <a:spcPts val="0"/>
              </a:spcBef>
              <a:spcAft>
                <a:spcPts val="0"/>
              </a:spcAft>
              <a:buClr>
                <a:srgbClr val="FFFFFF"/>
              </a:buClr>
              <a:buSzPts val="2400"/>
              <a:buNone/>
              <a:defRPr>
                <a:solidFill>
                  <a:srgbClr val="FFFFFF"/>
                </a:solidFill>
              </a:defRPr>
            </a:lvl4pPr>
            <a:lvl5pPr lvl="4">
              <a:spcBef>
                <a:spcPts val="0"/>
              </a:spcBef>
              <a:spcAft>
                <a:spcPts val="0"/>
              </a:spcAft>
              <a:buClr>
                <a:srgbClr val="FFFFFF"/>
              </a:buClr>
              <a:buSzPts val="2400"/>
              <a:buNone/>
              <a:defRPr>
                <a:solidFill>
                  <a:srgbClr val="FFFFFF"/>
                </a:solidFill>
              </a:defRPr>
            </a:lvl5pPr>
            <a:lvl6pPr lvl="5">
              <a:spcBef>
                <a:spcPts val="0"/>
              </a:spcBef>
              <a:spcAft>
                <a:spcPts val="0"/>
              </a:spcAft>
              <a:buClr>
                <a:srgbClr val="FFFFFF"/>
              </a:buClr>
              <a:buSzPts val="2400"/>
              <a:buNone/>
              <a:defRPr>
                <a:solidFill>
                  <a:srgbClr val="FFFFFF"/>
                </a:solidFill>
              </a:defRPr>
            </a:lvl6pPr>
            <a:lvl7pPr lvl="6">
              <a:spcBef>
                <a:spcPts val="0"/>
              </a:spcBef>
              <a:spcAft>
                <a:spcPts val="0"/>
              </a:spcAft>
              <a:buClr>
                <a:srgbClr val="FFFFFF"/>
              </a:buClr>
              <a:buSzPts val="2400"/>
              <a:buNone/>
              <a:defRPr>
                <a:solidFill>
                  <a:srgbClr val="FFFFFF"/>
                </a:solidFill>
              </a:defRPr>
            </a:lvl7pPr>
            <a:lvl8pPr lvl="7">
              <a:spcBef>
                <a:spcPts val="0"/>
              </a:spcBef>
              <a:spcAft>
                <a:spcPts val="0"/>
              </a:spcAft>
              <a:buClr>
                <a:srgbClr val="FFFFFF"/>
              </a:buClr>
              <a:buSzPts val="2400"/>
              <a:buNone/>
              <a:defRPr>
                <a:solidFill>
                  <a:srgbClr val="FFFFFF"/>
                </a:solidFill>
              </a:defRPr>
            </a:lvl8pPr>
            <a:lvl9pPr lvl="8">
              <a:spcBef>
                <a:spcPts val="0"/>
              </a:spcBef>
              <a:spcAft>
                <a:spcPts val="0"/>
              </a:spcAft>
              <a:buClr>
                <a:srgbClr val="FFFFFF"/>
              </a:buClr>
              <a:buSzPts val="2400"/>
              <a:buNone/>
              <a:defRPr>
                <a:solidFill>
                  <a:srgbClr val="FFFFFF"/>
                </a:solidFill>
              </a:defRPr>
            </a:lvl9pPr>
          </a:lstStyle>
          <a:p>
            <a:endParaRPr/>
          </a:p>
        </p:txBody>
      </p:sp>
      <p:sp>
        <p:nvSpPr>
          <p:cNvPr id="43" name="Google Shape;43;p11"/>
          <p:cNvSpPr txBox="1">
            <a:spLocks noGrp="1"/>
          </p:cNvSpPr>
          <p:nvPr>
            <p:ph type="body" idx="1"/>
          </p:nvPr>
        </p:nvSpPr>
        <p:spPr>
          <a:xfrm>
            <a:off x="911700" y="1600200"/>
            <a:ext cx="7320600" cy="49677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4" name="Google Shape;44;p11"/>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2400"/>
              <a:buNone/>
              <a:defRPr>
                <a:solidFill>
                  <a:srgbClr val="FFFFFF"/>
                </a:solidFill>
              </a:defRPr>
            </a:lvl1pPr>
            <a:lvl2pPr lvl="1">
              <a:spcBef>
                <a:spcPts val="0"/>
              </a:spcBef>
              <a:spcAft>
                <a:spcPts val="0"/>
              </a:spcAft>
              <a:buClr>
                <a:srgbClr val="FFFFFF"/>
              </a:buClr>
              <a:buSzPts val="2400"/>
              <a:buNone/>
              <a:defRPr>
                <a:solidFill>
                  <a:srgbClr val="FFFFFF"/>
                </a:solidFill>
              </a:defRPr>
            </a:lvl2pPr>
            <a:lvl3pPr lvl="2">
              <a:spcBef>
                <a:spcPts val="0"/>
              </a:spcBef>
              <a:spcAft>
                <a:spcPts val="0"/>
              </a:spcAft>
              <a:buClr>
                <a:srgbClr val="FFFFFF"/>
              </a:buClr>
              <a:buSzPts val="2400"/>
              <a:buNone/>
              <a:defRPr>
                <a:solidFill>
                  <a:srgbClr val="FFFFFF"/>
                </a:solidFill>
              </a:defRPr>
            </a:lvl3pPr>
            <a:lvl4pPr lvl="3">
              <a:spcBef>
                <a:spcPts val="0"/>
              </a:spcBef>
              <a:spcAft>
                <a:spcPts val="0"/>
              </a:spcAft>
              <a:buClr>
                <a:srgbClr val="FFFFFF"/>
              </a:buClr>
              <a:buSzPts val="2400"/>
              <a:buNone/>
              <a:defRPr>
                <a:solidFill>
                  <a:srgbClr val="FFFFFF"/>
                </a:solidFill>
              </a:defRPr>
            </a:lvl4pPr>
            <a:lvl5pPr lvl="4">
              <a:spcBef>
                <a:spcPts val="0"/>
              </a:spcBef>
              <a:spcAft>
                <a:spcPts val="0"/>
              </a:spcAft>
              <a:buClr>
                <a:srgbClr val="FFFFFF"/>
              </a:buClr>
              <a:buSzPts val="2400"/>
              <a:buNone/>
              <a:defRPr>
                <a:solidFill>
                  <a:srgbClr val="FFFFFF"/>
                </a:solidFill>
              </a:defRPr>
            </a:lvl5pPr>
            <a:lvl6pPr lvl="5">
              <a:spcBef>
                <a:spcPts val="0"/>
              </a:spcBef>
              <a:spcAft>
                <a:spcPts val="0"/>
              </a:spcAft>
              <a:buClr>
                <a:srgbClr val="FFFFFF"/>
              </a:buClr>
              <a:buSzPts val="2400"/>
              <a:buNone/>
              <a:defRPr>
                <a:solidFill>
                  <a:srgbClr val="FFFFFF"/>
                </a:solidFill>
              </a:defRPr>
            </a:lvl6pPr>
            <a:lvl7pPr lvl="6">
              <a:spcBef>
                <a:spcPts val="0"/>
              </a:spcBef>
              <a:spcAft>
                <a:spcPts val="0"/>
              </a:spcAft>
              <a:buClr>
                <a:srgbClr val="FFFFFF"/>
              </a:buClr>
              <a:buSzPts val="2400"/>
              <a:buNone/>
              <a:defRPr>
                <a:solidFill>
                  <a:srgbClr val="FFFFFF"/>
                </a:solidFill>
              </a:defRPr>
            </a:lvl7pPr>
            <a:lvl8pPr lvl="7">
              <a:spcBef>
                <a:spcPts val="0"/>
              </a:spcBef>
              <a:spcAft>
                <a:spcPts val="0"/>
              </a:spcAft>
              <a:buClr>
                <a:srgbClr val="FFFFFF"/>
              </a:buClr>
              <a:buSzPts val="2400"/>
              <a:buNone/>
              <a:defRPr>
                <a:solidFill>
                  <a:srgbClr val="FFFFFF"/>
                </a:solidFill>
              </a:defRPr>
            </a:lvl8pPr>
            <a:lvl9pPr lvl="8">
              <a:spcBef>
                <a:spcPts val="0"/>
              </a:spcBef>
              <a:spcAft>
                <a:spcPts val="0"/>
              </a:spcAft>
              <a:buClr>
                <a:srgbClr val="FFFFFF"/>
              </a:buClr>
              <a:buSzPts val="2400"/>
              <a:buNone/>
              <a:defRPr>
                <a:solidFill>
                  <a:srgbClr val="FFFFFF"/>
                </a:solidFill>
              </a:defRPr>
            </a:lvl9pPr>
          </a:lstStyle>
          <a:p>
            <a:endParaRPr/>
          </a:p>
        </p:txBody>
      </p:sp>
      <p:sp>
        <p:nvSpPr>
          <p:cNvPr id="47" name="Google Shape;47;p12"/>
          <p:cNvSpPr txBox="1">
            <a:spLocks noGrp="1"/>
          </p:cNvSpPr>
          <p:nvPr>
            <p:ph type="body" idx="1"/>
          </p:nvPr>
        </p:nvSpPr>
        <p:spPr>
          <a:xfrm>
            <a:off x="804798" y="1600200"/>
            <a:ext cx="3657000" cy="4967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8" name="Google Shape;48;p12"/>
          <p:cNvSpPr txBox="1">
            <a:spLocks noGrp="1"/>
          </p:cNvSpPr>
          <p:nvPr>
            <p:ph type="body" idx="2"/>
          </p:nvPr>
        </p:nvSpPr>
        <p:spPr>
          <a:xfrm>
            <a:off x="4682202" y="1600200"/>
            <a:ext cx="3657000" cy="4967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9" name="Google Shape;49;p12"/>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2400"/>
              <a:buNone/>
              <a:defRPr>
                <a:solidFill>
                  <a:srgbClr val="FFFFFF"/>
                </a:solidFill>
              </a:defRPr>
            </a:lvl2pPr>
            <a:lvl3pPr lvl="2" rtl="0">
              <a:spcBef>
                <a:spcPts val="0"/>
              </a:spcBef>
              <a:spcAft>
                <a:spcPts val="0"/>
              </a:spcAft>
              <a:buClr>
                <a:srgbClr val="FFFFFF"/>
              </a:buClr>
              <a:buSzPts val="2400"/>
              <a:buNone/>
              <a:defRPr>
                <a:solidFill>
                  <a:srgbClr val="FFFFFF"/>
                </a:solidFill>
              </a:defRPr>
            </a:lvl3pPr>
            <a:lvl4pPr lvl="3" rtl="0">
              <a:spcBef>
                <a:spcPts val="0"/>
              </a:spcBef>
              <a:spcAft>
                <a:spcPts val="0"/>
              </a:spcAft>
              <a:buClr>
                <a:srgbClr val="FFFFFF"/>
              </a:buClr>
              <a:buSzPts val="2400"/>
              <a:buNone/>
              <a:defRPr>
                <a:solidFill>
                  <a:srgbClr val="FFFFFF"/>
                </a:solidFill>
              </a:defRPr>
            </a:lvl4pPr>
            <a:lvl5pPr lvl="4" rtl="0">
              <a:spcBef>
                <a:spcPts val="0"/>
              </a:spcBef>
              <a:spcAft>
                <a:spcPts val="0"/>
              </a:spcAft>
              <a:buClr>
                <a:srgbClr val="FFFFFF"/>
              </a:buClr>
              <a:buSzPts val="2400"/>
              <a:buNone/>
              <a:defRPr>
                <a:solidFill>
                  <a:srgbClr val="FFFFFF"/>
                </a:solidFill>
              </a:defRPr>
            </a:lvl5pPr>
            <a:lvl6pPr lvl="5" rtl="0">
              <a:spcBef>
                <a:spcPts val="0"/>
              </a:spcBef>
              <a:spcAft>
                <a:spcPts val="0"/>
              </a:spcAft>
              <a:buClr>
                <a:srgbClr val="FFFFFF"/>
              </a:buClr>
              <a:buSzPts val="2400"/>
              <a:buNone/>
              <a:defRPr>
                <a:solidFill>
                  <a:srgbClr val="FFFFFF"/>
                </a:solidFill>
              </a:defRPr>
            </a:lvl6pPr>
            <a:lvl7pPr lvl="6" rtl="0">
              <a:spcBef>
                <a:spcPts val="0"/>
              </a:spcBef>
              <a:spcAft>
                <a:spcPts val="0"/>
              </a:spcAft>
              <a:buClr>
                <a:srgbClr val="FFFFFF"/>
              </a:buClr>
              <a:buSzPts val="2400"/>
              <a:buNone/>
              <a:defRPr>
                <a:solidFill>
                  <a:srgbClr val="FFFFFF"/>
                </a:solidFill>
              </a:defRPr>
            </a:lvl7pPr>
            <a:lvl8pPr lvl="7" rtl="0">
              <a:spcBef>
                <a:spcPts val="0"/>
              </a:spcBef>
              <a:spcAft>
                <a:spcPts val="0"/>
              </a:spcAft>
              <a:buClr>
                <a:srgbClr val="FFFFFF"/>
              </a:buClr>
              <a:buSzPts val="2400"/>
              <a:buNone/>
              <a:defRPr>
                <a:solidFill>
                  <a:srgbClr val="FFFFFF"/>
                </a:solidFill>
              </a:defRPr>
            </a:lvl8pPr>
            <a:lvl9pPr lvl="8" rtl="0">
              <a:spcBef>
                <a:spcPts val="0"/>
              </a:spcBef>
              <a:spcAft>
                <a:spcPts val="0"/>
              </a:spcAft>
              <a:buClr>
                <a:srgbClr val="FFFFFF"/>
              </a:buClr>
              <a:buSzPts val="2400"/>
              <a:buNone/>
              <a:defRPr>
                <a:solidFill>
                  <a:srgbClr val="FFFFFF"/>
                </a:solidFill>
              </a:defRPr>
            </a:lvl9pPr>
          </a:lstStyle>
          <a:p>
            <a:endParaRPr/>
          </a:p>
        </p:txBody>
      </p:sp>
      <p:sp>
        <p:nvSpPr>
          <p:cNvPr id="52" name="Google Shape;52;p13"/>
          <p:cNvSpPr txBox="1">
            <a:spLocks noGrp="1"/>
          </p:cNvSpPr>
          <p:nvPr>
            <p:ph type="body" idx="1"/>
          </p:nvPr>
        </p:nvSpPr>
        <p:spPr>
          <a:xfrm>
            <a:off x="489284" y="1600200"/>
            <a:ext cx="26319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3" name="Google Shape;53;p13"/>
          <p:cNvSpPr txBox="1">
            <a:spLocks noGrp="1"/>
          </p:cNvSpPr>
          <p:nvPr>
            <p:ph type="body" idx="2"/>
          </p:nvPr>
        </p:nvSpPr>
        <p:spPr>
          <a:xfrm>
            <a:off x="3256050" y="1600200"/>
            <a:ext cx="26319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4" name="Google Shape;54;p13"/>
          <p:cNvSpPr txBox="1">
            <a:spLocks noGrp="1"/>
          </p:cNvSpPr>
          <p:nvPr>
            <p:ph type="body" idx="3"/>
          </p:nvPr>
        </p:nvSpPr>
        <p:spPr>
          <a:xfrm>
            <a:off x="6022816" y="1600200"/>
            <a:ext cx="26319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5" name="Google Shape;55;p13"/>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8" name="Google Shape;58;p14"/>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5"/>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61" name="Google Shape;61;p15"/>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red">
  <p:cSld name="TITLE_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295550" y="2655750"/>
            <a:ext cx="65529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3" name="Google Shape;13;p3"/>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yellow">
  <p:cSld name="TITLE_2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295550" y="2655750"/>
            <a:ext cx="65529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6" name="Google Shape;16;p4"/>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red">
  <p:cSld name="TITLE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1557300" y="2187325"/>
            <a:ext cx="60294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5"/>
          <p:cNvSpPr txBox="1">
            <a:spLocks noGrp="1"/>
          </p:cNvSpPr>
          <p:nvPr>
            <p:ph type="subTitle" idx="1"/>
          </p:nvPr>
        </p:nvSpPr>
        <p:spPr>
          <a:xfrm>
            <a:off x="1557300" y="3558146"/>
            <a:ext cx="6029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0" name="Google Shape;20;p5"/>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blue">
  <p:cSld name="TITLE_1_2">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557300" y="2187325"/>
            <a:ext cx="60294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6"/>
          <p:cNvSpPr txBox="1">
            <a:spLocks noGrp="1"/>
          </p:cNvSpPr>
          <p:nvPr>
            <p:ph type="subTitle" idx="1"/>
          </p:nvPr>
        </p:nvSpPr>
        <p:spPr>
          <a:xfrm>
            <a:off x="1557300" y="3558146"/>
            <a:ext cx="6029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4" name="Google Shape;24;p6"/>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yellow">
  <p:cSld name="TITLE_1_2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57300" y="2187325"/>
            <a:ext cx="60294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7"/>
          <p:cNvSpPr txBox="1">
            <a:spLocks noGrp="1"/>
          </p:cNvSpPr>
          <p:nvPr>
            <p:ph type="subTitle" idx="1"/>
          </p:nvPr>
        </p:nvSpPr>
        <p:spPr>
          <a:xfrm>
            <a:off x="1557300" y="3558146"/>
            <a:ext cx="6029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8" name="Google Shape;28;p7"/>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yellow">
  <p:cSld name="TITLE_1_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1104300" y="3034800"/>
            <a:ext cx="69354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a:spcBef>
                <a:spcPts val="0"/>
              </a:spcBef>
              <a:spcAft>
                <a:spcPts val="0"/>
              </a:spcAft>
              <a:buSzPts val="2400"/>
              <a:buChar char="■"/>
              <a:defRPr sz="2400" i="1"/>
            </a:lvl9pPr>
          </a:lstStyle>
          <a:p>
            <a:endParaRPr/>
          </a:p>
        </p:txBody>
      </p:sp>
      <p:sp>
        <p:nvSpPr>
          <p:cNvPr id="31" name="Google Shape;31;p8"/>
          <p:cNvSpPr txBox="1"/>
          <p:nvPr/>
        </p:nvSpPr>
        <p:spPr>
          <a:xfrm>
            <a:off x="3593400" y="1711768"/>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E344D"/>
                </a:solidFill>
                <a:latin typeface="Permanent Marker"/>
                <a:ea typeface="Permanent Marker"/>
                <a:cs typeface="Permanent Marker"/>
                <a:sym typeface="Permanent Marker"/>
              </a:rPr>
              <a:t>“</a:t>
            </a:r>
            <a:endParaRPr sz="9600">
              <a:solidFill>
                <a:srgbClr val="FE344D"/>
              </a:solidFill>
              <a:latin typeface="Permanent Marker"/>
              <a:ea typeface="Permanent Marker"/>
              <a:cs typeface="Permanent Marker"/>
              <a:sym typeface="Permanent Marker"/>
            </a:endParaRPr>
          </a:p>
        </p:txBody>
      </p:sp>
      <p:sp>
        <p:nvSpPr>
          <p:cNvPr id="32" name="Google Shape;32;p8"/>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red">
  <p:cSld name="TITLE_1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1104300" y="3034800"/>
            <a:ext cx="69354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5" name="Google Shape;35;p9"/>
          <p:cNvSpPr txBox="1"/>
          <p:nvPr/>
        </p:nvSpPr>
        <p:spPr>
          <a:xfrm>
            <a:off x="3593400" y="1322831"/>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0198AD"/>
                </a:solidFill>
                <a:latin typeface="Permanent Marker"/>
                <a:ea typeface="Permanent Marker"/>
                <a:cs typeface="Permanent Marker"/>
                <a:sym typeface="Permanent Marker"/>
              </a:rPr>
              <a:t>“</a:t>
            </a:r>
            <a:endParaRPr sz="9600">
              <a:solidFill>
                <a:srgbClr val="0198AD"/>
              </a:solidFill>
              <a:latin typeface="Permanent Marker"/>
              <a:ea typeface="Permanent Marker"/>
              <a:cs typeface="Permanent Marker"/>
              <a:sym typeface="Permanent Marker"/>
            </a:endParaRPr>
          </a:p>
        </p:txBody>
      </p:sp>
      <p:sp>
        <p:nvSpPr>
          <p:cNvPr id="36" name="Google Shape;36;p9"/>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blue">
  <p:cSld name="TITLE_1_1_1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104300" y="3034800"/>
            <a:ext cx="69354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9" name="Google Shape;39;p10"/>
          <p:cNvSpPr txBox="1"/>
          <p:nvPr/>
        </p:nvSpPr>
        <p:spPr>
          <a:xfrm>
            <a:off x="3593400" y="1711768"/>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5A500"/>
                </a:solidFill>
                <a:latin typeface="Permanent Marker"/>
                <a:ea typeface="Permanent Marker"/>
                <a:cs typeface="Permanent Marker"/>
                <a:sym typeface="Permanent Marker"/>
              </a:rPr>
              <a:t>“</a:t>
            </a:r>
            <a:endParaRPr sz="9600">
              <a:solidFill>
                <a:srgbClr val="F5A500"/>
              </a:solidFill>
              <a:latin typeface="Permanent Marker"/>
              <a:ea typeface="Permanent Marker"/>
              <a:cs typeface="Permanent Marker"/>
              <a:sym typeface="Permanent Marker"/>
            </a:endParaRPr>
          </a:p>
        </p:txBody>
      </p:sp>
      <p:sp>
        <p:nvSpPr>
          <p:cNvPr id="40" name="Google Shape;40;p1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30162"/>
            <a:ext cx="8229600" cy="1143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1pPr>
            <a:lvl2pPr lvl="1"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2pPr>
            <a:lvl3pPr lvl="2"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3pPr>
            <a:lvl4pPr lvl="3"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4pPr>
            <a:lvl5pPr lvl="4"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5pPr>
            <a:lvl6pPr lvl="5"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6pPr>
            <a:lvl7pPr lvl="6"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7pPr>
            <a:lvl8pPr lvl="7"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8pPr>
            <a:lvl9pPr lvl="8"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911700" y="1600200"/>
            <a:ext cx="7320600" cy="4967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859CB1"/>
              </a:buClr>
              <a:buSzPts val="3000"/>
              <a:buFont typeface="Source Sans Pro"/>
              <a:buChar char="▸"/>
              <a:defRPr sz="3000">
                <a:solidFill>
                  <a:srgbClr val="2C343B"/>
                </a:solidFill>
                <a:latin typeface="Source Sans Pro"/>
                <a:ea typeface="Source Sans Pro"/>
                <a:cs typeface="Source Sans Pro"/>
                <a:sym typeface="Source Sans Pro"/>
              </a:defRPr>
            </a:lvl1pPr>
            <a:lvl2pPr marL="914400" lvl="1" indent="-381000">
              <a:spcBef>
                <a:spcPts val="0"/>
              </a:spcBef>
              <a:spcAft>
                <a:spcPts val="0"/>
              </a:spcAft>
              <a:buClr>
                <a:srgbClr val="859CB1"/>
              </a:buClr>
              <a:buSzPts val="2400"/>
              <a:buFont typeface="Source Sans Pro"/>
              <a:buChar char="○"/>
              <a:defRPr sz="2400">
                <a:solidFill>
                  <a:srgbClr val="2C343B"/>
                </a:solidFill>
                <a:latin typeface="Source Sans Pro"/>
                <a:ea typeface="Source Sans Pro"/>
                <a:cs typeface="Source Sans Pro"/>
                <a:sym typeface="Source Sans Pro"/>
              </a:defRPr>
            </a:lvl2pPr>
            <a:lvl3pPr marL="1371600" lvl="2" indent="-381000">
              <a:spcBef>
                <a:spcPts val="0"/>
              </a:spcBef>
              <a:spcAft>
                <a:spcPts val="0"/>
              </a:spcAft>
              <a:buClr>
                <a:srgbClr val="859CB1"/>
              </a:buClr>
              <a:buSzPts val="2400"/>
              <a:buFont typeface="Source Sans Pro"/>
              <a:buChar char="■"/>
              <a:defRPr sz="2400">
                <a:solidFill>
                  <a:srgbClr val="2C343B"/>
                </a:solidFill>
                <a:latin typeface="Source Sans Pro"/>
                <a:ea typeface="Source Sans Pro"/>
                <a:cs typeface="Source Sans Pro"/>
                <a:sym typeface="Source Sans Pro"/>
              </a:defRPr>
            </a:lvl3pPr>
            <a:lvl4pPr marL="1828800" lvl="3"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4pPr>
            <a:lvl5pPr marL="2286000" lvl="4"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5pPr>
            <a:lvl6pPr marL="2743200" lvl="5"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6pPr>
            <a:lvl7pPr marL="3200400" lvl="6"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7pPr>
            <a:lvl8pPr marL="3657600" lvl="7"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8pPr>
            <a:lvl9pPr marL="4114800" lvl="8"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6479803"/>
            <a:ext cx="548700" cy="378300"/>
          </a:xfrm>
          <a:prstGeom prst="rect">
            <a:avLst/>
          </a:prstGeom>
          <a:noFill/>
          <a:ln>
            <a:noFill/>
          </a:ln>
        </p:spPr>
        <p:txBody>
          <a:bodyPr spcFirstLastPara="1" wrap="square" lIns="91425" tIns="91425" rIns="91425" bIns="91425" anchor="t" anchorCtr="0">
            <a:noAutofit/>
          </a:bodyPr>
          <a:lstStyle>
            <a:lvl1pPr lvl="0" algn="ctr">
              <a:buNone/>
              <a:defRPr sz="1200">
                <a:solidFill>
                  <a:srgbClr val="859CB1"/>
                </a:solidFill>
                <a:latin typeface="Permanent Marker"/>
                <a:ea typeface="Permanent Marker"/>
                <a:cs typeface="Permanent Marker"/>
                <a:sym typeface="Permanent Marker"/>
              </a:defRPr>
            </a:lvl1pPr>
            <a:lvl2pPr lvl="1" algn="ctr">
              <a:buNone/>
              <a:defRPr sz="1200">
                <a:solidFill>
                  <a:srgbClr val="859CB1"/>
                </a:solidFill>
                <a:latin typeface="Permanent Marker"/>
                <a:ea typeface="Permanent Marker"/>
                <a:cs typeface="Permanent Marker"/>
                <a:sym typeface="Permanent Marker"/>
              </a:defRPr>
            </a:lvl2pPr>
            <a:lvl3pPr lvl="2" algn="ctr">
              <a:buNone/>
              <a:defRPr sz="1200">
                <a:solidFill>
                  <a:srgbClr val="859CB1"/>
                </a:solidFill>
                <a:latin typeface="Permanent Marker"/>
                <a:ea typeface="Permanent Marker"/>
                <a:cs typeface="Permanent Marker"/>
                <a:sym typeface="Permanent Marker"/>
              </a:defRPr>
            </a:lvl3pPr>
            <a:lvl4pPr lvl="3" algn="ctr">
              <a:buNone/>
              <a:defRPr sz="1200">
                <a:solidFill>
                  <a:srgbClr val="859CB1"/>
                </a:solidFill>
                <a:latin typeface="Permanent Marker"/>
                <a:ea typeface="Permanent Marker"/>
                <a:cs typeface="Permanent Marker"/>
                <a:sym typeface="Permanent Marker"/>
              </a:defRPr>
            </a:lvl4pPr>
            <a:lvl5pPr lvl="4" algn="ctr">
              <a:buNone/>
              <a:defRPr sz="1200">
                <a:solidFill>
                  <a:srgbClr val="859CB1"/>
                </a:solidFill>
                <a:latin typeface="Permanent Marker"/>
                <a:ea typeface="Permanent Marker"/>
                <a:cs typeface="Permanent Marker"/>
                <a:sym typeface="Permanent Marker"/>
              </a:defRPr>
            </a:lvl5pPr>
            <a:lvl6pPr lvl="5" algn="ctr">
              <a:buNone/>
              <a:defRPr sz="1200">
                <a:solidFill>
                  <a:srgbClr val="859CB1"/>
                </a:solidFill>
                <a:latin typeface="Permanent Marker"/>
                <a:ea typeface="Permanent Marker"/>
                <a:cs typeface="Permanent Marker"/>
                <a:sym typeface="Permanent Marker"/>
              </a:defRPr>
            </a:lvl6pPr>
            <a:lvl7pPr lvl="6" algn="ctr">
              <a:buNone/>
              <a:defRPr sz="1200">
                <a:solidFill>
                  <a:srgbClr val="859CB1"/>
                </a:solidFill>
                <a:latin typeface="Permanent Marker"/>
                <a:ea typeface="Permanent Marker"/>
                <a:cs typeface="Permanent Marker"/>
                <a:sym typeface="Permanent Marker"/>
              </a:defRPr>
            </a:lvl7pPr>
            <a:lvl8pPr lvl="7" algn="ctr">
              <a:buNone/>
              <a:defRPr sz="1200">
                <a:solidFill>
                  <a:srgbClr val="859CB1"/>
                </a:solidFill>
                <a:latin typeface="Permanent Marker"/>
                <a:ea typeface="Permanent Marker"/>
                <a:cs typeface="Permanent Marker"/>
                <a:sym typeface="Permanent Marker"/>
              </a:defRPr>
            </a:lvl8pPr>
            <a:lvl9pPr lvl="8" algn="ctr">
              <a:buNone/>
              <a:defRPr sz="1200">
                <a:solidFill>
                  <a:srgbClr val="859CB1"/>
                </a:solidFill>
                <a:latin typeface="Permanent Marker"/>
                <a:ea typeface="Permanent Marker"/>
                <a:cs typeface="Permanent Marker"/>
                <a:sym typeface="Permanent Marke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mailto:kbeckett@ttsd.k12.or.us"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hyperlink" Target="mailto:aharkness@ttsd.k12.or.us" TargetMode="External"/><Relationship Id="rId5" Type="http://schemas.openxmlformats.org/officeDocument/2006/relationships/hyperlink" Target="mailto:acurtis@ttsd.k12.or.us" TargetMode="External"/><Relationship Id="rId4" Type="http://schemas.openxmlformats.org/officeDocument/2006/relationships/hyperlink" Target="mailto:smorgan@ttsd.k12.or.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478050" y="906875"/>
            <a:ext cx="8187900" cy="48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000000"/>
              </a:solidFill>
              <a:latin typeface="Fredericka the Great"/>
              <a:ea typeface="Fredericka the Great"/>
              <a:cs typeface="Fredericka the Great"/>
              <a:sym typeface="Fredericka the Great"/>
            </a:endParaRPr>
          </a:p>
          <a:p>
            <a:pPr marL="0" lvl="0" indent="0" algn="ctr" rtl="0">
              <a:spcBef>
                <a:spcPts val="0"/>
              </a:spcBef>
              <a:spcAft>
                <a:spcPts val="0"/>
              </a:spcAft>
              <a:buNone/>
            </a:pPr>
            <a:endParaRPr b="1">
              <a:solidFill>
                <a:srgbClr val="000000"/>
              </a:solidFill>
              <a:latin typeface="Fredericka the Great"/>
              <a:ea typeface="Fredericka the Great"/>
              <a:cs typeface="Fredericka the Great"/>
              <a:sym typeface="Fredericka the Great"/>
            </a:endParaRPr>
          </a:p>
          <a:p>
            <a:pPr marL="0" lvl="0" indent="0" algn="ctr" rtl="0">
              <a:spcBef>
                <a:spcPts val="0"/>
              </a:spcBef>
              <a:spcAft>
                <a:spcPts val="0"/>
              </a:spcAft>
              <a:buNone/>
            </a:pPr>
            <a:r>
              <a:rPr lang="en" b="1">
                <a:solidFill>
                  <a:srgbClr val="000000"/>
                </a:solidFill>
                <a:latin typeface="Fredericka the Great"/>
                <a:ea typeface="Fredericka the Great"/>
                <a:cs typeface="Fredericka the Great"/>
                <a:sym typeface="Fredericka the Great"/>
              </a:rPr>
              <a:t>Middle School RTIi in TTSD </a:t>
            </a:r>
            <a:endParaRPr sz="2000">
              <a:solidFill>
                <a:srgbClr val="000000"/>
              </a:solidFill>
              <a:latin typeface="News Cycle"/>
              <a:ea typeface="News Cycle"/>
              <a:cs typeface="News Cycle"/>
              <a:sym typeface="News Cycle"/>
            </a:endParaRPr>
          </a:p>
          <a:p>
            <a:pPr marL="0" lvl="0" indent="0" algn="ctr" rtl="0">
              <a:spcBef>
                <a:spcPts val="0"/>
              </a:spcBef>
              <a:spcAft>
                <a:spcPts val="0"/>
              </a:spcAft>
              <a:buNone/>
            </a:pPr>
            <a:endParaRPr sz="2000">
              <a:solidFill>
                <a:srgbClr val="000000"/>
              </a:solidFill>
              <a:latin typeface="News Cycle"/>
              <a:ea typeface="News Cycle"/>
              <a:cs typeface="News Cycle"/>
              <a:sym typeface="News Cycle"/>
            </a:endParaRPr>
          </a:p>
          <a:p>
            <a:pPr marL="0" lvl="0" indent="0" algn="l" rtl="0">
              <a:spcBef>
                <a:spcPts val="0"/>
              </a:spcBef>
              <a:spcAft>
                <a:spcPts val="0"/>
              </a:spcAft>
              <a:buNone/>
            </a:pPr>
            <a:endParaRPr sz="2000">
              <a:solidFill>
                <a:srgbClr val="000000"/>
              </a:solidFill>
              <a:latin typeface="News Cycle"/>
              <a:ea typeface="News Cycle"/>
              <a:cs typeface="News Cycle"/>
              <a:sym typeface="News Cycle"/>
            </a:endParaRPr>
          </a:p>
          <a:p>
            <a:pPr marL="0" lvl="0" indent="0" algn="ctr" rtl="0">
              <a:spcBef>
                <a:spcPts val="0"/>
              </a:spcBef>
              <a:spcAft>
                <a:spcPts val="0"/>
              </a:spcAft>
              <a:buNone/>
            </a:pPr>
            <a:r>
              <a:rPr lang="en" sz="2000">
                <a:solidFill>
                  <a:srgbClr val="000000"/>
                </a:solidFill>
                <a:latin typeface="News Cycle"/>
                <a:ea typeface="News Cycle"/>
                <a:cs typeface="News Cycle"/>
                <a:sym typeface="News Cycle"/>
              </a:rPr>
              <a:t>Katie Beckett, RTI/Literacy TOSA</a:t>
            </a:r>
            <a:endParaRPr sz="2000">
              <a:solidFill>
                <a:srgbClr val="000000"/>
              </a:solidFill>
              <a:latin typeface="News Cycle"/>
              <a:ea typeface="News Cycle"/>
              <a:cs typeface="News Cycle"/>
              <a:sym typeface="News Cycle"/>
            </a:endParaRPr>
          </a:p>
          <a:p>
            <a:pPr marL="0" lvl="0" indent="0" algn="ctr" rtl="0">
              <a:spcBef>
                <a:spcPts val="0"/>
              </a:spcBef>
              <a:spcAft>
                <a:spcPts val="0"/>
              </a:spcAft>
              <a:buNone/>
            </a:pPr>
            <a:r>
              <a:rPr lang="en" sz="2000">
                <a:solidFill>
                  <a:srgbClr val="000000"/>
                </a:solidFill>
                <a:latin typeface="News Cycle"/>
                <a:ea typeface="News Cycle"/>
                <a:cs typeface="News Cycle"/>
                <a:sym typeface="News Cycle"/>
              </a:rPr>
              <a:t>Instructional Coordinators: </a:t>
            </a:r>
            <a:endParaRPr sz="2000">
              <a:solidFill>
                <a:srgbClr val="000000"/>
              </a:solidFill>
              <a:latin typeface="News Cycle"/>
              <a:ea typeface="News Cycle"/>
              <a:cs typeface="News Cycle"/>
              <a:sym typeface="News Cycle"/>
            </a:endParaRPr>
          </a:p>
          <a:p>
            <a:pPr marL="0" lvl="0" indent="0" algn="ctr" rtl="0">
              <a:spcBef>
                <a:spcPts val="0"/>
              </a:spcBef>
              <a:spcAft>
                <a:spcPts val="0"/>
              </a:spcAft>
              <a:buNone/>
            </a:pPr>
            <a:r>
              <a:rPr lang="en" sz="2000">
                <a:solidFill>
                  <a:srgbClr val="000000"/>
                </a:solidFill>
                <a:latin typeface="News Cycle"/>
                <a:ea typeface="News Cycle"/>
                <a:cs typeface="News Cycle"/>
                <a:sym typeface="News Cycle"/>
              </a:rPr>
              <a:t>Susan Morgan (Fowler MS), Angela Harkness (Hazelbrook MS),</a:t>
            </a:r>
            <a:endParaRPr sz="2000">
              <a:solidFill>
                <a:srgbClr val="000000"/>
              </a:solidFill>
              <a:latin typeface="News Cycle"/>
              <a:ea typeface="News Cycle"/>
              <a:cs typeface="News Cycle"/>
              <a:sym typeface="News Cycle"/>
            </a:endParaRPr>
          </a:p>
          <a:p>
            <a:pPr marL="0" lvl="0" indent="0" algn="ctr" rtl="0">
              <a:spcBef>
                <a:spcPts val="0"/>
              </a:spcBef>
              <a:spcAft>
                <a:spcPts val="0"/>
              </a:spcAft>
              <a:buNone/>
            </a:pPr>
            <a:r>
              <a:rPr lang="en" sz="2000">
                <a:solidFill>
                  <a:srgbClr val="000000"/>
                </a:solidFill>
                <a:latin typeface="News Cycle"/>
                <a:ea typeface="News Cycle"/>
                <a:cs typeface="News Cycle"/>
                <a:sym typeface="News Cycle"/>
              </a:rPr>
              <a:t>Amy Curtis (Twality MS)</a:t>
            </a:r>
            <a:endParaRPr sz="2000">
              <a:solidFill>
                <a:srgbClr val="000000"/>
              </a:solidFill>
              <a:latin typeface="News Cycle"/>
              <a:ea typeface="News Cycle"/>
              <a:cs typeface="News Cycle"/>
              <a:sym typeface="News Cycle"/>
            </a:endParaRPr>
          </a:p>
          <a:p>
            <a:pPr marL="0" lvl="0" indent="0" algn="ctr" rtl="0">
              <a:spcBef>
                <a:spcPts val="0"/>
              </a:spcBef>
              <a:spcAft>
                <a:spcPts val="0"/>
              </a:spcAft>
              <a:buNone/>
            </a:pPr>
            <a:endParaRPr sz="1800">
              <a:solidFill>
                <a:srgbClr val="000000"/>
              </a:solidFill>
              <a:latin typeface="Autour One"/>
              <a:ea typeface="Autour One"/>
              <a:cs typeface="Autour One"/>
              <a:sym typeface="Autour One"/>
            </a:endParaRPr>
          </a:p>
          <a:p>
            <a:pPr marL="0" lvl="0" indent="0" algn="ctr" rtl="0">
              <a:spcBef>
                <a:spcPts val="0"/>
              </a:spcBef>
              <a:spcAft>
                <a:spcPts val="0"/>
              </a:spcAft>
              <a:buClr>
                <a:schemeClr val="dk1"/>
              </a:buClr>
              <a:buSzPts val="1100"/>
              <a:buFont typeface="Arial"/>
              <a:buNone/>
            </a:pPr>
            <a:r>
              <a:rPr lang="en" sz="2000" b="1">
                <a:solidFill>
                  <a:schemeClr val="dk1"/>
                </a:solidFill>
                <a:latin typeface="News Cycle"/>
                <a:ea typeface="News Cycle"/>
                <a:cs typeface="News Cycle"/>
                <a:sym typeface="News Cycle"/>
              </a:rPr>
              <a:t>Tigard-Tualatin School District</a:t>
            </a:r>
            <a:endParaRPr sz="2000" b="1">
              <a:solidFill>
                <a:schemeClr val="dk1"/>
              </a:solidFill>
              <a:latin typeface="News Cycle"/>
              <a:ea typeface="News Cycle"/>
              <a:cs typeface="News Cycle"/>
              <a:sym typeface="News Cycle"/>
            </a:endParaRPr>
          </a:p>
          <a:p>
            <a:pPr marL="0" lvl="0" indent="0" algn="ctr" rtl="0">
              <a:spcBef>
                <a:spcPts val="0"/>
              </a:spcBef>
              <a:spcAft>
                <a:spcPts val="0"/>
              </a:spcAft>
              <a:buNone/>
            </a:pPr>
            <a:endParaRPr sz="1800">
              <a:solidFill>
                <a:srgbClr val="000000"/>
              </a:solidFill>
              <a:latin typeface="Autour One"/>
              <a:ea typeface="Autour One"/>
              <a:cs typeface="Autour One"/>
              <a:sym typeface="Autour One"/>
            </a:endParaRPr>
          </a:p>
          <a:p>
            <a:pPr marL="0" lvl="0" indent="0" algn="l" rtl="0">
              <a:spcBef>
                <a:spcPts val="0"/>
              </a:spcBef>
              <a:spcAft>
                <a:spcPts val="0"/>
              </a:spcAft>
              <a:buNone/>
            </a:pPr>
            <a:endParaRPr sz="1800">
              <a:solidFill>
                <a:srgbClr val="000000"/>
              </a:solidFill>
              <a:latin typeface="Autour One"/>
              <a:ea typeface="Autour One"/>
              <a:cs typeface="Autour One"/>
              <a:sym typeface="Autour One"/>
            </a:endParaRPr>
          </a:p>
          <a:p>
            <a:pPr marL="0" lvl="0" indent="0" algn="ctr" rtl="0">
              <a:spcBef>
                <a:spcPts val="0"/>
              </a:spcBef>
              <a:spcAft>
                <a:spcPts val="0"/>
              </a:spcAft>
              <a:buNone/>
            </a:pPr>
            <a:endParaRPr sz="1800">
              <a:solidFill>
                <a:srgbClr val="000000"/>
              </a:solidFill>
              <a:latin typeface="Autour One"/>
              <a:ea typeface="Autour One"/>
              <a:cs typeface="Autour One"/>
              <a:sym typeface="Autour One"/>
            </a:endParaRPr>
          </a:p>
        </p:txBody>
      </p:sp>
      <p:sp>
        <p:nvSpPr>
          <p:cNvPr id="69" name="Google Shape;69;p17"/>
          <p:cNvSpPr txBox="1"/>
          <p:nvPr/>
        </p:nvSpPr>
        <p:spPr>
          <a:xfrm>
            <a:off x="5847150" y="2431675"/>
            <a:ext cx="2550300" cy="23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457200" y="6208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200" b="1">
                <a:solidFill>
                  <a:schemeClr val="dk1"/>
                </a:solidFill>
                <a:latin typeface="Fredericka the Great"/>
                <a:ea typeface="Fredericka the Great"/>
                <a:cs typeface="Fredericka the Great"/>
                <a:sym typeface="Fredericka the Great"/>
              </a:rPr>
              <a:t>Attendance Data</a:t>
            </a:r>
            <a:endParaRPr sz="3600" b="1">
              <a:solidFill>
                <a:srgbClr val="000000"/>
              </a:solidFill>
              <a:latin typeface="Fredericka the Great"/>
              <a:ea typeface="Fredericka the Great"/>
              <a:cs typeface="Fredericka the Great"/>
              <a:sym typeface="Fredericka the Great"/>
            </a:endParaRPr>
          </a:p>
        </p:txBody>
      </p:sp>
      <p:pic>
        <p:nvPicPr>
          <p:cNvPr id="128" name="Google Shape;128;p26"/>
          <p:cNvPicPr preferRelativeResize="0"/>
          <p:nvPr/>
        </p:nvPicPr>
        <p:blipFill rotWithShape="1">
          <a:blip r:embed="rId3">
            <a:alphaModFix/>
          </a:blip>
          <a:srcRect/>
          <a:stretch/>
        </p:blipFill>
        <p:spPr>
          <a:xfrm>
            <a:off x="163825" y="2145325"/>
            <a:ext cx="2922475" cy="3096325"/>
          </a:xfrm>
          <a:prstGeom prst="rect">
            <a:avLst/>
          </a:prstGeom>
          <a:noFill/>
          <a:ln>
            <a:noFill/>
          </a:ln>
        </p:spPr>
      </p:pic>
      <p:pic>
        <p:nvPicPr>
          <p:cNvPr id="129" name="Google Shape;129;p26"/>
          <p:cNvPicPr preferRelativeResize="0"/>
          <p:nvPr/>
        </p:nvPicPr>
        <p:blipFill>
          <a:blip r:embed="rId4">
            <a:alphaModFix/>
          </a:blip>
          <a:stretch>
            <a:fillRect/>
          </a:stretch>
        </p:blipFill>
        <p:spPr>
          <a:xfrm>
            <a:off x="2975975" y="1546975"/>
            <a:ext cx="6168024" cy="4293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457200" y="6208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200" b="1">
                <a:solidFill>
                  <a:schemeClr val="dk1"/>
                </a:solidFill>
                <a:latin typeface="Fredericka the Great"/>
                <a:ea typeface="Fredericka the Great"/>
                <a:cs typeface="Fredericka the Great"/>
                <a:sym typeface="Fredericka the Great"/>
              </a:rPr>
              <a:t>Behavior Data</a:t>
            </a:r>
            <a:endParaRPr sz="3600" b="1">
              <a:solidFill>
                <a:srgbClr val="000000"/>
              </a:solidFill>
              <a:latin typeface="Fredericka the Great"/>
              <a:ea typeface="Fredericka the Great"/>
              <a:cs typeface="Fredericka the Great"/>
              <a:sym typeface="Fredericka the Great"/>
            </a:endParaRPr>
          </a:p>
        </p:txBody>
      </p:sp>
      <p:pic>
        <p:nvPicPr>
          <p:cNvPr id="135" name="Google Shape;135;p27"/>
          <p:cNvPicPr preferRelativeResize="0"/>
          <p:nvPr/>
        </p:nvPicPr>
        <p:blipFill>
          <a:blip r:embed="rId3">
            <a:alphaModFix/>
          </a:blip>
          <a:stretch>
            <a:fillRect/>
          </a:stretch>
        </p:blipFill>
        <p:spPr>
          <a:xfrm>
            <a:off x="110075" y="1316000"/>
            <a:ext cx="4090250" cy="3370875"/>
          </a:xfrm>
          <a:prstGeom prst="rect">
            <a:avLst/>
          </a:prstGeom>
          <a:noFill/>
          <a:ln>
            <a:noFill/>
          </a:ln>
        </p:spPr>
      </p:pic>
      <p:pic>
        <p:nvPicPr>
          <p:cNvPr id="136" name="Google Shape;136;p27"/>
          <p:cNvPicPr preferRelativeResize="0"/>
          <p:nvPr/>
        </p:nvPicPr>
        <p:blipFill>
          <a:blip r:embed="rId4">
            <a:alphaModFix/>
          </a:blip>
          <a:stretch>
            <a:fillRect/>
          </a:stretch>
        </p:blipFill>
        <p:spPr>
          <a:xfrm>
            <a:off x="4349325" y="2617575"/>
            <a:ext cx="4551274" cy="3563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457200" y="794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200" b="1">
                <a:solidFill>
                  <a:schemeClr val="dk1"/>
                </a:solidFill>
                <a:latin typeface="Fredericka the Great"/>
                <a:ea typeface="Fredericka the Great"/>
                <a:cs typeface="Fredericka the Great"/>
                <a:sym typeface="Fredericka the Great"/>
              </a:rPr>
              <a:t>Grade Data</a:t>
            </a:r>
            <a:endParaRPr sz="3600" b="1">
              <a:solidFill>
                <a:srgbClr val="000000"/>
              </a:solidFill>
              <a:latin typeface="Fredericka the Great"/>
              <a:ea typeface="Fredericka the Great"/>
              <a:cs typeface="Fredericka the Great"/>
              <a:sym typeface="Fredericka the Great"/>
            </a:endParaRPr>
          </a:p>
        </p:txBody>
      </p:sp>
      <p:pic>
        <p:nvPicPr>
          <p:cNvPr id="142" name="Google Shape;142;p28" descr="https://lh3.googleusercontent.com/4Bvlv0rYc-jGXC7EJppy8SgKCk-qKauy6Lhx1AFyQFi_g2eJ5gGi5i6PSJ7NEKNzjHgUBCI8uGCvrEZwAxSl3pH2hA81zbckUFh7zaCQQPupVExu0Wk4grNVAXs3PDlb8uAGHp-6"/>
          <p:cNvPicPr preferRelativeResize="0"/>
          <p:nvPr/>
        </p:nvPicPr>
        <p:blipFill rotWithShape="1">
          <a:blip r:embed="rId3">
            <a:alphaModFix/>
          </a:blip>
          <a:srcRect/>
          <a:stretch/>
        </p:blipFill>
        <p:spPr>
          <a:xfrm>
            <a:off x="251525" y="1472325"/>
            <a:ext cx="8662450" cy="4844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457200" y="794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200" b="1">
                <a:solidFill>
                  <a:schemeClr val="dk1"/>
                </a:solidFill>
                <a:latin typeface="Fredericka the Great"/>
                <a:ea typeface="Fredericka the Great"/>
                <a:cs typeface="Fredericka the Great"/>
                <a:sym typeface="Fredericka the Great"/>
              </a:rPr>
              <a:t>Essential Skills Data</a:t>
            </a:r>
            <a:endParaRPr sz="3600" b="1">
              <a:solidFill>
                <a:srgbClr val="000000"/>
              </a:solidFill>
              <a:latin typeface="Fredericka the Great"/>
              <a:ea typeface="Fredericka the Great"/>
              <a:cs typeface="Fredericka the Great"/>
              <a:sym typeface="Fredericka the Great"/>
            </a:endParaRPr>
          </a:p>
        </p:txBody>
      </p:sp>
      <p:pic>
        <p:nvPicPr>
          <p:cNvPr id="148" name="Google Shape;148;p29"/>
          <p:cNvPicPr preferRelativeResize="0"/>
          <p:nvPr/>
        </p:nvPicPr>
        <p:blipFill rotWithShape="1">
          <a:blip r:embed="rId3">
            <a:alphaModFix/>
          </a:blip>
          <a:srcRect/>
          <a:stretch/>
        </p:blipFill>
        <p:spPr>
          <a:xfrm>
            <a:off x="581250" y="1469000"/>
            <a:ext cx="3209025" cy="3260300"/>
          </a:xfrm>
          <a:prstGeom prst="rect">
            <a:avLst/>
          </a:prstGeom>
          <a:noFill/>
          <a:ln>
            <a:noFill/>
          </a:ln>
        </p:spPr>
      </p:pic>
      <p:pic>
        <p:nvPicPr>
          <p:cNvPr id="149" name="Google Shape;149;p29"/>
          <p:cNvPicPr preferRelativeResize="0"/>
          <p:nvPr/>
        </p:nvPicPr>
        <p:blipFill>
          <a:blip r:embed="rId4">
            <a:alphaModFix/>
          </a:blip>
          <a:stretch>
            <a:fillRect/>
          </a:stretch>
        </p:blipFill>
        <p:spPr>
          <a:xfrm>
            <a:off x="4532125" y="1468999"/>
            <a:ext cx="3838575" cy="4351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latin typeface="Fredericka the Great"/>
                <a:ea typeface="Fredericka the Great"/>
                <a:cs typeface="Fredericka the Great"/>
                <a:sym typeface="Fredericka the Great"/>
              </a:rPr>
              <a:t>Step 2: Plan for Action</a:t>
            </a:r>
            <a:endParaRPr sz="4800" b="1">
              <a:latin typeface="Fredericka the Great"/>
              <a:ea typeface="Fredericka the Great"/>
              <a:cs typeface="Fredericka the Great"/>
              <a:sym typeface="Fredericka the Great"/>
            </a:endParaRPr>
          </a:p>
          <a:p>
            <a:pPr marL="0" lvl="0" indent="0" algn="ctr" rtl="0">
              <a:spcBef>
                <a:spcPts val="0"/>
              </a:spcBef>
              <a:spcAft>
                <a:spcPts val="0"/>
              </a:spcAft>
              <a:buNone/>
            </a:pPr>
            <a:endParaRPr b="1">
              <a:latin typeface="Fredericka the Great"/>
              <a:ea typeface="Fredericka the Great"/>
              <a:cs typeface="Fredericka the Great"/>
              <a:sym typeface="Fredericka the Great"/>
            </a:endParaRPr>
          </a:p>
        </p:txBody>
      </p:sp>
      <p:sp>
        <p:nvSpPr>
          <p:cNvPr id="155" name="Google Shape;155;p30"/>
          <p:cNvSpPr txBox="1">
            <a:spLocks noGrp="1"/>
          </p:cNvSpPr>
          <p:nvPr>
            <p:ph type="body" idx="1"/>
          </p:nvPr>
        </p:nvSpPr>
        <p:spPr>
          <a:xfrm>
            <a:off x="191325" y="1421125"/>
            <a:ext cx="4427400" cy="53475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 sz="2200" b="1">
                <a:solidFill>
                  <a:srgbClr val="000000"/>
                </a:solidFill>
                <a:latin typeface="News Cycle"/>
                <a:ea typeface="News Cycle"/>
                <a:cs typeface="News Cycle"/>
                <a:sym typeface="News Cycle"/>
              </a:rPr>
              <a:t>What adjustments are needed to address the target area(s) for improvement?</a:t>
            </a:r>
            <a:endParaRPr sz="2200" b="1">
              <a:solidFill>
                <a:srgbClr val="000000"/>
              </a:solidFill>
              <a:latin typeface="News Cycle"/>
              <a:ea typeface="News Cycle"/>
              <a:cs typeface="News Cycle"/>
              <a:sym typeface="News Cycle"/>
            </a:endParaRPr>
          </a:p>
          <a:p>
            <a:pPr marL="228600" lvl="0" indent="-368300" algn="l" rtl="0">
              <a:lnSpc>
                <a:spcPct val="115000"/>
              </a:lnSpc>
              <a:spcBef>
                <a:spcPts val="600"/>
              </a:spcBef>
              <a:spcAft>
                <a:spcPts val="0"/>
              </a:spcAft>
              <a:buClr>
                <a:srgbClr val="000000"/>
              </a:buClr>
              <a:buSzPts val="2200"/>
              <a:buFont typeface="Calibri"/>
              <a:buAutoNum type="alphaLcParenR"/>
            </a:pPr>
            <a:r>
              <a:rPr lang="en" sz="2200">
                <a:solidFill>
                  <a:srgbClr val="000000"/>
                </a:solidFill>
                <a:latin typeface="News Cycle"/>
                <a:ea typeface="News Cycle"/>
                <a:cs typeface="News Cycle"/>
                <a:sym typeface="News Cycle"/>
              </a:rPr>
              <a:t>What common </a:t>
            </a:r>
            <a:r>
              <a:rPr lang="en" sz="2200" b="1" i="1" u="sng">
                <a:solidFill>
                  <a:srgbClr val="000000"/>
                </a:solidFill>
                <a:latin typeface="News Cycle"/>
                <a:ea typeface="News Cycle"/>
                <a:cs typeface="News Cycle"/>
                <a:sym typeface="News Cycle"/>
              </a:rPr>
              <a:t>instructional strategy (or strategies)</a:t>
            </a:r>
            <a:r>
              <a:rPr lang="en" sz="2200">
                <a:solidFill>
                  <a:srgbClr val="000000"/>
                </a:solidFill>
                <a:latin typeface="News Cycle"/>
                <a:ea typeface="News Cycle"/>
                <a:cs typeface="News Cycle"/>
                <a:sym typeface="News Cycle"/>
              </a:rPr>
              <a:t> will be used by all teachers?</a:t>
            </a:r>
            <a:endParaRPr sz="2200">
              <a:solidFill>
                <a:srgbClr val="000000"/>
              </a:solidFill>
              <a:latin typeface="News Cycle"/>
              <a:ea typeface="News Cycle"/>
              <a:cs typeface="News Cycle"/>
              <a:sym typeface="News Cycle"/>
            </a:endParaRPr>
          </a:p>
          <a:p>
            <a:pPr marL="228600" lvl="0" indent="-368300" algn="l" rtl="0">
              <a:lnSpc>
                <a:spcPct val="115000"/>
              </a:lnSpc>
              <a:spcBef>
                <a:spcPts val="0"/>
              </a:spcBef>
              <a:spcAft>
                <a:spcPts val="0"/>
              </a:spcAft>
              <a:buClr>
                <a:srgbClr val="000000"/>
              </a:buClr>
              <a:buSzPts val="2200"/>
              <a:buFont typeface="Calibri"/>
              <a:buAutoNum type="alphaLcParenR"/>
            </a:pPr>
            <a:r>
              <a:rPr lang="en" sz="2200">
                <a:solidFill>
                  <a:srgbClr val="000000"/>
                </a:solidFill>
                <a:latin typeface="News Cycle"/>
                <a:ea typeface="News Cycle"/>
                <a:cs typeface="News Cycle"/>
                <a:sym typeface="News Cycle"/>
              </a:rPr>
              <a:t>What common</a:t>
            </a:r>
            <a:r>
              <a:rPr lang="en" sz="2200" b="1" i="1" u="sng">
                <a:solidFill>
                  <a:srgbClr val="000000"/>
                </a:solidFill>
                <a:latin typeface="News Cycle"/>
                <a:ea typeface="News Cycle"/>
                <a:cs typeface="News Cycle"/>
                <a:sym typeface="News Cycle"/>
              </a:rPr>
              <a:t> social/emotional/behavior strategy (or strategies)</a:t>
            </a:r>
            <a:r>
              <a:rPr lang="en" sz="2200" u="sng">
                <a:solidFill>
                  <a:srgbClr val="000000"/>
                </a:solidFill>
                <a:latin typeface="News Cycle"/>
                <a:ea typeface="News Cycle"/>
                <a:cs typeface="News Cycle"/>
                <a:sym typeface="News Cycle"/>
              </a:rPr>
              <a:t> </a:t>
            </a:r>
            <a:r>
              <a:rPr lang="en" sz="2200">
                <a:solidFill>
                  <a:srgbClr val="000000"/>
                </a:solidFill>
                <a:latin typeface="News Cycle"/>
                <a:ea typeface="News Cycle"/>
                <a:cs typeface="News Cycle"/>
                <a:sym typeface="News Cycle"/>
              </a:rPr>
              <a:t>will be used by all teachers?</a:t>
            </a:r>
            <a:endParaRPr sz="2200">
              <a:solidFill>
                <a:srgbClr val="000000"/>
              </a:solidFill>
              <a:latin typeface="News Cycle"/>
              <a:ea typeface="News Cycle"/>
              <a:cs typeface="News Cycle"/>
              <a:sym typeface="News Cycle"/>
            </a:endParaRPr>
          </a:p>
          <a:p>
            <a:pPr marL="228600" lvl="0" indent="-368300" algn="l" rtl="0">
              <a:lnSpc>
                <a:spcPct val="115000"/>
              </a:lnSpc>
              <a:spcBef>
                <a:spcPts val="0"/>
              </a:spcBef>
              <a:spcAft>
                <a:spcPts val="0"/>
              </a:spcAft>
              <a:buClr>
                <a:srgbClr val="000000"/>
              </a:buClr>
              <a:buSzPts val="2200"/>
              <a:buFont typeface="Calibri"/>
              <a:buAutoNum type="alphaLcParenR"/>
            </a:pPr>
            <a:r>
              <a:rPr lang="en" sz="2200">
                <a:solidFill>
                  <a:srgbClr val="000000"/>
                </a:solidFill>
                <a:latin typeface="News Cycle"/>
                <a:ea typeface="News Cycle"/>
                <a:cs typeface="News Cycle"/>
                <a:sym typeface="News Cycle"/>
              </a:rPr>
              <a:t>What </a:t>
            </a:r>
            <a:r>
              <a:rPr lang="en" sz="2200" b="1" u="sng">
                <a:solidFill>
                  <a:srgbClr val="000000"/>
                </a:solidFill>
                <a:latin typeface="News Cycle"/>
                <a:ea typeface="News Cycle"/>
                <a:cs typeface="News Cycle"/>
                <a:sym typeface="News Cycle"/>
              </a:rPr>
              <a:t>professional development</a:t>
            </a:r>
            <a:r>
              <a:rPr lang="en" sz="2200">
                <a:solidFill>
                  <a:srgbClr val="000000"/>
                </a:solidFill>
                <a:latin typeface="News Cycle"/>
                <a:ea typeface="News Cycle"/>
                <a:cs typeface="News Cycle"/>
                <a:sym typeface="News Cycle"/>
              </a:rPr>
              <a:t> is needed to implement this Action Plan?</a:t>
            </a:r>
            <a:endParaRPr sz="2200" b="1">
              <a:solidFill>
                <a:srgbClr val="000000"/>
              </a:solidFill>
              <a:latin typeface="News Cycle"/>
              <a:ea typeface="News Cycle"/>
              <a:cs typeface="News Cycle"/>
              <a:sym typeface="News Cycle"/>
            </a:endParaRPr>
          </a:p>
        </p:txBody>
      </p:sp>
      <p:sp>
        <p:nvSpPr>
          <p:cNvPr id="156" name="Google Shape;156;p30"/>
          <p:cNvSpPr txBox="1"/>
          <p:nvPr/>
        </p:nvSpPr>
        <p:spPr>
          <a:xfrm>
            <a:off x="4846350" y="1530575"/>
            <a:ext cx="4149600" cy="53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latin typeface="News Cycle"/>
                <a:ea typeface="News Cycle"/>
                <a:cs typeface="News Cycle"/>
                <a:sym typeface="News Cycle"/>
              </a:rPr>
              <a:t>SAMPLE: </a:t>
            </a:r>
            <a:endParaRPr sz="2000" b="1">
              <a:latin typeface="News Cycle"/>
              <a:ea typeface="News Cycle"/>
              <a:cs typeface="News Cycle"/>
              <a:sym typeface="News Cycle"/>
            </a:endParaRPr>
          </a:p>
          <a:p>
            <a:pPr marL="0" lvl="0" indent="0" algn="l" rtl="0">
              <a:spcBef>
                <a:spcPts val="1600"/>
              </a:spcBef>
              <a:spcAft>
                <a:spcPts val="0"/>
              </a:spcAft>
              <a:buClr>
                <a:schemeClr val="dk1"/>
              </a:buClr>
              <a:buSzPts val="1100"/>
              <a:buFont typeface="Arial"/>
              <a:buNone/>
            </a:pPr>
            <a:r>
              <a:rPr lang="en" sz="2000">
                <a:latin typeface="News Cycle"/>
                <a:ea typeface="News Cycle"/>
                <a:cs typeface="News Cycle"/>
                <a:sym typeface="News Cycle"/>
              </a:rPr>
              <a:t>A) RACE paragraph in all areas including math. Science will coordinated with math to use similar language with computation. Come up with a plan for aligning academic vocabulary.  </a:t>
            </a:r>
            <a:endParaRPr sz="2000" b="1" u="sng">
              <a:latin typeface="News Cycle"/>
              <a:ea typeface="News Cycle"/>
              <a:cs typeface="News Cycle"/>
              <a:sym typeface="News Cycle"/>
            </a:endParaRPr>
          </a:p>
          <a:p>
            <a:pPr marL="0" lvl="0" indent="0" algn="l" rtl="0">
              <a:spcBef>
                <a:spcPts val="1600"/>
              </a:spcBef>
              <a:spcAft>
                <a:spcPts val="0"/>
              </a:spcAft>
              <a:buClr>
                <a:schemeClr val="dk1"/>
              </a:buClr>
              <a:buSzPts val="1100"/>
              <a:buFont typeface="Arial"/>
              <a:buNone/>
            </a:pPr>
            <a:r>
              <a:rPr lang="en" sz="2000">
                <a:latin typeface="News Cycle"/>
                <a:ea typeface="News Cycle"/>
                <a:cs typeface="News Cycle"/>
                <a:sym typeface="News Cycle"/>
              </a:rPr>
              <a:t>B) 2 to 10: using the focal student chart. Each teacher has a focus group of 4-5 kids. All teachers will greet ALL of the students on the list. Each quarter will change focal students. Continue to work on planning a community builder activity. </a:t>
            </a:r>
            <a:endParaRPr sz="2000">
              <a:latin typeface="News Cycle"/>
              <a:ea typeface="News Cycle"/>
              <a:cs typeface="News Cycle"/>
              <a:sym typeface="News Cycle"/>
            </a:endParaRPr>
          </a:p>
          <a:p>
            <a:pPr marL="0" lvl="0" indent="0" algn="l" rtl="0">
              <a:spcBef>
                <a:spcPts val="600"/>
              </a:spcBef>
              <a:spcAft>
                <a:spcPts val="0"/>
              </a:spcAft>
              <a:buClr>
                <a:schemeClr val="dk1"/>
              </a:buClr>
              <a:buSzPts val="1100"/>
              <a:buFont typeface="Arial"/>
              <a:buNone/>
            </a:pPr>
            <a:r>
              <a:rPr lang="en" sz="2000">
                <a:latin typeface="News Cycle"/>
                <a:ea typeface="News Cycle"/>
                <a:cs typeface="News Cycle"/>
                <a:sym typeface="News Cycle"/>
              </a:rPr>
              <a:t>C) Vertical alignment for ELA- 6,7,and 8.</a:t>
            </a:r>
            <a:endParaRPr sz="2000">
              <a:latin typeface="News Cycle"/>
              <a:ea typeface="News Cycle"/>
              <a:cs typeface="News Cycle"/>
              <a:sym typeface="News Cycle"/>
            </a:endParaRPr>
          </a:p>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57" name="Google Shape;157;p3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rgbClr val="FFFFFF"/>
                </a:solidFill>
              </a:rPr>
              <a:t>14</a:t>
            </a:fld>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600" b="1">
              <a:latin typeface="Fredericka the Great"/>
              <a:ea typeface="Fredericka the Great"/>
              <a:cs typeface="Fredericka the Great"/>
              <a:sym typeface="Fredericka the Great"/>
            </a:endParaRPr>
          </a:p>
          <a:p>
            <a:pPr marL="0" lvl="0" indent="0" algn="ctr" rtl="0">
              <a:spcBef>
                <a:spcPts val="0"/>
              </a:spcBef>
              <a:spcAft>
                <a:spcPts val="0"/>
              </a:spcAft>
              <a:buNone/>
            </a:pPr>
            <a:r>
              <a:rPr lang="en" sz="3600" b="1">
                <a:latin typeface="Fredericka the Great"/>
                <a:ea typeface="Fredericka the Great"/>
                <a:cs typeface="Fredericka the Great"/>
                <a:sym typeface="Fredericka the Great"/>
              </a:rPr>
              <a:t>Step 3: Collecting Evidence of Implementation</a:t>
            </a:r>
            <a:endParaRPr sz="3600" b="1">
              <a:latin typeface="Fredericka the Great"/>
              <a:ea typeface="Fredericka the Great"/>
              <a:cs typeface="Fredericka the Great"/>
              <a:sym typeface="Fredericka the Great"/>
            </a:endParaRPr>
          </a:p>
          <a:p>
            <a:pPr marL="0" lvl="0" indent="0" algn="ctr" rtl="0">
              <a:spcBef>
                <a:spcPts val="0"/>
              </a:spcBef>
              <a:spcAft>
                <a:spcPts val="0"/>
              </a:spcAft>
              <a:buNone/>
            </a:pPr>
            <a:endParaRPr b="1">
              <a:latin typeface="Fredericka the Great"/>
              <a:ea typeface="Fredericka the Great"/>
              <a:cs typeface="Fredericka the Great"/>
              <a:sym typeface="Fredericka the Great"/>
            </a:endParaRPr>
          </a:p>
        </p:txBody>
      </p:sp>
      <p:sp>
        <p:nvSpPr>
          <p:cNvPr id="163" name="Google Shape;163;p31"/>
          <p:cNvSpPr txBox="1">
            <a:spLocks noGrp="1"/>
          </p:cNvSpPr>
          <p:nvPr>
            <p:ph type="body" idx="1"/>
          </p:nvPr>
        </p:nvSpPr>
        <p:spPr>
          <a:xfrm>
            <a:off x="191325" y="1421125"/>
            <a:ext cx="4427400" cy="534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00"/>
                </a:solidFill>
                <a:latin typeface="News Cycle"/>
                <a:ea typeface="News Cycle"/>
                <a:cs typeface="News Cycle"/>
                <a:sym typeface="News Cycle"/>
              </a:rPr>
              <a:t>How will we collect evidence of implementation of our Action Plan steps “a” through “c” above?</a:t>
            </a:r>
            <a:endParaRPr sz="2400" b="1">
              <a:solidFill>
                <a:srgbClr val="000000"/>
              </a:solidFill>
              <a:latin typeface="News Cycle"/>
              <a:ea typeface="News Cycle"/>
              <a:cs typeface="News Cycle"/>
              <a:sym typeface="News Cycle"/>
            </a:endParaRPr>
          </a:p>
          <a:p>
            <a:pPr marL="228600" lvl="0" indent="-381000" algn="l" rtl="0">
              <a:lnSpc>
                <a:spcPct val="200000"/>
              </a:lnSpc>
              <a:spcBef>
                <a:spcPts val="600"/>
              </a:spcBef>
              <a:spcAft>
                <a:spcPts val="0"/>
              </a:spcAft>
              <a:buClr>
                <a:srgbClr val="000000"/>
              </a:buClr>
              <a:buSzPts val="2400"/>
              <a:buFont typeface="News Cycle"/>
              <a:buAutoNum type="alphaLcParenR"/>
            </a:pPr>
            <a:r>
              <a:rPr lang="en" sz="2400">
                <a:solidFill>
                  <a:srgbClr val="000000"/>
                </a:solidFill>
                <a:latin typeface="News Cycle"/>
                <a:ea typeface="News Cycle"/>
                <a:cs typeface="News Cycle"/>
                <a:sym typeface="News Cycle"/>
              </a:rPr>
              <a:t>Instructional:_______________________</a:t>
            </a:r>
            <a:endParaRPr sz="2400">
              <a:solidFill>
                <a:srgbClr val="000000"/>
              </a:solidFill>
              <a:latin typeface="News Cycle"/>
              <a:ea typeface="News Cycle"/>
              <a:cs typeface="News Cycle"/>
              <a:sym typeface="News Cycle"/>
            </a:endParaRPr>
          </a:p>
          <a:p>
            <a:pPr marL="228600" lvl="0" indent="-381000" algn="l" rtl="0">
              <a:lnSpc>
                <a:spcPct val="200000"/>
              </a:lnSpc>
              <a:spcBef>
                <a:spcPts val="0"/>
              </a:spcBef>
              <a:spcAft>
                <a:spcPts val="0"/>
              </a:spcAft>
              <a:buClr>
                <a:srgbClr val="000000"/>
              </a:buClr>
              <a:buSzPts val="2400"/>
              <a:buFont typeface="News Cycle"/>
              <a:buAutoNum type="alphaLcParenR"/>
            </a:pPr>
            <a:r>
              <a:rPr lang="en" sz="2400">
                <a:solidFill>
                  <a:srgbClr val="000000"/>
                </a:solidFill>
                <a:latin typeface="News Cycle"/>
                <a:ea typeface="News Cycle"/>
                <a:cs typeface="News Cycle"/>
                <a:sym typeface="News Cycle"/>
              </a:rPr>
              <a:t>Social/Emotional/Behavior: ____________</a:t>
            </a:r>
            <a:endParaRPr sz="2400">
              <a:solidFill>
                <a:srgbClr val="000000"/>
              </a:solidFill>
              <a:latin typeface="News Cycle"/>
              <a:ea typeface="News Cycle"/>
              <a:cs typeface="News Cycle"/>
              <a:sym typeface="News Cycle"/>
            </a:endParaRPr>
          </a:p>
          <a:p>
            <a:pPr marL="228600" lvl="0" indent="-381000" algn="l" rtl="0">
              <a:lnSpc>
                <a:spcPct val="200000"/>
              </a:lnSpc>
              <a:spcBef>
                <a:spcPts val="0"/>
              </a:spcBef>
              <a:spcAft>
                <a:spcPts val="0"/>
              </a:spcAft>
              <a:buClr>
                <a:srgbClr val="000000"/>
              </a:buClr>
              <a:buSzPts val="2400"/>
              <a:buFont typeface="News Cycle"/>
              <a:buAutoNum type="alphaLcParenR"/>
            </a:pPr>
            <a:r>
              <a:rPr lang="en" sz="2400">
                <a:solidFill>
                  <a:srgbClr val="000000"/>
                </a:solidFill>
                <a:latin typeface="News Cycle"/>
                <a:ea typeface="News Cycle"/>
                <a:cs typeface="News Cycle"/>
                <a:sym typeface="News Cycle"/>
              </a:rPr>
              <a:t>Professional Development: ____________</a:t>
            </a:r>
            <a:endParaRPr sz="2400">
              <a:solidFill>
                <a:srgbClr val="000000"/>
              </a:solidFill>
              <a:latin typeface="News Cycle"/>
              <a:ea typeface="News Cycle"/>
              <a:cs typeface="News Cycle"/>
              <a:sym typeface="News Cycle"/>
            </a:endParaRPr>
          </a:p>
          <a:p>
            <a:pPr marL="0" lvl="0" indent="0" algn="l" rtl="0">
              <a:lnSpc>
                <a:spcPct val="115000"/>
              </a:lnSpc>
              <a:spcBef>
                <a:spcPts val="600"/>
              </a:spcBef>
              <a:spcAft>
                <a:spcPts val="600"/>
              </a:spcAft>
              <a:buNone/>
            </a:pPr>
            <a:endParaRPr sz="2200" b="1">
              <a:solidFill>
                <a:srgbClr val="000000"/>
              </a:solidFill>
              <a:latin typeface="News Cycle"/>
              <a:ea typeface="News Cycle"/>
              <a:cs typeface="News Cycle"/>
              <a:sym typeface="News Cycle"/>
            </a:endParaRPr>
          </a:p>
        </p:txBody>
      </p:sp>
      <p:sp>
        <p:nvSpPr>
          <p:cNvPr id="164" name="Google Shape;164;p31"/>
          <p:cNvSpPr txBox="1"/>
          <p:nvPr/>
        </p:nvSpPr>
        <p:spPr>
          <a:xfrm>
            <a:off x="4846350" y="1421125"/>
            <a:ext cx="4149600" cy="53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latin typeface="News Cycle"/>
                <a:ea typeface="News Cycle"/>
                <a:cs typeface="News Cycle"/>
                <a:sym typeface="News Cycle"/>
              </a:rPr>
              <a:t>SAMPLE: </a:t>
            </a:r>
            <a:r>
              <a:rPr lang="en" sz="2400" b="1">
                <a:latin typeface="News Cycle"/>
                <a:ea typeface="News Cycle"/>
                <a:cs typeface="News Cycle"/>
                <a:sym typeface="News Cycle"/>
              </a:rPr>
              <a:t>How will we collect evidence of implementation of our Action Plan steps “a” through “c” above?</a:t>
            </a:r>
            <a:endParaRPr sz="2400" b="1">
              <a:latin typeface="News Cycle"/>
              <a:ea typeface="News Cycle"/>
              <a:cs typeface="News Cycle"/>
              <a:sym typeface="News Cycle"/>
            </a:endParaRPr>
          </a:p>
          <a:p>
            <a:pPr marL="228600" lvl="0" indent="-381000" algn="l" rtl="0">
              <a:spcBef>
                <a:spcPts val="1600"/>
              </a:spcBef>
              <a:spcAft>
                <a:spcPts val="0"/>
              </a:spcAft>
              <a:buClr>
                <a:srgbClr val="000000"/>
              </a:buClr>
              <a:buSzPts val="2400"/>
              <a:buFont typeface="News Cycle"/>
              <a:buAutoNum type="alphaLcParenR"/>
            </a:pPr>
            <a:r>
              <a:rPr lang="en" sz="2400">
                <a:latin typeface="News Cycle"/>
                <a:ea typeface="News Cycle"/>
                <a:cs typeface="News Cycle"/>
                <a:sym typeface="News Cycle"/>
              </a:rPr>
              <a:t>Instructional:__At monthly team meetings we will review actions X will be in charge _</a:t>
            </a:r>
            <a:endParaRPr sz="2400">
              <a:latin typeface="News Cycle"/>
              <a:ea typeface="News Cycle"/>
              <a:cs typeface="News Cycle"/>
              <a:sym typeface="News Cycle"/>
            </a:endParaRPr>
          </a:p>
          <a:p>
            <a:pPr marL="228600" lvl="0" indent="-381000" algn="l" rtl="0">
              <a:spcBef>
                <a:spcPts val="0"/>
              </a:spcBef>
              <a:spcAft>
                <a:spcPts val="0"/>
              </a:spcAft>
              <a:buClr>
                <a:srgbClr val="000000"/>
              </a:buClr>
              <a:buSzPts val="2400"/>
              <a:buFont typeface="News Cycle"/>
              <a:buAutoNum type="alphaLcParenR"/>
            </a:pPr>
            <a:r>
              <a:rPr lang="en" sz="2400">
                <a:latin typeface="News Cycle"/>
                <a:ea typeface="News Cycle"/>
                <a:cs typeface="News Cycle"/>
                <a:sym typeface="News Cycle"/>
              </a:rPr>
              <a:t>Social/Emotional/Behavior: ___At monthly team meetings we will review actions X will be in charge</a:t>
            </a:r>
            <a:endParaRPr sz="2400">
              <a:latin typeface="News Cycle"/>
              <a:ea typeface="News Cycle"/>
              <a:cs typeface="News Cycle"/>
              <a:sym typeface="News Cycle"/>
            </a:endParaRPr>
          </a:p>
          <a:p>
            <a:pPr marL="228600" lvl="0" indent="-381000" algn="l" rtl="0">
              <a:spcBef>
                <a:spcPts val="0"/>
              </a:spcBef>
              <a:spcAft>
                <a:spcPts val="0"/>
              </a:spcAft>
              <a:buClr>
                <a:srgbClr val="000000"/>
              </a:buClr>
              <a:buSzPts val="2400"/>
              <a:buFont typeface="News Cycle"/>
              <a:buAutoNum type="alphaLcParenR"/>
            </a:pPr>
            <a:r>
              <a:rPr lang="en" sz="2400">
                <a:latin typeface="News Cycle"/>
                <a:ea typeface="News Cycle"/>
                <a:cs typeface="News Cycle"/>
                <a:sym typeface="News Cycle"/>
              </a:rPr>
              <a:t>Professional Development: __IC will facilitate time_____</a:t>
            </a:r>
            <a:endParaRPr sz="2400">
              <a:latin typeface="News Cycle"/>
              <a:ea typeface="News Cycle"/>
              <a:cs typeface="News Cycle"/>
              <a:sym typeface="News Cycle"/>
            </a:endParaRPr>
          </a:p>
          <a:p>
            <a:pPr marL="0" lvl="0" indent="0" algn="l" rtl="0">
              <a:lnSpc>
                <a:spcPct val="115000"/>
              </a:lnSpc>
              <a:spcBef>
                <a:spcPts val="0"/>
              </a:spcBef>
              <a:spcAft>
                <a:spcPts val="0"/>
              </a:spcAft>
              <a:buClr>
                <a:schemeClr val="dk1"/>
              </a:buClr>
              <a:buSzPts val="1100"/>
              <a:buFont typeface="Arial"/>
              <a:buNone/>
            </a:pPr>
            <a:endParaRPr sz="2400">
              <a:latin typeface="News Cycle"/>
              <a:ea typeface="News Cycle"/>
              <a:cs typeface="News Cycle"/>
              <a:sym typeface="News Cycle"/>
            </a:endParaRPr>
          </a:p>
          <a:p>
            <a:pPr marL="0" lvl="0" indent="0" algn="l" rtl="0">
              <a:spcBef>
                <a:spcPts val="1600"/>
              </a:spcBef>
              <a:spcAft>
                <a:spcPts val="0"/>
              </a:spcAft>
              <a:buNone/>
            </a:pPr>
            <a:endParaRPr sz="2000" b="1">
              <a:latin typeface="News Cycle"/>
              <a:ea typeface="News Cycle"/>
              <a:cs typeface="News Cycle"/>
              <a:sym typeface="News Cycle"/>
            </a:endParaRPr>
          </a:p>
        </p:txBody>
      </p:sp>
      <p:sp>
        <p:nvSpPr>
          <p:cNvPr id="165" name="Google Shape;165;p31"/>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rgbClr val="FFFFFF"/>
                </a:solidFill>
              </a:rPr>
              <a:t>15</a:t>
            </a:fld>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600" b="1">
              <a:latin typeface="Fredericka the Great"/>
              <a:ea typeface="Fredericka the Great"/>
              <a:cs typeface="Fredericka the Great"/>
              <a:sym typeface="Fredericka the Great"/>
            </a:endParaRPr>
          </a:p>
          <a:p>
            <a:pPr marL="0" lvl="0" indent="0" algn="ctr" rtl="0">
              <a:spcBef>
                <a:spcPts val="0"/>
              </a:spcBef>
              <a:spcAft>
                <a:spcPts val="0"/>
              </a:spcAft>
              <a:buNone/>
            </a:pPr>
            <a:r>
              <a:rPr lang="en" sz="3600" b="1">
                <a:latin typeface="Fredericka the Great"/>
                <a:ea typeface="Fredericka the Great"/>
                <a:cs typeface="Fredericka the Great"/>
                <a:sym typeface="Fredericka the Great"/>
              </a:rPr>
              <a:t>Step 4: Evaluation of Action Plan</a:t>
            </a:r>
            <a:endParaRPr sz="3600" b="1">
              <a:latin typeface="Fredericka the Great"/>
              <a:ea typeface="Fredericka the Great"/>
              <a:cs typeface="Fredericka the Great"/>
              <a:sym typeface="Fredericka the Great"/>
            </a:endParaRPr>
          </a:p>
          <a:p>
            <a:pPr marL="0" lvl="0" indent="0" algn="ctr" rtl="0">
              <a:spcBef>
                <a:spcPts val="0"/>
              </a:spcBef>
              <a:spcAft>
                <a:spcPts val="0"/>
              </a:spcAft>
              <a:buNone/>
            </a:pPr>
            <a:endParaRPr b="1">
              <a:latin typeface="Fredericka the Great"/>
              <a:ea typeface="Fredericka the Great"/>
              <a:cs typeface="Fredericka the Great"/>
              <a:sym typeface="Fredericka the Great"/>
            </a:endParaRPr>
          </a:p>
        </p:txBody>
      </p:sp>
      <p:sp>
        <p:nvSpPr>
          <p:cNvPr id="171" name="Google Shape;171;p32"/>
          <p:cNvSpPr txBox="1">
            <a:spLocks noGrp="1"/>
          </p:cNvSpPr>
          <p:nvPr>
            <p:ph type="body" idx="1"/>
          </p:nvPr>
        </p:nvSpPr>
        <p:spPr>
          <a:xfrm>
            <a:off x="191325" y="1421125"/>
            <a:ext cx="4427400" cy="534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000000"/>
                </a:solidFill>
                <a:latin typeface="News Cycle"/>
                <a:ea typeface="News Cycle"/>
                <a:cs typeface="News Cycle"/>
                <a:sym typeface="News Cycle"/>
              </a:rPr>
              <a:t>Does our new ABCE data demonstrate significant improvement in the targeted area(s)? </a:t>
            </a:r>
            <a:endParaRPr sz="1800" b="1">
              <a:solidFill>
                <a:srgbClr val="000000"/>
              </a:solidFill>
              <a:latin typeface="News Cycle"/>
              <a:ea typeface="News Cycle"/>
              <a:cs typeface="News Cycle"/>
              <a:sym typeface="News Cycle"/>
            </a:endParaRPr>
          </a:p>
          <a:p>
            <a:pPr marL="914400" lvl="0" indent="-342900" algn="l" rtl="0">
              <a:lnSpc>
                <a:spcPct val="115000"/>
              </a:lnSpc>
              <a:spcBef>
                <a:spcPts val="600"/>
              </a:spcBef>
              <a:spcAft>
                <a:spcPts val="0"/>
              </a:spcAft>
              <a:buClr>
                <a:srgbClr val="000000"/>
              </a:buClr>
              <a:buSzPts val="1800"/>
              <a:buFont typeface="Noto Sans Symbols"/>
              <a:buChar char="●"/>
            </a:pPr>
            <a:r>
              <a:rPr lang="en" sz="1800">
                <a:solidFill>
                  <a:srgbClr val="000000"/>
                </a:solidFill>
                <a:latin typeface="News Cycle"/>
                <a:ea typeface="News Cycle"/>
                <a:cs typeface="News Cycle"/>
                <a:sym typeface="News Cycle"/>
              </a:rPr>
              <a:t>If </a:t>
            </a:r>
            <a:r>
              <a:rPr lang="en" sz="1800" b="1" i="1">
                <a:solidFill>
                  <a:srgbClr val="000000"/>
                </a:solidFill>
                <a:latin typeface="News Cycle"/>
                <a:ea typeface="News Cycle"/>
                <a:cs typeface="News Cycle"/>
                <a:sym typeface="News Cycle"/>
              </a:rPr>
              <a:t>YES</a:t>
            </a:r>
            <a:r>
              <a:rPr lang="en" sz="1800">
                <a:solidFill>
                  <a:srgbClr val="000000"/>
                </a:solidFill>
                <a:latin typeface="News Cycle"/>
                <a:ea typeface="News Cycle"/>
                <a:cs typeface="News Cycle"/>
                <a:sym typeface="News Cycle"/>
              </a:rPr>
              <a:t>: What did we do that worked?</a:t>
            </a:r>
            <a:endParaRPr sz="1800">
              <a:solidFill>
                <a:srgbClr val="000000"/>
              </a:solidFill>
              <a:latin typeface="News Cycle"/>
              <a:ea typeface="News Cycle"/>
              <a:cs typeface="News Cycle"/>
              <a:sym typeface="News Cycle"/>
            </a:endParaRPr>
          </a:p>
          <a:p>
            <a:pPr marL="914400" lvl="0" indent="-342900" algn="l" rtl="0">
              <a:lnSpc>
                <a:spcPct val="115000"/>
              </a:lnSpc>
              <a:spcBef>
                <a:spcPts val="0"/>
              </a:spcBef>
              <a:spcAft>
                <a:spcPts val="0"/>
              </a:spcAft>
              <a:buClr>
                <a:srgbClr val="000000"/>
              </a:buClr>
              <a:buSzPts val="1800"/>
              <a:buFont typeface="Noto Sans Symbols"/>
              <a:buChar char="●"/>
            </a:pPr>
            <a:r>
              <a:rPr lang="en" sz="1800">
                <a:solidFill>
                  <a:srgbClr val="000000"/>
                </a:solidFill>
                <a:latin typeface="News Cycle"/>
                <a:ea typeface="News Cycle"/>
                <a:cs typeface="News Cycle"/>
                <a:sym typeface="News Cycle"/>
              </a:rPr>
              <a:t>If </a:t>
            </a:r>
            <a:r>
              <a:rPr lang="en" sz="1800" b="1" i="1">
                <a:solidFill>
                  <a:srgbClr val="000000"/>
                </a:solidFill>
                <a:latin typeface="News Cycle"/>
                <a:ea typeface="News Cycle"/>
                <a:cs typeface="News Cycle"/>
                <a:sym typeface="News Cycle"/>
              </a:rPr>
              <a:t>NO</a:t>
            </a:r>
            <a:r>
              <a:rPr lang="en" sz="1800">
                <a:solidFill>
                  <a:srgbClr val="000000"/>
                </a:solidFill>
                <a:latin typeface="News Cycle"/>
                <a:ea typeface="News Cycle"/>
                <a:cs typeface="News Cycle"/>
                <a:sym typeface="News Cycle"/>
              </a:rPr>
              <a:t>: Did we implement the strategies we agreed to with fidelity?</a:t>
            </a:r>
            <a:endParaRPr sz="1800">
              <a:solidFill>
                <a:srgbClr val="000000"/>
              </a:solidFill>
              <a:latin typeface="News Cycle"/>
              <a:ea typeface="News Cycle"/>
              <a:cs typeface="News Cycle"/>
              <a:sym typeface="News Cycle"/>
            </a:endParaRPr>
          </a:p>
          <a:p>
            <a:pPr marL="228600" lvl="0" indent="-342900" algn="l" rtl="0">
              <a:lnSpc>
                <a:spcPct val="200000"/>
              </a:lnSpc>
              <a:spcBef>
                <a:spcPts val="0"/>
              </a:spcBef>
              <a:spcAft>
                <a:spcPts val="0"/>
              </a:spcAft>
              <a:buClr>
                <a:srgbClr val="000000"/>
              </a:buClr>
              <a:buSzPts val="1800"/>
              <a:buFont typeface="News Cycle"/>
              <a:buAutoNum type="alphaLcParenR"/>
            </a:pPr>
            <a:r>
              <a:rPr lang="en" sz="1800">
                <a:solidFill>
                  <a:srgbClr val="000000"/>
                </a:solidFill>
                <a:latin typeface="News Cycle"/>
                <a:ea typeface="News Cycle"/>
                <a:cs typeface="News Cycle"/>
                <a:sym typeface="News Cycle"/>
              </a:rPr>
              <a:t>Instructional: _______________________</a:t>
            </a:r>
            <a:endParaRPr sz="1800">
              <a:solidFill>
                <a:srgbClr val="000000"/>
              </a:solidFill>
              <a:latin typeface="News Cycle"/>
              <a:ea typeface="News Cycle"/>
              <a:cs typeface="News Cycle"/>
              <a:sym typeface="News Cycle"/>
            </a:endParaRPr>
          </a:p>
          <a:p>
            <a:pPr marL="228600" lvl="0" indent="-342900" algn="l" rtl="0">
              <a:lnSpc>
                <a:spcPct val="200000"/>
              </a:lnSpc>
              <a:spcBef>
                <a:spcPts val="0"/>
              </a:spcBef>
              <a:spcAft>
                <a:spcPts val="0"/>
              </a:spcAft>
              <a:buClr>
                <a:srgbClr val="000000"/>
              </a:buClr>
              <a:buSzPts val="1800"/>
              <a:buFont typeface="News Cycle"/>
              <a:buAutoNum type="alphaLcParenR"/>
            </a:pPr>
            <a:r>
              <a:rPr lang="en" sz="1800">
                <a:solidFill>
                  <a:srgbClr val="000000"/>
                </a:solidFill>
                <a:latin typeface="News Cycle"/>
                <a:ea typeface="News Cycle"/>
                <a:cs typeface="News Cycle"/>
                <a:sym typeface="News Cycle"/>
              </a:rPr>
              <a:t>Social/Emotional/Behavior: _______________________</a:t>
            </a:r>
            <a:endParaRPr sz="1800">
              <a:solidFill>
                <a:srgbClr val="000000"/>
              </a:solidFill>
              <a:latin typeface="News Cycle"/>
              <a:ea typeface="News Cycle"/>
              <a:cs typeface="News Cycle"/>
              <a:sym typeface="News Cycle"/>
            </a:endParaRPr>
          </a:p>
          <a:p>
            <a:pPr marL="228600" lvl="0" indent="-342900" algn="l" rtl="0">
              <a:lnSpc>
                <a:spcPct val="200000"/>
              </a:lnSpc>
              <a:spcBef>
                <a:spcPts val="0"/>
              </a:spcBef>
              <a:spcAft>
                <a:spcPts val="0"/>
              </a:spcAft>
              <a:buClr>
                <a:srgbClr val="000000"/>
              </a:buClr>
              <a:buSzPts val="1800"/>
              <a:buFont typeface="News Cycle"/>
              <a:buAutoNum type="alphaLcParenR"/>
            </a:pPr>
            <a:r>
              <a:rPr lang="en" sz="1800">
                <a:solidFill>
                  <a:srgbClr val="000000"/>
                </a:solidFill>
                <a:latin typeface="News Cycle"/>
                <a:ea typeface="News Cycle"/>
                <a:cs typeface="News Cycle"/>
                <a:sym typeface="News Cycle"/>
              </a:rPr>
              <a:t>Professional Development: _______________________</a:t>
            </a:r>
            <a:endParaRPr sz="1800">
              <a:solidFill>
                <a:srgbClr val="000000"/>
              </a:solidFill>
              <a:latin typeface="News Cycle"/>
              <a:ea typeface="News Cycle"/>
              <a:cs typeface="News Cycle"/>
              <a:sym typeface="News Cycle"/>
            </a:endParaRPr>
          </a:p>
          <a:p>
            <a:pPr marL="0" lvl="0" indent="0" algn="l" rtl="0">
              <a:lnSpc>
                <a:spcPct val="115000"/>
              </a:lnSpc>
              <a:spcBef>
                <a:spcPts val="1000"/>
              </a:spcBef>
              <a:spcAft>
                <a:spcPts val="0"/>
              </a:spcAft>
              <a:buNone/>
            </a:pPr>
            <a:endParaRPr sz="1800">
              <a:solidFill>
                <a:srgbClr val="000000"/>
              </a:solidFill>
              <a:latin typeface="News Cycle"/>
              <a:ea typeface="News Cycle"/>
              <a:cs typeface="News Cycle"/>
              <a:sym typeface="News Cycle"/>
            </a:endParaRPr>
          </a:p>
          <a:p>
            <a:pPr marL="0" lvl="0" indent="0" algn="l" rtl="0">
              <a:lnSpc>
                <a:spcPct val="200000"/>
              </a:lnSpc>
              <a:spcBef>
                <a:spcPts val="1600"/>
              </a:spcBef>
              <a:spcAft>
                <a:spcPts val="0"/>
              </a:spcAft>
              <a:buNone/>
            </a:pPr>
            <a:endParaRPr sz="2400" b="1">
              <a:solidFill>
                <a:srgbClr val="000000"/>
              </a:solidFill>
              <a:latin typeface="News Cycle"/>
              <a:ea typeface="News Cycle"/>
              <a:cs typeface="News Cycle"/>
              <a:sym typeface="News Cycle"/>
            </a:endParaRPr>
          </a:p>
          <a:p>
            <a:pPr marL="0" lvl="0" indent="0" algn="l" rtl="0">
              <a:lnSpc>
                <a:spcPct val="115000"/>
              </a:lnSpc>
              <a:spcBef>
                <a:spcPts val="600"/>
              </a:spcBef>
              <a:spcAft>
                <a:spcPts val="600"/>
              </a:spcAft>
              <a:buNone/>
            </a:pPr>
            <a:endParaRPr sz="2200" b="1">
              <a:solidFill>
                <a:srgbClr val="000000"/>
              </a:solidFill>
              <a:latin typeface="News Cycle"/>
              <a:ea typeface="News Cycle"/>
              <a:cs typeface="News Cycle"/>
              <a:sym typeface="News Cycle"/>
            </a:endParaRPr>
          </a:p>
        </p:txBody>
      </p:sp>
      <p:sp>
        <p:nvSpPr>
          <p:cNvPr id="172" name="Google Shape;172;p32"/>
          <p:cNvSpPr txBox="1"/>
          <p:nvPr/>
        </p:nvSpPr>
        <p:spPr>
          <a:xfrm>
            <a:off x="4846350" y="1421125"/>
            <a:ext cx="4149600" cy="53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News Cycle"/>
                <a:ea typeface="News Cycle"/>
                <a:cs typeface="News Cycle"/>
                <a:sym typeface="News Cycle"/>
              </a:rPr>
              <a:t>SAMPLE</a:t>
            </a:r>
            <a:r>
              <a:rPr lang="en" sz="2400">
                <a:latin typeface="News Cycle"/>
                <a:ea typeface="News Cycle"/>
                <a:cs typeface="News Cycle"/>
                <a:sym typeface="News Cycle"/>
              </a:rPr>
              <a:t>: </a:t>
            </a:r>
            <a:endParaRPr sz="2400">
              <a:latin typeface="News Cycle"/>
              <a:ea typeface="News Cycle"/>
              <a:cs typeface="News Cycle"/>
              <a:sym typeface="News Cycle"/>
            </a:endParaRPr>
          </a:p>
          <a:p>
            <a:pPr marL="228600" lvl="0" indent="-381000" algn="l" rtl="0">
              <a:spcBef>
                <a:spcPts val="1600"/>
              </a:spcBef>
              <a:spcAft>
                <a:spcPts val="0"/>
              </a:spcAft>
              <a:buClr>
                <a:srgbClr val="000000"/>
              </a:buClr>
              <a:buSzPts val="2400"/>
              <a:buFont typeface="News Cycle"/>
              <a:buAutoNum type="alphaLcParenR"/>
            </a:pPr>
            <a:r>
              <a:rPr lang="en" sz="2400">
                <a:latin typeface="News Cycle"/>
                <a:ea typeface="News Cycle"/>
                <a:cs typeface="News Cycle"/>
                <a:sym typeface="News Cycle"/>
              </a:rPr>
              <a:t>Instructional: Students have been able to write using the RACE paragraph</a:t>
            </a:r>
            <a:endParaRPr sz="2400">
              <a:latin typeface="News Cycle"/>
              <a:ea typeface="News Cycle"/>
              <a:cs typeface="News Cycle"/>
              <a:sym typeface="News Cycle"/>
            </a:endParaRPr>
          </a:p>
          <a:p>
            <a:pPr marL="228600" lvl="0" indent="0" algn="l" rtl="0">
              <a:spcBef>
                <a:spcPts val="0"/>
              </a:spcBef>
              <a:spcAft>
                <a:spcPts val="0"/>
              </a:spcAft>
              <a:buNone/>
            </a:pPr>
            <a:endParaRPr sz="2400">
              <a:latin typeface="News Cycle"/>
              <a:ea typeface="News Cycle"/>
              <a:cs typeface="News Cycle"/>
              <a:sym typeface="News Cycle"/>
            </a:endParaRPr>
          </a:p>
          <a:p>
            <a:pPr marL="228600" lvl="0" indent="-381000" algn="l" rtl="0">
              <a:spcBef>
                <a:spcPts val="0"/>
              </a:spcBef>
              <a:spcAft>
                <a:spcPts val="0"/>
              </a:spcAft>
              <a:buClr>
                <a:srgbClr val="000000"/>
              </a:buClr>
              <a:buSzPts val="2400"/>
              <a:buFont typeface="News Cycle"/>
              <a:buAutoNum type="alphaLcParenR"/>
            </a:pPr>
            <a:r>
              <a:rPr lang="en" sz="2400">
                <a:latin typeface="News Cycle"/>
                <a:ea typeface="News Cycle"/>
                <a:cs typeface="News Cycle"/>
                <a:sym typeface="News Cycle"/>
              </a:rPr>
              <a:t>Social/Emotional/Behavior: ____________________</a:t>
            </a:r>
            <a:endParaRPr sz="2400">
              <a:latin typeface="News Cycle"/>
              <a:ea typeface="News Cycle"/>
              <a:cs typeface="News Cycle"/>
              <a:sym typeface="News Cycle"/>
            </a:endParaRPr>
          </a:p>
          <a:p>
            <a:pPr marL="228600" lvl="0" indent="-381000" algn="l" rtl="0">
              <a:spcBef>
                <a:spcPts val="0"/>
              </a:spcBef>
              <a:spcAft>
                <a:spcPts val="0"/>
              </a:spcAft>
              <a:buClr>
                <a:srgbClr val="000000"/>
              </a:buClr>
              <a:buSzPts val="2400"/>
              <a:buFont typeface="News Cycle"/>
              <a:buAutoNum type="alphaLcParenR"/>
            </a:pPr>
            <a:r>
              <a:rPr lang="en" sz="2400">
                <a:latin typeface="News Cycle"/>
                <a:ea typeface="News Cycle"/>
                <a:cs typeface="News Cycle"/>
                <a:sym typeface="News Cycle"/>
              </a:rPr>
              <a:t>Professional Development: ____________________</a:t>
            </a:r>
            <a:endParaRPr sz="2400">
              <a:latin typeface="News Cycle"/>
              <a:ea typeface="News Cycle"/>
              <a:cs typeface="News Cycle"/>
              <a:sym typeface="News Cycle"/>
            </a:endParaRPr>
          </a:p>
          <a:p>
            <a:pPr marL="0" lvl="0" indent="0" algn="l" rtl="0">
              <a:lnSpc>
                <a:spcPct val="115000"/>
              </a:lnSpc>
              <a:spcBef>
                <a:spcPts val="1000"/>
              </a:spcBef>
              <a:spcAft>
                <a:spcPts val="0"/>
              </a:spcAft>
              <a:buNone/>
            </a:pPr>
            <a:endParaRPr sz="2400">
              <a:latin typeface="News Cycle"/>
              <a:ea typeface="News Cycle"/>
              <a:cs typeface="News Cycle"/>
              <a:sym typeface="News Cycle"/>
            </a:endParaRPr>
          </a:p>
          <a:p>
            <a:pPr marL="0" lvl="0" indent="0" algn="l" rtl="0">
              <a:lnSpc>
                <a:spcPct val="115000"/>
              </a:lnSpc>
              <a:spcBef>
                <a:spcPts val="1600"/>
              </a:spcBef>
              <a:spcAft>
                <a:spcPts val="0"/>
              </a:spcAft>
              <a:buNone/>
            </a:pPr>
            <a:endParaRPr sz="2400">
              <a:latin typeface="News Cycle"/>
              <a:ea typeface="News Cycle"/>
              <a:cs typeface="News Cycle"/>
              <a:sym typeface="News Cycle"/>
            </a:endParaRPr>
          </a:p>
          <a:p>
            <a:pPr marL="0" lvl="0" indent="0" algn="l" rtl="0">
              <a:spcBef>
                <a:spcPts val="1600"/>
              </a:spcBef>
              <a:spcAft>
                <a:spcPts val="0"/>
              </a:spcAft>
              <a:buNone/>
            </a:pPr>
            <a:endParaRPr sz="2000" b="1">
              <a:latin typeface="News Cycle"/>
              <a:ea typeface="News Cycle"/>
              <a:cs typeface="News Cycle"/>
              <a:sym typeface="News Cycle"/>
            </a:endParaRPr>
          </a:p>
        </p:txBody>
      </p:sp>
      <p:sp>
        <p:nvSpPr>
          <p:cNvPr id="173" name="Google Shape;173;p32"/>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rgbClr val="FFFFFF"/>
                </a:solidFill>
              </a:rPr>
              <a:t>16</a:t>
            </a:fld>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33"/>
          <p:cNvSpPr txBox="1"/>
          <p:nvPr/>
        </p:nvSpPr>
        <p:spPr>
          <a:xfrm>
            <a:off x="570000" y="1007100"/>
            <a:ext cx="8004000" cy="484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0" b="1">
                <a:latin typeface="News Cycle"/>
                <a:ea typeface="News Cycle"/>
                <a:cs typeface="News Cycle"/>
                <a:sym typeface="News Cycle"/>
              </a:rPr>
              <a:t>20%</a:t>
            </a:r>
            <a:endParaRPr sz="25000">
              <a:latin typeface="News Cycle"/>
              <a:ea typeface="News Cycle"/>
              <a:cs typeface="News Cycle"/>
              <a:sym typeface="News Cycl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457200" y="32938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000" b="1">
                <a:solidFill>
                  <a:schemeClr val="dk1"/>
                </a:solidFill>
                <a:latin typeface="Fredericka the Great"/>
                <a:ea typeface="Fredericka the Great"/>
                <a:cs typeface="Fredericka the Great"/>
                <a:sym typeface="Fredericka the Great"/>
              </a:rPr>
              <a:t>20% Meetings</a:t>
            </a:r>
            <a:endParaRPr sz="4000">
              <a:solidFill>
                <a:schemeClr val="dk1"/>
              </a:solidFill>
              <a:latin typeface="Fredericka the Great"/>
              <a:ea typeface="Fredericka the Great"/>
              <a:cs typeface="Fredericka the Great"/>
              <a:sym typeface="Fredericka the Great"/>
            </a:endParaRPr>
          </a:p>
          <a:p>
            <a:pPr marL="0" lvl="0" indent="0" algn="ctr" rtl="0">
              <a:spcBef>
                <a:spcPts val="0"/>
              </a:spcBef>
              <a:spcAft>
                <a:spcPts val="0"/>
              </a:spcAft>
              <a:buClr>
                <a:schemeClr val="dk1"/>
              </a:buClr>
              <a:buSzPts val="1100"/>
              <a:buFont typeface="Arial"/>
              <a:buNone/>
            </a:pPr>
            <a:endParaRPr sz="4000"/>
          </a:p>
        </p:txBody>
      </p:sp>
      <p:sp>
        <p:nvSpPr>
          <p:cNvPr id="184" name="Google Shape;184;p34"/>
          <p:cNvSpPr txBox="1"/>
          <p:nvPr/>
        </p:nvSpPr>
        <p:spPr>
          <a:xfrm>
            <a:off x="243300" y="5702450"/>
            <a:ext cx="44433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latin typeface="News Cycle"/>
              <a:ea typeface="News Cycle"/>
              <a:cs typeface="News Cycle"/>
              <a:sym typeface="News Cycle"/>
            </a:endParaRPr>
          </a:p>
        </p:txBody>
      </p:sp>
      <p:sp>
        <p:nvSpPr>
          <p:cNvPr id="185" name="Google Shape;185;p34"/>
          <p:cNvSpPr txBox="1"/>
          <p:nvPr/>
        </p:nvSpPr>
        <p:spPr>
          <a:xfrm>
            <a:off x="243300" y="1472400"/>
            <a:ext cx="8802600" cy="5385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News Cycle"/>
              <a:buChar char="❖"/>
            </a:pPr>
            <a:r>
              <a:rPr lang="en" sz="2400" b="1">
                <a:solidFill>
                  <a:schemeClr val="dk1"/>
                </a:solidFill>
                <a:latin typeface="News Cycle"/>
                <a:ea typeface="News Cycle"/>
                <a:cs typeface="News Cycle"/>
                <a:sym typeface="News Cycle"/>
              </a:rPr>
              <a:t>Purpose</a:t>
            </a:r>
            <a:endParaRPr sz="2400" b="1">
              <a:solidFill>
                <a:schemeClr val="dk1"/>
              </a:solidFill>
              <a:latin typeface="News Cycle"/>
              <a:ea typeface="News Cycle"/>
              <a:cs typeface="News Cycle"/>
              <a:sym typeface="News Cycle"/>
            </a:endParaRPr>
          </a:p>
          <a:p>
            <a:pPr marL="457200" lvl="0" indent="0" algn="l" rtl="0">
              <a:spcBef>
                <a:spcPts val="0"/>
              </a:spcBef>
              <a:spcAft>
                <a:spcPts val="0"/>
              </a:spcAft>
              <a:buNone/>
            </a:pPr>
            <a:endParaRPr sz="2400" b="1">
              <a:solidFill>
                <a:schemeClr val="dk1"/>
              </a:solidFill>
              <a:latin typeface="News Cycle"/>
              <a:ea typeface="News Cycle"/>
              <a:cs typeface="News Cycle"/>
              <a:sym typeface="News Cycle"/>
            </a:endParaRPr>
          </a:p>
          <a:p>
            <a:pPr marL="0" lvl="0" indent="0" algn="l" rtl="0">
              <a:spcBef>
                <a:spcPts val="0"/>
              </a:spcBef>
              <a:spcAft>
                <a:spcPts val="0"/>
              </a:spcAft>
              <a:buNone/>
            </a:pPr>
            <a:r>
              <a:rPr lang="en" sz="2400">
                <a:latin typeface="News Cycle"/>
                <a:ea typeface="News Cycle"/>
                <a:cs typeface="News Cycle"/>
                <a:sym typeface="News Cycle"/>
              </a:rPr>
              <a:t>To evaluate the effectiveness of our academic interventions put in place for those students who need it.</a:t>
            </a:r>
            <a:endParaRPr sz="2400">
              <a:latin typeface="News Cycle"/>
              <a:ea typeface="News Cycle"/>
              <a:cs typeface="News Cycle"/>
              <a:sym typeface="News Cycle"/>
            </a:endParaRPr>
          </a:p>
          <a:p>
            <a:pPr marL="0" lvl="0" indent="0" algn="l" rtl="0">
              <a:spcBef>
                <a:spcPts val="0"/>
              </a:spcBef>
              <a:spcAft>
                <a:spcPts val="0"/>
              </a:spcAft>
              <a:buNone/>
            </a:pPr>
            <a:endParaRPr sz="2400">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b="1">
                <a:latin typeface="News Cycle"/>
                <a:ea typeface="News Cycle"/>
                <a:cs typeface="News Cycle"/>
                <a:sym typeface="News Cycle"/>
              </a:rPr>
              <a:t>What data are we looking at?</a:t>
            </a:r>
            <a:endParaRPr sz="2400" b="1">
              <a:latin typeface="News Cycle"/>
              <a:ea typeface="News Cycle"/>
              <a:cs typeface="News Cycle"/>
              <a:sym typeface="News Cycle"/>
            </a:endParaRPr>
          </a:p>
          <a:p>
            <a:pPr marL="0" lvl="0" indent="0" algn="l" rtl="0">
              <a:spcBef>
                <a:spcPts val="0"/>
              </a:spcBef>
              <a:spcAft>
                <a:spcPts val="0"/>
              </a:spcAft>
              <a:buNone/>
            </a:pPr>
            <a:r>
              <a:rPr lang="en" sz="2400">
                <a:latin typeface="News Cycle"/>
                <a:ea typeface="News Cycle"/>
                <a:cs typeface="News Cycle"/>
                <a:sym typeface="News Cycle"/>
              </a:rPr>
              <a:t>Intervention specific data from </a:t>
            </a:r>
            <a:r>
              <a:rPr lang="en" sz="2400" i="1">
                <a:latin typeface="News Cycle"/>
                <a:ea typeface="News Cycle"/>
                <a:cs typeface="News Cycle"/>
                <a:sym typeface="News Cycle"/>
              </a:rPr>
              <a:t>Read 180,</a:t>
            </a:r>
            <a:r>
              <a:rPr lang="en" sz="2400">
                <a:latin typeface="News Cycle"/>
                <a:ea typeface="News Cycle"/>
                <a:cs typeface="News Cycle"/>
                <a:sym typeface="News Cycle"/>
              </a:rPr>
              <a:t> </a:t>
            </a:r>
            <a:r>
              <a:rPr lang="en" sz="2400" i="1">
                <a:latin typeface="News Cycle"/>
                <a:ea typeface="News Cycle"/>
                <a:cs typeface="News Cycle"/>
                <a:sym typeface="News Cycle"/>
              </a:rPr>
              <a:t>S44</a:t>
            </a:r>
            <a:r>
              <a:rPr lang="en" sz="2400">
                <a:latin typeface="News Cycle"/>
                <a:ea typeface="News Cycle"/>
                <a:cs typeface="News Cycle"/>
                <a:sym typeface="News Cycle"/>
              </a:rPr>
              <a:t>, and </a:t>
            </a:r>
            <a:r>
              <a:rPr lang="en" sz="2400" i="1">
                <a:latin typeface="News Cycle"/>
                <a:ea typeface="News Cycle"/>
                <a:cs typeface="News Cycle"/>
                <a:sym typeface="News Cycle"/>
              </a:rPr>
              <a:t>English 3D </a:t>
            </a:r>
            <a:r>
              <a:rPr lang="en" sz="2400">
                <a:latin typeface="News Cycle"/>
                <a:ea typeface="News Cycle"/>
                <a:cs typeface="News Cycle"/>
                <a:sym typeface="News Cycle"/>
              </a:rPr>
              <a:t>classes.  We use this data to determine if interventions are working or need to be modified.  Specifically, we look at (in order):</a:t>
            </a:r>
            <a:endParaRPr sz="2400">
              <a:latin typeface="News Cycle"/>
              <a:ea typeface="News Cycle"/>
              <a:cs typeface="News Cycle"/>
              <a:sym typeface="News Cycle"/>
            </a:endParaRPr>
          </a:p>
          <a:p>
            <a:pPr marL="0" lvl="0" indent="0" algn="l" rtl="0">
              <a:spcBef>
                <a:spcPts val="0"/>
              </a:spcBef>
              <a:spcAft>
                <a:spcPts val="0"/>
              </a:spcAft>
              <a:buNone/>
            </a:pPr>
            <a:endParaRPr sz="2400">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b="1" u="sng">
                <a:latin typeface="News Cycle"/>
                <a:ea typeface="News Cycle"/>
                <a:cs typeface="News Cycle"/>
                <a:sym typeface="News Cycle"/>
              </a:rPr>
              <a:t>I</a:t>
            </a:r>
            <a:r>
              <a:rPr lang="en" sz="2400" b="1">
                <a:latin typeface="News Cycle"/>
                <a:ea typeface="News Cycle"/>
                <a:cs typeface="News Cycle"/>
                <a:sym typeface="News Cycle"/>
              </a:rPr>
              <a:t>nstruction (how you teach)</a:t>
            </a:r>
            <a:endParaRPr sz="2400" b="1">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b="1" u="sng">
                <a:latin typeface="News Cycle"/>
                <a:ea typeface="News Cycle"/>
                <a:cs typeface="News Cycle"/>
                <a:sym typeface="News Cycle"/>
              </a:rPr>
              <a:t>C</a:t>
            </a:r>
            <a:r>
              <a:rPr lang="en" sz="2400" b="1">
                <a:latin typeface="News Cycle"/>
                <a:ea typeface="News Cycle"/>
                <a:cs typeface="News Cycle"/>
                <a:sym typeface="News Cycle"/>
              </a:rPr>
              <a:t>urriculum (what you teach)</a:t>
            </a:r>
            <a:endParaRPr sz="2400" b="1">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b="1" u="sng">
                <a:latin typeface="News Cycle"/>
                <a:ea typeface="News Cycle"/>
                <a:cs typeface="News Cycle"/>
                <a:sym typeface="News Cycle"/>
              </a:rPr>
              <a:t>E</a:t>
            </a:r>
            <a:r>
              <a:rPr lang="en" sz="2400" b="1">
                <a:latin typeface="News Cycle"/>
                <a:ea typeface="News Cycle"/>
                <a:cs typeface="News Cycle"/>
                <a:sym typeface="News Cycle"/>
              </a:rPr>
              <a:t>nvironment (where you teach)</a:t>
            </a:r>
            <a:endParaRPr sz="2400" b="1">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b="1" u="sng">
                <a:latin typeface="News Cycle"/>
                <a:ea typeface="News Cycle"/>
                <a:cs typeface="News Cycle"/>
                <a:sym typeface="News Cycle"/>
              </a:rPr>
              <a:t>L</a:t>
            </a:r>
            <a:r>
              <a:rPr lang="en" sz="2400" b="1">
                <a:latin typeface="News Cycle"/>
                <a:ea typeface="News Cycle"/>
                <a:cs typeface="News Cycle"/>
                <a:sym typeface="News Cycle"/>
              </a:rPr>
              <a:t>earner (who you teach)</a:t>
            </a:r>
            <a:endParaRPr sz="2400" b="1">
              <a:latin typeface="News Cycle"/>
              <a:ea typeface="News Cycle"/>
              <a:cs typeface="News Cycle"/>
              <a:sym typeface="News Cycl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457200" y="32938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000" b="1">
                <a:solidFill>
                  <a:schemeClr val="dk1"/>
                </a:solidFill>
                <a:latin typeface="Fredericka the Great"/>
                <a:ea typeface="Fredericka the Great"/>
                <a:cs typeface="Fredericka the Great"/>
                <a:sym typeface="Fredericka the Great"/>
              </a:rPr>
              <a:t>20% Meetings</a:t>
            </a:r>
            <a:endParaRPr sz="4000">
              <a:solidFill>
                <a:schemeClr val="dk1"/>
              </a:solidFill>
              <a:latin typeface="Fredericka the Great"/>
              <a:ea typeface="Fredericka the Great"/>
              <a:cs typeface="Fredericka the Great"/>
              <a:sym typeface="Fredericka the Great"/>
            </a:endParaRPr>
          </a:p>
          <a:p>
            <a:pPr marL="0" lvl="0" indent="0" algn="ctr" rtl="0">
              <a:spcBef>
                <a:spcPts val="0"/>
              </a:spcBef>
              <a:spcAft>
                <a:spcPts val="0"/>
              </a:spcAft>
              <a:buClr>
                <a:schemeClr val="dk1"/>
              </a:buClr>
              <a:buSzPts val="1100"/>
              <a:buFont typeface="Arial"/>
              <a:buNone/>
            </a:pPr>
            <a:endParaRPr sz="4000"/>
          </a:p>
        </p:txBody>
      </p:sp>
      <p:sp>
        <p:nvSpPr>
          <p:cNvPr id="191" name="Google Shape;191;p35"/>
          <p:cNvSpPr txBox="1"/>
          <p:nvPr/>
        </p:nvSpPr>
        <p:spPr>
          <a:xfrm>
            <a:off x="243300" y="5702450"/>
            <a:ext cx="44433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latin typeface="News Cycle"/>
              <a:ea typeface="News Cycle"/>
              <a:cs typeface="News Cycle"/>
              <a:sym typeface="News Cycle"/>
            </a:endParaRPr>
          </a:p>
        </p:txBody>
      </p:sp>
      <p:sp>
        <p:nvSpPr>
          <p:cNvPr id="192" name="Google Shape;192;p35"/>
          <p:cNvSpPr txBox="1"/>
          <p:nvPr/>
        </p:nvSpPr>
        <p:spPr>
          <a:xfrm>
            <a:off x="243300" y="1472400"/>
            <a:ext cx="8802600" cy="5385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News Cycle"/>
              <a:buChar char="➔"/>
            </a:pPr>
            <a:r>
              <a:rPr lang="en" sz="2400" b="1">
                <a:latin typeface="News Cycle"/>
                <a:ea typeface="News Cycle"/>
                <a:cs typeface="News Cycle"/>
                <a:sym typeface="News Cycle"/>
              </a:rPr>
              <a:t>What are the necessary data needed to hold this meeting?</a:t>
            </a:r>
            <a:endParaRPr sz="2400" b="1">
              <a:latin typeface="News Cycle"/>
              <a:ea typeface="News Cycle"/>
              <a:cs typeface="News Cycle"/>
              <a:sym typeface="News Cycle"/>
            </a:endParaRPr>
          </a:p>
          <a:p>
            <a:pPr marL="457200" lvl="0" indent="-381000" algn="l" rtl="0">
              <a:spcBef>
                <a:spcPts val="0"/>
              </a:spcBef>
              <a:spcAft>
                <a:spcPts val="0"/>
              </a:spcAft>
              <a:buClr>
                <a:schemeClr val="lt1"/>
              </a:buClr>
              <a:buSzPts val="2400"/>
              <a:buFont typeface="News Cycle"/>
              <a:buChar char="➔"/>
            </a:pPr>
            <a:endParaRPr sz="2400" b="1">
              <a:latin typeface="News Cycle"/>
              <a:ea typeface="News Cycle"/>
              <a:cs typeface="News Cycle"/>
              <a:sym typeface="News Cycle"/>
            </a:endParaRPr>
          </a:p>
          <a:p>
            <a:pPr marL="0" lvl="0" indent="0" algn="l" rtl="0">
              <a:spcBef>
                <a:spcPts val="0"/>
              </a:spcBef>
              <a:spcAft>
                <a:spcPts val="0"/>
              </a:spcAft>
              <a:buNone/>
            </a:pPr>
            <a:r>
              <a:rPr lang="en" sz="2400">
                <a:latin typeface="News Cycle"/>
                <a:ea typeface="News Cycle"/>
                <a:cs typeface="News Cycle"/>
                <a:sym typeface="News Cycle"/>
              </a:rPr>
              <a:t>5-8 weeks worth of progress monitoring (</a:t>
            </a:r>
            <a:r>
              <a:rPr lang="en" sz="2400" i="1">
                <a:latin typeface="News Cycle"/>
                <a:ea typeface="News Cycle"/>
                <a:cs typeface="News Cycle"/>
                <a:sym typeface="News Cycle"/>
              </a:rPr>
              <a:t>Reading Inventory</a:t>
            </a:r>
            <a:r>
              <a:rPr lang="en" sz="2400">
                <a:latin typeface="News Cycle"/>
                <a:ea typeface="News Cycle"/>
                <a:cs typeface="News Cycle"/>
                <a:sym typeface="News Cycle"/>
              </a:rPr>
              <a:t>, </a:t>
            </a:r>
            <a:r>
              <a:rPr lang="en" sz="2400" i="1">
                <a:latin typeface="News Cycle"/>
                <a:ea typeface="News Cycle"/>
                <a:cs typeface="News Cycle"/>
                <a:sym typeface="News Cycle"/>
              </a:rPr>
              <a:t>Phonics Inventory</a:t>
            </a:r>
            <a:r>
              <a:rPr lang="en" sz="2400">
                <a:latin typeface="News Cycle"/>
                <a:ea typeface="News Cycle"/>
                <a:cs typeface="News Cycle"/>
                <a:sym typeface="News Cycle"/>
              </a:rPr>
              <a:t>, </a:t>
            </a:r>
            <a:r>
              <a:rPr lang="en" sz="2400" i="1">
                <a:latin typeface="News Cycle"/>
                <a:ea typeface="News Cycle"/>
                <a:cs typeface="News Cycle"/>
                <a:sym typeface="News Cycle"/>
              </a:rPr>
              <a:t>MAZE/DAZE</a:t>
            </a:r>
            <a:r>
              <a:rPr lang="en" sz="2400">
                <a:latin typeface="News Cycle"/>
                <a:ea typeface="News Cycle"/>
                <a:cs typeface="News Cycle"/>
                <a:sym typeface="News Cycle"/>
              </a:rPr>
              <a:t>)  Any other data collected by the classroom teacher (Curriculum Based Measures, Oral reading fluency, other class assessments)</a:t>
            </a:r>
            <a:endParaRPr sz="2400">
              <a:latin typeface="News Cycle"/>
              <a:ea typeface="News Cycle"/>
              <a:cs typeface="News Cycle"/>
              <a:sym typeface="News Cycle"/>
            </a:endParaRPr>
          </a:p>
          <a:p>
            <a:pPr marL="0" lvl="0" indent="0" algn="l" rtl="0">
              <a:spcBef>
                <a:spcPts val="0"/>
              </a:spcBef>
              <a:spcAft>
                <a:spcPts val="0"/>
              </a:spcAft>
              <a:buNone/>
            </a:pPr>
            <a:endParaRPr sz="2400">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b="1">
                <a:latin typeface="News Cycle"/>
                <a:ea typeface="News Cycle"/>
                <a:cs typeface="News Cycle"/>
                <a:sym typeface="News Cycle"/>
              </a:rPr>
              <a:t>What are the possible outcomes of a 20% meeting?</a:t>
            </a:r>
            <a:endParaRPr sz="2400" b="1">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a:latin typeface="News Cycle"/>
                <a:ea typeface="News Cycle"/>
                <a:cs typeface="News Cycle"/>
                <a:sym typeface="News Cycle"/>
              </a:rPr>
              <a:t>No change in the program</a:t>
            </a:r>
            <a:endParaRPr sz="2400">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a:latin typeface="News Cycle"/>
                <a:ea typeface="News Cycle"/>
                <a:cs typeface="News Cycle"/>
                <a:sym typeface="News Cycle"/>
              </a:rPr>
              <a:t>Make change in instruction</a:t>
            </a:r>
            <a:endParaRPr sz="2400">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a:latin typeface="News Cycle"/>
                <a:ea typeface="News Cycle"/>
                <a:cs typeface="News Cycle"/>
                <a:sym typeface="News Cycle"/>
              </a:rPr>
              <a:t>Make a change in the curriculum</a:t>
            </a:r>
            <a:endParaRPr sz="2400">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a:latin typeface="News Cycle"/>
                <a:ea typeface="News Cycle"/>
                <a:cs typeface="News Cycle"/>
                <a:sym typeface="News Cycle"/>
              </a:rPr>
              <a:t>Make a change in the environment</a:t>
            </a:r>
            <a:endParaRPr sz="2400">
              <a:latin typeface="News Cycle"/>
              <a:ea typeface="News Cycle"/>
              <a:cs typeface="News Cycle"/>
              <a:sym typeface="News Cycle"/>
            </a:endParaRPr>
          </a:p>
          <a:p>
            <a:pPr marL="457200" lvl="0" indent="-381000" algn="l" rtl="0">
              <a:spcBef>
                <a:spcPts val="0"/>
              </a:spcBef>
              <a:spcAft>
                <a:spcPts val="0"/>
              </a:spcAft>
              <a:buClr>
                <a:srgbClr val="000000"/>
              </a:buClr>
              <a:buSzPts val="2400"/>
              <a:buFont typeface="News Cycle"/>
              <a:buChar char="❖"/>
            </a:pPr>
            <a:r>
              <a:rPr lang="en" sz="2400">
                <a:latin typeface="News Cycle"/>
                <a:ea typeface="News Cycle"/>
                <a:cs typeface="News Cycle"/>
                <a:sym typeface="News Cycle"/>
              </a:rPr>
              <a:t>Address specific learners’ needs</a:t>
            </a:r>
            <a:endParaRPr sz="2400">
              <a:latin typeface="News Cycle"/>
              <a:ea typeface="News Cycle"/>
              <a:cs typeface="News Cycle"/>
              <a:sym typeface="News Cycle"/>
            </a:endParaRPr>
          </a:p>
          <a:p>
            <a:pPr marL="457200" lvl="0" indent="0" algn="l" rtl="0">
              <a:spcBef>
                <a:spcPts val="0"/>
              </a:spcBef>
              <a:spcAft>
                <a:spcPts val="0"/>
              </a:spcAft>
              <a:buNone/>
            </a:pPr>
            <a:endParaRPr sz="2400" b="1">
              <a:solidFill>
                <a:schemeClr val="dk1"/>
              </a:solidFill>
              <a:latin typeface="News Cycle"/>
              <a:ea typeface="News Cycle"/>
              <a:cs typeface="News Cycle"/>
              <a:sym typeface="News Cycl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000000"/>
                </a:solidFill>
                <a:latin typeface="Fredericka the Great"/>
                <a:ea typeface="Fredericka the Great"/>
                <a:cs typeface="Fredericka the Great"/>
                <a:sym typeface="Fredericka the Great"/>
              </a:rPr>
              <a:t>Objectives for the Session</a:t>
            </a:r>
            <a:endParaRPr sz="4800" b="1">
              <a:solidFill>
                <a:srgbClr val="000000"/>
              </a:solidFill>
              <a:latin typeface="Fredericka the Great"/>
              <a:ea typeface="Fredericka the Great"/>
              <a:cs typeface="Fredericka the Great"/>
              <a:sym typeface="Fredericka the Great"/>
            </a:endParaRPr>
          </a:p>
        </p:txBody>
      </p:sp>
      <p:sp>
        <p:nvSpPr>
          <p:cNvPr id="75" name="Google Shape;75;p18"/>
          <p:cNvSpPr txBox="1"/>
          <p:nvPr/>
        </p:nvSpPr>
        <p:spPr>
          <a:xfrm>
            <a:off x="830550" y="1752600"/>
            <a:ext cx="7482900" cy="4619700"/>
          </a:xfrm>
          <a:prstGeom prst="rect">
            <a:avLst/>
          </a:prstGeom>
          <a:noFill/>
          <a:ln>
            <a:noFill/>
          </a:ln>
        </p:spPr>
        <p:txBody>
          <a:bodyPr spcFirstLastPara="1" wrap="square" lIns="91425" tIns="91425" rIns="91425" bIns="91425" anchor="t" anchorCtr="0">
            <a:noAutofit/>
          </a:bodyPr>
          <a:lstStyle/>
          <a:p>
            <a:pPr marL="457200" lvl="0" indent="-419100" algn="l" rtl="0">
              <a:lnSpc>
                <a:spcPct val="200000"/>
              </a:lnSpc>
              <a:spcBef>
                <a:spcPts val="0"/>
              </a:spcBef>
              <a:spcAft>
                <a:spcPts val="0"/>
              </a:spcAft>
              <a:buClr>
                <a:srgbClr val="000000"/>
              </a:buClr>
              <a:buSzPts val="3000"/>
              <a:buFont typeface="News Cycle"/>
              <a:buChar char="▸"/>
            </a:pPr>
            <a:r>
              <a:rPr lang="en" sz="3000">
                <a:latin typeface="News Cycle"/>
                <a:ea typeface="News Cycle"/>
                <a:cs typeface="News Cycle"/>
                <a:sym typeface="News Cycle"/>
              </a:rPr>
              <a:t>An understanding the of process TTSD went through in developing RTIi</a:t>
            </a:r>
            <a:endParaRPr sz="3000">
              <a:latin typeface="News Cycle"/>
              <a:ea typeface="News Cycle"/>
              <a:cs typeface="News Cycle"/>
              <a:sym typeface="News Cycle"/>
            </a:endParaRPr>
          </a:p>
          <a:p>
            <a:pPr marL="457200" lvl="0" indent="-419100" algn="l" rtl="0">
              <a:lnSpc>
                <a:spcPct val="200000"/>
              </a:lnSpc>
              <a:spcBef>
                <a:spcPts val="0"/>
              </a:spcBef>
              <a:spcAft>
                <a:spcPts val="0"/>
              </a:spcAft>
              <a:buClr>
                <a:srgbClr val="000000"/>
              </a:buClr>
              <a:buSzPts val="3000"/>
              <a:buFont typeface="News Cycle"/>
              <a:buChar char="▸"/>
            </a:pPr>
            <a:r>
              <a:rPr lang="en" sz="3000">
                <a:latin typeface="News Cycle"/>
                <a:ea typeface="News Cycle"/>
                <a:cs typeface="News Cycle"/>
                <a:sym typeface="News Cycle"/>
              </a:rPr>
              <a:t>A process you can replicate at your school or district</a:t>
            </a:r>
            <a:endParaRPr sz="3000">
              <a:latin typeface="News Cycle"/>
              <a:ea typeface="News Cycle"/>
              <a:cs typeface="News Cycle"/>
              <a:sym typeface="News Cycle"/>
            </a:endParaRPr>
          </a:p>
          <a:p>
            <a:pPr marL="457200" lvl="0" indent="-419100" algn="l" rtl="0">
              <a:lnSpc>
                <a:spcPct val="200000"/>
              </a:lnSpc>
              <a:spcBef>
                <a:spcPts val="0"/>
              </a:spcBef>
              <a:spcAft>
                <a:spcPts val="0"/>
              </a:spcAft>
              <a:buClr>
                <a:srgbClr val="000000"/>
              </a:buClr>
              <a:buSzPts val="3000"/>
              <a:buFont typeface="News Cycle"/>
              <a:buChar char="▸"/>
            </a:pPr>
            <a:r>
              <a:rPr lang="en" sz="3000">
                <a:latin typeface="News Cycle"/>
                <a:ea typeface="News Cycle"/>
                <a:cs typeface="News Cycle"/>
                <a:sym typeface="News Cycle"/>
              </a:rPr>
              <a:t>Tools: agendas, protocols and decision rules </a:t>
            </a:r>
            <a:endParaRPr sz="3000">
              <a:latin typeface="News Cycle"/>
              <a:ea typeface="News Cycle"/>
              <a:cs typeface="News Cycle"/>
              <a:sym typeface="News Cycle"/>
            </a:endParaRPr>
          </a:p>
          <a:p>
            <a:pPr marL="0" lvl="0" indent="0" algn="l" rtl="0">
              <a:lnSpc>
                <a:spcPct val="115000"/>
              </a:lnSpc>
              <a:spcBef>
                <a:spcPts val="0"/>
              </a:spcBef>
              <a:spcAft>
                <a:spcPts val="0"/>
              </a:spcAft>
              <a:buNone/>
            </a:pPr>
            <a:endParaRPr sz="3000">
              <a:latin typeface="News Cycle"/>
              <a:ea typeface="News Cycle"/>
              <a:cs typeface="News Cycle"/>
              <a:sym typeface="News Cycle"/>
            </a:endParaRPr>
          </a:p>
          <a:p>
            <a:pPr marL="457200" lvl="0" indent="0" algn="l" rtl="0">
              <a:lnSpc>
                <a:spcPct val="115000"/>
              </a:lnSpc>
              <a:spcBef>
                <a:spcPts val="1600"/>
              </a:spcBef>
              <a:spcAft>
                <a:spcPts val="0"/>
              </a:spcAft>
              <a:buNone/>
            </a:pPr>
            <a:endParaRPr sz="3000">
              <a:latin typeface="News Cycle"/>
              <a:ea typeface="News Cycle"/>
              <a:cs typeface="News Cycle"/>
              <a:sym typeface="News Cycle"/>
            </a:endParaRPr>
          </a:p>
          <a:p>
            <a:pPr marL="457200" lvl="0" indent="0" algn="l" rtl="0">
              <a:lnSpc>
                <a:spcPct val="115000"/>
              </a:lnSpc>
              <a:spcBef>
                <a:spcPts val="1600"/>
              </a:spcBef>
              <a:spcAft>
                <a:spcPts val="1600"/>
              </a:spcAft>
              <a:buNone/>
            </a:pPr>
            <a:endParaRPr sz="3000">
              <a:latin typeface="News Cycle"/>
              <a:ea typeface="News Cycle"/>
              <a:cs typeface="News Cycle"/>
              <a:sym typeface="News Cycl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457200" y="32938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000" b="1">
                <a:solidFill>
                  <a:schemeClr val="dk1"/>
                </a:solidFill>
                <a:latin typeface="Fredericka the Great"/>
                <a:ea typeface="Fredericka the Great"/>
                <a:cs typeface="Fredericka the Great"/>
                <a:sym typeface="Fredericka the Great"/>
              </a:rPr>
              <a:t>20% Meetings</a:t>
            </a:r>
            <a:endParaRPr sz="4000">
              <a:solidFill>
                <a:schemeClr val="dk1"/>
              </a:solidFill>
              <a:latin typeface="Fredericka the Great"/>
              <a:ea typeface="Fredericka the Great"/>
              <a:cs typeface="Fredericka the Great"/>
              <a:sym typeface="Fredericka the Great"/>
            </a:endParaRPr>
          </a:p>
          <a:p>
            <a:pPr marL="0" lvl="0" indent="0" algn="ctr" rtl="0">
              <a:spcBef>
                <a:spcPts val="0"/>
              </a:spcBef>
              <a:spcAft>
                <a:spcPts val="0"/>
              </a:spcAft>
              <a:buClr>
                <a:schemeClr val="dk1"/>
              </a:buClr>
              <a:buSzPts val="1100"/>
              <a:buFont typeface="Arial"/>
              <a:buNone/>
            </a:pPr>
            <a:endParaRPr sz="4000"/>
          </a:p>
        </p:txBody>
      </p:sp>
      <p:sp>
        <p:nvSpPr>
          <p:cNvPr id="198" name="Google Shape;198;p36"/>
          <p:cNvSpPr txBox="1"/>
          <p:nvPr/>
        </p:nvSpPr>
        <p:spPr>
          <a:xfrm>
            <a:off x="243300" y="5702450"/>
            <a:ext cx="44433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latin typeface="News Cycle"/>
              <a:ea typeface="News Cycle"/>
              <a:cs typeface="News Cycle"/>
              <a:sym typeface="News Cycle"/>
            </a:endParaRPr>
          </a:p>
        </p:txBody>
      </p:sp>
      <p:sp>
        <p:nvSpPr>
          <p:cNvPr id="199" name="Google Shape;199;p36"/>
          <p:cNvSpPr txBox="1"/>
          <p:nvPr/>
        </p:nvSpPr>
        <p:spPr>
          <a:xfrm>
            <a:off x="243300" y="1472400"/>
            <a:ext cx="8802600" cy="53856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Font typeface="News Cycle"/>
              <a:buChar char="❖"/>
            </a:pPr>
            <a:r>
              <a:rPr lang="en" sz="3000" b="1">
                <a:latin typeface="News Cycle"/>
                <a:ea typeface="News Cycle"/>
                <a:cs typeface="News Cycle"/>
                <a:sym typeface="News Cycle"/>
              </a:rPr>
              <a:t>What do we hope to gain by holding these 20% meetings?</a:t>
            </a:r>
            <a:endParaRPr sz="3000" b="1">
              <a:latin typeface="News Cycle"/>
              <a:ea typeface="News Cycle"/>
              <a:cs typeface="News Cycle"/>
              <a:sym typeface="News Cycle"/>
            </a:endParaRPr>
          </a:p>
          <a:p>
            <a:pPr marL="914400" lvl="1" indent="-419100" algn="l" rtl="0">
              <a:spcBef>
                <a:spcPts val="0"/>
              </a:spcBef>
              <a:spcAft>
                <a:spcPts val="0"/>
              </a:spcAft>
              <a:buClr>
                <a:srgbClr val="000000"/>
              </a:buClr>
              <a:buSzPts val="3000"/>
              <a:buFont typeface="News Cycle"/>
              <a:buChar char="➢"/>
            </a:pPr>
            <a:r>
              <a:rPr lang="en" sz="3000">
                <a:latin typeface="News Cycle"/>
                <a:ea typeface="News Cycle"/>
                <a:cs typeface="News Cycle"/>
                <a:sym typeface="News Cycle"/>
              </a:rPr>
              <a:t>Shared Ownership of Student Growth</a:t>
            </a:r>
            <a:endParaRPr sz="3000">
              <a:latin typeface="News Cycle"/>
              <a:ea typeface="News Cycle"/>
              <a:cs typeface="News Cycle"/>
              <a:sym typeface="News Cycle"/>
            </a:endParaRPr>
          </a:p>
          <a:p>
            <a:pPr marL="914400" lvl="1" indent="-419100" algn="l" rtl="0">
              <a:spcBef>
                <a:spcPts val="0"/>
              </a:spcBef>
              <a:spcAft>
                <a:spcPts val="0"/>
              </a:spcAft>
              <a:buClr>
                <a:srgbClr val="000000"/>
              </a:buClr>
              <a:buSzPts val="3000"/>
              <a:buFont typeface="News Cycle"/>
              <a:buChar char="➢"/>
            </a:pPr>
            <a:r>
              <a:rPr lang="en" sz="3000">
                <a:latin typeface="News Cycle"/>
                <a:ea typeface="News Cycle"/>
                <a:cs typeface="News Cycle"/>
                <a:sym typeface="News Cycle"/>
              </a:rPr>
              <a:t>Multiple Perspectives</a:t>
            </a:r>
            <a:endParaRPr sz="3000">
              <a:latin typeface="News Cycle"/>
              <a:ea typeface="News Cycle"/>
              <a:cs typeface="News Cycle"/>
              <a:sym typeface="News Cycle"/>
            </a:endParaRPr>
          </a:p>
          <a:p>
            <a:pPr marL="0" lvl="0" indent="0" algn="l" rtl="0">
              <a:spcBef>
                <a:spcPts val="0"/>
              </a:spcBef>
              <a:spcAft>
                <a:spcPts val="0"/>
              </a:spcAft>
              <a:buClr>
                <a:schemeClr val="dk1"/>
              </a:buClr>
              <a:buSzPts val="1100"/>
              <a:buFont typeface="Arial"/>
              <a:buNone/>
            </a:pPr>
            <a:endParaRPr sz="3000">
              <a:latin typeface="News Cycle"/>
              <a:ea typeface="News Cycle"/>
              <a:cs typeface="News Cycle"/>
              <a:sym typeface="News Cycle"/>
            </a:endParaRPr>
          </a:p>
          <a:p>
            <a:pPr marL="457200" lvl="0" indent="-419100" algn="l" rtl="0">
              <a:spcBef>
                <a:spcPts val="0"/>
              </a:spcBef>
              <a:spcAft>
                <a:spcPts val="0"/>
              </a:spcAft>
              <a:buClr>
                <a:srgbClr val="000000"/>
              </a:buClr>
              <a:buSzPts val="3000"/>
              <a:buFont typeface="News Cycle"/>
              <a:buChar char="❖"/>
            </a:pPr>
            <a:r>
              <a:rPr lang="en" sz="3000" b="1">
                <a:latin typeface="News Cycle"/>
                <a:ea typeface="News Cycle"/>
                <a:cs typeface="News Cycle"/>
                <a:sym typeface="News Cycle"/>
              </a:rPr>
              <a:t>How often will these meetings take place?</a:t>
            </a:r>
            <a:endParaRPr sz="3000" b="1">
              <a:latin typeface="News Cycle"/>
              <a:ea typeface="News Cycle"/>
              <a:cs typeface="News Cycle"/>
              <a:sym typeface="News Cycle"/>
            </a:endParaRPr>
          </a:p>
          <a:p>
            <a:pPr marL="914400" lvl="1" indent="-419100" algn="l" rtl="0">
              <a:spcBef>
                <a:spcPts val="0"/>
              </a:spcBef>
              <a:spcAft>
                <a:spcPts val="0"/>
              </a:spcAft>
              <a:buClr>
                <a:schemeClr val="lt1"/>
              </a:buClr>
              <a:buSzPts val="3000"/>
              <a:buFont typeface="News Cycle"/>
              <a:buChar char="➢"/>
            </a:pPr>
            <a:r>
              <a:rPr lang="en" sz="3000">
                <a:latin typeface="News Cycle"/>
                <a:ea typeface="News Cycle"/>
                <a:cs typeface="News Cycle"/>
                <a:sym typeface="News Cycle"/>
              </a:rPr>
              <a:t>Every 6-10 weeks and at least once per quarter.  Research based interventions do not always work immediately.  There needs to be enough time and progress monitoring to see possible change.</a:t>
            </a:r>
            <a:endParaRPr sz="3000">
              <a:latin typeface="News Cycle"/>
              <a:ea typeface="News Cycle"/>
              <a:cs typeface="News Cycle"/>
              <a:sym typeface="News Cycle"/>
            </a:endParaRPr>
          </a:p>
          <a:p>
            <a:pPr marL="457200" lvl="0" indent="0" algn="l" rtl="0">
              <a:spcBef>
                <a:spcPts val="0"/>
              </a:spcBef>
              <a:spcAft>
                <a:spcPts val="0"/>
              </a:spcAft>
              <a:buNone/>
            </a:pPr>
            <a:endParaRPr sz="3000" b="1">
              <a:latin typeface="News Cycle"/>
              <a:ea typeface="News Cycle"/>
              <a:cs typeface="News Cycle"/>
              <a:sym typeface="News Cycl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pic>
        <p:nvPicPr>
          <p:cNvPr id="205" name="Google Shape;205;p37"/>
          <p:cNvPicPr preferRelativeResize="0"/>
          <p:nvPr/>
        </p:nvPicPr>
        <p:blipFill>
          <a:blip r:embed="rId3">
            <a:alphaModFix/>
          </a:blip>
          <a:stretch>
            <a:fillRect/>
          </a:stretch>
        </p:blipFill>
        <p:spPr>
          <a:xfrm>
            <a:off x="152400" y="152400"/>
            <a:ext cx="6864799" cy="6327400"/>
          </a:xfrm>
          <a:prstGeom prst="rect">
            <a:avLst/>
          </a:prstGeom>
          <a:noFill/>
          <a:ln>
            <a:noFill/>
          </a:ln>
        </p:spPr>
      </p:pic>
      <p:sp>
        <p:nvSpPr>
          <p:cNvPr id="206" name="Google Shape;206;p37"/>
          <p:cNvSpPr txBox="1"/>
          <p:nvPr/>
        </p:nvSpPr>
        <p:spPr>
          <a:xfrm>
            <a:off x="7229900" y="2127150"/>
            <a:ext cx="1671600" cy="2796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Roboto"/>
                <a:ea typeface="Roboto"/>
                <a:cs typeface="Roboto"/>
                <a:sym typeface="Roboto"/>
              </a:rPr>
              <a:t>6th Grade Reading Criteria/  Protocol for entry and exit of program</a:t>
            </a:r>
            <a:r>
              <a:rPr lang="en" sz="2400" b="1">
                <a:solidFill>
                  <a:srgbClr val="FFFFFF"/>
                </a:solidFill>
                <a:latin typeface="Roboto"/>
                <a:ea typeface="Roboto"/>
                <a:cs typeface="Roboto"/>
                <a:sym typeface="Roboto"/>
              </a:rPr>
              <a:t>s</a:t>
            </a:r>
            <a:endParaRPr sz="2400" b="1">
              <a:solidFill>
                <a:srgbClr val="FFFFF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pic>
        <p:nvPicPr>
          <p:cNvPr id="212" name="Google Shape;212;p38"/>
          <p:cNvPicPr preferRelativeResize="0"/>
          <p:nvPr/>
        </p:nvPicPr>
        <p:blipFill>
          <a:blip r:embed="rId3">
            <a:alphaModFix/>
          </a:blip>
          <a:stretch>
            <a:fillRect/>
          </a:stretch>
        </p:blipFill>
        <p:spPr>
          <a:xfrm>
            <a:off x="152400" y="152400"/>
            <a:ext cx="6216868" cy="6327401"/>
          </a:xfrm>
          <a:prstGeom prst="rect">
            <a:avLst/>
          </a:prstGeom>
          <a:noFill/>
          <a:ln>
            <a:noFill/>
          </a:ln>
        </p:spPr>
      </p:pic>
      <p:sp>
        <p:nvSpPr>
          <p:cNvPr id="213" name="Google Shape;213;p38"/>
          <p:cNvSpPr txBox="1"/>
          <p:nvPr/>
        </p:nvSpPr>
        <p:spPr>
          <a:xfrm>
            <a:off x="6369275" y="916325"/>
            <a:ext cx="2659200" cy="481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News Cycle"/>
                <a:ea typeface="News Cycle"/>
                <a:cs typeface="News Cycle"/>
                <a:sym typeface="News Cycle"/>
              </a:rPr>
              <a:t>Every 20% meeting follows the same order of review:</a:t>
            </a:r>
            <a:endParaRPr sz="3000" b="1">
              <a:latin typeface="News Cycle"/>
              <a:ea typeface="News Cycle"/>
              <a:cs typeface="News Cycle"/>
              <a:sym typeface="News Cycle"/>
            </a:endParaRPr>
          </a:p>
          <a:p>
            <a:pPr marL="0" lvl="0" indent="0" algn="ctr" rtl="0">
              <a:spcBef>
                <a:spcPts val="0"/>
              </a:spcBef>
              <a:spcAft>
                <a:spcPts val="0"/>
              </a:spcAft>
              <a:buNone/>
            </a:pPr>
            <a:endParaRPr b="1">
              <a:latin typeface="News Cycle"/>
              <a:ea typeface="News Cycle"/>
              <a:cs typeface="News Cycle"/>
              <a:sym typeface="News Cycle"/>
            </a:endParaRPr>
          </a:p>
          <a:p>
            <a:pPr marL="457200" lvl="0" indent="0" algn="l" rtl="0">
              <a:spcBef>
                <a:spcPts val="0"/>
              </a:spcBef>
              <a:spcAft>
                <a:spcPts val="0"/>
              </a:spcAft>
              <a:buNone/>
            </a:pPr>
            <a:r>
              <a:rPr lang="en" sz="3000" b="1" u="sng">
                <a:latin typeface="News Cycle"/>
                <a:ea typeface="News Cycle"/>
                <a:cs typeface="News Cycle"/>
                <a:sym typeface="News Cycle"/>
              </a:rPr>
              <a:t>I</a:t>
            </a:r>
            <a:r>
              <a:rPr lang="en" sz="3000">
                <a:latin typeface="News Cycle"/>
                <a:ea typeface="News Cycle"/>
                <a:cs typeface="News Cycle"/>
                <a:sym typeface="News Cycle"/>
              </a:rPr>
              <a:t>nstruction</a:t>
            </a:r>
            <a:endParaRPr sz="3000">
              <a:latin typeface="News Cycle"/>
              <a:ea typeface="News Cycle"/>
              <a:cs typeface="News Cycle"/>
              <a:sym typeface="News Cycle"/>
            </a:endParaRPr>
          </a:p>
          <a:p>
            <a:pPr marL="457200" lvl="0" indent="0" algn="l" rtl="0">
              <a:spcBef>
                <a:spcPts val="0"/>
              </a:spcBef>
              <a:spcAft>
                <a:spcPts val="0"/>
              </a:spcAft>
              <a:buNone/>
            </a:pPr>
            <a:r>
              <a:rPr lang="en" sz="3000" b="1" u="sng">
                <a:latin typeface="News Cycle"/>
                <a:ea typeface="News Cycle"/>
                <a:cs typeface="News Cycle"/>
                <a:sym typeface="News Cycle"/>
              </a:rPr>
              <a:t>C</a:t>
            </a:r>
            <a:r>
              <a:rPr lang="en" sz="3000">
                <a:latin typeface="News Cycle"/>
                <a:ea typeface="News Cycle"/>
                <a:cs typeface="News Cycle"/>
                <a:sym typeface="News Cycle"/>
              </a:rPr>
              <a:t>urriculum</a:t>
            </a:r>
            <a:endParaRPr sz="3000">
              <a:latin typeface="News Cycle"/>
              <a:ea typeface="News Cycle"/>
              <a:cs typeface="News Cycle"/>
              <a:sym typeface="News Cycle"/>
            </a:endParaRPr>
          </a:p>
          <a:p>
            <a:pPr marL="457200" lvl="0" indent="0" algn="l" rtl="0">
              <a:spcBef>
                <a:spcPts val="0"/>
              </a:spcBef>
              <a:spcAft>
                <a:spcPts val="0"/>
              </a:spcAft>
              <a:buNone/>
            </a:pPr>
            <a:r>
              <a:rPr lang="en" sz="3000" b="1" u="sng">
                <a:latin typeface="News Cycle"/>
                <a:ea typeface="News Cycle"/>
                <a:cs typeface="News Cycle"/>
                <a:sym typeface="News Cycle"/>
              </a:rPr>
              <a:t>E</a:t>
            </a:r>
            <a:r>
              <a:rPr lang="en" sz="3000">
                <a:latin typeface="News Cycle"/>
                <a:ea typeface="News Cycle"/>
                <a:cs typeface="News Cycle"/>
                <a:sym typeface="News Cycle"/>
              </a:rPr>
              <a:t>nvironment</a:t>
            </a:r>
            <a:endParaRPr sz="3000">
              <a:latin typeface="News Cycle"/>
              <a:ea typeface="News Cycle"/>
              <a:cs typeface="News Cycle"/>
              <a:sym typeface="News Cycle"/>
            </a:endParaRPr>
          </a:p>
          <a:p>
            <a:pPr marL="457200" lvl="0" indent="0" algn="l" rtl="0">
              <a:spcBef>
                <a:spcPts val="0"/>
              </a:spcBef>
              <a:spcAft>
                <a:spcPts val="0"/>
              </a:spcAft>
              <a:buNone/>
            </a:pPr>
            <a:r>
              <a:rPr lang="en" sz="3000" b="1" u="sng">
                <a:latin typeface="News Cycle"/>
                <a:ea typeface="News Cycle"/>
                <a:cs typeface="News Cycle"/>
                <a:sym typeface="News Cycle"/>
              </a:rPr>
              <a:t>L</a:t>
            </a:r>
            <a:r>
              <a:rPr lang="en" sz="3000">
                <a:latin typeface="News Cycle"/>
                <a:ea typeface="News Cycle"/>
                <a:cs typeface="News Cycle"/>
                <a:sym typeface="News Cycle"/>
              </a:rPr>
              <a:t>earner</a:t>
            </a:r>
            <a:endParaRPr>
              <a:latin typeface="News Cycle"/>
              <a:ea typeface="News Cycle"/>
              <a:cs typeface="News Cycle"/>
              <a:sym typeface="News Cycl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pic>
        <p:nvPicPr>
          <p:cNvPr id="219" name="Google Shape;219;p39"/>
          <p:cNvPicPr preferRelativeResize="0"/>
          <p:nvPr/>
        </p:nvPicPr>
        <p:blipFill>
          <a:blip r:embed="rId3">
            <a:alphaModFix/>
          </a:blip>
          <a:stretch>
            <a:fillRect/>
          </a:stretch>
        </p:blipFill>
        <p:spPr>
          <a:xfrm>
            <a:off x="152400" y="1323350"/>
            <a:ext cx="8839199" cy="2333100"/>
          </a:xfrm>
          <a:prstGeom prst="rect">
            <a:avLst/>
          </a:prstGeom>
          <a:noFill/>
          <a:ln>
            <a:noFill/>
          </a:ln>
        </p:spPr>
      </p:pic>
      <p:sp>
        <p:nvSpPr>
          <p:cNvPr id="220" name="Google Shape;220;p39"/>
          <p:cNvSpPr txBox="1"/>
          <p:nvPr/>
        </p:nvSpPr>
        <p:spPr>
          <a:xfrm>
            <a:off x="152400" y="3656450"/>
            <a:ext cx="8719800" cy="29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latin typeface="News Cycle"/>
                <a:ea typeface="News Cycle"/>
                <a:cs typeface="News Cycle"/>
                <a:sym typeface="News Cycle"/>
              </a:rPr>
              <a:t>Decision rules for determining “adequate growth” of the cohort:</a:t>
            </a:r>
            <a:endParaRPr sz="2000" b="1" u="sng">
              <a:latin typeface="News Cycle"/>
              <a:ea typeface="News Cycle"/>
              <a:cs typeface="News Cycle"/>
              <a:sym typeface="News Cycle"/>
            </a:endParaRPr>
          </a:p>
          <a:p>
            <a:pPr marL="0" lvl="0" indent="0" algn="l" rtl="0">
              <a:spcBef>
                <a:spcPts val="0"/>
              </a:spcBef>
              <a:spcAft>
                <a:spcPts val="0"/>
              </a:spcAft>
              <a:buNone/>
            </a:pPr>
            <a:r>
              <a:rPr lang="en" sz="2000">
                <a:latin typeface="News Cycle"/>
                <a:ea typeface="News Cycle"/>
                <a:cs typeface="News Cycle"/>
                <a:sym typeface="News Cycle"/>
              </a:rPr>
              <a:t>Are 50% of students on track to meet their growth goal?  If </a:t>
            </a:r>
            <a:r>
              <a:rPr lang="en" sz="2000" b="1" u="sng">
                <a:latin typeface="News Cycle"/>
                <a:ea typeface="News Cycle"/>
                <a:cs typeface="News Cycle"/>
                <a:sym typeface="News Cycle"/>
              </a:rPr>
              <a:t>yes</a:t>
            </a:r>
            <a:r>
              <a:rPr lang="en" sz="2000">
                <a:latin typeface="News Cycle"/>
                <a:ea typeface="News Cycle"/>
                <a:cs typeface="News Cycle"/>
                <a:sym typeface="News Cycle"/>
              </a:rPr>
              <a:t>, move on to discuss students who are not.</a:t>
            </a:r>
            <a:endParaRPr sz="2000">
              <a:latin typeface="News Cycle"/>
              <a:ea typeface="News Cycle"/>
              <a:cs typeface="News Cycle"/>
              <a:sym typeface="News Cycle"/>
            </a:endParaRPr>
          </a:p>
          <a:p>
            <a:pPr marL="0" lvl="0" indent="0" algn="l" rtl="0">
              <a:spcBef>
                <a:spcPts val="0"/>
              </a:spcBef>
              <a:spcAft>
                <a:spcPts val="0"/>
              </a:spcAft>
              <a:buNone/>
            </a:pPr>
            <a:r>
              <a:rPr lang="en" sz="2000">
                <a:latin typeface="News Cycle"/>
                <a:ea typeface="News Cycle"/>
                <a:cs typeface="News Cycle"/>
                <a:sym typeface="News Cycle"/>
              </a:rPr>
              <a:t>If </a:t>
            </a:r>
            <a:r>
              <a:rPr lang="en" sz="2000" b="1" u="sng">
                <a:latin typeface="News Cycle"/>
                <a:ea typeface="News Cycle"/>
                <a:cs typeface="News Cycle"/>
                <a:sym typeface="News Cycle"/>
              </a:rPr>
              <a:t>no</a:t>
            </a:r>
            <a:r>
              <a:rPr lang="en" sz="2000">
                <a:latin typeface="News Cycle"/>
                <a:ea typeface="News Cycle"/>
                <a:cs typeface="News Cycle"/>
                <a:sym typeface="News Cycle"/>
              </a:rPr>
              <a:t>, ask: </a:t>
            </a:r>
            <a:r>
              <a:rPr lang="en" sz="2000" i="1">
                <a:latin typeface="News Cycle"/>
                <a:ea typeface="News Cycle"/>
                <a:cs typeface="News Cycle"/>
                <a:sym typeface="News Cycle"/>
              </a:rPr>
              <a:t>Is the program delivered with fidelity</a:t>
            </a:r>
            <a:r>
              <a:rPr lang="en" sz="2000">
                <a:latin typeface="News Cycle"/>
                <a:ea typeface="News Cycle"/>
                <a:cs typeface="News Cycle"/>
                <a:sym typeface="News Cycle"/>
              </a:rPr>
              <a:t>? </a:t>
            </a:r>
            <a:r>
              <a:rPr lang="en" sz="2000" i="1">
                <a:latin typeface="News Cycle"/>
                <a:ea typeface="News Cycle"/>
                <a:cs typeface="News Cycle"/>
                <a:sym typeface="News Cycle"/>
              </a:rPr>
              <a:t>How much time on software</a:t>
            </a:r>
            <a:r>
              <a:rPr lang="en" sz="2000">
                <a:latin typeface="News Cycle"/>
                <a:ea typeface="News Cycle"/>
                <a:cs typeface="News Cycle"/>
                <a:sym typeface="News Cycle"/>
              </a:rPr>
              <a:t>? </a:t>
            </a:r>
            <a:r>
              <a:rPr lang="en" sz="2000" i="1">
                <a:latin typeface="News Cycle"/>
                <a:ea typeface="News Cycle"/>
                <a:cs typeface="News Cycle"/>
                <a:sym typeface="News Cycle"/>
              </a:rPr>
              <a:t>Is the</a:t>
            </a:r>
            <a:endParaRPr sz="2000" i="1">
              <a:latin typeface="News Cycle"/>
              <a:ea typeface="News Cycle"/>
              <a:cs typeface="News Cycle"/>
              <a:sym typeface="News Cycle"/>
            </a:endParaRPr>
          </a:p>
          <a:p>
            <a:pPr marL="0" lvl="0" indent="0" algn="l" rtl="0">
              <a:spcBef>
                <a:spcPts val="0"/>
              </a:spcBef>
              <a:spcAft>
                <a:spcPts val="0"/>
              </a:spcAft>
              <a:buNone/>
            </a:pPr>
            <a:r>
              <a:rPr lang="en" sz="2000" i="1">
                <a:latin typeface="News Cycle"/>
                <a:ea typeface="News Cycle"/>
                <a:cs typeface="News Cycle"/>
                <a:sym typeface="News Cycle"/>
              </a:rPr>
              <a:t>model correctly implemented</a:t>
            </a:r>
            <a:r>
              <a:rPr lang="en" sz="2000">
                <a:latin typeface="News Cycle"/>
                <a:ea typeface="News Cycle"/>
                <a:cs typeface="News Cycle"/>
                <a:sym typeface="News Cycle"/>
              </a:rPr>
              <a:t>? </a:t>
            </a:r>
            <a:r>
              <a:rPr lang="en" sz="2000" i="1">
                <a:latin typeface="News Cycle"/>
                <a:ea typeface="News Cycle"/>
                <a:cs typeface="News Cycle"/>
                <a:sym typeface="News Cycle"/>
              </a:rPr>
              <a:t>How long are students spending in each segment</a:t>
            </a:r>
            <a:r>
              <a:rPr lang="en" sz="2000">
                <a:latin typeface="News Cycle"/>
                <a:ea typeface="News Cycle"/>
                <a:cs typeface="News Cycle"/>
                <a:sym typeface="News Cycle"/>
              </a:rPr>
              <a:t>?</a:t>
            </a:r>
            <a:endParaRPr sz="2000">
              <a:latin typeface="News Cycle"/>
              <a:ea typeface="News Cycle"/>
              <a:cs typeface="News Cycle"/>
              <a:sym typeface="News Cycle"/>
            </a:endParaRPr>
          </a:p>
          <a:p>
            <a:pPr marL="0" lvl="0" indent="0" algn="l" rtl="0">
              <a:spcBef>
                <a:spcPts val="0"/>
              </a:spcBef>
              <a:spcAft>
                <a:spcPts val="0"/>
              </a:spcAft>
              <a:buNone/>
            </a:pPr>
            <a:r>
              <a:rPr lang="en" sz="2000" i="1">
                <a:latin typeface="News Cycle"/>
                <a:ea typeface="News Cycle"/>
                <a:cs typeface="News Cycle"/>
                <a:sym typeface="News Cycle"/>
              </a:rPr>
              <a:t>How do you know they are learning what you are teaching</a:t>
            </a:r>
            <a:r>
              <a:rPr lang="en" sz="2000">
                <a:latin typeface="News Cycle"/>
                <a:ea typeface="News Cycle"/>
                <a:cs typeface="News Cycle"/>
                <a:sym typeface="News Cycle"/>
              </a:rPr>
              <a:t>? </a:t>
            </a:r>
            <a:r>
              <a:rPr lang="en" sz="2000" i="1">
                <a:latin typeface="News Cycle"/>
                <a:ea typeface="News Cycle"/>
                <a:cs typeface="News Cycle"/>
                <a:sym typeface="News Cycle"/>
              </a:rPr>
              <a:t>Are rotation expectations taught and are students complying</a:t>
            </a:r>
            <a:r>
              <a:rPr lang="en" sz="2000">
                <a:latin typeface="News Cycle"/>
                <a:ea typeface="News Cycle"/>
                <a:cs typeface="News Cycle"/>
                <a:sym typeface="News Cycle"/>
              </a:rPr>
              <a:t>?</a:t>
            </a:r>
            <a:endParaRPr sz="2000">
              <a:latin typeface="News Cycle"/>
              <a:ea typeface="News Cycle"/>
              <a:cs typeface="News Cycle"/>
              <a:sym typeface="News Cycle"/>
            </a:endParaRPr>
          </a:p>
          <a:p>
            <a:pPr marL="0" lvl="0" indent="0" algn="ctr" rtl="0">
              <a:spcBef>
                <a:spcPts val="0"/>
              </a:spcBef>
              <a:spcAft>
                <a:spcPts val="0"/>
              </a:spcAft>
              <a:buNone/>
            </a:pPr>
            <a:r>
              <a:rPr lang="en" sz="2000" b="1">
                <a:latin typeface="News Cycle"/>
                <a:ea typeface="News Cycle"/>
                <a:cs typeface="News Cycle"/>
                <a:sym typeface="News Cycle"/>
              </a:rPr>
              <a:t>Determine a plan for observing and addressing.</a:t>
            </a:r>
            <a:endParaRPr sz="2000" b="1">
              <a:latin typeface="News Cycle"/>
              <a:ea typeface="News Cycle"/>
              <a:cs typeface="News Cycle"/>
              <a:sym typeface="News Cycl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pic>
        <p:nvPicPr>
          <p:cNvPr id="226" name="Google Shape;226;p40"/>
          <p:cNvPicPr preferRelativeResize="0"/>
          <p:nvPr/>
        </p:nvPicPr>
        <p:blipFill>
          <a:blip r:embed="rId3">
            <a:alphaModFix/>
          </a:blip>
          <a:stretch>
            <a:fillRect/>
          </a:stretch>
        </p:blipFill>
        <p:spPr>
          <a:xfrm>
            <a:off x="152400" y="673075"/>
            <a:ext cx="8839201" cy="2514600"/>
          </a:xfrm>
          <a:prstGeom prst="rect">
            <a:avLst/>
          </a:prstGeom>
          <a:noFill/>
          <a:ln>
            <a:noFill/>
          </a:ln>
        </p:spPr>
      </p:pic>
      <p:sp>
        <p:nvSpPr>
          <p:cNvPr id="227" name="Google Shape;227;p40"/>
          <p:cNvSpPr txBox="1"/>
          <p:nvPr/>
        </p:nvSpPr>
        <p:spPr>
          <a:xfrm>
            <a:off x="255000" y="3935800"/>
            <a:ext cx="8634000" cy="292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News Cycle"/>
                <a:ea typeface="News Cycle"/>
                <a:cs typeface="News Cycle"/>
                <a:sym typeface="News Cycle"/>
              </a:rPr>
              <a:t>We also look at the data from our S44 and English 3D classes. Basic/Functional Reading</a:t>
            </a:r>
            <a:endParaRPr sz="3600">
              <a:latin typeface="News Cycle"/>
              <a:ea typeface="News Cycle"/>
              <a:cs typeface="News Cycle"/>
              <a:sym typeface="News Cycle"/>
            </a:endParaRPr>
          </a:p>
          <a:p>
            <a:pPr marL="0" lvl="0" indent="0" algn="ctr" rtl="0">
              <a:spcBef>
                <a:spcPts val="0"/>
              </a:spcBef>
              <a:spcAft>
                <a:spcPts val="0"/>
              </a:spcAft>
              <a:buNone/>
            </a:pPr>
            <a:r>
              <a:rPr lang="en" sz="3600">
                <a:latin typeface="News Cycle"/>
                <a:ea typeface="News Cycle"/>
                <a:cs typeface="News Cycle"/>
                <a:sym typeface="News Cycle"/>
              </a:rPr>
              <a:t># of students total (6-, 7-, 8-)</a:t>
            </a:r>
            <a:endParaRPr sz="3600">
              <a:latin typeface="News Cycle"/>
              <a:ea typeface="News Cycle"/>
              <a:cs typeface="News Cycle"/>
              <a:sym typeface="News Cycl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25</a:t>
            </a:fld>
            <a:endParaRPr/>
          </a:p>
        </p:txBody>
      </p:sp>
      <p:pic>
        <p:nvPicPr>
          <p:cNvPr id="233" name="Google Shape;233;p41"/>
          <p:cNvPicPr preferRelativeResize="0"/>
          <p:nvPr/>
        </p:nvPicPr>
        <p:blipFill>
          <a:blip r:embed="rId3">
            <a:alphaModFix/>
          </a:blip>
          <a:stretch>
            <a:fillRect/>
          </a:stretch>
        </p:blipFill>
        <p:spPr>
          <a:xfrm>
            <a:off x="206650" y="399325"/>
            <a:ext cx="4748350" cy="5969975"/>
          </a:xfrm>
          <a:prstGeom prst="rect">
            <a:avLst/>
          </a:prstGeom>
          <a:noFill/>
          <a:ln>
            <a:noFill/>
          </a:ln>
        </p:spPr>
      </p:pic>
      <p:sp>
        <p:nvSpPr>
          <p:cNvPr id="234" name="Google Shape;234;p41"/>
          <p:cNvSpPr txBox="1"/>
          <p:nvPr/>
        </p:nvSpPr>
        <p:spPr>
          <a:xfrm>
            <a:off x="5232025" y="669450"/>
            <a:ext cx="3656400" cy="5519100"/>
          </a:xfrm>
          <a:prstGeom prst="rect">
            <a:avLst/>
          </a:prstGeom>
          <a:noFill/>
          <a:ln w="11430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News Cycle"/>
                <a:ea typeface="News Cycle"/>
                <a:cs typeface="News Cycle"/>
                <a:sym typeface="News Cycle"/>
              </a:rPr>
              <a:t>When time is an issue…</a:t>
            </a:r>
            <a:endParaRPr sz="3600" b="1">
              <a:latin typeface="News Cycle"/>
              <a:ea typeface="News Cycle"/>
              <a:cs typeface="News Cycle"/>
              <a:sym typeface="News Cycle"/>
            </a:endParaRPr>
          </a:p>
          <a:p>
            <a:pPr marL="0" lvl="0" indent="0" algn="ctr" rtl="0">
              <a:spcBef>
                <a:spcPts val="0"/>
              </a:spcBef>
              <a:spcAft>
                <a:spcPts val="0"/>
              </a:spcAft>
              <a:buNone/>
            </a:pPr>
            <a:endParaRPr sz="3600">
              <a:latin typeface="News Cycle"/>
              <a:ea typeface="News Cycle"/>
              <a:cs typeface="News Cycle"/>
              <a:sym typeface="News Cycle"/>
            </a:endParaRPr>
          </a:p>
          <a:p>
            <a:pPr marL="0" lvl="0" indent="0" algn="ctr" rtl="0">
              <a:spcBef>
                <a:spcPts val="0"/>
              </a:spcBef>
              <a:spcAft>
                <a:spcPts val="0"/>
              </a:spcAft>
              <a:buNone/>
            </a:pPr>
            <a:r>
              <a:rPr lang="en" sz="3600">
                <a:latin typeface="News Cycle"/>
                <a:ea typeface="News Cycle"/>
                <a:cs typeface="News Cycle"/>
                <a:sym typeface="News Cycle"/>
              </a:rPr>
              <a:t>In order to stay as close to the 20% meeting rules as possible, teachers complete this form ahead of time.  </a:t>
            </a:r>
            <a:endParaRPr sz="3600">
              <a:latin typeface="News Cycle"/>
              <a:ea typeface="News Cycle"/>
              <a:cs typeface="News Cycle"/>
              <a:sym typeface="News Cycl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2"/>
          <p:cNvSpPr txBox="1"/>
          <p:nvPr/>
        </p:nvSpPr>
        <p:spPr>
          <a:xfrm>
            <a:off x="387900" y="1447800"/>
            <a:ext cx="8368200" cy="518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b="1" i="1">
                <a:solidFill>
                  <a:srgbClr val="6AA84F"/>
                </a:solidFill>
                <a:latin typeface="News Cycle"/>
                <a:ea typeface="News Cycle"/>
                <a:cs typeface="News Cycle"/>
                <a:sym typeface="News Cycle"/>
              </a:rPr>
              <a:t>“I like examining my data deeper than I normally would and using it to change my instruction”</a:t>
            </a:r>
            <a:endParaRPr sz="3000" b="1" i="1">
              <a:solidFill>
                <a:srgbClr val="6AA84F"/>
              </a:solidFill>
              <a:latin typeface="News Cycle"/>
              <a:ea typeface="News Cycle"/>
              <a:cs typeface="News Cycle"/>
              <a:sym typeface="News Cycle"/>
            </a:endParaRPr>
          </a:p>
          <a:p>
            <a:pPr marL="0" lvl="0" indent="0" algn="l" rtl="0">
              <a:lnSpc>
                <a:spcPct val="115000"/>
              </a:lnSpc>
              <a:spcBef>
                <a:spcPts val="1600"/>
              </a:spcBef>
              <a:spcAft>
                <a:spcPts val="0"/>
              </a:spcAft>
              <a:buNone/>
            </a:pPr>
            <a:r>
              <a:rPr lang="en" sz="3000" b="1" i="1">
                <a:solidFill>
                  <a:srgbClr val="6AA84F"/>
                </a:solidFill>
                <a:latin typeface="News Cycle"/>
                <a:ea typeface="News Cycle"/>
                <a:cs typeface="News Cycle"/>
                <a:sym typeface="News Cycle"/>
              </a:rPr>
              <a:t>“Kids and parents rely on us to put them in places where they will be successful.  If they are continuing to not be successful, it is our job to look deeper”</a:t>
            </a:r>
            <a:endParaRPr sz="3000" b="1" i="1">
              <a:solidFill>
                <a:srgbClr val="6AA84F"/>
              </a:solidFill>
              <a:latin typeface="News Cycle"/>
              <a:ea typeface="News Cycle"/>
              <a:cs typeface="News Cycle"/>
              <a:sym typeface="News Cycle"/>
            </a:endParaRPr>
          </a:p>
          <a:p>
            <a:pPr marL="0" lvl="0" indent="0" algn="l" rtl="0">
              <a:lnSpc>
                <a:spcPct val="115000"/>
              </a:lnSpc>
              <a:spcBef>
                <a:spcPts val="1600"/>
              </a:spcBef>
              <a:spcAft>
                <a:spcPts val="1600"/>
              </a:spcAft>
              <a:buNone/>
            </a:pPr>
            <a:r>
              <a:rPr lang="en" sz="3000" b="1" i="1">
                <a:solidFill>
                  <a:srgbClr val="6AA84F"/>
                </a:solidFill>
                <a:latin typeface="News Cycle"/>
                <a:ea typeface="News Cycle"/>
                <a:cs typeface="News Cycle"/>
                <a:sym typeface="News Cycle"/>
              </a:rPr>
              <a:t>“It has helped me to see trends and notice that some of my students continue to struggle.  This process helps me to see and ask, so now what?”</a:t>
            </a:r>
            <a:endParaRPr sz="3000" b="1" i="1">
              <a:solidFill>
                <a:srgbClr val="6AA84F"/>
              </a:solidFill>
              <a:latin typeface="News Cycle"/>
              <a:ea typeface="News Cycle"/>
              <a:cs typeface="News Cycle"/>
              <a:sym typeface="News Cycle"/>
            </a:endParaRPr>
          </a:p>
        </p:txBody>
      </p:sp>
      <p:sp>
        <p:nvSpPr>
          <p:cNvPr id="240" name="Google Shape;240;p42"/>
          <p:cNvSpPr txBox="1"/>
          <p:nvPr/>
        </p:nvSpPr>
        <p:spPr>
          <a:xfrm>
            <a:off x="538575" y="275225"/>
            <a:ext cx="8217600" cy="9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News Cycle"/>
                <a:ea typeface="News Cycle"/>
                <a:cs typeface="News Cycle"/>
                <a:sym typeface="News Cycle"/>
              </a:rPr>
              <a:t>What Our Reading Intervention Teachers Say:</a:t>
            </a:r>
            <a:endParaRPr sz="3600" b="1">
              <a:latin typeface="News Cycle"/>
              <a:ea typeface="News Cycle"/>
              <a:cs typeface="News Cycle"/>
              <a:sym typeface="News Cycl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4800">
              <a:latin typeface="Fredericka the Great"/>
              <a:ea typeface="Fredericka the Great"/>
              <a:cs typeface="Fredericka the Great"/>
              <a:sym typeface="Fredericka the Great"/>
            </a:endParaRPr>
          </a:p>
        </p:txBody>
      </p:sp>
      <p:pic>
        <p:nvPicPr>
          <p:cNvPr id="246" name="Google Shape;246;p43"/>
          <p:cNvPicPr preferRelativeResize="0"/>
          <p:nvPr/>
        </p:nvPicPr>
        <p:blipFill>
          <a:blip r:embed="rId3">
            <a:alphaModFix/>
          </a:blip>
          <a:stretch>
            <a:fillRect/>
          </a:stretch>
        </p:blipFill>
        <p:spPr>
          <a:xfrm>
            <a:off x="0" y="0"/>
            <a:ext cx="9144004" cy="68580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4"/>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4800">
              <a:latin typeface="Fredericka the Great"/>
              <a:ea typeface="Fredericka the Great"/>
              <a:cs typeface="Fredericka the Great"/>
              <a:sym typeface="Fredericka the Great"/>
            </a:endParaRPr>
          </a:p>
        </p:txBody>
      </p:sp>
      <p:pic>
        <p:nvPicPr>
          <p:cNvPr id="252" name="Google Shape;252;p44"/>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a:spLocks noGrp="1"/>
          </p:cNvSpPr>
          <p:nvPr>
            <p:ph type="title"/>
          </p:nvPr>
        </p:nvSpPr>
        <p:spPr>
          <a:xfrm>
            <a:off x="457200" y="126074"/>
            <a:ext cx="8229600" cy="49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000000"/>
                </a:solidFill>
                <a:latin typeface="Fredericka the Great"/>
                <a:ea typeface="Fredericka the Great"/>
                <a:cs typeface="Fredericka the Great"/>
                <a:sym typeface="Fredericka the Great"/>
              </a:rPr>
              <a:t>Contact Information</a:t>
            </a:r>
            <a:endParaRPr sz="3600" b="1">
              <a:solidFill>
                <a:srgbClr val="000000"/>
              </a:solidFill>
              <a:latin typeface="Fredericka the Great"/>
              <a:ea typeface="Fredericka the Great"/>
              <a:cs typeface="Fredericka the Great"/>
              <a:sym typeface="Fredericka the Great"/>
            </a:endParaRPr>
          </a:p>
        </p:txBody>
      </p:sp>
      <p:sp>
        <p:nvSpPr>
          <p:cNvPr id="258" name="Google Shape;258;p45"/>
          <p:cNvSpPr txBox="1"/>
          <p:nvPr/>
        </p:nvSpPr>
        <p:spPr>
          <a:xfrm>
            <a:off x="387900" y="1489825"/>
            <a:ext cx="8701800" cy="307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News Cycle"/>
                <a:ea typeface="News Cycle"/>
                <a:cs typeface="News Cycle"/>
                <a:sym typeface="News Cycle"/>
              </a:rPr>
              <a:t>Katie Beckett (District RTIi/Literacy TOSA) </a:t>
            </a:r>
            <a:r>
              <a:rPr lang="en" sz="3000" u="sng">
                <a:latin typeface="News Cycle"/>
                <a:ea typeface="News Cycle"/>
                <a:cs typeface="News Cycle"/>
                <a:sym typeface="News Cycle"/>
                <a:hlinkClick r:id="rId3"/>
              </a:rPr>
              <a:t>kbeckett@ttsd.k12.or.us</a:t>
            </a:r>
            <a:r>
              <a:rPr lang="en" sz="3000">
                <a:latin typeface="News Cycle"/>
                <a:ea typeface="News Cycle"/>
                <a:cs typeface="News Cycle"/>
                <a:sym typeface="News Cycle"/>
              </a:rPr>
              <a:t> </a:t>
            </a:r>
            <a:endParaRPr sz="3000">
              <a:latin typeface="News Cycle"/>
              <a:ea typeface="News Cycle"/>
              <a:cs typeface="News Cycle"/>
              <a:sym typeface="News Cycle"/>
            </a:endParaRPr>
          </a:p>
          <a:p>
            <a:pPr marL="0" lvl="0" indent="0" algn="l" rtl="0">
              <a:lnSpc>
                <a:spcPct val="115000"/>
              </a:lnSpc>
              <a:spcBef>
                <a:spcPts val="1600"/>
              </a:spcBef>
              <a:spcAft>
                <a:spcPts val="0"/>
              </a:spcAft>
              <a:buNone/>
            </a:pPr>
            <a:r>
              <a:rPr lang="en" sz="3000">
                <a:latin typeface="News Cycle"/>
                <a:ea typeface="News Cycle"/>
                <a:cs typeface="News Cycle"/>
                <a:sym typeface="News Cycle"/>
              </a:rPr>
              <a:t>Susan Morgan (Fowler MS Instructional Coordinator) </a:t>
            </a:r>
            <a:r>
              <a:rPr lang="en" sz="3000" u="sng">
                <a:latin typeface="News Cycle"/>
                <a:ea typeface="News Cycle"/>
                <a:cs typeface="News Cycle"/>
                <a:sym typeface="News Cycle"/>
                <a:hlinkClick r:id="rId4"/>
              </a:rPr>
              <a:t>smorgan@ttsd.k12.or.us</a:t>
            </a:r>
            <a:r>
              <a:rPr lang="en" sz="3000">
                <a:latin typeface="News Cycle"/>
                <a:ea typeface="News Cycle"/>
                <a:cs typeface="News Cycle"/>
                <a:sym typeface="News Cycle"/>
              </a:rPr>
              <a:t> </a:t>
            </a:r>
            <a:endParaRPr sz="3000">
              <a:latin typeface="News Cycle"/>
              <a:ea typeface="News Cycle"/>
              <a:cs typeface="News Cycle"/>
              <a:sym typeface="News Cycle"/>
            </a:endParaRPr>
          </a:p>
          <a:p>
            <a:pPr marL="0" lvl="0" indent="0" algn="l" rtl="0">
              <a:lnSpc>
                <a:spcPct val="115000"/>
              </a:lnSpc>
              <a:spcBef>
                <a:spcPts val="1600"/>
              </a:spcBef>
              <a:spcAft>
                <a:spcPts val="0"/>
              </a:spcAft>
              <a:buNone/>
            </a:pPr>
            <a:r>
              <a:rPr lang="en" sz="3000">
                <a:latin typeface="News Cycle"/>
                <a:ea typeface="News Cycle"/>
                <a:cs typeface="News Cycle"/>
                <a:sym typeface="News Cycle"/>
              </a:rPr>
              <a:t>Amy Curtis (Twality MS Instructional Coordinator) </a:t>
            </a:r>
            <a:r>
              <a:rPr lang="en" sz="3000" u="sng">
                <a:latin typeface="News Cycle"/>
                <a:ea typeface="News Cycle"/>
                <a:cs typeface="News Cycle"/>
                <a:sym typeface="News Cycle"/>
                <a:hlinkClick r:id="rId5"/>
              </a:rPr>
              <a:t>acurtis@ttsd.k12.or.us</a:t>
            </a:r>
            <a:r>
              <a:rPr lang="en" sz="3000">
                <a:latin typeface="News Cycle"/>
                <a:ea typeface="News Cycle"/>
                <a:cs typeface="News Cycle"/>
                <a:sym typeface="News Cycle"/>
              </a:rPr>
              <a:t> 	</a:t>
            </a:r>
            <a:endParaRPr sz="3000">
              <a:latin typeface="News Cycle"/>
              <a:ea typeface="News Cycle"/>
              <a:cs typeface="News Cycle"/>
              <a:sym typeface="News Cycle"/>
            </a:endParaRPr>
          </a:p>
          <a:p>
            <a:pPr marL="0" lvl="0" indent="0" algn="l" rtl="0">
              <a:lnSpc>
                <a:spcPct val="115000"/>
              </a:lnSpc>
              <a:spcBef>
                <a:spcPts val="1600"/>
              </a:spcBef>
              <a:spcAft>
                <a:spcPts val="1600"/>
              </a:spcAft>
              <a:buNone/>
            </a:pPr>
            <a:r>
              <a:rPr lang="en" sz="3000">
                <a:latin typeface="News Cycle"/>
                <a:ea typeface="News Cycle"/>
                <a:cs typeface="News Cycle"/>
                <a:sym typeface="News Cycle"/>
              </a:rPr>
              <a:t>Angela Harkness (Hazelbrook MS Instructional Coordinator) </a:t>
            </a:r>
            <a:r>
              <a:rPr lang="en" sz="3000" u="sng">
                <a:latin typeface="News Cycle"/>
                <a:ea typeface="News Cycle"/>
                <a:cs typeface="News Cycle"/>
                <a:sym typeface="News Cycle"/>
                <a:hlinkClick r:id="rId6"/>
              </a:rPr>
              <a:t>aharkness@ttsd.k12.or.us</a:t>
            </a:r>
            <a:r>
              <a:rPr lang="en" sz="3000">
                <a:latin typeface="News Cycle"/>
                <a:ea typeface="News Cycle"/>
                <a:cs typeface="News Cycle"/>
                <a:sym typeface="News Cycle"/>
              </a:rPr>
              <a:t> </a:t>
            </a:r>
            <a:endParaRPr sz="3000">
              <a:latin typeface="News Cycle"/>
              <a:ea typeface="News Cycle"/>
              <a:cs typeface="News Cycle"/>
              <a:sym typeface="News Cycl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457200" y="-30151"/>
            <a:ext cx="8229600" cy="49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000000"/>
              </a:solidFill>
              <a:latin typeface="Fredericka the Great"/>
              <a:ea typeface="Fredericka the Great"/>
              <a:cs typeface="Fredericka the Great"/>
              <a:sym typeface="Fredericka the Great"/>
            </a:endParaRPr>
          </a:p>
        </p:txBody>
      </p:sp>
      <p:sp>
        <p:nvSpPr>
          <p:cNvPr id="81" name="Google Shape;81;p19"/>
          <p:cNvSpPr txBox="1"/>
          <p:nvPr/>
        </p:nvSpPr>
        <p:spPr>
          <a:xfrm>
            <a:off x="312450" y="465150"/>
            <a:ext cx="8519100" cy="6747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700">
              <a:latin typeface="News Cycle"/>
              <a:ea typeface="News Cycle"/>
              <a:cs typeface="News Cycle"/>
              <a:sym typeface="News Cycle"/>
            </a:endParaRPr>
          </a:p>
          <a:p>
            <a:pPr marL="457200" lvl="0" indent="0" algn="l" rtl="0">
              <a:lnSpc>
                <a:spcPct val="150000"/>
              </a:lnSpc>
              <a:spcBef>
                <a:spcPts val="1600"/>
              </a:spcBef>
              <a:spcAft>
                <a:spcPts val="1600"/>
              </a:spcAft>
              <a:buNone/>
            </a:pPr>
            <a:endParaRPr sz="1800">
              <a:latin typeface="News Cycle"/>
              <a:ea typeface="News Cycle"/>
              <a:cs typeface="News Cycle"/>
              <a:sym typeface="News Cycle"/>
            </a:endParaRPr>
          </a:p>
        </p:txBody>
      </p:sp>
      <p:pic>
        <p:nvPicPr>
          <p:cNvPr id="82" name="Google Shape;82;p19"/>
          <p:cNvPicPr preferRelativeResize="0"/>
          <p:nvPr/>
        </p:nvPicPr>
        <p:blipFill>
          <a:blip r:embed="rId3">
            <a:alphaModFix/>
          </a:blip>
          <a:stretch>
            <a:fillRect/>
          </a:stretch>
        </p:blipFill>
        <p:spPr>
          <a:xfrm>
            <a:off x="0" y="0"/>
            <a:ext cx="9144004" cy="68580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6"/>
          <p:cNvSpPr txBox="1"/>
          <p:nvPr/>
        </p:nvSpPr>
        <p:spPr>
          <a:xfrm>
            <a:off x="2608000" y="5399325"/>
            <a:ext cx="3859200" cy="5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264" name="Google Shape;264;p46"/>
          <p:cNvSpPr txBox="1"/>
          <p:nvPr/>
        </p:nvSpPr>
        <p:spPr>
          <a:xfrm>
            <a:off x="1030350" y="1746350"/>
            <a:ext cx="7083300" cy="3513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7200" b="1">
                <a:latin typeface="Poiret One"/>
                <a:ea typeface="Poiret One"/>
                <a:cs typeface="Poiret One"/>
                <a:sym typeface="Poiret One"/>
              </a:rPr>
              <a:t>Thank you </a:t>
            </a:r>
            <a:endParaRPr sz="7200" b="1">
              <a:latin typeface="Poiret One"/>
              <a:ea typeface="Poiret One"/>
              <a:cs typeface="Poiret One"/>
              <a:sym typeface="Poiret One"/>
            </a:endParaRPr>
          </a:p>
          <a:p>
            <a:pPr marL="0" lvl="0" indent="0" algn="ctr" rtl="0">
              <a:lnSpc>
                <a:spcPct val="115000"/>
              </a:lnSpc>
              <a:spcBef>
                <a:spcPts val="0"/>
              </a:spcBef>
              <a:spcAft>
                <a:spcPts val="0"/>
              </a:spcAft>
              <a:buNone/>
            </a:pPr>
            <a:r>
              <a:rPr lang="en" sz="7200" b="1">
                <a:latin typeface="Poiret One"/>
                <a:ea typeface="Poiret One"/>
                <a:cs typeface="Poiret One"/>
                <a:sym typeface="Poiret One"/>
              </a:rPr>
              <a:t>for attending </a:t>
            </a:r>
            <a:endParaRPr sz="7200" b="1">
              <a:latin typeface="Poiret One"/>
              <a:ea typeface="Poiret One"/>
              <a:cs typeface="Poiret One"/>
              <a:sym typeface="Poiret One"/>
            </a:endParaRPr>
          </a:p>
          <a:p>
            <a:pPr marL="0" lvl="0" indent="0" algn="ctr" rtl="0">
              <a:lnSpc>
                <a:spcPct val="115000"/>
              </a:lnSpc>
              <a:spcBef>
                <a:spcPts val="0"/>
              </a:spcBef>
              <a:spcAft>
                <a:spcPts val="0"/>
              </a:spcAft>
              <a:buNone/>
            </a:pPr>
            <a:r>
              <a:rPr lang="en" sz="7200" b="1">
                <a:latin typeface="Poiret One"/>
                <a:ea typeface="Poiret One"/>
                <a:cs typeface="Poiret One"/>
                <a:sym typeface="Poiret One"/>
              </a:rPr>
              <a:t>our session! </a:t>
            </a:r>
            <a:endParaRPr sz="7200" b="1">
              <a:latin typeface="Poiret One"/>
              <a:ea typeface="Poiret One"/>
              <a:cs typeface="Poiret One"/>
              <a:sym typeface="Poiret On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000000"/>
                </a:solidFill>
                <a:latin typeface="Fredericka the Great"/>
                <a:ea typeface="Fredericka the Great"/>
                <a:cs typeface="Fredericka the Great"/>
                <a:sym typeface="Fredericka the Great"/>
              </a:rPr>
              <a:t>Who Are We?</a:t>
            </a:r>
            <a:endParaRPr sz="4800" b="1">
              <a:solidFill>
                <a:srgbClr val="000000"/>
              </a:solidFill>
              <a:latin typeface="Fredericka the Great"/>
              <a:ea typeface="Fredericka the Great"/>
              <a:cs typeface="Fredericka the Great"/>
              <a:sym typeface="Fredericka the Great"/>
            </a:endParaRPr>
          </a:p>
        </p:txBody>
      </p:sp>
      <p:sp>
        <p:nvSpPr>
          <p:cNvPr id="88" name="Google Shape;88;p20"/>
          <p:cNvSpPr txBox="1">
            <a:spLocks noGrp="1"/>
          </p:cNvSpPr>
          <p:nvPr>
            <p:ph type="body" idx="1"/>
          </p:nvPr>
        </p:nvSpPr>
        <p:spPr>
          <a:xfrm>
            <a:off x="0" y="987325"/>
            <a:ext cx="3588600" cy="3750300"/>
          </a:xfrm>
          <a:prstGeom prst="rect">
            <a:avLst/>
          </a:prstGeom>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Clr>
                <a:srgbClr val="000000"/>
              </a:buClr>
              <a:buSzPts val="2400"/>
              <a:buFont typeface="News Cycle"/>
              <a:buChar char="●"/>
            </a:pPr>
            <a:r>
              <a:rPr lang="en" u="sng">
                <a:solidFill>
                  <a:srgbClr val="000000"/>
                </a:solidFill>
                <a:latin typeface="News Cycle"/>
                <a:ea typeface="News Cycle"/>
                <a:cs typeface="News Cycle"/>
                <a:sym typeface="News Cycle"/>
              </a:rPr>
              <a:t>Fowler Middle School:</a:t>
            </a:r>
            <a:endParaRPr u="sng">
              <a:solidFill>
                <a:srgbClr val="000000"/>
              </a:solidFill>
              <a:latin typeface="News Cycle"/>
              <a:ea typeface="News Cycle"/>
              <a:cs typeface="News Cycle"/>
              <a:sym typeface="News Cycle"/>
            </a:endParaRPr>
          </a:p>
          <a:p>
            <a:pPr marL="914400" lvl="1" indent="-381000" algn="l" rtl="0">
              <a:lnSpc>
                <a:spcPct val="115000"/>
              </a:lnSpc>
              <a:spcBef>
                <a:spcPts val="0"/>
              </a:spcBef>
              <a:spcAft>
                <a:spcPts val="0"/>
              </a:spcAft>
              <a:buClr>
                <a:srgbClr val="000000"/>
              </a:buClr>
              <a:buSzPts val="2400"/>
              <a:buFont typeface="News Cycle"/>
              <a:buChar char="○"/>
            </a:pPr>
            <a:r>
              <a:rPr lang="en">
                <a:solidFill>
                  <a:srgbClr val="000000"/>
                </a:solidFill>
                <a:latin typeface="News Cycle"/>
                <a:ea typeface="News Cycle"/>
                <a:cs typeface="News Cycle"/>
                <a:sym typeface="News Cycle"/>
              </a:rPr>
              <a:t>793 Student Enrollment</a:t>
            </a:r>
            <a:endParaRPr>
              <a:solidFill>
                <a:srgbClr val="000000"/>
              </a:solidFill>
              <a:latin typeface="News Cycle"/>
              <a:ea typeface="News Cycle"/>
              <a:cs typeface="News Cycle"/>
              <a:sym typeface="News Cycle"/>
            </a:endParaRPr>
          </a:p>
          <a:p>
            <a:pPr marL="914400" lvl="1" indent="-381000" algn="l" rtl="0">
              <a:lnSpc>
                <a:spcPct val="115000"/>
              </a:lnSpc>
              <a:spcBef>
                <a:spcPts val="0"/>
              </a:spcBef>
              <a:spcAft>
                <a:spcPts val="0"/>
              </a:spcAft>
              <a:buClr>
                <a:srgbClr val="000000"/>
              </a:buClr>
              <a:buSzPts val="2400"/>
              <a:buFont typeface="News Cycle"/>
              <a:buChar char="○"/>
            </a:pPr>
            <a:r>
              <a:rPr lang="en">
                <a:solidFill>
                  <a:srgbClr val="000000"/>
                </a:solidFill>
                <a:latin typeface="News Cycle"/>
                <a:ea typeface="News Cycle"/>
                <a:cs typeface="News Cycle"/>
                <a:sym typeface="News Cycle"/>
              </a:rPr>
              <a:t>24% ELL</a:t>
            </a:r>
            <a:endParaRPr>
              <a:solidFill>
                <a:srgbClr val="000000"/>
              </a:solidFill>
              <a:latin typeface="News Cycle"/>
              <a:ea typeface="News Cycle"/>
              <a:cs typeface="News Cycle"/>
              <a:sym typeface="News Cycle"/>
            </a:endParaRPr>
          </a:p>
          <a:p>
            <a:pPr marL="914400" lvl="1" indent="-381000" algn="l" rtl="0">
              <a:lnSpc>
                <a:spcPct val="115000"/>
              </a:lnSpc>
              <a:spcBef>
                <a:spcPts val="0"/>
              </a:spcBef>
              <a:spcAft>
                <a:spcPts val="0"/>
              </a:spcAft>
              <a:buClr>
                <a:srgbClr val="000000"/>
              </a:buClr>
              <a:buSzPts val="2400"/>
              <a:buFont typeface="News Cycle"/>
              <a:buChar char="○"/>
            </a:pPr>
            <a:r>
              <a:rPr lang="en">
                <a:solidFill>
                  <a:srgbClr val="000000"/>
                </a:solidFill>
                <a:latin typeface="News Cycle"/>
                <a:ea typeface="News Cycle"/>
                <a:cs typeface="News Cycle"/>
                <a:sym typeface="News Cycle"/>
              </a:rPr>
              <a:t>12% SWD</a:t>
            </a:r>
            <a:endParaRPr>
              <a:solidFill>
                <a:srgbClr val="000000"/>
              </a:solidFill>
              <a:latin typeface="News Cycle"/>
              <a:ea typeface="News Cycle"/>
              <a:cs typeface="News Cycle"/>
              <a:sym typeface="News Cycle"/>
            </a:endParaRPr>
          </a:p>
          <a:p>
            <a:pPr marL="914400" lvl="1" indent="-381000" algn="l" rtl="0">
              <a:lnSpc>
                <a:spcPct val="115000"/>
              </a:lnSpc>
              <a:spcBef>
                <a:spcPts val="0"/>
              </a:spcBef>
              <a:spcAft>
                <a:spcPts val="0"/>
              </a:spcAft>
              <a:buClr>
                <a:srgbClr val="000000"/>
              </a:buClr>
              <a:buSzPts val="2400"/>
              <a:buFont typeface="News Cycle"/>
              <a:buChar char="○"/>
            </a:pPr>
            <a:r>
              <a:rPr lang="en">
                <a:solidFill>
                  <a:srgbClr val="000000"/>
                </a:solidFill>
                <a:latin typeface="News Cycle"/>
                <a:ea typeface="News Cycle"/>
                <a:cs typeface="News Cycle"/>
                <a:sym typeface="News Cycle"/>
              </a:rPr>
              <a:t>37% Free/Reduced Lunch</a:t>
            </a:r>
            <a:endParaRPr sz="3600" b="1">
              <a:solidFill>
                <a:srgbClr val="000000"/>
              </a:solidFill>
              <a:latin typeface="News Cycle"/>
              <a:ea typeface="News Cycle"/>
              <a:cs typeface="News Cycle"/>
              <a:sym typeface="News Cycle"/>
            </a:endParaRPr>
          </a:p>
        </p:txBody>
      </p:sp>
      <p:pic>
        <p:nvPicPr>
          <p:cNvPr id="89" name="Google Shape;89;p20" descr="Image result for ttsd image"/>
          <p:cNvPicPr preferRelativeResize="0"/>
          <p:nvPr/>
        </p:nvPicPr>
        <p:blipFill>
          <a:blip r:embed="rId3">
            <a:alphaModFix/>
          </a:blip>
          <a:stretch>
            <a:fillRect/>
          </a:stretch>
        </p:blipFill>
        <p:spPr>
          <a:xfrm>
            <a:off x="6211400" y="3359475"/>
            <a:ext cx="2830900" cy="3022825"/>
          </a:xfrm>
          <a:prstGeom prst="rect">
            <a:avLst/>
          </a:prstGeom>
          <a:noFill/>
          <a:ln>
            <a:noFill/>
          </a:ln>
        </p:spPr>
      </p:pic>
      <p:sp>
        <p:nvSpPr>
          <p:cNvPr id="90" name="Google Shape;90;p20"/>
          <p:cNvSpPr txBox="1"/>
          <p:nvPr/>
        </p:nvSpPr>
        <p:spPr>
          <a:xfrm>
            <a:off x="2517850" y="2202650"/>
            <a:ext cx="73476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91" name="Google Shape;91;p20"/>
          <p:cNvSpPr txBox="1"/>
          <p:nvPr/>
        </p:nvSpPr>
        <p:spPr>
          <a:xfrm>
            <a:off x="4273150" y="1199650"/>
            <a:ext cx="4651200" cy="25521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Font typeface="News Cycle"/>
              <a:buChar char="●"/>
            </a:pPr>
            <a:r>
              <a:rPr lang="en" sz="2400" u="sng">
                <a:solidFill>
                  <a:schemeClr val="dk1"/>
                </a:solidFill>
                <a:latin typeface="News Cycle"/>
                <a:ea typeface="News Cycle"/>
                <a:cs typeface="News Cycle"/>
                <a:sym typeface="News Cycle"/>
              </a:rPr>
              <a:t>Hazelbrook Middle School:</a:t>
            </a:r>
            <a:endParaRPr sz="2400" u="sng">
              <a:solidFill>
                <a:schemeClr val="dk1"/>
              </a:solidFill>
              <a:latin typeface="News Cycle"/>
              <a:ea typeface="News Cycle"/>
              <a:cs typeface="News Cycle"/>
              <a:sym typeface="News Cycle"/>
            </a:endParaRPr>
          </a:p>
          <a:p>
            <a:pPr marL="914400" lvl="1" indent="-381000" algn="l" rtl="0">
              <a:lnSpc>
                <a:spcPct val="115000"/>
              </a:lnSpc>
              <a:spcBef>
                <a:spcPts val="0"/>
              </a:spcBef>
              <a:spcAft>
                <a:spcPts val="0"/>
              </a:spcAft>
              <a:buClr>
                <a:schemeClr val="dk1"/>
              </a:buClr>
              <a:buSzPts val="2400"/>
              <a:buFont typeface="News Cycle"/>
              <a:buChar char="○"/>
            </a:pPr>
            <a:r>
              <a:rPr lang="en" sz="2400">
                <a:solidFill>
                  <a:schemeClr val="dk1"/>
                </a:solidFill>
                <a:latin typeface="News Cycle"/>
                <a:ea typeface="News Cycle"/>
                <a:cs typeface="News Cycle"/>
                <a:sym typeface="News Cycle"/>
              </a:rPr>
              <a:t>964 Student Enrollment</a:t>
            </a:r>
            <a:endParaRPr sz="2400">
              <a:solidFill>
                <a:schemeClr val="dk1"/>
              </a:solidFill>
              <a:latin typeface="News Cycle"/>
              <a:ea typeface="News Cycle"/>
              <a:cs typeface="News Cycle"/>
              <a:sym typeface="News Cycle"/>
            </a:endParaRPr>
          </a:p>
          <a:p>
            <a:pPr marL="914400" lvl="1" indent="-381000" algn="l" rtl="0">
              <a:lnSpc>
                <a:spcPct val="115000"/>
              </a:lnSpc>
              <a:spcBef>
                <a:spcPts val="0"/>
              </a:spcBef>
              <a:spcAft>
                <a:spcPts val="0"/>
              </a:spcAft>
              <a:buClr>
                <a:schemeClr val="dk1"/>
              </a:buClr>
              <a:buSzPts val="2400"/>
              <a:buFont typeface="News Cycle"/>
              <a:buChar char="○"/>
            </a:pPr>
            <a:r>
              <a:rPr lang="en" sz="2400">
                <a:solidFill>
                  <a:schemeClr val="dk1"/>
                </a:solidFill>
                <a:latin typeface="News Cycle"/>
                <a:ea typeface="News Cycle"/>
                <a:cs typeface="News Cycle"/>
                <a:sym typeface="News Cycle"/>
              </a:rPr>
              <a:t>26% ELL</a:t>
            </a:r>
            <a:endParaRPr sz="2400">
              <a:solidFill>
                <a:schemeClr val="dk1"/>
              </a:solidFill>
              <a:latin typeface="News Cycle"/>
              <a:ea typeface="News Cycle"/>
              <a:cs typeface="News Cycle"/>
              <a:sym typeface="News Cycle"/>
            </a:endParaRPr>
          </a:p>
          <a:p>
            <a:pPr marL="914400" lvl="1" indent="-381000" algn="l" rtl="0">
              <a:lnSpc>
                <a:spcPct val="115000"/>
              </a:lnSpc>
              <a:spcBef>
                <a:spcPts val="0"/>
              </a:spcBef>
              <a:spcAft>
                <a:spcPts val="0"/>
              </a:spcAft>
              <a:buClr>
                <a:schemeClr val="dk1"/>
              </a:buClr>
              <a:buSzPts val="2400"/>
              <a:buFont typeface="News Cycle"/>
              <a:buChar char="○"/>
            </a:pPr>
            <a:r>
              <a:rPr lang="en" sz="2400">
                <a:solidFill>
                  <a:schemeClr val="dk1"/>
                </a:solidFill>
                <a:latin typeface="News Cycle"/>
                <a:ea typeface="News Cycle"/>
                <a:cs typeface="News Cycle"/>
                <a:sym typeface="News Cycle"/>
              </a:rPr>
              <a:t>11% SWD</a:t>
            </a:r>
            <a:endParaRPr sz="2400">
              <a:solidFill>
                <a:schemeClr val="dk1"/>
              </a:solidFill>
              <a:latin typeface="News Cycle"/>
              <a:ea typeface="News Cycle"/>
              <a:cs typeface="News Cycle"/>
              <a:sym typeface="News Cycle"/>
            </a:endParaRPr>
          </a:p>
          <a:p>
            <a:pPr marL="914400" lvl="1" indent="-381000" algn="l" rtl="0">
              <a:lnSpc>
                <a:spcPct val="115000"/>
              </a:lnSpc>
              <a:spcBef>
                <a:spcPts val="0"/>
              </a:spcBef>
              <a:spcAft>
                <a:spcPts val="0"/>
              </a:spcAft>
              <a:buClr>
                <a:schemeClr val="dk1"/>
              </a:buClr>
              <a:buSzPts val="2400"/>
              <a:buFont typeface="News Cycle"/>
              <a:buChar char="○"/>
            </a:pPr>
            <a:r>
              <a:rPr lang="en" sz="2400">
                <a:solidFill>
                  <a:schemeClr val="dk1"/>
                </a:solidFill>
                <a:latin typeface="News Cycle"/>
                <a:ea typeface="News Cycle"/>
                <a:cs typeface="News Cycle"/>
                <a:sym typeface="News Cycle"/>
              </a:rPr>
              <a:t>37% Free/Reduced Lunch</a:t>
            </a:r>
            <a:endParaRPr sz="3600" b="1">
              <a:solidFill>
                <a:schemeClr val="dk1"/>
              </a:solidFill>
              <a:latin typeface="News Cycle"/>
              <a:ea typeface="News Cycle"/>
              <a:cs typeface="News Cycle"/>
              <a:sym typeface="News Cycle"/>
            </a:endParaRPr>
          </a:p>
          <a:p>
            <a:pPr marL="0" lvl="0" indent="0" algn="l" rtl="0">
              <a:spcBef>
                <a:spcPts val="1600"/>
              </a:spcBef>
              <a:spcAft>
                <a:spcPts val="0"/>
              </a:spcAft>
              <a:buNone/>
            </a:pPr>
            <a:endParaRPr>
              <a:latin typeface="Source Sans Pro"/>
              <a:ea typeface="Source Sans Pro"/>
              <a:cs typeface="Source Sans Pro"/>
              <a:sym typeface="Source Sans Pro"/>
            </a:endParaRPr>
          </a:p>
        </p:txBody>
      </p:sp>
      <p:sp>
        <p:nvSpPr>
          <p:cNvPr id="92" name="Google Shape;92;p20"/>
          <p:cNvSpPr txBox="1"/>
          <p:nvPr/>
        </p:nvSpPr>
        <p:spPr>
          <a:xfrm>
            <a:off x="2014350" y="4025675"/>
            <a:ext cx="4461900" cy="25521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Font typeface="News Cycle"/>
              <a:buChar char="●"/>
            </a:pPr>
            <a:r>
              <a:rPr lang="en" sz="2400" u="sng">
                <a:solidFill>
                  <a:schemeClr val="dk1"/>
                </a:solidFill>
                <a:latin typeface="News Cycle"/>
                <a:ea typeface="News Cycle"/>
                <a:cs typeface="News Cycle"/>
                <a:sym typeface="News Cycle"/>
              </a:rPr>
              <a:t>Twality Middle School:</a:t>
            </a:r>
            <a:endParaRPr sz="2400" u="sng">
              <a:solidFill>
                <a:schemeClr val="dk1"/>
              </a:solidFill>
              <a:latin typeface="News Cycle"/>
              <a:ea typeface="News Cycle"/>
              <a:cs typeface="News Cycle"/>
              <a:sym typeface="News Cycle"/>
            </a:endParaRPr>
          </a:p>
          <a:p>
            <a:pPr marL="914400" lvl="1" indent="-381000" algn="l" rtl="0">
              <a:lnSpc>
                <a:spcPct val="115000"/>
              </a:lnSpc>
              <a:spcBef>
                <a:spcPts val="0"/>
              </a:spcBef>
              <a:spcAft>
                <a:spcPts val="0"/>
              </a:spcAft>
              <a:buClr>
                <a:schemeClr val="dk1"/>
              </a:buClr>
              <a:buSzPts val="2400"/>
              <a:buFont typeface="News Cycle"/>
              <a:buChar char="○"/>
            </a:pPr>
            <a:r>
              <a:rPr lang="en" sz="2400">
                <a:solidFill>
                  <a:schemeClr val="dk1"/>
                </a:solidFill>
                <a:latin typeface="News Cycle"/>
                <a:ea typeface="News Cycle"/>
                <a:cs typeface="News Cycle"/>
                <a:sym typeface="News Cycle"/>
              </a:rPr>
              <a:t>1060 Student Enrollment</a:t>
            </a:r>
            <a:endParaRPr sz="2400">
              <a:solidFill>
                <a:schemeClr val="dk1"/>
              </a:solidFill>
              <a:latin typeface="News Cycle"/>
              <a:ea typeface="News Cycle"/>
              <a:cs typeface="News Cycle"/>
              <a:sym typeface="News Cycle"/>
            </a:endParaRPr>
          </a:p>
          <a:p>
            <a:pPr marL="914400" lvl="1" indent="-381000" algn="l" rtl="0">
              <a:lnSpc>
                <a:spcPct val="115000"/>
              </a:lnSpc>
              <a:spcBef>
                <a:spcPts val="0"/>
              </a:spcBef>
              <a:spcAft>
                <a:spcPts val="0"/>
              </a:spcAft>
              <a:buClr>
                <a:schemeClr val="dk1"/>
              </a:buClr>
              <a:buSzPts val="2400"/>
              <a:buFont typeface="News Cycle"/>
              <a:buChar char="○"/>
            </a:pPr>
            <a:r>
              <a:rPr lang="en" sz="2400">
                <a:solidFill>
                  <a:schemeClr val="dk1"/>
                </a:solidFill>
                <a:latin typeface="News Cycle"/>
                <a:ea typeface="News Cycle"/>
                <a:cs typeface="News Cycle"/>
                <a:sym typeface="News Cycle"/>
              </a:rPr>
              <a:t>24% ELL</a:t>
            </a:r>
            <a:endParaRPr sz="2400">
              <a:solidFill>
                <a:schemeClr val="dk1"/>
              </a:solidFill>
              <a:latin typeface="News Cycle"/>
              <a:ea typeface="News Cycle"/>
              <a:cs typeface="News Cycle"/>
              <a:sym typeface="News Cycle"/>
            </a:endParaRPr>
          </a:p>
          <a:p>
            <a:pPr marL="914400" lvl="1" indent="-381000" algn="l" rtl="0">
              <a:lnSpc>
                <a:spcPct val="115000"/>
              </a:lnSpc>
              <a:spcBef>
                <a:spcPts val="0"/>
              </a:spcBef>
              <a:spcAft>
                <a:spcPts val="0"/>
              </a:spcAft>
              <a:buClr>
                <a:schemeClr val="dk1"/>
              </a:buClr>
              <a:buSzPts val="2400"/>
              <a:buFont typeface="News Cycle"/>
              <a:buChar char="○"/>
            </a:pPr>
            <a:r>
              <a:rPr lang="en" sz="2400">
                <a:solidFill>
                  <a:schemeClr val="dk1"/>
                </a:solidFill>
                <a:latin typeface="News Cycle"/>
                <a:ea typeface="News Cycle"/>
                <a:cs typeface="News Cycle"/>
                <a:sym typeface="News Cycle"/>
              </a:rPr>
              <a:t>10% SWD</a:t>
            </a:r>
            <a:endParaRPr sz="2400">
              <a:solidFill>
                <a:schemeClr val="dk1"/>
              </a:solidFill>
              <a:latin typeface="News Cycle"/>
              <a:ea typeface="News Cycle"/>
              <a:cs typeface="News Cycle"/>
              <a:sym typeface="News Cycle"/>
            </a:endParaRPr>
          </a:p>
          <a:p>
            <a:pPr marL="914400" lvl="1" indent="-381000" algn="l" rtl="0">
              <a:lnSpc>
                <a:spcPct val="115000"/>
              </a:lnSpc>
              <a:spcBef>
                <a:spcPts val="0"/>
              </a:spcBef>
              <a:spcAft>
                <a:spcPts val="0"/>
              </a:spcAft>
              <a:buClr>
                <a:schemeClr val="dk1"/>
              </a:buClr>
              <a:buSzPts val="2400"/>
              <a:buFont typeface="News Cycle"/>
              <a:buChar char="○"/>
            </a:pPr>
            <a:r>
              <a:rPr lang="en" sz="2400">
                <a:solidFill>
                  <a:schemeClr val="dk1"/>
                </a:solidFill>
                <a:latin typeface="News Cycle"/>
                <a:ea typeface="News Cycle"/>
                <a:cs typeface="News Cycle"/>
                <a:sym typeface="News Cycle"/>
              </a:rPr>
              <a:t>34% Free/Reduced Lunch</a:t>
            </a:r>
            <a:endParaRPr sz="3600" b="1">
              <a:solidFill>
                <a:schemeClr val="dk1"/>
              </a:solidFill>
              <a:latin typeface="News Cycle"/>
              <a:ea typeface="News Cycle"/>
              <a:cs typeface="News Cycle"/>
              <a:sym typeface="News Cycle"/>
            </a:endParaRPr>
          </a:p>
          <a:p>
            <a:pPr marL="0" lvl="0" indent="0" algn="l" rtl="0">
              <a:spcBef>
                <a:spcPts val="160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457200" y="10228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800" b="1">
                <a:solidFill>
                  <a:srgbClr val="2C343B"/>
                </a:solidFill>
                <a:latin typeface="Fredericka the Great"/>
                <a:ea typeface="Fredericka the Great"/>
                <a:cs typeface="Fredericka the Great"/>
                <a:sym typeface="Fredericka the Great"/>
              </a:rPr>
              <a:t>Other Important Info...</a:t>
            </a:r>
            <a:endParaRPr sz="4800" b="1">
              <a:solidFill>
                <a:srgbClr val="2C343B"/>
              </a:solidFill>
              <a:latin typeface="Fredericka the Great"/>
              <a:ea typeface="Fredericka the Great"/>
              <a:cs typeface="Fredericka the Great"/>
              <a:sym typeface="Fredericka the Great"/>
            </a:endParaRPr>
          </a:p>
          <a:p>
            <a:pPr marL="0" lvl="0" indent="0" algn="ctr" rtl="0">
              <a:spcBef>
                <a:spcPts val="0"/>
              </a:spcBef>
              <a:spcAft>
                <a:spcPts val="0"/>
              </a:spcAft>
              <a:buNone/>
            </a:pPr>
            <a:endParaRPr/>
          </a:p>
        </p:txBody>
      </p:sp>
      <p:sp>
        <p:nvSpPr>
          <p:cNvPr id="98" name="Google Shape;98;p21"/>
          <p:cNvSpPr txBox="1">
            <a:spLocks noGrp="1"/>
          </p:cNvSpPr>
          <p:nvPr>
            <p:ph type="body" idx="1"/>
          </p:nvPr>
        </p:nvSpPr>
        <p:spPr>
          <a:xfrm>
            <a:off x="457207" y="1112725"/>
            <a:ext cx="7984200" cy="49677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00"/>
              </a:buClr>
              <a:buSzPts val="2400"/>
              <a:buFont typeface="News Cycle"/>
              <a:buChar char="●"/>
            </a:pPr>
            <a:r>
              <a:rPr lang="en" sz="2400">
                <a:solidFill>
                  <a:srgbClr val="000000"/>
                </a:solidFill>
                <a:latin typeface="News Cycle"/>
                <a:ea typeface="News Cycle"/>
                <a:cs typeface="News Cycle"/>
                <a:sym typeface="News Cycle"/>
              </a:rPr>
              <a:t>7 period day</a:t>
            </a:r>
            <a:endParaRPr sz="2400">
              <a:solidFill>
                <a:srgbClr val="000000"/>
              </a:solidFill>
              <a:latin typeface="News Cycle"/>
              <a:ea typeface="News Cycle"/>
              <a:cs typeface="News Cycle"/>
              <a:sym typeface="News Cycle"/>
            </a:endParaRPr>
          </a:p>
          <a:p>
            <a:pPr marL="457200" lvl="0" indent="-381000" algn="l" rtl="0">
              <a:lnSpc>
                <a:spcPct val="115000"/>
              </a:lnSpc>
              <a:spcBef>
                <a:spcPts val="0"/>
              </a:spcBef>
              <a:spcAft>
                <a:spcPts val="0"/>
              </a:spcAft>
              <a:buClr>
                <a:srgbClr val="000000"/>
              </a:buClr>
              <a:buSzPts val="2400"/>
              <a:buFont typeface="News Cycle"/>
              <a:buChar char="●"/>
            </a:pPr>
            <a:r>
              <a:rPr lang="en" sz="2400">
                <a:solidFill>
                  <a:srgbClr val="000000"/>
                </a:solidFill>
                <a:latin typeface="News Cycle"/>
                <a:ea typeface="News Cycle"/>
                <a:cs typeface="News Cycle"/>
                <a:sym typeface="News Cycle"/>
              </a:rPr>
              <a:t>45 min periods; 20min Advisory before Per. 1</a:t>
            </a:r>
            <a:endParaRPr sz="2400">
              <a:solidFill>
                <a:srgbClr val="000000"/>
              </a:solidFill>
              <a:latin typeface="News Cycle"/>
              <a:ea typeface="News Cycle"/>
              <a:cs typeface="News Cycle"/>
              <a:sym typeface="News Cycle"/>
            </a:endParaRPr>
          </a:p>
          <a:p>
            <a:pPr marL="457200" lvl="0" indent="-381000" algn="l" rtl="0">
              <a:lnSpc>
                <a:spcPct val="115000"/>
              </a:lnSpc>
              <a:spcBef>
                <a:spcPts val="0"/>
              </a:spcBef>
              <a:spcAft>
                <a:spcPts val="0"/>
              </a:spcAft>
              <a:buClr>
                <a:srgbClr val="000000"/>
              </a:buClr>
              <a:buSzPts val="2400"/>
              <a:buFont typeface="News Cycle"/>
              <a:buChar char="●"/>
            </a:pPr>
            <a:r>
              <a:rPr lang="en" sz="2400">
                <a:solidFill>
                  <a:srgbClr val="000000"/>
                </a:solidFill>
                <a:latin typeface="News Cycle"/>
                <a:ea typeface="News Cycle"/>
                <a:cs typeface="News Cycle"/>
                <a:sym typeface="News Cycle"/>
              </a:rPr>
              <a:t>Core Classes: English Language Arts, Math, Science, Social Studies, PE/Health</a:t>
            </a:r>
            <a:endParaRPr sz="2400">
              <a:solidFill>
                <a:srgbClr val="000000"/>
              </a:solidFill>
              <a:latin typeface="News Cycle"/>
              <a:ea typeface="News Cycle"/>
              <a:cs typeface="News Cycle"/>
              <a:sym typeface="News Cycle"/>
            </a:endParaRPr>
          </a:p>
          <a:p>
            <a:pPr marL="457200" lvl="0" indent="-381000" algn="l" rtl="0">
              <a:lnSpc>
                <a:spcPct val="115000"/>
              </a:lnSpc>
              <a:spcBef>
                <a:spcPts val="0"/>
              </a:spcBef>
              <a:spcAft>
                <a:spcPts val="0"/>
              </a:spcAft>
              <a:buClr>
                <a:srgbClr val="000000"/>
              </a:buClr>
              <a:buSzPts val="2400"/>
              <a:buFont typeface="News Cycle"/>
              <a:buChar char="●"/>
            </a:pPr>
            <a:r>
              <a:rPr lang="en" sz="2400">
                <a:solidFill>
                  <a:srgbClr val="000000"/>
                </a:solidFill>
                <a:latin typeface="News Cycle"/>
                <a:ea typeface="News Cycle"/>
                <a:cs typeface="News Cycle"/>
                <a:sym typeface="News Cycle"/>
              </a:rPr>
              <a:t>Additional Programming:</a:t>
            </a:r>
            <a:endParaRPr sz="2400">
              <a:solidFill>
                <a:srgbClr val="000000"/>
              </a:solidFill>
              <a:latin typeface="News Cycle"/>
              <a:ea typeface="News Cycle"/>
              <a:cs typeface="News Cycle"/>
              <a:sym typeface="News Cycle"/>
            </a:endParaRPr>
          </a:p>
          <a:p>
            <a:pPr marL="914400" lvl="1" indent="-381000" algn="l" rtl="0">
              <a:lnSpc>
                <a:spcPct val="115000"/>
              </a:lnSpc>
              <a:spcBef>
                <a:spcPts val="0"/>
              </a:spcBef>
              <a:spcAft>
                <a:spcPts val="0"/>
              </a:spcAft>
              <a:buClr>
                <a:srgbClr val="000000"/>
              </a:buClr>
              <a:buSzPts val="2400"/>
              <a:buFont typeface="News Cycle"/>
              <a:buChar char="○"/>
            </a:pPr>
            <a:r>
              <a:rPr lang="en" sz="2400">
                <a:solidFill>
                  <a:srgbClr val="000000"/>
                </a:solidFill>
                <a:latin typeface="News Cycle"/>
                <a:ea typeface="News Cycle"/>
                <a:cs typeface="News Cycle"/>
                <a:sym typeface="News Cycle"/>
              </a:rPr>
              <a:t>Electives</a:t>
            </a:r>
            <a:endParaRPr sz="2400">
              <a:solidFill>
                <a:srgbClr val="000000"/>
              </a:solidFill>
              <a:latin typeface="News Cycle"/>
              <a:ea typeface="News Cycle"/>
              <a:cs typeface="News Cycle"/>
              <a:sym typeface="News Cycle"/>
            </a:endParaRPr>
          </a:p>
          <a:p>
            <a:pPr marL="914400" lvl="1" indent="-381000" algn="l" rtl="0">
              <a:lnSpc>
                <a:spcPct val="115000"/>
              </a:lnSpc>
              <a:spcBef>
                <a:spcPts val="0"/>
              </a:spcBef>
              <a:spcAft>
                <a:spcPts val="0"/>
              </a:spcAft>
              <a:buClr>
                <a:srgbClr val="000000"/>
              </a:buClr>
              <a:buSzPts val="2400"/>
              <a:buFont typeface="News Cycle"/>
              <a:buChar char="○"/>
            </a:pPr>
            <a:r>
              <a:rPr lang="en" sz="2400">
                <a:solidFill>
                  <a:srgbClr val="000000"/>
                </a:solidFill>
                <a:latin typeface="News Cycle"/>
                <a:ea typeface="News Cycle"/>
                <a:cs typeface="News Cycle"/>
                <a:sym typeface="News Cycle"/>
              </a:rPr>
              <a:t>English Language Development (National Geographic, English 3D)</a:t>
            </a:r>
            <a:endParaRPr sz="2400">
              <a:solidFill>
                <a:srgbClr val="000000"/>
              </a:solidFill>
              <a:latin typeface="News Cycle"/>
              <a:ea typeface="News Cycle"/>
              <a:cs typeface="News Cycle"/>
              <a:sym typeface="News Cycle"/>
            </a:endParaRPr>
          </a:p>
          <a:p>
            <a:pPr marL="914400" lvl="1" indent="-381000" algn="l" rtl="0">
              <a:lnSpc>
                <a:spcPct val="115000"/>
              </a:lnSpc>
              <a:spcBef>
                <a:spcPts val="0"/>
              </a:spcBef>
              <a:spcAft>
                <a:spcPts val="0"/>
              </a:spcAft>
              <a:buClr>
                <a:srgbClr val="000000"/>
              </a:buClr>
              <a:buSzPts val="2400"/>
              <a:buFont typeface="News Cycle"/>
              <a:buChar char="○"/>
            </a:pPr>
            <a:r>
              <a:rPr lang="en" sz="2400">
                <a:solidFill>
                  <a:srgbClr val="000000"/>
                </a:solidFill>
                <a:latin typeface="News Cycle"/>
                <a:ea typeface="News Cycle"/>
                <a:cs typeface="News Cycle"/>
                <a:sym typeface="News Cycle"/>
              </a:rPr>
              <a:t>Read 180</a:t>
            </a:r>
            <a:endParaRPr sz="2400">
              <a:solidFill>
                <a:srgbClr val="000000"/>
              </a:solidFill>
              <a:latin typeface="News Cycle"/>
              <a:ea typeface="News Cycle"/>
              <a:cs typeface="News Cycle"/>
              <a:sym typeface="News Cycle"/>
            </a:endParaRPr>
          </a:p>
          <a:p>
            <a:pPr marL="914400" lvl="1" indent="-381000" algn="l" rtl="0">
              <a:lnSpc>
                <a:spcPct val="115000"/>
              </a:lnSpc>
              <a:spcBef>
                <a:spcPts val="0"/>
              </a:spcBef>
              <a:spcAft>
                <a:spcPts val="0"/>
              </a:spcAft>
              <a:buClr>
                <a:srgbClr val="000000"/>
              </a:buClr>
              <a:buSzPts val="2400"/>
              <a:buFont typeface="News Cycle"/>
              <a:buChar char="○"/>
            </a:pPr>
            <a:r>
              <a:rPr lang="en" sz="2400">
                <a:solidFill>
                  <a:srgbClr val="000000"/>
                </a:solidFill>
                <a:latin typeface="News Cycle"/>
                <a:ea typeface="News Cycle"/>
                <a:cs typeface="News Cycle"/>
                <a:sym typeface="News Cycle"/>
              </a:rPr>
              <a:t>System 44</a:t>
            </a:r>
            <a:endParaRPr sz="2400">
              <a:solidFill>
                <a:srgbClr val="000000"/>
              </a:solidFill>
              <a:latin typeface="News Cycle"/>
              <a:ea typeface="News Cycle"/>
              <a:cs typeface="News Cycle"/>
              <a:sym typeface="News Cycle"/>
            </a:endParaRPr>
          </a:p>
          <a:p>
            <a:pPr marL="914400" lvl="1" indent="-381000" algn="l" rtl="0">
              <a:lnSpc>
                <a:spcPct val="115000"/>
              </a:lnSpc>
              <a:spcBef>
                <a:spcPts val="0"/>
              </a:spcBef>
              <a:spcAft>
                <a:spcPts val="0"/>
              </a:spcAft>
              <a:buClr>
                <a:srgbClr val="000000"/>
              </a:buClr>
              <a:buSzPts val="2400"/>
              <a:buFont typeface="News Cycle"/>
              <a:buChar char="○"/>
            </a:pPr>
            <a:r>
              <a:rPr lang="en" sz="2400">
                <a:solidFill>
                  <a:srgbClr val="000000"/>
                </a:solidFill>
                <a:latin typeface="News Cycle"/>
                <a:ea typeface="News Cycle"/>
                <a:cs typeface="News Cycle"/>
                <a:sym typeface="News Cycle"/>
              </a:rPr>
              <a:t>Ed Tech (6th grade at Fowler and Hazelbrook)</a:t>
            </a:r>
            <a:endParaRPr sz="2400">
              <a:solidFill>
                <a:srgbClr val="000000"/>
              </a:solidFill>
              <a:latin typeface="News Cycle"/>
              <a:ea typeface="News Cycle"/>
              <a:cs typeface="News Cycle"/>
              <a:sym typeface="News Cycle"/>
            </a:endParaRPr>
          </a:p>
          <a:p>
            <a:pPr marL="914400" lvl="1" indent="-381000" algn="l" rtl="0">
              <a:lnSpc>
                <a:spcPct val="115000"/>
              </a:lnSpc>
              <a:spcBef>
                <a:spcPts val="0"/>
              </a:spcBef>
              <a:spcAft>
                <a:spcPts val="0"/>
              </a:spcAft>
              <a:buClr>
                <a:srgbClr val="000000"/>
              </a:buClr>
              <a:buSzPts val="2400"/>
              <a:buFont typeface="News Cycle"/>
              <a:buChar char="○"/>
            </a:pPr>
            <a:r>
              <a:rPr lang="en" sz="2400">
                <a:solidFill>
                  <a:srgbClr val="000000"/>
                </a:solidFill>
                <a:latin typeface="News Cycle"/>
                <a:ea typeface="News Cycle"/>
                <a:cs typeface="News Cycle"/>
                <a:sym typeface="News Cycle"/>
              </a:rPr>
              <a:t>Additional Reading Class (6th grade at Twality)</a:t>
            </a:r>
            <a:endParaRPr sz="2400">
              <a:solidFill>
                <a:srgbClr val="000000"/>
              </a:solidFill>
              <a:latin typeface="News Cycle"/>
              <a:ea typeface="News Cycle"/>
              <a:cs typeface="News Cycle"/>
              <a:sym typeface="News Cycle"/>
            </a:endParaRPr>
          </a:p>
          <a:p>
            <a:pPr marL="0" lvl="0" indent="0" algn="l" rtl="0">
              <a:lnSpc>
                <a:spcPct val="100000"/>
              </a:lnSpc>
              <a:spcBef>
                <a:spcPts val="1600"/>
              </a:spcBef>
              <a:spcAft>
                <a:spcPts val="0"/>
              </a:spcAft>
              <a:buNone/>
            </a:pPr>
            <a:endParaRPr sz="2400" b="1">
              <a:solidFill>
                <a:srgbClr val="000000"/>
              </a:solidFill>
              <a:latin typeface="News Cycle"/>
              <a:ea typeface="News Cycle"/>
              <a:cs typeface="News Cycle"/>
              <a:sym typeface="News Cycle"/>
            </a:endParaRPr>
          </a:p>
          <a:p>
            <a:pPr marL="0" lvl="0" indent="0" algn="ctr" rtl="0">
              <a:lnSpc>
                <a:spcPct val="115000"/>
              </a:lnSpc>
              <a:spcBef>
                <a:spcPts val="1600"/>
              </a:spcBef>
              <a:spcAft>
                <a:spcPts val="1600"/>
              </a:spcAft>
              <a:buNone/>
            </a:pPr>
            <a:endParaRPr sz="2400">
              <a:solidFill>
                <a:srgbClr val="000000"/>
              </a:solidFill>
              <a:latin typeface="News Cycle"/>
              <a:ea typeface="News Cycle"/>
              <a:cs typeface="News Cycle"/>
              <a:sym typeface="News Cycl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104" name="Google Shape;104;p22"/>
          <p:cNvPicPr preferRelativeResize="0"/>
          <p:nvPr/>
        </p:nvPicPr>
        <p:blipFill>
          <a:blip r:embed="rId3">
            <a:alphaModFix/>
          </a:blip>
          <a:stretch>
            <a:fillRect/>
          </a:stretch>
        </p:blipFill>
        <p:spPr>
          <a:xfrm>
            <a:off x="2120189" y="1042936"/>
            <a:ext cx="4475150" cy="4475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Fredericka the Great"/>
                <a:ea typeface="Fredericka the Great"/>
                <a:cs typeface="Fredericka the Great"/>
                <a:sym typeface="Fredericka the Great"/>
              </a:rPr>
              <a:t>Early Warning System in MS</a:t>
            </a:r>
            <a:endParaRPr/>
          </a:p>
        </p:txBody>
      </p:sp>
      <p:pic>
        <p:nvPicPr>
          <p:cNvPr id="110" name="Google Shape;110;p23"/>
          <p:cNvPicPr preferRelativeResize="0"/>
          <p:nvPr/>
        </p:nvPicPr>
        <p:blipFill>
          <a:blip r:embed="rId4">
            <a:alphaModFix/>
          </a:blip>
          <a:stretch>
            <a:fillRect/>
          </a:stretch>
        </p:blipFill>
        <p:spPr>
          <a:xfrm>
            <a:off x="152400" y="2545738"/>
            <a:ext cx="8839199" cy="17665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457200" y="61163"/>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200" b="1">
                <a:solidFill>
                  <a:schemeClr val="dk1"/>
                </a:solidFill>
                <a:latin typeface="Fredericka the Great"/>
                <a:ea typeface="Fredericka the Great"/>
                <a:cs typeface="Fredericka the Great"/>
                <a:sym typeface="Fredericka the Great"/>
              </a:rPr>
              <a:t>Schoolwide/Districtwide</a:t>
            </a:r>
            <a:endParaRPr sz="3600" b="1">
              <a:solidFill>
                <a:srgbClr val="000000"/>
              </a:solidFill>
              <a:latin typeface="Fredericka the Great"/>
              <a:ea typeface="Fredericka the Great"/>
              <a:cs typeface="Fredericka the Great"/>
              <a:sym typeface="Fredericka the Great"/>
            </a:endParaRPr>
          </a:p>
        </p:txBody>
      </p:sp>
      <p:sp>
        <p:nvSpPr>
          <p:cNvPr id="116" name="Google Shape;116;p24"/>
          <p:cNvSpPr txBox="1"/>
          <p:nvPr/>
        </p:nvSpPr>
        <p:spPr>
          <a:xfrm>
            <a:off x="144600" y="937550"/>
            <a:ext cx="8854800" cy="552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000"/>
          </a:p>
          <a:p>
            <a:pPr marL="457200" lvl="0" indent="-533400" algn="l" rtl="0">
              <a:spcBef>
                <a:spcPts val="0"/>
              </a:spcBef>
              <a:spcAft>
                <a:spcPts val="0"/>
              </a:spcAft>
              <a:buSzPts val="4800"/>
              <a:buFont typeface="News Cycle"/>
              <a:buChar char="●"/>
            </a:pPr>
            <a:r>
              <a:rPr lang="en" sz="4800">
                <a:latin typeface="News Cycle"/>
                <a:ea typeface="News Cycle"/>
                <a:cs typeface="News Cycle"/>
                <a:sym typeface="News Cycle"/>
              </a:rPr>
              <a:t>If 80% of the student population is meeting the ABCEs, then look at the 20% for interventions.</a:t>
            </a:r>
            <a:endParaRPr sz="4800">
              <a:latin typeface="News Cycle"/>
              <a:ea typeface="News Cycle"/>
              <a:cs typeface="News Cycle"/>
              <a:sym typeface="News Cycle"/>
            </a:endParaRPr>
          </a:p>
          <a:p>
            <a:pPr marL="457200" lvl="0" indent="-533400" algn="l" rtl="0">
              <a:spcBef>
                <a:spcPts val="0"/>
              </a:spcBef>
              <a:spcAft>
                <a:spcPts val="0"/>
              </a:spcAft>
              <a:buSzPts val="4800"/>
              <a:buFont typeface="News Cycle"/>
              <a:buChar char="●"/>
            </a:pPr>
            <a:r>
              <a:rPr lang="en" sz="4800">
                <a:solidFill>
                  <a:schemeClr val="dk1"/>
                </a:solidFill>
                <a:latin typeface="News Cycle"/>
                <a:ea typeface="News Cycle"/>
                <a:cs typeface="News Cycle"/>
                <a:sym typeface="News Cycle"/>
              </a:rPr>
              <a:t>If not, we have to strengthen the core. </a:t>
            </a:r>
            <a:endParaRPr sz="4800">
              <a:solidFill>
                <a:schemeClr val="dk1"/>
              </a:solidFill>
              <a:latin typeface="News Cycle"/>
              <a:ea typeface="News Cycle"/>
              <a:cs typeface="News Cycle"/>
              <a:sym typeface="News Cycle"/>
            </a:endParaRPr>
          </a:p>
          <a:p>
            <a:pPr marL="457200" lvl="0" indent="-533400" algn="l" rtl="0">
              <a:spcBef>
                <a:spcPts val="0"/>
              </a:spcBef>
              <a:spcAft>
                <a:spcPts val="0"/>
              </a:spcAft>
              <a:buSzPts val="4800"/>
              <a:buFont typeface="News Cycle"/>
              <a:buChar char="●"/>
            </a:pPr>
            <a:r>
              <a:rPr lang="en" sz="4800">
                <a:solidFill>
                  <a:schemeClr val="dk1"/>
                </a:solidFill>
                <a:latin typeface="News Cycle"/>
                <a:ea typeface="News Cycle"/>
                <a:cs typeface="News Cycle"/>
                <a:sym typeface="News Cycle"/>
              </a:rPr>
              <a:t>100% meetings at the heart.</a:t>
            </a:r>
            <a:endParaRPr sz="4800">
              <a:solidFill>
                <a:schemeClr val="dk1"/>
              </a:solidFill>
              <a:latin typeface="News Cycle"/>
              <a:ea typeface="News Cycle"/>
              <a:cs typeface="News Cycle"/>
              <a:sym typeface="News Cycle"/>
            </a:endParaRPr>
          </a:p>
          <a:p>
            <a:pPr marL="457200" lvl="0" indent="0" algn="l" rtl="0">
              <a:spcBef>
                <a:spcPts val="0"/>
              </a:spcBef>
              <a:spcAft>
                <a:spcPts val="0"/>
              </a:spcAft>
              <a:buNone/>
            </a:pPr>
            <a:endParaRPr sz="4000"/>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358950" y="82000"/>
            <a:ext cx="84261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a:solidFill>
                  <a:srgbClr val="000000"/>
                </a:solidFill>
                <a:latin typeface="Fredericka the Great"/>
                <a:ea typeface="Fredericka the Great"/>
                <a:cs typeface="Fredericka the Great"/>
                <a:sym typeface="Fredericka the Great"/>
              </a:rPr>
              <a:t>100% Meetings</a:t>
            </a:r>
            <a:endParaRPr sz="4200" b="1">
              <a:solidFill>
                <a:srgbClr val="000000"/>
              </a:solidFill>
              <a:latin typeface="Fredericka the Great"/>
              <a:ea typeface="Fredericka the Great"/>
              <a:cs typeface="Fredericka the Great"/>
              <a:sym typeface="Fredericka the Great"/>
            </a:endParaRPr>
          </a:p>
        </p:txBody>
      </p:sp>
      <p:sp>
        <p:nvSpPr>
          <p:cNvPr id="122" name="Google Shape;122;p25"/>
          <p:cNvSpPr txBox="1"/>
          <p:nvPr/>
        </p:nvSpPr>
        <p:spPr>
          <a:xfrm>
            <a:off x="208350" y="1493150"/>
            <a:ext cx="8576700" cy="484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600"/>
              </a:spcBef>
              <a:spcAft>
                <a:spcPts val="0"/>
              </a:spcAft>
              <a:buNone/>
            </a:pPr>
            <a:r>
              <a:rPr lang="en" sz="3800" b="1" u="sng">
                <a:latin typeface="News Cycle"/>
                <a:ea typeface="News Cycle"/>
                <a:cs typeface="News Cycle"/>
                <a:sym typeface="News Cycle"/>
              </a:rPr>
              <a:t>Step 1: Summary of Effectiveness</a:t>
            </a:r>
            <a:endParaRPr sz="3800" b="1" u="sng">
              <a:latin typeface="News Cycle"/>
              <a:ea typeface="News Cycle"/>
              <a:cs typeface="News Cycle"/>
              <a:sym typeface="News Cycle"/>
            </a:endParaRPr>
          </a:p>
          <a:p>
            <a:pPr marL="0" lvl="0" indent="0" algn="ctr" rtl="0">
              <a:lnSpc>
                <a:spcPct val="115000"/>
              </a:lnSpc>
              <a:spcBef>
                <a:spcPts val="600"/>
              </a:spcBef>
              <a:spcAft>
                <a:spcPts val="0"/>
              </a:spcAft>
              <a:buNone/>
            </a:pPr>
            <a:r>
              <a:rPr lang="en" sz="3800" b="1">
                <a:latin typeface="News Cycle"/>
                <a:ea typeface="News Cycle"/>
                <a:cs typeface="News Cycle"/>
                <a:sym typeface="News Cycle"/>
              </a:rPr>
              <a:t>Based on ABCE data, is our System of Support sufficient for most students in our school/grade level/house?</a:t>
            </a:r>
            <a:endParaRPr sz="3800" b="1">
              <a:latin typeface="News Cycle"/>
              <a:ea typeface="News Cycle"/>
              <a:cs typeface="News Cycle"/>
              <a:sym typeface="News Cycle"/>
            </a:endParaRPr>
          </a:p>
          <a:p>
            <a:pPr marL="228600" lvl="0" indent="-469900" algn="ctr" rtl="0">
              <a:lnSpc>
                <a:spcPct val="115000"/>
              </a:lnSpc>
              <a:spcBef>
                <a:spcPts val="0"/>
              </a:spcBef>
              <a:spcAft>
                <a:spcPts val="0"/>
              </a:spcAft>
              <a:buClr>
                <a:srgbClr val="000000"/>
              </a:buClr>
              <a:buSzPts val="3800"/>
              <a:buFont typeface="Calibri"/>
              <a:buAutoNum type="romanUcParenR"/>
            </a:pPr>
            <a:r>
              <a:rPr lang="en" sz="3800">
                <a:latin typeface="News Cycle"/>
                <a:ea typeface="News Cycle"/>
                <a:cs typeface="News Cycle"/>
                <a:sym typeface="News Cycle"/>
              </a:rPr>
              <a:t>Review </a:t>
            </a:r>
            <a:r>
              <a:rPr lang="en" sz="3800" b="1" i="1" u="sng">
                <a:latin typeface="News Cycle"/>
                <a:ea typeface="News Cycle"/>
                <a:cs typeface="News Cycle"/>
                <a:sym typeface="News Cycle"/>
              </a:rPr>
              <a:t>previous</a:t>
            </a:r>
            <a:r>
              <a:rPr lang="en" sz="3800">
                <a:latin typeface="News Cycle"/>
                <a:ea typeface="News Cycle"/>
                <a:cs typeface="News Cycle"/>
                <a:sym typeface="News Cycle"/>
              </a:rPr>
              <a:t> ABCE data. </a:t>
            </a:r>
            <a:endParaRPr sz="3800">
              <a:latin typeface="News Cycle"/>
              <a:ea typeface="News Cycle"/>
              <a:cs typeface="News Cycle"/>
              <a:sym typeface="News Cycle"/>
            </a:endParaRPr>
          </a:p>
          <a:p>
            <a:pPr marL="228600" lvl="0" indent="-469900" algn="ctr" rtl="0">
              <a:lnSpc>
                <a:spcPct val="115000"/>
              </a:lnSpc>
              <a:spcBef>
                <a:spcPts val="0"/>
              </a:spcBef>
              <a:spcAft>
                <a:spcPts val="0"/>
              </a:spcAft>
              <a:buClr>
                <a:srgbClr val="000000"/>
              </a:buClr>
              <a:buSzPts val="3800"/>
              <a:buFont typeface="Calibri"/>
              <a:buAutoNum type="romanUcParenR"/>
            </a:pPr>
            <a:r>
              <a:rPr lang="en" sz="3800">
                <a:latin typeface="News Cycle"/>
                <a:ea typeface="News Cycle"/>
                <a:cs typeface="News Cycle"/>
                <a:sym typeface="News Cycle"/>
              </a:rPr>
              <a:t>Analyze </a:t>
            </a:r>
            <a:r>
              <a:rPr lang="en" sz="3800" b="1" i="1" u="sng">
                <a:latin typeface="News Cycle"/>
                <a:ea typeface="News Cycle"/>
                <a:cs typeface="News Cycle"/>
                <a:sym typeface="News Cycle"/>
              </a:rPr>
              <a:t>current</a:t>
            </a:r>
            <a:r>
              <a:rPr lang="en" sz="3800">
                <a:latin typeface="News Cycle"/>
                <a:ea typeface="News Cycle"/>
                <a:cs typeface="News Cycle"/>
                <a:sym typeface="News Cycle"/>
              </a:rPr>
              <a:t> ABCE data..</a:t>
            </a:r>
            <a:endParaRPr sz="3800">
              <a:latin typeface="News Cycle"/>
              <a:ea typeface="News Cycle"/>
              <a:cs typeface="News Cycle"/>
              <a:sym typeface="News Cycle"/>
            </a:endParaRPr>
          </a:p>
        </p:txBody>
      </p:sp>
    </p:spTree>
  </p:cSld>
  <p:clrMapOvr>
    <a:masterClrMapping/>
  </p:clrMapOvr>
</p:sld>
</file>

<file path=ppt/theme/theme1.xml><?xml version="1.0" encoding="utf-8"?>
<a:theme xmlns:a="http://schemas.openxmlformats.org/drawingml/2006/main" name="T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1522</Words>
  <Application>Microsoft Macintosh PowerPoint</Application>
  <PresentationFormat>On-screen Show (4:3)</PresentationFormat>
  <Paragraphs>190</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Noto Sans Symbols</vt:lpstr>
      <vt:lpstr>Autour One</vt:lpstr>
      <vt:lpstr>Permanent Marker</vt:lpstr>
      <vt:lpstr>Fredericka the Great</vt:lpstr>
      <vt:lpstr>Roboto</vt:lpstr>
      <vt:lpstr>Source Sans Pro</vt:lpstr>
      <vt:lpstr>News Cycle</vt:lpstr>
      <vt:lpstr>Poiret One</vt:lpstr>
      <vt:lpstr>Calibri</vt:lpstr>
      <vt:lpstr>Timon template</vt:lpstr>
      <vt:lpstr>  Middle School RTIi in TTSD    Katie Beckett, RTI/Literacy TOSA Instructional Coordinators:  Susan Morgan (Fowler MS), Angela Harkness (Hazelbrook MS), Amy Curtis (Twality MS)  Tigard-Tualatin School District   </vt:lpstr>
      <vt:lpstr>Objectives for the Session</vt:lpstr>
      <vt:lpstr>PowerPoint Presentation</vt:lpstr>
      <vt:lpstr>Who Are We?</vt:lpstr>
      <vt:lpstr>Other Important Info... </vt:lpstr>
      <vt:lpstr>PowerPoint Presentation</vt:lpstr>
      <vt:lpstr>Early Warning System in MS</vt:lpstr>
      <vt:lpstr>Schoolwide/Districtwide</vt:lpstr>
      <vt:lpstr>100% Meetings</vt:lpstr>
      <vt:lpstr>Attendance Data</vt:lpstr>
      <vt:lpstr>Behavior Data</vt:lpstr>
      <vt:lpstr>Grade Data</vt:lpstr>
      <vt:lpstr>Essential Skills Data</vt:lpstr>
      <vt:lpstr>Step 2: Plan for Action </vt:lpstr>
      <vt:lpstr> Step 3: Collecting Evidence of Implementation </vt:lpstr>
      <vt:lpstr> Step 4: Evaluation of Action Plan </vt:lpstr>
      <vt:lpstr>PowerPoint Presentation</vt:lpstr>
      <vt:lpstr>20% Meetings </vt:lpstr>
      <vt:lpstr>20% Meetings </vt:lpstr>
      <vt:lpstr>20% Meetings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Middle School RTIi in TTSD    Katie Beckett, RTI/Literacy TOSA Instructional Coordinators:  Susan Morgan (Fowler MS), Angela Harkness (Hazelbrook MS), Amy Curtis (Twality MS)  Tigard-Tualatin School District   </dc:title>
  <cp:lastModifiedBy>Microsoft Office User</cp:lastModifiedBy>
  <cp:revision>1</cp:revision>
  <dcterms:modified xsi:type="dcterms:W3CDTF">2019-04-23T00:33:37Z</dcterms:modified>
</cp:coreProperties>
</file>