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50"/>
  </p:notesMasterIdLst>
  <p:sldIdLst>
    <p:sldId id="256" r:id="rId2"/>
    <p:sldId id="380" r:id="rId3"/>
    <p:sldId id="258" r:id="rId4"/>
    <p:sldId id="387" r:id="rId5"/>
    <p:sldId id="388" r:id="rId6"/>
    <p:sldId id="385" r:id="rId7"/>
    <p:sldId id="379" r:id="rId8"/>
    <p:sldId id="327" r:id="rId9"/>
    <p:sldId id="364" r:id="rId10"/>
    <p:sldId id="345" r:id="rId11"/>
    <p:sldId id="351" r:id="rId12"/>
    <p:sldId id="349" r:id="rId13"/>
    <p:sldId id="344" r:id="rId14"/>
    <p:sldId id="382" r:id="rId15"/>
    <p:sldId id="381" r:id="rId16"/>
    <p:sldId id="328" r:id="rId17"/>
    <p:sldId id="365" r:id="rId18"/>
    <p:sldId id="394" r:id="rId19"/>
    <p:sldId id="366" r:id="rId20"/>
    <p:sldId id="330" r:id="rId21"/>
    <p:sldId id="322" r:id="rId22"/>
    <p:sldId id="367" r:id="rId23"/>
    <p:sldId id="331" r:id="rId24"/>
    <p:sldId id="368" r:id="rId25"/>
    <p:sldId id="389" r:id="rId26"/>
    <p:sldId id="370" r:id="rId27"/>
    <p:sldId id="371" r:id="rId28"/>
    <p:sldId id="372" r:id="rId29"/>
    <p:sldId id="373" r:id="rId30"/>
    <p:sldId id="374" r:id="rId31"/>
    <p:sldId id="375" r:id="rId32"/>
    <p:sldId id="376" r:id="rId33"/>
    <p:sldId id="401" r:id="rId34"/>
    <p:sldId id="395" r:id="rId35"/>
    <p:sldId id="396" r:id="rId36"/>
    <p:sldId id="397" r:id="rId37"/>
    <p:sldId id="402" r:id="rId38"/>
    <p:sldId id="403" r:id="rId39"/>
    <p:sldId id="339" r:id="rId40"/>
    <p:sldId id="377" r:id="rId41"/>
    <p:sldId id="271" r:id="rId42"/>
    <p:sldId id="400" r:id="rId43"/>
    <p:sldId id="393" r:id="rId44"/>
    <p:sldId id="392" r:id="rId45"/>
    <p:sldId id="383" r:id="rId46"/>
    <p:sldId id="378" r:id="rId47"/>
    <p:sldId id="398" r:id="rId48"/>
    <p:sldId id="399" r:id="rId49"/>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8000"/>
    <a:srgbClr val="FF0000"/>
    <a:srgbClr val="D6D601"/>
    <a:srgbClr val="3466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3"/>
    <p:restoredTop sz="85714" autoAdjust="0"/>
  </p:normalViewPr>
  <p:slideViewPr>
    <p:cSldViewPr snapToGrid="0" snapToObjects="1">
      <p:cViewPr varScale="1">
        <p:scale>
          <a:sx n="92" d="100"/>
          <a:sy n="92" d="100"/>
        </p:scale>
        <p:origin x="1520"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8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43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4744" y="0"/>
            <a:ext cx="4029511" cy="344326"/>
          </a:xfrm>
          <a:prstGeom prst="rect">
            <a:avLst/>
          </a:prstGeom>
        </p:spPr>
        <p:txBody>
          <a:bodyPr vert="horz" lIns="91440" tIns="45720" rIns="91440" bIns="45720" rtlCol="0"/>
          <a:lstStyle>
            <a:lvl1pPr algn="r">
              <a:defRPr sz="1200"/>
            </a:lvl1pPr>
          </a:lstStyle>
          <a:p>
            <a:fld id="{0550A186-5958-9D49-850C-EBA572D067A4}" type="datetimeFigureOut">
              <a:rPr lang="en-US" smtClean="0"/>
              <a:pPr/>
              <a:t>10/26/18</a:t>
            </a:fld>
            <a:endParaRPr lang="en-US"/>
          </a:p>
        </p:txBody>
      </p:sp>
      <p:sp>
        <p:nvSpPr>
          <p:cNvPr id="4" name="Slide Image Placeholder 3"/>
          <p:cNvSpPr>
            <a:spLocks noGrp="1" noRot="1" noChangeAspect="1"/>
          </p:cNvSpPr>
          <p:nvPr>
            <p:ph type="sldImg" idx="2"/>
          </p:nvPr>
        </p:nvSpPr>
        <p:spPr>
          <a:xfrm>
            <a:off x="2927350" y="515938"/>
            <a:ext cx="3443288" cy="2581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712" y="3269332"/>
            <a:ext cx="7437119" cy="30965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312"/>
            <a:ext cx="4029513" cy="3443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4744" y="6536312"/>
            <a:ext cx="4029511" cy="344326"/>
          </a:xfrm>
          <a:prstGeom prst="rect">
            <a:avLst/>
          </a:prstGeom>
        </p:spPr>
        <p:txBody>
          <a:bodyPr vert="horz" lIns="91440" tIns="45720" rIns="91440" bIns="45720" rtlCol="0" anchor="b"/>
          <a:lstStyle>
            <a:lvl1pPr algn="r">
              <a:defRPr sz="1200"/>
            </a:lvl1pPr>
          </a:lstStyle>
          <a:p>
            <a:fld id="{0B242502-1705-AF4C-911F-3C829B13C630}" type="slidenum">
              <a:rPr lang="en-US" smtClean="0"/>
              <a:pPr/>
              <a:t>‹#›</a:t>
            </a:fld>
            <a:endParaRPr lang="en-US"/>
          </a:p>
        </p:txBody>
      </p:sp>
    </p:spTree>
    <p:extLst>
      <p:ext uri="{BB962C8B-B14F-4D97-AF65-F5344CB8AC3E}">
        <p14:creationId xmlns:p14="http://schemas.microsoft.com/office/powerpoint/2010/main" val="3035904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assessment important?</a:t>
            </a:r>
          </a:p>
          <a:p>
            <a:r>
              <a:rPr lang="en-US" baseline="0" dirty="0" smtClean="0"/>
              <a:t>The use of data/evidence is what makes RTI different.</a:t>
            </a:r>
            <a:endParaRPr lang="en-US" dirty="0"/>
          </a:p>
        </p:txBody>
      </p:sp>
      <p:sp>
        <p:nvSpPr>
          <p:cNvPr id="4" name="Slide Number Placeholder 3"/>
          <p:cNvSpPr>
            <a:spLocks noGrp="1"/>
          </p:cNvSpPr>
          <p:nvPr>
            <p:ph type="sldNum" sz="quarter" idx="10"/>
          </p:nvPr>
        </p:nvSpPr>
        <p:spPr/>
        <p:txBody>
          <a:bodyPr/>
          <a:lstStyle/>
          <a:p>
            <a:fld id="{7B9B8CAA-CF76-4297-B1D6-F9A495699B97}" type="slidenum">
              <a:rPr lang="en-US" smtClean="0"/>
              <a:pPr/>
              <a:t>2</a:t>
            </a:fld>
            <a:endParaRPr lang="en-US"/>
          </a:p>
        </p:txBody>
      </p:sp>
    </p:spTree>
    <p:extLst>
      <p:ext uri="{BB962C8B-B14F-4D97-AF65-F5344CB8AC3E}">
        <p14:creationId xmlns:p14="http://schemas.microsoft.com/office/powerpoint/2010/main" val="2135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B8CAA-CF76-4297-B1D6-F9A495699B97}" type="slidenum">
              <a:rPr lang="en-US" smtClean="0"/>
              <a:pPr/>
              <a:t>23</a:t>
            </a:fld>
            <a:endParaRPr lang="en-US"/>
          </a:p>
        </p:txBody>
      </p:sp>
    </p:spTree>
    <p:extLst>
      <p:ext uri="{BB962C8B-B14F-4D97-AF65-F5344CB8AC3E}">
        <p14:creationId xmlns:p14="http://schemas.microsoft.com/office/powerpoint/2010/main" val="292871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115C9-FF48-0540-832F-379CA3A6A827}" type="slidenum">
              <a:rPr lang="en-US" smtClean="0"/>
              <a:t>25</a:t>
            </a:fld>
            <a:endParaRPr lang="en-US"/>
          </a:p>
        </p:txBody>
      </p:sp>
    </p:spTree>
    <p:extLst>
      <p:ext uri="{BB962C8B-B14F-4D97-AF65-F5344CB8AC3E}">
        <p14:creationId xmlns:p14="http://schemas.microsoft.com/office/powerpoint/2010/main" val="47960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115C9-FF48-0540-832F-379CA3A6A827}" type="slidenum">
              <a:rPr lang="en-US" smtClean="0"/>
              <a:t>28</a:t>
            </a:fld>
            <a:endParaRPr lang="en-US"/>
          </a:p>
        </p:txBody>
      </p:sp>
    </p:spTree>
    <p:extLst>
      <p:ext uri="{BB962C8B-B14F-4D97-AF65-F5344CB8AC3E}">
        <p14:creationId xmlns:p14="http://schemas.microsoft.com/office/powerpoint/2010/main" val="16347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42502-1705-AF4C-911F-3C829B13C630}" type="slidenum">
              <a:rPr lang="en-US" smtClean="0"/>
              <a:pPr/>
              <a:t>37</a:t>
            </a:fld>
            <a:endParaRPr lang="en-US"/>
          </a:p>
        </p:txBody>
      </p:sp>
    </p:spTree>
    <p:extLst>
      <p:ext uri="{BB962C8B-B14F-4D97-AF65-F5344CB8AC3E}">
        <p14:creationId xmlns:p14="http://schemas.microsoft.com/office/powerpoint/2010/main" val="205493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intensiveintervention.org</a:t>
            </a:r>
            <a:r>
              <a:rPr lang="en-US" dirty="0" smtClean="0"/>
              <a:t>/intensive-intervention/diagnostic-data/example-diagnostic-tools</a:t>
            </a:r>
            <a:endParaRPr lang="en-US" dirty="0"/>
          </a:p>
        </p:txBody>
      </p:sp>
      <p:sp>
        <p:nvSpPr>
          <p:cNvPr id="4" name="Slide Number Placeholder 3"/>
          <p:cNvSpPr>
            <a:spLocks noGrp="1"/>
          </p:cNvSpPr>
          <p:nvPr>
            <p:ph type="sldNum" sz="quarter" idx="10"/>
          </p:nvPr>
        </p:nvSpPr>
        <p:spPr/>
        <p:txBody>
          <a:bodyPr/>
          <a:lstStyle/>
          <a:p>
            <a:fld id="{0B242502-1705-AF4C-911F-3C829B13C630}" type="slidenum">
              <a:rPr lang="en-US" smtClean="0"/>
              <a:pPr/>
              <a:t>39</a:t>
            </a:fld>
            <a:endParaRPr lang="en-US"/>
          </a:p>
        </p:txBody>
      </p:sp>
    </p:spTree>
    <p:extLst>
      <p:ext uri="{BB962C8B-B14F-4D97-AF65-F5344CB8AC3E}">
        <p14:creationId xmlns:p14="http://schemas.microsoft.com/office/powerpoint/2010/main" val="12851190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TextBox 9"/>
          <p:cNvSpPr txBox="1"/>
          <p:nvPr/>
        </p:nvSpPr>
        <p:spPr>
          <a:xfrm>
            <a:off x="-25400" y="165100"/>
            <a:ext cx="9144000" cy="338554"/>
          </a:xfrm>
          <a:prstGeom prst="rect">
            <a:avLst/>
          </a:prstGeom>
          <a:noFill/>
        </p:spPr>
        <p:txBody>
          <a:bodyPr wrap="square" rtlCol="0">
            <a:spAutoFit/>
          </a:bodyPr>
          <a:lstStyle/>
          <a:p>
            <a:pPr algn="ctr"/>
            <a:r>
              <a:rPr lang="en-US" sz="1600" b="1" i="1" dirty="0" smtClean="0">
                <a:latin typeface="Optima"/>
                <a:cs typeface="Optima"/>
              </a:rPr>
              <a:t>Vision: Every </a:t>
            </a:r>
            <a:r>
              <a:rPr lang="en-US" sz="1600" b="1" i="1" dirty="0">
                <a:latin typeface="Optima"/>
                <a:cs typeface="Optima"/>
              </a:rPr>
              <a:t>child in every district receives the instruction that they need and </a:t>
            </a:r>
            <a:r>
              <a:rPr lang="en-US" sz="1600" b="1" i="1" dirty="0" smtClean="0">
                <a:latin typeface="Optima"/>
                <a:cs typeface="Optima"/>
              </a:rPr>
              <a:t>deserve…every </a:t>
            </a:r>
            <a:r>
              <a:rPr lang="en-US" sz="1600" b="1" i="1" dirty="0">
                <a:latin typeface="Optima"/>
                <a:cs typeface="Optima"/>
              </a:rPr>
              <a:t>day</a:t>
            </a:r>
            <a:r>
              <a:rPr lang="en-US" sz="1600" b="1" i="1" dirty="0" smtClean="0">
                <a:latin typeface="Optima"/>
                <a:cs typeface="Optima"/>
              </a:rPr>
              <a:t>.</a:t>
            </a:r>
            <a:endParaRPr lang="en-US" sz="1600" b="1" i="1" dirty="0">
              <a:latin typeface="Optima"/>
              <a:cs typeface="Optima"/>
            </a:endParaRPr>
          </a:p>
        </p:txBody>
      </p:sp>
      <p:sp>
        <p:nvSpPr>
          <p:cNvPr id="19" name="Rectangle 18"/>
          <p:cNvSpPr/>
          <p:nvPr/>
        </p:nvSpPr>
        <p:spPr>
          <a:xfrm>
            <a:off x="5265362" y="5824733"/>
            <a:ext cx="2048256" cy="197552"/>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301647" y="5547129"/>
            <a:ext cx="2048256" cy="3017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326917" y="4939956"/>
            <a:ext cx="2046097" cy="603504"/>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1830382" y="5824733"/>
            <a:ext cx="2048256" cy="197552"/>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flipH="1">
            <a:off x="1794097" y="5549810"/>
            <a:ext cx="2048256" cy="299071"/>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H="1">
            <a:off x="1890857" y="4965356"/>
            <a:ext cx="2048256" cy="598142"/>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850" y="63500"/>
            <a:ext cx="9004300" cy="6731000"/>
          </a:xfrm>
          <a:prstGeom prst="rect">
            <a:avLst/>
          </a:prstGeom>
          <a:noFill/>
          <a:ln w="38100">
            <a:gradFill flip="none" rotWithShape="1">
              <a:gsLst>
                <a:gs pos="0">
                  <a:srgbClr val="FF0000"/>
                </a:gs>
                <a:gs pos="100000">
                  <a:srgbClr val="008501"/>
                </a:gs>
                <a:gs pos="23000">
                  <a:srgbClr val="FFFF00"/>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3581406"/>
            <a:ext cx="6400800" cy="869642"/>
          </a:xfrm>
        </p:spPr>
        <p:txBody>
          <a:bodyPr/>
          <a:lstStyle>
            <a:lvl1pPr marL="0" indent="0" algn="ctr">
              <a:buNone/>
              <a:defRPr b="0" i="0">
                <a:solidFill>
                  <a:schemeClr val="tx1">
                    <a:tint val="75000"/>
                  </a:schemeClr>
                </a:solidFill>
                <a:latin typeface="Optima"/>
                <a:cs typeface="Opti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927229"/>
            <a:ext cx="7772400" cy="1470025"/>
          </a:xfrm>
        </p:spPr>
        <p:txBody>
          <a:bodyPr>
            <a:normAutofit/>
          </a:bodyPr>
          <a:lstStyle>
            <a:lvl1pPr>
              <a:defRPr sz="4800" b="1" i="0">
                <a:latin typeface="Goudy Old Style"/>
                <a:cs typeface="Goudy Old Style"/>
              </a:defRPr>
            </a:lvl1pPr>
          </a:lstStyle>
          <a:p>
            <a:r>
              <a:rPr lang="en-US" smtClean="0"/>
              <a:t>Click to edit Master title style</a:t>
            </a:r>
            <a:endParaRPr lang="en-US" dirty="0"/>
          </a:p>
        </p:txBody>
      </p:sp>
      <p:grpSp>
        <p:nvGrpSpPr>
          <p:cNvPr id="30" name="Group 29"/>
          <p:cNvGrpSpPr/>
          <p:nvPr/>
        </p:nvGrpSpPr>
        <p:grpSpPr>
          <a:xfrm>
            <a:off x="3617384" y="4753423"/>
            <a:ext cx="1909233" cy="1639844"/>
            <a:chOff x="3617384" y="4753423"/>
            <a:chExt cx="1909233" cy="1639844"/>
          </a:xfrm>
        </p:grpSpPr>
        <p:pic>
          <p:nvPicPr>
            <p:cNvPr id="29" name="Picture 28" descr="ORTIi_RGB_Color_Logo.gif"/>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3" y="4753423"/>
              <a:ext cx="1896534" cy="1639844"/>
            </a:xfrm>
            <a:prstGeom prst="rect">
              <a:avLst/>
            </a:prstGeom>
          </p:spPr>
        </p:pic>
        <p:pic>
          <p:nvPicPr>
            <p:cNvPr id="28" name="Picture 27" descr="ORTIi_RGB_Color_Logo.pdf"/>
            <p:cNvPicPr>
              <a:picLocks noChangeAspect="1"/>
            </p:cNvPicPr>
            <p:nvPr userDrawn="1"/>
          </p:nvPicPr>
          <p:blipFill rotWithShape="1">
            <a:blip r:embed="rId4"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spTree>
    <p:extLst>
      <p:ext uri="{BB962C8B-B14F-4D97-AF65-F5344CB8AC3E}">
        <p14:creationId xmlns:p14="http://schemas.microsoft.com/office/powerpoint/2010/main" val="205357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er 3 Slide">
    <p:spTree>
      <p:nvGrpSpPr>
        <p:cNvPr id="1" name=""/>
        <p:cNvGrpSpPr/>
        <p:nvPr/>
      </p:nvGrpSpPr>
      <p:grpSpPr>
        <a:xfrm>
          <a:off x="0" y="0"/>
          <a:ext cx="0" cy="0"/>
          <a:chOff x="0" y="0"/>
          <a:chExt cx="0" cy="0"/>
        </a:xfrm>
      </p:grpSpPr>
      <p:cxnSp>
        <p:nvCxnSpPr>
          <p:cNvPr id="38" name="Straight Connector 37"/>
          <p:cNvCxnSpPr/>
          <p:nvPr/>
        </p:nvCxnSpPr>
        <p:spPr>
          <a:xfrm flipV="1">
            <a:off x="78015" y="1258514"/>
            <a:ext cx="8996134" cy="9740"/>
          </a:xfrm>
          <a:prstGeom prst="line">
            <a:avLst/>
          </a:prstGeom>
          <a:ln w="28575" cmpd="sng">
            <a:gradFill flip="none" rotWithShape="1">
              <a:gsLst>
                <a:gs pos="49000">
                  <a:srgbClr val="FF0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37" name="Rectangle 36"/>
          <p:cNvSpPr/>
          <p:nvPr/>
        </p:nvSpPr>
        <p:spPr>
          <a:xfrm>
            <a:off x="78014" y="71277"/>
            <a:ext cx="8996135" cy="1187237"/>
          </a:xfrm>
          <a:prstGeom prst="rect">
            <a:avLst/>
          </a:prstGeom>
          <a:gradFill flip="none" rotWithShape="1">
            <a:gsLst>
              <a:gs pos="80000">
                <a:srgbClr val="FF0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931400" y="4648200"/>
            <a:ext cx="184666" cy="369332"/>
          </a:xfrm>
          <a:prstGeom prst="rect">
            <a:avLst/>
          </a:prstGeom>
          <a:noFill/>
        </p:spPr>
        <p:txBody>
          <a:bodyPr wrap="none" rtlCol="0">
            <a:spAutoFit/>
          </a:bodyPr>
          <a:lstStyle/>
          <a:p>
            <a:endParaRPr lang="en-US" dirty="0"/>
          </a:p>
        </p:txBody>
      </p:sp>
      <p:sp>
        <p:nvSpPr>
          <p:cNvPr id="36" name="Rectangle 35"/>
          <p:cNvSpPr/>
          <p:nvPr/>
        </p:nvSpPr>
        <p:spPr>
          <a:xfrm>
            <a:off x="69850" y="63500"/>
            <a:ext cx="9004300" cy="673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3750499" y="6159494"/>
            <a:ext cx="1642496" cy="614767"/>
            <a:chOff x="3750499" y="6159494"/>
            <a:chExt cx="1642496" cy="614767"/>
          </a:xfrm>
        </p:grpSpPr>
        <p:sp>
          <p:nvSpPr>
            <p:cNvPr id="40" name="Rectangle 39"/>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userDrawn="1"/>
          </p:nvGrpSpPr>
          <p:grpSpPr>
            <a:xfrm>
              <a:off x="4202642" y="6159494"/>
              <a:ext cx="738717" cy="614767"/>
              <a:chOff x="3617384" y="4753423"/>
              <a:chExt cx="1909233" cy="1639844"/>
            </a:xfrm>
          </p:grpSpPr>
          <p:pic>
            <p:nvPicPr>
              <p:cNvPr id="47" name="Picture 46"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48" name="Picture 47"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34" name="Content Placeholder 2"/>
          <p:cNvSpPr>
            <a:spLocks noGrp="1"/>
          </p:cNvSpPr>
          <p:nvPr>
            <p:ph idx="1"/>
          </p:nvPr>
        </p:nvSpPr>
        <p:spPr>
          <a:xfrm>
            <a:off x="457200" y="1502304"/>
            <a:ext cx="8229600" cy="4581602"/>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84797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991932-627E-E84C-8897-9332DBA13255}" type="slidenum">
              <a:rPr lang="en-US" smtClean="0"/>
              <a:pPr/>
              <a:t>‹#›</a:t>
            </a:fld>
            <a:endParaRPr lang="en-US"/>
          </a:p>
        </p:txBody>
      </p:sp>
    </p:spTree>
    <p:extLst>
      <p:ext uri="{BB962C8B-B14F-4D97-AF65-F5344CB8AC3E}">
        <p14:creationId xmlns:p14="http://schemas.microsoft.com/office/powerpoint/2010/main" val="23761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3" name="Document 2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157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9263"/>
            <a:ext cx="4040188"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157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9263"/>
            <a:ext cx="4041775"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grpSp>
        <p:nvGrpSpPr>
          <p:cNvPr id="14" name="Group 13"/>
          <p:cNvGrpSpPr/>
          <p:nvPr/>
        </p:nvGrpSpPr>
        <p:grpSpPr>
          <a:xfrm>
            <a:off x="82280" y="6149253"/>
            <a:ext cx="9015540" cy="680609"/>
            <a:chOff x="128460" y="6098599"/>
            <a:chExt cx="9015540" cy="680609"/>
          </a:xfrm>
        </p:grpSpPr>
        <p:pic>
          <p:nvPicPr>
            <p:cNvPr id="17" name="Picture 16" descr="OrRT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60" y="6098599"/>
              <a:ext cx="926786" cy="680609"/>
            </a:xfrm>
            <a:prstGeom prst="rect">
              <a:avLst/>
            </a:prstGeom>
          </p:spPr>
        </p:pic>
        <p:sp>
          <p:nvSpPr>
            <p:cNvPr id="18" name="TextBox 17"/>
            <p:cNvSpPr txBox="1"/>
            <p:nvPr userDrawn="1"/>
          </p:nvSpPr>
          <p:spPr>
            <a:xfrm>
              <a:off x="974428" y="6406538"/>
              <a:ext cx="2930357" cy="369332"/>
            </a:xfrm>
            <a:prstGeom prst="rect">
              <a:avLst/>
            </a:prstGeom>
            <a:noFill/>
          </p:spPr>
          <p:txBody>
            <a:bodyPr wrap="square" rtlCol="0">
              <a:spAutoFit/>
            </a:bodyPr>
            <a:lstStyle/>
            <a:p>
              <a:pPr algn="l"/>
              <a:r>
                <a:rPr lang="en-US" b="0" i="0" dirty="0" smtClean="0">
                  <a:latin typeface="Futura Condensed"/>
                  <a:cs typeface="Futura Condensed"/>
                </a:rPr>
                <a:t>Oregon Response to Intervention</a:t>
              </a:r>
              <a:endParaRPr lang="en-US" b="0" i="0" dirty="0">
                <a:latin typeface="Futura Condensed"/>
                <a:cs typeface="Futura Condensed"/>
              </a:endParaRPr>
            </a:p>
          </p:txBody>
        </p:sp>
        <p:sp>
          <p:nvSpPr>
            <p:cNvPr id="19" name="TextBox 18"/>
            <p:cNvSpPr txBox="1"/>
            <p:nvPr userDrawn="1"/>
          </p:nvSpPr>
          <p:spPr>
            <a:xfrm>
              <a:off x="6977759" y="6406538"/>
              <a:ext cx="2166241" cy="369332"/>
            </a:xfrm>
            <a:prstGeom prst="rect">
              <a:avLst/>
            </a:prstGeom>
            <a:noFill/>
          </p:spPr>
          <p:txBody>
            <a:bodyPr wrap="none" rtlCol="0">
              <a:spAutoFit/>
            </a:bodyPr>
            <a:lstStyle/>
            <a:p>
              <a:r>
                <a:rPr lang="en-US" b="0" i="0" dirty="0" smtClean="0">
                  <a:latin typeface="Futura"/>
                  <a:cs typeface="Futura"/>
                </a:rPr>
                <a:t>www.oregonrti.org</a:t>
              </a:r>
              <a:endParaRPr lang="en-US" b="0" i="0" dirty="0">
                <a:latin typeface="Futura"/>
                <a:cs typeface="Futura"/>
              </a:endParaRPr>
            </a:p>
          </p:txBody>
        </p:sp>
      </p:grpSp>
    </p:spTree>
    <p:extLst>
      <p:ext uri="{BB962C8B-B14F-4D97-AF65-F5344CB8AC3E}">
        <p14:creationId xmlns:p14="http://schemas.microsoft.com/office/powerpoint/2010/main" val="353501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4" name="Document 3"/>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2B856BC8-A5D9-4ED2-ACA6-085BA616CD03}" type="slidenum">
              <a:rPr lang="en-US" smtClean="0"/>
              <a:pPr/>
              <a:t>‹#›</a:t>
            </a:fld>
            <a:endParaRPr lang="en-US"/>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Tree>
    <p:extLst>
      <p:ext uri="{BB962C8B-B14F-4D97-AF65-F5344CB8AC3E}">
        <p14:creationId xmlns:p14="http://schemas.microsoft.com/office/powerpoint/2010/main" val="30112249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cxnSp>
        <p:nvCxnSpPr>
          <p:cNvPr id="19" name="Straight Connector 18"/>
          <p:cNvCxnSpPr/>
          <p:nvPr/>
        </p:nvCxnSpPr>
        <p:spPr>
          <a:xfrm flipV="1">
            <a:off x="78015" y="1258514"/>
            <a:ext cx="8996134" cy="9740"/>
          </a:xfrm>
          <a:prstGeom prst="line">
            <a:avLst/>
          </a:prstGeom>
          <a:ln w="28575" cmpd="sng">
            <a:gradFill flip="none" rotWithShape="1">
              <a:gsLst>
                <a:gs pos="49000">
                  <a:srgbClr val="008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cstate="print">
            <a:alphaModFix amt="9000"/>
          </a:blip>
          <a:stretch>
            <a:fillRect/>
          </a:stretch>
        </p:blipFill>
        <p:spPr>
          <a:xfrm>
            <a:off x="114300" y="171667"/>
            <a:ext cx="8851900" cy="6675120"/>
          </a:xfrm>
          <a:prstGeom prst="rect">
            <a:avLst/>
          </a:prstGeom>
          <a:noFill/>
        </p:spPr>
      </p:pic>
      <p:sp>
        <p:nvSpPr>
          <p:cNvPr id="15" name="Rectangle 14"/>
          <p:cNvSpPr/>
          <p:nvPr/>
        </p:nvSpPr>
        <p:spPr>
          <a:xfrm>
            <a:off x="78014" y="71277"/>
            <a:ext cx="8996135" cy="1187237"/>
          </a:xfrm>
          <a:prstGeom prst="rect">
            <a:avLst/>
          </a:prstGeom>
          <a:gradFill flip="none" rotWithShape="1">
            <a:gsLst>
              <a:gs pos="80000">
                <a:srgbClr val="008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3750499" y="6159494"/>
            <a:ext cx="1642496" cy="614767"/>
            <a:chOff x="3750499" y="6159494"/>
            <a:chExt cx="1642496" cy="614767"/>
          </a:xfrm>
        </p:grpSpPr>
        <p:sp>
          <p:nvSpPr>
            <p:cNvPr id="21" name="Rectangle 20"/>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4202642" y="6159494"/>
              <a:ext cx="738717" cy="614767"/>
              <a:chOff x="3617384" y="4753423"/>
              <a:chExt cx="1909233" cy="1639844"/>
            </a:xfrm>
          </p:grpSpPr>
          <p:pic>
            <p:nvPicPr>
              <p:cNvPr id="28" name="Picture 27"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29" name="Picture 28"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11" name="Content Placeholder 2"/>
          <p:cNvSpPr>
            <a:spLocks noGrp="1"/>
          </p:cNvSpPr>
          <p:nvPr>
            <p:ph idx="1"/>
          </p:nvPr>
        </p:nvSpPr>
        <p:spPr>
          <a:xfrm>
            <a:off x="457200" y="1502303"/>
            <a:ext cx="8229600" cy="455741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2003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 Footer">
    <p:spTree>
      <p:nvGrpSpPr>
        <p:cNvPr id="1" name=""/>
        <p:cNvGrpSpPr/>
        <p:nvPr/>
      </p:nvGrpSpPr>
      <p:grpSpPr>
        <a:xfrm>
          <a:off x="0" y="0"/>
          <a:ext cx="0" cy="0"/>
          <a:chOff x="0" y="0"/>
          <a:chExt cx="0" cy="0"/>
        </a:xfrm>
      </p:grpSpPr>
      <p:cxnSp>
        <p:nvCxnSpPr>
          <p:cNvPr id="29" name="Straight Connector 28"/>
          <p:cNvCxnSpPr/>
          <p:nvPr/>
        </p:nvCxnSpPr>
        <p:spPr>
          <a:xfrm flipV="1">
            <a:off x="78015" y="1258514"/>
            <a:ext cx="8996134" cy="9740"/>
          </a:xfrm>
          <a:prstGeom prst="line">
            <a:avLst/>
          </a:prstGeom>
          <a:ln w="28575" cmpd="sng">
            <a:gradFill flip="none" rotWithShape="1">
              <a:gsLst>
                <a:gs pos="49000">
                  <a:srgbClr val="008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28" name="Rectangle 27"/>
          <p:cNvSpPr/>
          <p:nvPr/>
        </p:nvSpPr>
        <p:spPr>
          <a:xfrm>
            <a:off x="78014" y="71277"/>
            <a:ext cx="8996135" cy="1187237"/>
          </a:xfrm>
          <a:prstGeom prst="rect">
            <a:avLst/>
          </a:prstGeom>
          <a:gradFill flip="none" rotWithShape="1">
            <a:gsLst>
              <a:gs pos="80000">
                <a:srgbClr val="008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457200" y="1502302"/>
            <a:ext cx="8229600" cy="5004935"/>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6615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Slide">
    <p:spTree>
      <p:nvGrpSpPr>
        <p:cNvPr id="1" name=""/>
        <p:cNvGrpSpPr/>
        <p:nvPr/>
      </p:nvGrpSpPr>
      <p:grpSpPr>
        <a:xfrm>
          <a:off x="0" y="0"/>
          <a:ext cx="0" cy="0"/>
          <a:chOff x="0" y="0"/>
          <a:chExt cx="0" cy="0"/>
        </a:xfrm>
      </p:grpSpPr>
      <p:cxnSp>
        <p:nvCxnSpPr>
          <p:cNvPr id="40" name="Straight Connector 39"/>
          <p:cNvCxnSpPr/>
          <p:nvPr/>
        </p:nvCxnSpPr>
        <p:spPr>
          <a:xfrm flipV="1">
            <a:off x="78015" y="1258514"/>
            <a:ext cx="8996134" cy="9740"/>
          </a:xfrm>
          <a:prstGeom prst="line">
            <a:avLst/>
          </a:prstGeom>
          <a:ln w="28575" cmpd="sng">
            <a:gradFill flip="none" rotWithShape="1">
              <a:gsLst>
                <a:gs pos="49000">
                  <a:srgbClr val="008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39" name="Rectangle 38"/>
          <p:cNvSpPr/>
          <p:nvPr/>
        </p:nvSpPr>
        <p:spPr>
          <a:xfrm>
            <a:off x="78014" y="71277"/>
            <a:ext cx="8996135" cy="1187237"/>
          </a:xfrm>
          <a:prstGeom prst="rect">
            <a:avLst/>
          </a:prstGeom>
          <a:gradFill flip="none" rotWithShape="1">
            <a:gsLst>
              <a:gs pos="80000">
                <a:srgbClr val="008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931400" y="4648200"/>
            <a:ext cx="184666" cy="369332"/>
          </a:xfrm>
          <a:prstGeom prst="rect">
            <a:avLst/>
          </a:prstGeom>
          <a:noFill/>
        </p:spPr>
        <p:txBody>
          <a:bodyPr wrap="none" rtlCol="0">
            <a:spAutoFit/>
          </a:bodyPr>
          <a:lstStyle/>
          <a:p>
            <a:endParaRPr lang="en-US" dirty="0"/>
          </a:p>
        </p:txBody>
      </p:sp>
      <p:sp>
        <p:nvSpPr>
          <p:cNvPr id="38" name="Rectangle 37"/>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3750499" y="6159494"/>
            <a:ext cx="1642496" cy="614767"/>
            <a:chOff x="3750499" y="6159494"/>
            <a:chExt cx="1642496" cy="614767"/>
          </a:xfrm>
        </p:grpSpPr>
        <p:sp>
          <p:nvSpPr>
            <p:cNvPr id="42" name="Rectangle 41"/>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userDrawn="1"/>
          </p:nvGrpSpPr>
          <p:grpSpPr>
            <a:xfrm>
              <a:off x="4202642" y="6159494"/>
              <a:ext cx="738717" cy="614767"/>
              <a:chOff x="3617384" y="4753423"/>
              <a:chExt cx="1909233" cy="1639844"/>
            </a:xfrm>
          </p:grpSpPr>
          <p:pic>
            <p:nvPicPr>
              <p:cNvPr id="49" name="Picture 48"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50" name="Picture 49"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36" name="Content Placeholder 2"/>
          <p:cNvSpPr>
            <a:spLocks noGrp="1"/>
          </p:cNvSpPr>
          <p:nvPr>
            <p:ph idx="11"/>
          </p:nvPr>
        </p:nvSpPr>
        <p:spPr>
          <a:xfrm>
            <a:off x="4627638" y="1502303"/>
            <a:ext cx="4042229" cy="4593697"/>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Content Placeholder 2"/>
          <p:cNvSpPr>
            <a:spLocks noGrp="1"/>
          </p:cNvSpPr>
          <p:nvPr>
            <p:ph idx="1"/>
          </p:nvPr>
        </p:nvSpPr>
        <p:spPr>
          <a:xfrm>
            <a:off x="457200" y="1502303"/>
            <a:ext cx="4042229" cy="4593697"/>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4497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Slide">
    <p:spTree>
      <p:nvGrpSpPr>
        <p:cNvPr id="1" name=""/>
        <p:cNvGrpSpPr/>
        <p:nvPr/>
      </p:nvGrpSpPr>
      <p:grpSpPr>
        <a:xfrm>
          <a:off x="0" y="0"/>
          <a:ext cx="0" cy="0"/>
          <a:chOff x="0" y="0"/>
          <a:chExt cx="0" cy="0"/>
        </a:xfrm>
      </p:grpSpPr>
      <p:cxnSp>
        <p:nvCxnSpPr>
          <p:cNvPr id="52" name="Straight Connector 51"/>
          <p:cNvCxnSpPr/>
          <p:nvPr/>
        </p:nvCxnSpPr>
        <p:spPr>
          <a:xfrm flipV="1">
            <a:off x="78015" y="1258514"/>
            <a:ext cx="8996134" cy="9740"/>
          </a:xfrm>
          <a:prstGeom prst="line">
            <a:avLst/>
          </a:prstGeom>
          <a:ln w="28575" cmpd="sng">
            <a:gradFill flip="none" rotWithShape="1">
              <a:gsLst>
                <a:gs pos="49000">
                  <a:srgbClr val="008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51" name="Rectangle 50"/>
          <p:cNvSpPr/>
          <p:nvPr/>
        </p:nvSpPr>
        <p:spPr>
          <a:xfrm>
            <a:off x="78014" y="71277"/>
            <a:ext cx="8996135" cy="1187237"/>
          </a:xfrm>
          <a:prstGeom prst="rect">
            <a:avLst/>
          </a:prstGeom>
          <a:gradFill flip="none" rotWithShape="1">
            <a:gsLst>
              <a:gs pos="80000">
                <a:srgbClr val="008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931400" y="4648200"/>
            <a:ext cx="184666" cy="369332"/>
          </a:xfrm>
          <a:prstGeom prst="rect">
            <a:avLst/>
          </a:prstGeom>
          <a:noFill/>
        </p:spPr>
        <p:txBody>
          <a:bodyPr wrap="none" rtlCol="0">
            <a:spAutoFit/>
          </a:bodyPr>
          <a:lstStyle/>
          <a:p>
            <a:endParaRPr lang="en-US" dirty="0"/>
          </a:p>
        </p:txBody>
      </p:sp>
      <p:sp>
        <p:nvSpPr>
          <p:cNvPr id="50" name="Rectangle 49"/>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p:cNvGrpSpPr/>
          <p:nvPr/>
        </p:nvGrpSpPr>
        <p:grpSpPr>
          <a:xfrm>
            <a:off x="3750499" y="6159494"/>
            <a:ext cx="1642496" cy="614767"/>
            <a:chOff x="3750499" y="6159494"/>
            <a:chExt cx="1642496" cy="614767"/>
          </a:xfrm>
        </p:grpSpPr>
        <p:sp>
          <p:nvSpPr>
            <p:cNvPr id="54" name="Rectangle 53"/>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userDrawn="1"/>
          </p:nvGrpSpPr>
          <p:grpSpPr>
            <a:xfrm>
              <a:off x="4202642" y="6159494"/>
              <a:ext cx="738717" cy="614767"/>
              <a:chOff x="3617384" y="4753423"/>
              <a:chExt cx="1909233" cy="1639844"/>
            </a:xfrm>
          </p:grpSpPr>
          <p:pic>
            <p:nvPicPr>
              <p:cNvPr id="61" name="Picture 60"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62" name="Picture 61"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45" name="Content Placeholder 2"/>
          <p:cNvSpPr>
            <a:spLocks noGrp="1"/>
          </p:cNvSpPr>
          <p:nvPr>
            <p:ph idx="11"/>
          </p:nvPr>
        </p:nvSpPr>
        <p:spPr>
          <a:xfrm>
            <a:off x="4627638" y="2189238"/>
            <a:ext cx="4042229" cy="3882572"/>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Content Placeholder 2"/>
          <p:cNvSpPr>
            <a:spLocks noGrp="1"/>
          </p:cNvSpPr>
          <p:nvPr>
            <p:ph idx="1"/>
          </p:nvPr>
        </p:nvSpPr>
        <p:spPr>
          <a:xfrm>
            <a:off x="457200" y="2189238"/>
            <a:ext cx="4042229" cy="3882572"/>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ext Placeholder 46"/>
          <p:cNvSpPr>
            <a:spLocks noGrp="1"/>
          </p:cNvSpPr>
          <p:nvPr>
            <p:ph type="body" sz="quarter" idx="13"/>
          </p:nvPr>
        </p:nvSpPr>
        <p:spPr>
          <a:xfrm>
            <a:off x="4627638" y="1499584"/>
            <a:ext cx="4041775" cy="568325"/>
          </a:xfrm>
        </p:spPr>
        <p:txBody>
          <a:bodyPr>
            <a:noAutofit/>
          </a:bodyPr>
          <a:lstStyle>
            <a:lvl1pPr marL="0" indent="0">
              <a:buNone/>
              <a:defRPr sz="2800"/>
            </a:lvl1pPr>
          </a:lstStyle>
          <a:p>
            <a:pPr lvl="0"/>
            <a:r>
              <a:rPr lang="en-US" smtClean="0"/>
              <a:t>Click to edit Master text styles</a:t>
            </a:r>
          </a:p>
        </p:txBody>
      </p:sp>
      <p:sp>
        <p:nvSpPr>
          <p:cNvPr id="47" name="Text Placeholder 46"/>
          <p:cNvSpPr>
            <a:spLocks noGrp="1"/>
          </p:cNvSpPr>
          <p:nvPr>
            <p:ph type="body" sz="quarter" idx="12"/>
          </p:nvPr>
        </p:nvSpPr>
        <p:spPr>
          <a:xfrm>
            <a:off x="457200" y="1499584"/>
            <a:ext cx="4041775" cy="568325"/>
          </a:xfrm>
        </p:spPr>
        <p:txBody>
          <a:bodyPr>
            <a:noAutofit/>
          </a:bodyPr>
          <a:lstStyle>
            <a:lvl1pPr marL="0" indent="0">
              <a:buNone/>
              <a:defRPr sz="2800"/>
            </a:lvl1pPr>
          </a:lstStyle>
          <a:p>
            <a:pPr lvl="0"/>
            <a:r>
              <a:rPr lang="en-US" smtClean="0"/>
              <a:t>Click to edit Master text styles</a:t>
            </a:r>
          </a:p>
        </p:txBody>
      </p:sp>
      <p:sp>
        <p:nvSpPr>
          <p:cNvPr id="42"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6266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 Layout (No Text)">
    <p:spTree>
      <p:nvGrpSpPr>
        <p:cNvPr id="1" name=""/>
        <p:cNvGrpSpPr/>
        <p:nvPr/>
      </p:nvGrpSpPr>
      <p:grpSpPr>
        <a:xfrm>
          <a:off x="0" y="0"/>
          <a:ext cx="0" cy="0"/>
          <a:chOff x="0" y="0"/>
          <a:chExt cx="0" cy="0"/>
        </a:xfrm>
      </p:grpSpPr>
      <p:cxnSp>
        <p:nvCxnSpPr>
          <p:cNvPr id="42" name="Straight Connector 41"/>
          <p:cNvCxnSpPr/>
          <p:nvPr/>
        </p:nvCxnSpPr>
        <p:spPr>
          <a:xfrm flipV="1">
            <a:off x="78015" y="1258514"/>
            <a:ext cx="8996134" cy="9740"/>
          </a:xfrm>
          <a:prstGeom prst="line">
            <a:avLst/>
          </a:prstGeom>
          <a:ln w="28575" cmpd="sng">
            <a:gradFill flip="none" rotWithShape="1">
              <a:gsLst>
                <a:gs pos="49000">
                  <a:srgbClr val="0080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41" name="Rectangle 40"/>
          <p:cNvSpPr/>
          <p:nvPr/>
        </p:nvSpPr>
        <p:spPr>
          <a:xfrm>
            <a:off x="78014" y="71277"/>
            <a:ext cx="8996135" cy="1187237"/>
          </a:xfrm>
          <a:prstGeom prst="rect">
            <a:avLst/>
          </a:prstGeom>
          <a:gradFill flip="none" rotWithShape="1">
            <a:gsLst>
              <a:gs pos="80000">
                <a:srgbClr val="0080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39BD32EA-88C8-4A81-9F97-211BB9EC27B5}" type="slidenum">
              <a:rPr lang="en-US" smtClean="0"/>
              <a:pPr/>
              <a:t>‹#›</a:t>
            </a:fld>
            <a:endParaRPr lang="en-US" dirty="0"/>
          </a:p>
        </p:txBody>
      </p:sp>
      <p:sp>
        <p:nvSpPr>
          <p:cNvPr id="19" name="TextBox 18"/>
          <p:cNvSpPr txBox="1"/>
          <p:nvPr/>
        </p:nvSpPr>
        <p:spPr>
          <a:xfrm>
            <a:off x="9931400" y="4648200"/>
            <a:ext cx="184666" cy="369332"/>
          </a:xfrm>
          <a:prstGeom prst="rect">
            <a:avLst/>
          </a:prstGeom>
          <a:noFill/>
        </p:spPr>
        <p:txBody>
          <a:bodyPr wrap="none" rtlCol="0">
            <a:spAutoFit/>
          </a:bodyPr>
          <a:lstStyle/>
          <a:p>
            <a:endParaRPr lang="en-US" dirty="0"/>
          </a:p>
        </p:txBody>
      </p:sp>
      <p:sp>
        <p:nvSpPr>
          <p:cNvPr id="40" name="Rectangle 39"/>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a:off x="3750499" y="6159494"/>
            <a:ext cx="1642496" cy="614767"/>
            <a:chOff x="3750499" y="6159494"/>
            <a:chExt cx="1642496" cy="614767"/>
          </a:xfrm>
        </p:grpSpPr>
        <p:sp>
          <p:nvSpPr>
            <p:cNvPr id="44" name="Rectangle 43"/>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userDrawn="1"/>
          </p:nvGrpSpPr>
          <p:grpSpPr>
            <a:xfrm>
              <a:off x="4202642" y="6159494"/>
              <a:ext cx="738717" cy="614767"/>
              <a:chOff x="3617384" y="4753423"/>
              <a:chExt cx="1909233" cy="1639844"/>
            </a:xfrm>
          </p:grpSpPr>
          <p:pic>
            <p:nvPicPr>
              <p:cNvPr id="51" name="Picture 50"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52" name="Picture 51"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36"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1604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4" name="Content Placeholder 2"/>
          <p:cNvSpPr>
            <a:spLocks noGrp="1"/>
          </p:cNvSpPr>
          <p:nvPr>
            <p:ph idx="1"/>
          </p:nvPr>
        </p:nvSpPr>
        <p:spPr>
          <a:xfrm>
            <a:off x="457200" y="1502303"/>
            <a:ext cx="8229600" cy="4854047"/>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
        <p:nvSpPr>
          <p:cNvPr id="7" name="Rectangle 6"/>
          <p:cNvSpPr/>
          <p:nvPr/>
        </p:nvSpPr>
        <p:spPr>
          <a:xfrm>
            <a:off x="69850" y="63500"/>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2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 No State Outline">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02303"/>
            <a:ext cx="8229600" cy="453322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
        <p:nvSpPr>
          <p:cNvPr id="7" name="Rectangle 6"/>
          <p:cNvSpPr/>
          <p:nvPr/>
        </p:nvSpPr>
        <p:spPr>
          <a:xfrm>
            <a:off x="69850" y="51405"/>
            <a:ext cx="9004300" cy="6731000"/>
          </a:xfrm>
          <a:prstGeom prst="rect">
            <a:avLst/>
          </a:prstGeom>
          <a:noFill/>
          <a:ln w="38100">
            <a:solidFill>
              <a:srgbClr val="008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3750499" y="6159494"/>
            <a:ext cx="1642496" cy="614767"/>
            <a:chOff x="3750499" y="6159494"/>
            <a:chExt cx="1642496" cy="614767"/>
          </a:xfrm>
        </p:grpSpPr>
        <p:sp>
          <p:nvSpPr>
            <p:cNvPr id="9" name="Rectangle 8"/>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4202642" y="6159494"/>
              <a:ext cx="738717" cy="614767"/>
              <a:chOff x="3617384" y="4753423"/>
              <a:chExt cx="1909233" cy="1639844"/>
            </a:xfrm>
          </p:grpSpPr>
          <p:pic>
            <p:nvPicPr>
              <p:cNvPr id="16" name="Picture 15" descr="ORTIi_RGB_Color_Logo.gif"/>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17" name="Picture 16" descr="ORTIi_RGB_Color_Logo.pdf"/>
              <p:cNvPicPr>
                <a:picLocks noChangeAspect="1"/>
              </p:cNvPicPr>
              <p:nvPr userDrawn="1"/>
            </p:nvPicPr>
            <p:blipFill rotWithShape="1">
              <a:blip r:embed="rId4"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Tree>
    <p:extLst>
      <p:ext uri="{BB962C8B-B14F-4D97-AF65-F5344CB8AC3E}">
        <p14:creationId xmlns:p14="http://schemas.microsoft.com/office/powerpoint/2010/main" val="181235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er 2 Slide">
    <p:spTree>
      <p:nvGrpSpPr>
        <p:cNvPr id="1" name=""/>
        <p:cNvGrpSpPr/>
        <p:nvPr/>
      </p:nvGrpSpPr>
      <p:grpSpPr>
        <a:xfrm>
          <a:off x="0" y="0"/>
          <a:ext cx="0" cy="0"/>
          <a:chOff x="0" y="0"/>
          <a:chExt cx="0" cy="0"/>
        </a:xfrm>
      </p:grpSpPr>
      <p:cxnSp>
        <p:nvCxnSpPr>
          <p:cNvPr id="28" name="Straight Connector 27"/>
          <p:cNvCxnSpPr/>
          <p:nvPr/>
        </p:nvCxnSpPr>
        <p:spPr>
          <a:xfrm flipV="1">
            <a:off x="78015" y="1258514"/>
            <a:ext cx="8996134" cy="9740"/>
          </a:xfrm>
          <a:prstGeom prst="line">
            <a:avLst/>
          </a:prstGeom>
          <a:ln w="28575" cmpd="sng">
            <a:gradFill flip="none" rotWithShape="1">
              <a:gsLst>
                <a:gs pos="49000">
                  <a:srgbClr val="FFFF00"/>
                </a:gs>
                <a:gs pos="8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2" cstate="print">
            <a:alphaModFix amt="9000"/>
          </a:blip>
          <a:stretch>
            <a:fillRect/>
          </a:stretch>
        </p:blipFill>
        <p:spPr>
          <a:xfrm>
            <a:off x="114300" y="180133"/>
            <a:ext cx="8851900" cy="6675120"/>
          </a:xfrm>
          <a:prstGeom prst="rect">
            <a:avLst/>
          </a:prstGeom>
          <a:noFill/>
        </p:spPr>
      </p:pic>
      <p:sp>
        <p:nvSpPr>
          <p:cNvPr id="27" name="Rectangle 26"/>
          <p:cNvSpPr/>
          <p:nvPr/>
        </p:nvSpPr>
        <p:spPr>
          <a:xfrm>
            <a:off x="78014" y="71277"/>
            <a:ext cx="8996135" cy="1187237"/>
          </a:xfrm>
          <a:prstGeom prst="rect">
            <a:avLst/>
          </a:prstGeom>
          <a:gradFill flip="none" rotWithShape="1">
            <a:gsLst>
              <a:gs pos="80000">
                <a:srgbClr val="FFFF00">
                  <a:alpha val="35000"/>
                </a:srgbClr>
              </a:gs>
              <a:gs pos="100000">
                <a:srgbClr val="FFFFFF">
                  <a:alpha val="3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931400" y="4648200"/>
            <a:ext cx="184666" cy="369332"/>
          </a:xfrm>
          <a:prstGeom prst="rect">
            <a:avLst/>
          </a:prstGeom>
          <a:noFill/>
        </p:spPr>
        <p:txBody>
          <a:bodyPr wrap="none" rtlCol="0">
            <a:spAutoFit/>
          </a:bodyPr>
          <a:lstStyle/>
          <a:p>
            <a:endParaRPr lang="en-US" dirty="0"/>
          </a:p>
        </p:txBody>
      </p:sp>
      <p:sp>
        <p:nvSpPr>
          <p:cNvPr id="26" name="Rectangle 25"/>
          <p:cNvSpPr/>
          <p:nvPr/>
        </p:nvSpPr>
        <p:spPr>
          <a:xfrm>
            <a:off x="69850" y="63500"/>
            <a:ext cx="9004300" cy="6731000"/>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3750499" y="6159494"/>
            <a:ext cx="1642496" cy="614767"/>
            <a:chOff x="3750499" y="6159494"/>
            <a:chExt cx="1642496" cy="614767"/>
          </a:xfrm>
        </p:grpSpPr>
        <p:sp>
          <p:nvSpPr>
            <p:cNvPr id="30" name="Rectangle 29"/>
            <p:cNvSpPr/>
            <p:nvPr userDrawn="1"/>
          </p:nvSpPr>
          <p:spPr>
            <a:xfrm>
              <a:off x="4847167" y="6587065"/>
              <a:ext cx="545828" cy="91440"/>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4851401" y="6471613"/>
              <a:ext cx="541080" cy="119552"/>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4851401" y="6233573"/>
              <a:ext cx="541080" cy="239103"/>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flipH="1">
              <a:off x="3750500" y="6587067"/>
              <a:ext cx="542100" cy="88758"/>
            </a:xfrm>
            <a:prstGeom prst="rect">
              <a:avLst/>
            </a:prstGeom>
            <a:gradFill flip="none" rotWithShape="1">
              <a:gsLst>
                <a:gs pos="0">
                  <a:srgbClr val="FF0000">
                    <a:alpha val="25000"/>
                  </a:srgbClr>
                </a:gs>
                <a:gs pos="8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flipH="1">
              <a:off x="3750500" y="6472676"/>
              <a:ext cx="542100" cy="118489"/>
            </a:xfrm>
            <a:prstGeom prst="rect">
              <a:avLst/>
            </a:prstGeom>
            <a:gradFill flip="none" rotWithShape="1">
              <a:gsLst>
                <a:gs pos="50000">
                  <a:srgbClr val="FFFF00">
                    <a:alpha val="25000"/>
                  </a:srgbClr>
                </a:gs>
                <a:gs pos="92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userDrawn="1"/>
          </p:nvSpPr>
          <p:spPr>
            <a:xfrm flipH="1">
              <a:off x="3750499" y="6235697"/>
              <a:ext cx="546333" cy="236979"/>
            </a:xfrm>
            <a:prstGeom prst="rect">
              <a:avLst/>
            </a:prstGeom>
            <a:gradFill flip="none" rotWithShape="1">
              <a:gsLst>
                <a:gs pos="80000">
                  <a:srgbClr val="008000">
                    <a:alpha val="35000"/>
                  </a:srgbClr>
                </a:gs>
                <a:gs pos="100000">
                  <a:srgbClr val="FFFFFF">
                    <a:alpha val="3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userDrawn="1"/>
          </p:nvGrpSpPr>
          <p:grpSpPr>
            <a:xfrm>
              <a:off x="4202642" y="6159494"/>
              <a:ext cx="738717" cy="614767"/>
              <a:chOff x="3617384" y="4753423"/>
              <a:chExt cx="1909233" cy="1639844"/>
            </a:xfrm>
          </p:grpSpPr>
          <p:pic>
            <p:nvPicPr>
              <p:cNvPr id="37" name="Picture 36" descr="ORTIi_RGB_Color_Logo.gif"/>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4361" b="96963" l="4880" r="96324">
                            <a14:foregroundMark x1="14238" y1="9190" x2="13904" y2="17290"/>
                            <a14:foregroundMark x1="14238" y1="17445" x2="12500" y2="34190"/>
                            <a14:foregroundMark x1="12299" y1="34579" x2="9759" y2="42290"/>
                            <a14:foregroundMark x1="8556" y1="46495" x2="8556" y2="51480"/>
                            <a14:foregroundMark x1="9759" y1="54984" x2="12500" y2="59735"/>
                            <a14:foregroundMark x1="9291" y1="57710" x2="7888" y2="62695"/>
                            <a14:foregroundMark x1="7286" y1="65421" x2="7286" y2="65421"/>
                            <a14:foregroundMark x1="7420" y1="70794" x2="7420" y2="70794"/>
                            <a14:foregroundMark x1="7420" y1="76480" x2="7420" y2="76480"/>
                            <a14:foregroundMark x1="9024" y1="82555" x2="9024" y2="82555"/>
                            <a14:foregroundMark x1="7888" y1="79595" x2="7888" y2="79595"/>
                            <a14:foregroundMark x1="11029" y1="83100" x2="61564" y2="83100"/>
                            <a14:foregroundMark x1="66711" y1="82555" x2="91377" y2="81776"/>
                            <a14:foregroundMark x1="91511" y1="81075" x2="90709" y2="49844"/>
                            <a14:foregroundMark x1="90575" y1="48676" x2="91511" y2="43380"/>
                            <a14:foregroundMark x1="90575" y1="42290" x2="88035" y2="41511"/>
                            <a14:foregroundMark x1="88035" y1="40810" x2="87433" y2="38941"/>
                            <a14:foregroundMark x1="87567" y1="38240" x2="90842" y2="32009"/>
                            <a14:foregroundMark x1="91043" y1="30685" x2="92112" y2="26090"/>
                            <a14:foregroundMark x1="92447" y1="25389" x2="94786" y2="17290"/>
                            <a14:foregroundMark x1="13703" y1="60826" x2="13703" y2="60826"/>
                            <a14:foregroundMark x1="20388" y1="63785" x2="20388" y2="63785"/>
                            <a14:foregroundMark x1="15775" y1="62305" x2="15775" y2="62305"/>
                            <a14:foregroundMark x1="25401" y1="63240" x2="25401" y2="63240"/>
                            <a14:foregroundMark x1="31417" y1="59190" x2="31417" y2="59190"/>
                            <a14:foregroundMark x1="29011" y1="61760" x2="29011" y2="61760"/>
                            <a14:foregroundMark x1="32821" y1="57165" x2="35361" y2="44315"/>
                            <a14:foregroundMark x1="34425" y1="43380" x2="30749" y2="35826"/>
                            <a14:foregroundMark x1="14238" y1="34579" x2="20053" y2="32321"/>
                            <a14:foregroundMark x1="29813" y1="35280" x2="24599" y2="32710"/>
                            <a14:foregroundMark x1="39572" y1="62150" x2="39305" y2="40421"/>
                            <a14:foregroundMark x1="43249" y1="51636" x2="50936" y2="62461"/>
                            <a14:foregroundMark x1="46056" y1="50389" x2="50000" y2="45950"/>
                            <a14:foregroundMark x1="41979" y1="39486" x2="45455" y2="39720"/>
                            <a14:foregroundMark x1="55080" y1="39875" x2="67981" y2="39875"/>
                            <a14:foregroundMark x1="61230" y1="41199" x2="61364" y2="62305"/>
                            <a14:foregroundMark x1="73195" y1="40654" x2="73195" y2="62695"/>
                            <a14:foregroundMark x1="81083" y1="47819" x2="81083" y2="62695"/>
                            <a14:foregroundMark x1="81417" y1="39486" x2="81417" y2="39486"/>
                            <a14:foregroundMark x1="7420" y1="93224" x2="7420" y2="93224"/>
                            <a14:foregroundMark x1="14973" y1="8645" x2="17513" y2="8489"/>
                            <a14:foregroundMark x1="18182" y1="7321" x2="19586" y2="7321"/>
                            <a14:foregroundMark x1="19719" y1="8489" x2="20856" y2="9891"/>
                            <a14:foregroundMark x1="22259" y1="9034" x2="24131" y2="9190"/>
                            <a14:foregroundMark x1="24799" y1="10125" x2="26671" y2="13629"/>
                            <a14:foregroundMark x1="26337" y1="14486" x2="26805" y2="18224"/>
                            <a14:foregroundMark x1="27741" y1="18925" x2="32487" y2="20561"/>
                            <a14:foregroundMark x1="17513" y1="13863" x2="16644" y2="29517"/>
                            <a14:foregroundMark x1="16043" y1="16277" x2="16043" y2="16277"/>
                            <a14:foregroundMark x1="15575" y1="18769" x2="15575" y2="18769"/>
                            <a14:foregroundMark x1="15174" y1="25078" x2="15174" y2="25078"/>
                            <a14:foregroundMark x1="14773" y1="30997" x2="15174" y2="27570"/>
                            <a14:foregroundMark x1="14104" y1="32477" x2="22126" y2="27804"/>
                            <a14:foregroundMark x1="20053" y1="25857" x2="19586" y2="15576"/>
                            <a14:foregroundMark x1="16444" y1="12150" x2="21056" y2="13318"/>
                            <a14:foregroundMark x1="16243" y1="11137" x2="19385" y2="11137"/>
                            <a14:foregroundMark x1="15842" y1="37150" x2="14572" y2="53271"/>
                            <a14:foregroundMark x1="13302" y1="41044" x2="13102" y2="50312"/>
                            <a14:foregroundMark x1="12634" y1="52570" x2="17513" y2="58956"/>
                            <a14:foregroundMark x1="14372" y1="57477" x2="15575" y2="59190"/>
                            <a14:foregroundMark x1="16845" y1="35670" x2="21925" y2="35436"/>
                            <a14:foregroundMark x1="16243" y1="36137" x2="22727" y2="42757"/>
                            <a14:foregroundMark x1="17513" y1="40265" x2="20655" y2="55218"/>
                            <a14:foregroundMark x1="17313" y1="50078" x2="19385" y2="58178"/>
                            <a14:foregroundMark x1="17513" y1="63084" x2="17513" y2="63084"/>
                            <a14:foregroundMark x1="33489" y1="19704" x2="37500" y2="17757"/>
                            <a14:foregroundMark x1="10561" y1="61838" x2="11430" y2="79050"/>
                            <a14:foregroundMark x1="10361" y1="60125" x2="16845" y2="67991"/>
                            <a14:foregroundMark x1="10361" y1="79984" x2="24465" y2="79283"/>
                            <a14:foregroundMark x1="14572" y1="76090" x2="13904" y2="66978"/>
                            <a14:foregroundMark x1="17045" y1="76090" x2="18316" y2="66745"/>
                            <a14:foregroundMark x1="16644" y1="59891" x2="23195" y2="60670"/>
                            <a14:foregroundMark x1="91979" y1="17290" x2="86497" y2="33178"/>
                            <a14:foregroundMark x1="88570" y1="31464" x2="89439" y2="29517"/>
                            <a14:foregroundMark x1="92380" y1="18224" x2="91310" y2="16044"/>
                            <a14:foregroundMark x1="86898" y1="33411" x2="85027" y2="40031"/>
                            <a14:foregroundMark x1="85227" y1="41745" x2="88770" y2="45483"/>
                            <a14:foregroundMark x1="88770" y1="45717" x2="87767" y2="62617"/>
                            <a14:foregroundMark x1="88770" y1="60125" x2="89037" y2="77336"/>
                            <a14:foregroundMark x1="89439" y1="78505" x2="75535" y2="78271"/>
                            <a14:foregroundMark x1="90307" y1="79517" x2="77674" y2="79984"/>
                            <a14:foregroundMark x1="85628" y1="75623" x2="85628" y2="46184"/>
                            <a14:foregroundMark x1="90040" y1="15576" x2="86497" y2="27804"/>
                            <a14:foregroundMark x1="84626" y1="30530" x2="83556" y2="37150"/>
                            <a14:foregroundMark x1="84158" y1="44237" x2="83957" y2="52570"/>
                            <a14:foregroundMark x1="83757" y1="55763" x2="83556" y2="73910"/>
                            <a14:foregroundMark x1="46658" y1="40031" x2="49666" y2="42445"/>
                          </a14:backgroundRemoval>
                        </a14:imgEffect>
                      </a14:imgLayer>
                    </a14:imgProps>
                  </a:ext>
                  <a:ext uri="{28A0092B-C50C-407E-A947-70E740481C1C}">
                    <a14:useLocalDpi xmlns:a14="http://schemas.microsoft.com/office/drawing/2010/main" val="0"/>
                  </a:ext>
                </a:extLst>
              </a:blip>
              <a:srcRect l="3267" t="2877" r="2500" b="2192"/>
              <a:stretch/>
            </p:blipFill>
            <p:spPr>
              <a:xfrm>
                <a:off x="3623734" y="4753423"/>
                <a:ext cx="1896535" cy="1639844"/>
              </a:xfrm>
              <a:prstGeom prst="rect">
                <a:avLst/>
              </a:prstGeom>
            </p:spPr>
          </p:pic>
          <p:pic>
            <p:nvPicPr>
              <p:cNvPr id="38" name="Picture 37" descr="ORTIi_RGB_Color_Logo.pdf"/>
              <p:cNvPicPr>
                <a:picLocks noChangeAspect="1"/>
              </p:cNvPicPr>
              <p:nvPr userDrawn="1"/>
            </p:nvPicPr>
            <p:blipFill rotWithShape="1">
              <a:blip r:embed="rId5" cstate="print">
                <a:extLst>
                  <a:ext uri="{28A0092B-C50C-407E-A947-70E740481C1C}">
                    <a14:useLocalDpi xmlns:a14="http://schemas.microsoft.com/office/drawing/2010/main" val="0"/>
                  </a:ext>
                </a:extLst>
              </a:blip>
              <a:srcRect l="2879" t="89309" r="2670" b="1866"/>
              <a:stretch/>
            </p:blipFill>
            <p:spPr>
              <a:xfrm>
                <a:off x="3617384" y="6216772"/>
                <a:ext cx="1909233" cy="152960"/>
              </a:xfrm>
              <a:prstGeom prst="rect">
                <a:avLst/>
              </a:prstGeom>
              <a:ln>
                <a:noFill/>
              </a:ln>
              <a:effectLst/>
            </p:spPr>
          </p:pic>
        </p:grpSp>
      </p:grpSp>
      <p:sp>
        <p:nvSpPr>
          <p:cNvPr id="14" name="Content Placeholder 2"/>
          <p:cNvSpPr>
            <a:spLocks noGrp="1"/>
          </p:cNvSpPr>
          <p:nvPr>
            <p:ph idx="1"/>
          </p:nvPr>
        </p:nvSpPr>
        <p:spPr>
          <a:xfrm>
            <a:off x="457200" y="1502303"/>
            <a:ext cx="8229600" cy="4521126"/>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80132"/>
            <a:ext cx="8229600" cy="981011"/>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63054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9BD32EA-88C8-4A81-9F97-211BB9EC27B5}" type="slidenum">
              <a:rPr lang="en-US" smtClean="0"/>
              <a:pPr/>
              <a:t>‹#›</a:t>
            </a:fld>
            <a:endParaRPr lang="en-US" dirty="0"/>
          </a:p>
        </p:txBody>
      </p:sp>
    </p:spTree>
    <p:extLst>
      <p:ext uri="{BB962C8B-B14F-4D97-AF65-F5344CB8AC3E}">
        <p14:creationId xmlns:p14="http://schemas.microsoft.com/office/powerpoint/2010/main" val="164825397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9" r:id="rId11"/>
    <p:sldLayoutId id="2147483990" r:id="rId12"/>
    <p:sldLayoutId id="2147483991" r:id="rId13"/>
  </p:sldLayoutIdLst>
  <p:txStyles>
    <p:titleStyle>
      <a:lvl1pPr algn="ctr" defTabSz="457200" rtl="0" eaLnBrk="1" latinLnBrk="0" hangingPunct="1">
        <a:spcBef>
          <a:spcPct val="0"/>
        </a:spcBef>
        <a:buNone/>
        <a:defRPr sz="4800" b="1" i="0" kern="1200">
          <a:solidFill>
            <a:srgbClr val="000000"/>
          </a:solidFill>
          <a:latin typeface="Goudy Old Style"/>
          <a:ea typeface="+mj-ea"/>
          <a:cs typeface="Goudy Old Style"/>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microsoft.com/office/2007/relationships/hdphoto" Target="../media/hdphoto10.wdp"/><Relationship Id="rId12" Type="http://schemas.microsoft.com/office/2007/relationships/hdphoto" Target="../media/hdphoto11.wdp"/><Relationship Id="rId13" Type="http://schemas.microsoft.com/office/2007/relationships/hdphoto" Target="../media/hdphoto12.wdp"/><Relationship Id="rId14" Type="http://schemas.microsoft.com/office/2007/relationships/hdphoto" Target="../media/hdphoto13.wdp"/><Relationship Id="rId1" Type="http://schemas.openxmlformats.org/officeDocument/2006/relationships/slideLayout" Target="../slideLayouts/slideLayout3.xml"/><Relationship Id="rId2" Type="http://schemas.openxmlformats.org/officeDocument/2006/relationships/image" Target="../media/image13.png"/><Relationship Id="rId3" Type="http://schemas.microsoft.com/office/2007/relationships/hdphoto" Target="../media/hdphoto3.wdp"/><Relationship Id="rId4" Type="http://schemas.microsoft.com/office/2007/relationships/hdphoto" Target="../media/hdphoto4.wdp"/><Relationship Id="rId5" Type="http://schemas.microsoft.com/office/2007/relationships/hdphoto" Target="../media/hdphoto5.wdp"/><Relationship Id="rId6" Type="http://schemas.microsoft.com/office/2007/relationships/hdphoto" Target="../media/hdphoto6.wdp"/><Relationship Id="rId7" Type="http://schemas.openxmlformats.org/officeDocument/2006/relationships/image" Target="../media/image14.png"/><Relationship Id="rId8" Type="http://schemas.microsoft.com/office/2007/relationships/hdphoto" Target="../media/hdphoto7.wdp"/><Relationship Id="rId9" Type="http://schemas.microsoft.com/office/2007/relationships/hdphoto" Target="../media/hdphoto8.wdp"/><Relationship Id="rId10" Type="http://schemas.microsoft.com/office/2007/relationships/hdphoto" Target="../media/hdphoto9.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microsoft.com/office/2007/relationships/hdphoto" Target="../media/hdphoto14.wdp"/><Relationship Id="rId4" Type="http://schemas.openxmlformats.org/officeDocument/2006/relationships/image" Target="../media/image29.jpeg"/><Relationship Id="rId5" Type="http://schemas.microsoft.com/office/2007/relationships/hdphoto" Target="../media/hdphoto15.wdp"/><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microsoft.com/office/2007/relationships/hdphoto" Target="../media/hdphoto16.wdp"/><Relationship Id="rId4" Type="http://schemas.openxmlformats.org/officeDocument/2006/relationships/image" Target="../media/image31.jpeg"/><Relationship Id="rId5" Type="http://schemas.microsoft.com/office/2007/relationships/hdphoto" Target="../media/hdphoto17.wdp"/><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4" Type="http://schemas.microsoft.com/office/2007/relationships/hdphoto" Target="../media/hdphoto18.wdp"/><Relationship Id="rId5" Type="http://schemas.openxmlformats.org/officeDocument/2006/relationships/image" Target="../media/image33.jpeg"/><Relationship Id="rId6" Type="http://schemas.microsoft.com/office/2007/relationships/hdphoto" Target="../media/hdphoto19.wdp"/><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3" Type="http://schemas.microsoft.com/office/2007/relationships/hdphoto" Target="../media/hdphoto20.wdp"/><Relationship Id="rId4" Type="http://schemas.openxmlformats.org/officeDocument/2006/relationships/image" Target="../media/image35.jpeg"/><Relationship Id="rId1" Type="http://schemas.openxmlformats.org/officeDocument/2006/relationships/slideLayout" Target="../slideLayouts/slideLayout11.xml"/><Relationship Id="rId2"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https://intensiveintervention.org/intensive-intervention/diagnostic-data/example-diagnostic-tools" TargetMode="External"/><Relationship Id="rId6" Type="http://schemas.openxmlformats.org/officeDocument/2006/relationships/hyperlink" Target="https://intensiveintervention.org/resource/informal-academic-diagnostic-assessment-using-data-guide-intensive-instruction-part-2" TargetMode="External"/><Relationship Id="rId7" Type="http://schemas.openxmlformats.org/officeDocument/2006/relationships/hyperlink" Target="https://intensiveintervention.org/sites/default/files/Math-Assess-Supplement_508.pdf"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279837"/>
            <a:ext cx="6400800" cy="1171211"/>
          </a:xfrm>
        </p:spPr>
        <p:txBody>
          <a:bodyPr>
            <a:noAutofit/>
          </a:bodyPr>
          <a:lstStyle/>
          <a:p>
            <a:r>
              <a:rPr lang="en-US" sz="3600" dirty="0" smtClean="0"/>
              <a:t>Math RTI Training</a:t>
            </a:r>
          </a:p>
          <a:p>
            <a:r>
              <a:rPr lang="en-US" sz="3600" dirty="0" smtClean="0"/>
              <a:t>October 2018</a:t>
            </a:r>
            <a:endParaRPr lang="en-US" sz="3600" dirty="0"/>
          </a:p>
        </p:txBody>
      </p:sp>
      <p:sp>
        <p:nvSpPr>
          <p:cNvPr id="3" name="Title 2"/>
          <p:cNvSpPr>
            <a:spLocks noGrp="1"/>
          </p:cNvSpPr>
          <p:nvPr>
            <p:ph type="ctrTitle"/>
          </p:nvPr>
        </p:nvSpPr>
        <p:spPr/>
        <p:txBody>
          <a:bodyPr>
            <a:normAutofit/>
          </a:bodyPr>
          <a:lstStyle/>
          <a:p>
            <a:r>
              <a:rPr lang="en-US" dirty="0" smtClean="0"/>
              <a:t>Assessment</a:t>
            </a:r>
            <a:endParaRPr lang="en-US" dirty="0"/>
          </a:p>
        </p:txBody>
      </p:sp>
    </p:spTree>
    <p:extLst>
      <p:ext uri="{BB962C8B-B14F-4D97-AF65-F5344CB8AC3E}">
        <p14:creationId xmlns:p14="http://schemas.microsoft.com/office/powerpoint/2010/main" val="34118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8940" y="3327897"/>
            <a:ext cx="237067" cy="563616"/>
            <a:chOff x="1207909" y="2176761"/>
            <a:chExt cx="237067" cy="563616"/>
          </a:xfrm>
          <a:solidFill>
            <a:schemeClr val="accent5">
              <a:lumMod val="60000"/>
              <a:lumOff val="40000"/>
            </a:schemeClr>
          </a:solidFill>
        </p:grpSpPr>
        <p:sp>
          <p:nvSpPr>
            <p:cNvPr id="5" name="Oval 4"/>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nip Same Side Corner Rectangle 5"/>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02392" y="3339548"/>
            <a:ext cx="237067" cy="563616"/>
            <a:chOff x="1207909" y="2176761"/>
            <a:chExt cx="237067" cy="563616"/>
          </a:xfrm>
          <a:solidFill>
            <a:schemeClr val="accent5">
              <a:lumMod val="60000"/>
              <a:lumOff val="40000"/>
            </a:schemeClr>
          </a:solidFill>
        </p:grpSpPr>
        <p:sp>
          <p:nvSpPr>
            <p:cNvPr id="8" name="Oval 7"/>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nip Same Side Corner Rectangle 8"/>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29496" y="3339548"/>
            <a:ext cx="237067" cy="563616"/>
            <a:chOff x="1207909" y="2176761"/>
            <a:chExt cx="237067" cy="563616"/>
          </a:xfrm>
          <a:solidFill>
            <a:schemeClr val="accent5">
              <a:lumMod val="60000"/>
              <a:lumOff val="40000"/>
            </a:schemeClr>
          </a:solidFill>
        </p:grpSpPr>
        <p:sp>
          <p:nvSpPr>
            <p:cNvPr id="11" name="Oval 10"/>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nip Same Side Corner Rectangle 11"/>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Title 105"/>
          <p:cNvSpPr>
            <a:spLocks noGrp="1"/>
          </p:cNvSpPr>
          <p:nvPr>
            <p:ph type="title"/>
          </p:nvPr>
        </p:nvSpPr>
        <p:spPr/>
        <p:txBody>
          <a:bodyPr/>
          <a:lstStyle/>
          <a:p>
            <a:r>
              <a:rPr lang="en-US" dirty="0" smtClean="0"/>
              <a:t>What our screeners tell us</a:t>
            </a:r>
            <a:endParaRPr lang="en-US" dirty="0"/>
          </a:p>
        </p:txBody>
      </p:sp>
      <p:grpSp>
        <p:nvGrpSpPr>
          <p:cNvPr id="15" name="Group 14"/>
          <p:cNvGrpSpPr/>
          <p:nvPr/>
        </p:nvGrpSpPr>
        <p:grpSpPr>
          <a:xfrm>
            <a:off x="2084126" y="3339548"/>
            <a:ext cx="237067" cy="563616"/>
            <a:chOff x="1207909" y="2176761"/>
            <a:chExt cx="237067" cy="563616"/>
          </a:xfrm>
          <a:solidFill>
            <a:schemeClr val="accent5">
              <a:lumMod val="60000"/>
              <a:lumOff val="40000"/>
            </a:schemeClr>
          </a:solidFill>
        </p:grpSpPr>
        <p:sp>
          <p:nvSpPr>
            <p:cNvPr id="16" name="Oval 15"/>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nip Same Side Corner Rectangle 16"/>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66663" y="3339548"/>
            <a:ext cx="237067" cy="563616"/>
            <a:chOff x="1207909" y="2176761"/>
            <a:chExt cx="237067" cy="563616"/>
          </a:xfrm>
          <a:solidFill>
            <a:schemeClr val="accent5">
              <a:lumMod val="60000"/>
              <a:lumOff val="40000"/>
            </a:schemeClr>
          </a:solidFill>
        </p:grpSpPr>
        <p:sp>
          <p:nvSpPr>
            <p:cNvPr id="19" name="Oval 18"/>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nip Same Side Corner Rectangle 19"/>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516344" y="3337361"/>
            <a:ext cx="237067" cy="563616"/>
            <a:chOff x="1207909" y="2176761"/>
            <a:chExt cx="237067" cy="563616"/>
          </a:xfrm>
          <a:solidFill>
            <a:schemeClr val="accent5">
              <a:lumMod val="60000"/>
              <a:lumOff val="40000"/>
            </a:schemeClr>
          </a:solidFill>
        </p:grpSpPr>
        <p:sp>
          <p:nvSpPr>
            <p:cNvPr id="22" name="Oval 21"/>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nip Same Side Corner Rectangle 22"/>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970472" y="3337361"/>
            <a:ext cx="237067" cy="563616"/>
            <a:chOff x="1207909" y="2176761"/>
            <a:chExt cx="237067" cy="563616"/>
          </a:xfrm>
          <a:solidFill>
            <a:schemeClr val="accent5">
              <a:lumMod val="60000"/>
              <a:lumOff val="40000"/>
            </a:schemeClr>
          </a:solidFill>
        </p:grpSpPr>
        <p:sp>
          <p:nvSpPr>
            <p:cNvPr id="25" name="Oval 24"/>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165400" y="3327897"/>
            <a:ext cx="237067" cy="563616"/>
            <a:chOff x="4974941" y="3337361"/>
            <a:chExt cx="237067" cy="563616"/>
          </a:xfrm>
          <a:solidFill>
            <a:schemeClr val="accent5">
              <a:lumMod val="60000"/>
              <a:lumOff val="40000"/>
            </a:schemeClr>
          </a:solidFill>
        </p:grpSpPr>
        <p:sp>
          <p:nvSpPr>
            <p:cNvPr id="28" name="Oval 27"/>
            <p:cNvSpPr/>
            <p:nvPr/>
          </p:nvSpPr>
          <p:spPr>
            <a:xfrm>
              <a:off x="4974941"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a:off x="4979174"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735938" y="3337361"/>
            <a:ext cx="237067" cy="563616"/>
            <a:chOff x="4626300" y="3337361"/>
            <a:chExt cx="237067" cy="563616"/>
          </a:xfrm>
          <a:solidFill>
            <a:schemeClr val="accent5">
              <a:lumMod val="60000"/>
              <a:lumOff val="40000"/>
            </a:schemeClr>
          </a:solidFill>
        </p:grpSpPr>
        <p:sp>
          <p:nvSpPr>
            <p:cNvPr id="31" name="Oval 30"/>
            <p:cNvSpPr/>
            <p:nvPr/>
          </p:nvSpPr>
          <p:spPr>
            <a:xfrm>
              <a:off x="4626300"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a:off x="4630533"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300963" y="3337361"/>
            <a:ext cx="237067" cy="563616"/>
            <a:chOff x="4300963" y="3337361"/>
            <a:chExt cx="237067" cy="563616"/>
          </a:xfrm>
          <a:solidFill>
            <a:schemeClr val="accent5">
              <a:lumMod val="60000"/>
              <a:lumOff val="40000"/>
            </a:schemeClr>
          </a:solidFill>
        </p:grpSpPr>
        <p:sp>
          <p:nvSpPr>
            <p:cNvPr id="34" name="Oval 33"/>
            <p:cNvSpPr/>
            <p:nvPr/>
          </p:nvSpPr>
          <p:spPr>
            <a:xfrm>
              <a:off x="4300963"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nip Same Side Corner Rectangle 34"/>
            <p:cNvSpPr/>
            <p:nvPr/>
          </p:nvSpPr>
          <p:spPr>
            <a:xfrm>
              <a:off x="4305196"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870757" y="3337361"/>
            <a:ext cx="237067" cy="563616"/>
            <a:chOff x="1207909" y="2176761"/>
            <a:chExt cx="237067" cy="563616"/>
          </a:xfrm>
          <a:solidFill>
            <a:schemeClr val="accent5">
              <a:lumMod val="60000"/>
              <a:lumOff val="40000"/>
            </a:schemeClr>
          </a:solidFill>
        </p:grpSpPr>
        <p:sp>
          <p:nvSpPr>
            <p:cNvPr id="37" name="Oval 36"/>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nip Same Side Corner Rectangle 37"/>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390661" y="3339548"/>
            <a:ext cx="237067" cy="563616"/>
            <a:chOff x="1207909" y="2176761"/>
            <a:chExt cx="237067" cy="563616"/>
          </a:xfrm>
          <a:solidFill>
            <a:schemeClr val="accent5">
              <a:lumMod val="60000"/>
              <a:lumOff val="40000"/>
            </a:schemeClr>
          </a:solidFill>
        </p:grpSpPr>
        <p:sp>
          <p:nvSpPr>
            <p:cNvPr id="40" name="Oval 39"/>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Snip Same Side Corner Rectangle 40"/>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411493" y="3339548"/>
            <a:ext cx="237067" cy="563616"/>
            <a:chOff x="5992016" y="3339548"/>
            <a:chExt cx="237067" cy="563616"/>
          </a:xfrm>
          <a:solidFill>
            <a:schemeClr val="accent5">
              <a:lumMod val="60000"/>
              <a:lumOff val="40000"/>
            </a:schemeClr>
          </a:solidFill>
        </p:grpSpPr>
        <p:sp>
          <p:nvSpPr>
            <p:cNvPr id="43" name="Oval 42"/>
            <p:cNvSpPr/>
            <p:nvPr/>
          </p:nvSpPr>
          <p:spPr>
            <a:xfrm>
              <a:off x="5992016" y="3339548"/>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Snip Same Side Corner Rectangle 43"/>
            <p:cNvSpPr/>
            <p:nvPr/>
          </p:nvSpPr>
          <p:spPr>
            <a:xfrm>
              <a:off x="5996249" y="3611892"/>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012902" y="3327897"/>
            <a:ext cx="237067" cy="563616"/>
            <a:chOff x="5663338" y="3337361"/>
            <a:chExt cx="237067" cy="563616"/>
          </a:xfrm>
          <a:solidFill>
            <a:schemeClr val="accent5">
              <a:lumMod val="60000"/>
              <a:lumOff val="40000"/>
            </a:schemeClr>
          </a:solidFill>
        </p:grpSpPr>
        <p:sp>
          <p:nvSpPr>
            <p:cNvPr id="46" name="Oval 45"/>
            <p:cNvSpPr/>
            <p:nvPr/>
          </p:nvSpPr>
          <p:spPr>
            <a:xfrm>
              <a:off x="5663338"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Snip Same Side Corner Rectangle 46"/>
            <p:cNvSpPr/>
            <p:nvPr/>
          </p:nvSpPr>
          <p:spPr>
            <a:xfrm>
              <a:off x="5667571"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583721" y="3325710"/>
            <a:ext cx="237067" cy="563616"/>
            <a:chOff x="5303044" y="3337361"/>
            <a:chExt cx="237067" cy="563616"/>
          </a:xfrm>
          <a:solidFill>
            <a:schemeClr val="accent5">
              <a:lumMod val="60000"/>
              <a:lumOff val="40000"/>
            </a:schemeClr>
          </a:solidFill>
        </p:grpSpPr>
        <p:sp>
          <p:nvSpPr>
            <p:cNvPr id="49" name="Oval 48"/>
            <p:cNvSpPr/>
            <p:nvPr/>
          </p:nvSpPr>
          <p:spPr>
            <a:xfrm>
              <a:off x="5303044"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Snip Same Side Corner Rectangle 49"/>
            <p:cNvSpPr/>
            <p:nvPr/>
          </p:nvSpPr>
          <p:spPr>
            <a:xfrm>
              <a:off x="5307277"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624201" y="3339548"/>
            <a:ext cx="237067" cy="563616"/>
            <a:chOff x="1207909" y="2176761"/>
            <a:chExt cx="237067" cy="563616"/>
          </a:xfrm>
          <a:solidFill>
            <a:schemeClr val="accent5">
              <a:lumMod val="60000"/>
              <a:lumOff val="40000"/>
            </a:schemeClr>
          </a:solidFill>
        </p:grpSpPr>
        <p:sp>
          <p:nvSpPr>
            <p:cNvPr id="52" name="Oval 51"/>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Snip Same Side Corner Rectangle 52"/>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7213067" y="3339548"/>
            <a:ext cx="237067" cy="563616"/>
            <a:chOff x="6688723" y="3339548"/>
            <a:chExt cx="237067" cy="563616"/>
          </a:xfrm>
          <a:solidFill>
            <a:schemeClr val="accent5">
              <a:lumMod val="60000"/>
              <a:lumOff val="40000"/>
            </a:schemeClr>
          </a:solidFill>
        </p:grpSpPr>
        <p:sp>
          <p:nvSpPr>
            <p:cNvPr id="55" name="Oval 54"/>
            <p:cNvSpPr/>
            <p:nvPr/>
          </p:nvSpPr>
          <p:spPr>
            <a:xfrm>
              <a:off x="6688723" y="3339548"/>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Snip Same Side Corner Rectangle 55"/>
            <p:cNvSpPr/>
            <p:nvPr/>
          </p:nvSpPr>
          <p:spPr>
            <a:xfrm>
              <a:off x="6692956" y="3611892"/>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807257" y="3337361"/>
            <a:ext cx="237067" cy="563616"/>
            <a:chOff x="6328431" y="3337361"/>
            <a:chExt cx="237067" cy="563616"/>
          </a:xfrm>
          <a:solidFill>
            <a:schemeClr val="accent5">
              <a:lumMod val="60000"/>
              <a:lumOff val="40000"/>
            </a:schemeClr>
          </a:solidFill>
        </p:grpSpPr>
        <p:sp>
          <p:nvSpPr>
            <p:cNvPr id="58" name="Oval 57"/>
            <p:cNvSpPr/>
            <p:nvPr/>
          </p:nvSpPr>
          <p:spPr>
            <a:xfrm>
              <a:off x="6328431" y="33373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a:off x="6332664" y="36097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8439639" y="3339548"/>
            <a:ext cx="237067" cy="563616"/>
            <a:chOff x="1207909" y="2176761"/>
            <a:chExt cx="237067" cy="563616"/>
          </a:xfrm>
          <a:solidFill>
            <a:schemeClr val="accent5">
              <a:lumMod val="60000"/>
              <a:lumOff val="40000"/>
            </a:schemeClr>
          </a:solidFill>
        </p:grpSpPr>
        <p:sp>
          <p:nvSpPr>
            <p:cNvPr id="61" name="Oval 60"/>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Snip Same Side Corner Rectangle 61"/>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036661" y="3339548"/>
            <a:ext cx="237067" cy="563616"/>
            <a:chOff x="1207909" y="2176761"/>
            <a:chExt cx="237067" cy="563616"/>
          </a:xfrm>
          <a:solidFill>
            <a:schemeClr val="accent5">
              <a:lumMod val="60000"/>
              <a:lumOff val="40000"/>
            </a:schemeClr>
          </a:solidFill>
        </p:grpSpPr>
        <p:sp>
          <p:nvSpPr>
            <p:cNvPr id="64" name="Oval 63"/>
            <p:cNvSpPr/>
            <p:nvPr/>
          </p:nvSpPr>
          <p:spPr>
            <a:xfrm>
              <a:off x="1207909" y="2176761"/>
              <a:ext cx="237067" cy="211666"/>
            </a:xfrm>
            <a:prstGeom prst="ellipse">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Snip Same Side Corner Rectangle 64"/>
            <p:cNvSpPr/>
            <p:nvPr/>
          </p:nvSpPr>
          <p:spPr>
            <a:xfrm>
              <a:off x="1212142" y="2449105"/>
              <a:ext cx="232834" cy="291272"/>
            </a:xfrm>
            <a:prstGeom prst="snip2SameRect">
              <a:avLst/>
            </a:prstGeom>
            <a:grp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TextBox 65"/>
          <p:cNvSpPr txBox="1"/>
          <p:nvPr/>
        </p:nvSpPr>
        <p:spPr>
          <a:xfrm>
            <a:off x="6737455" y="1962721"/>
            <a:ext cx="2303188" cy="461665"/>
          </a:xfrm>
          <a:prstGeom prst="rect">
            <a:avLst/>
          </a:prstGeom>
          <a:noFill/>
        </p:spPr>
        <p:txBody>
          <a:bodyPr wrap="square" rtlCol="0">
            <a:spAutoFit/>
          </a:bodyPr>
          <a:lstStyle/>
          <a:p>
            <a:pPr algn="r"/>
            <a:r>
              <a:rPr lang="en-US" sz="2400" b="1" dirty="0" smtClean="0">
                <a:solidFill>
                  <a:srgbClr val="008000"/>
                </a:solidFill>
                <a:latin typeface="Optima"/>
                <a:cs typeface="Optima"/>
              </a:rPr>
              <a:t>Highest Scores</a:t>
            </a:r>
          </a:p>
        </p:txBody>
      </p:sp>
      <p:sp>
        <p:nvSpPr>
          <p:cNvPr id="67" name="TextBox 66"/>
          <p:cNvSpPr txBox="1"/>
          <p:nvPr/>
        </p:nvSpPr>
        <p:spPr>
          <a:xfrm>
            <a:off x="73088" y="1918611"/>
            <a:ext cx="2150794" cy="461665"/>
          </a:xfrm>
          <a:prstGeom prst="rect">
            <a:avLst/>
          </a:prstGeom>
          <a:noFill/>
        </p:spPr>
        <p:txBody>
          <a:bodyPr wrap="square" rtlCol="0">
            <a:spAutoFit/>
          </a:bodyPr>
          <a:lstStyle/>
          <a:p>
            <a:r>
              <a:rPr lang="en-US" sz="2400" b="1" dirty="0" smtClean="0">
                <a:solidFill>
                  <a:srgbClr val="FF0000"/>
                </a:solidFill>
                <a:latin typeface="Optima"/>
                <a:cs typeface="Optima"/>
              </a:rPr>
              <a:t>Lowest Scores</a:t>
            </a:r>
          </a:p>
        </p:txBody>
      </p:sp>
      <p:cxnSp>
        <p:nvCxnSpPr>
          <p:cNvPr id="69" name="Straight Connector 68"/>
          <p:cNvCxnSpPr/>
          <p:nvPr/>
        </p:nvCxnSpPr>
        <p:spPr>
          <a:xfrm>
            <a:off x="5898443" y="2743885"/>
            <a:ext cx="11675" cy="219480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pic>
        <p:nvPicPr>
          <p:cNvPr id="78" name="Picture 7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408916" y="3537376"/>
            <a:ext cx="318130" cy="331144"/>
          </a:xfrm>
          <a:prstGeom prst="rect">
            <a:avLst/>
          </a:prstGeom>
          <a:ln w="38100" cmpd="sng">
            <a:solidFill>
              <a:srgbClr val="008000"/>
            </a:solidFill>
          </a:ln>
        </p:spPr>
      </p:pic>
      <p:pic>
        <p:nvPicPr>
          <p:cNvPr id="82" name="Picture 81"/>
          <p:cNvPicPr>
            <a:picLocks noChangeAspect="1"/>
          </p:cNvPicPr>
          <p:nvPr/>
        </p:nvPicPr>
        <p:blipFill>
          <a:blip r:embed="rId2" cstate="print">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990554" y="3537376"/>
            <a:ext cx="318130" cy="331144"/>
          </a:xfrm>
          <a:prstGeom prst="rect">
            <a:avLst/>
          </a:prstGeom>
          <a:ln w="38100" cmpd="sng">
            <a:solidFill>
              <a:srgbClr val="008000"/>
            </a:solidFill>
          </a:ln>
        </p:spPr>
      </p:pic>
      <p:pic>
        <p:nvPicPr>
          <p:cNvPr id="83" name="Picture 82"/>
          <p:cNvPicPr>
            <a:picLocks noChangeAspect="1"/>
          </p:cNvPicPr>
          <p:nvPr/>
        </p:nvPicPr>
        <p:blipFill>
          <a:blip r:embed="rId2"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566442" y="3535855"/>
            <a:ext cx="318130" cy="331144"/>
          </a:xfrm>
          <a:prstGeom prst="rect">
            <a:avLst/>
          </a:prstGeom>
          <a:ln w="38100" cmpd="sng">
            <a:solidFill>
              <a:srgbClr val="008000"/>
            </a:solidFill>
          </a:ln>
        </p:spPr>
      </p:pic>
      <p:pic>
        <p:nvPicPr>
          <p:cNvPr id="84" name="Picture 83"/>
          <p:cNvPicPr>
            <a:picLocks noChangeAspect="1"/>
          </p:cNvPicPr>
          <p:nvPr/>
        </p:nvPicPr>
        <p:blipFill>
          <a:blip r:embed="rId2" cstate="print">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7166960" y="3524204"/>
            <a:ext cx="318130" cy="331144"/>
          </a:xfrm>
          <a:prstGeom prst="rect">
            <a:avLst/>
          </a:prstGeom>
          <a:ln w="38100" cmpd="sng">
            <a:solidFill>
              <a:srgbClr val="008000"/>
            </a:solidFill>
          </a:ln>
        </p:spPr>
      </p:pic>
      <p:pic>
        <p:nvPicPr>
          <p:cNvPr id="85" name="Picture 84"/>
          <p:cNvPicPr>
            <a:picLocks noChangeAspect="1"/>
          </p:cNvPicPr>
          <p:nvPr/>
        </p:nvPicPr>
        <p:blipFill>
          <a:blip r:embed="rId2"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6737455" y="3524204"/>
            <a:ext cx="318130" cy="331144"/>
          </a:xfrm>
          <a:prstGeom prst="rect">
            <a:avLst/>
          </a:prstGeom>
          <a:ln w="38100" cmpd="sng">
            <a:solidFill>
              <a:srgbClr val="008000"/>
            </a:solidFill>
          </a:ln>
        </p:spPr>
      </p:pic>
      <p:pic>
        <p:nvPicPr>
          <p:cNvPr id="86" name="Picture 8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353734" y="3538469"/>
            <a:ext cx="318130" cy="331144"/>
          </a:xfrm>
          <a:prstGeom prst="rect">
            <a:avLst/>
          </a:prstGeom>
          <a:ln w="38100" cmpd="sng">
            <a:solidFill>
              <a:srgbClr val="008000"/>
            </a:solidFill>
          </a:ln>
        </p:spPr>
      </p:pic>
      <p:pic>
        <p:nvPicPr>
          <p:cNvPr id="87" name="Picture 86"/>
          <p:cNvPicPr>
            <a:picLocks noChangeAspect="1"/>
          </p:cNvPicPr>
          <p:nvPr/>
        </p:nvPicPr>
        <p:blipFill>
          <a:blip r:embed="rId2" cstate="print">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4253964" y="3524204"/>
            <a:ext cx="318130" cy="331144"/>
          </a:xfrm>
          <a:prstGeom prst="rect">
            <a:avLst/>
          </a:prstGeom>
          <a:ln w="38100" cmpd="sng">
            <a:solidFill>
              <a:srgbClr val="008000"/>
            </a:solidFill>
          </a:ln>
        </p:spPr>
      </p:pic>
      <p:pic>
        <p:nvPicPr>
          <p:cNvPr id="89" name="Picture 88"/>
          <p:cNvPicPr>
            <a:picLocks noChangeAspect="1"/>
          </p:cNvPicPr>
          <p:nvPr/>
        </p:nvPicPr>
        <p:blipFill>
          <a:blip r:embed="rId2"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5130444" y="3535855"/>
            <a:ext cx="318130" cy="331144"/>
          </a:xfrm>
          <a:prstGeom prst="rect">
            <a:avLst/>
          </a:prstGeom>
          <a:ln w="38100" cmpd="sng">
            <a:solidFill>
              <a:srgbClr val="008000"/>
            </a:solidFill>
          </a:ln>
        </p:spPr>
      </p:pic>
      <p:pic>
        <p:nvPicPr>
          <p:cNvPr id="90" name="Picture 8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537438" y="3534880"/>
            <a:ext cx="318130" cy="331144"/>
          </a:xfrm>
          <a:prstGeom prst="rect">
            <a:avLst/>
          </a:prstGeom>
          <a:ln w="38100" cmpd="sng">
            <a:solidFill>
              <a:srgbClr val="008000"/>
            </a:solidFill>
          </a:ln>
        </p:spPr>
      </p:pic>
      <p:pic>
        <p:nvPicPr>
          <p:cNvPr id="91" name="Picture 90"/>
          <p:cNvPicPr>
            <a:picLocks noChangeAspect="1"/>
          </p:cNvPicPr>
          <p:nvPr/>
        </p:nvPicPr>
        <p:blipFill>
          <a:blip r:embed="rId7" cstate="print">
            <a:extLst>
              <a:ext uri="{BEBA8EAE-BF5A-486C-A8C5-ECC9F3942E4B}">
                <a14:imgProps xmlns:a14="http://schemas.microsoft.com/office/drawing/2010/main">
                  <a14:imgLayer r:embed="rId8">
                    <a14:imgEffect>
                      <a14:backgroundRemoval t="0" b="93778" l="4444" r="94667">
                        <a14:foregroundMark x1="37778" y1="37333" x2="62667" y2="62222"/>
                      </a14:backgroundRemoval>
                    </a14:imgEffect>
                  </a14:imgLayer>
                </a14:imgProps>
              </a:ext>
            </a:extLst>
          </a:blip>
          <a:stretch>
            <a:fillRect/>
          </a:stretch>
        </p:blipFill>
        <p:spPr>
          <a:xfrm>
            <a:off x="4618424" y="3465949"/>
            <a:ext cx="462962" cy="462962"/>
          </a:xfrm>
          <a:prstGeom prst="rect">
            <a:avLst/>
          </a:prstGeom>
        </p:spPr>
      </p:pic>
      <p:pic>
        <p:nvPicPr>
          <p:cNvPr id="92" name="Picture 91"/>
          <p:cNvPicPr>
            <a:picLocks noChangeAspect="1"/>
          </p:cNvPicPr>
          <p:nvPr/>
        </p:nvPicPr>
        <p:blipFill>
          <a:blip r:embed="rId7" cstate="print">
            <a:extLst>
              <a:ext uri="{BEBA8EAE-BF5A-486C-A8C5-ECC9F3942E4B}">
                <a14:imgProps xmlns:a14="http://schemas.microsoft.com/office/drawing/2010/main">
                  <a14:imgLayer r:embed="rId9">
                    <a14:imgEffect>
                      <a14:backgroundRemoval t="0" b="93778" l="4444" r="94667">
                        <a14:foregroundMark x1="37778" y1="37333" x2="62667" y2="62222"/>
                      </a14:backgroundRemoval>
                    </a14:imgEffect>
                  </a14:imgLayer>
                </a14:imgProps>
              </a:ext>
            </a:extLst>
          </a:blip>
          <a:stretch>
            <a:fillRect/>
          </a:stretch>
        </p:blipFill>
        <p:spPr>
          <a:xfrm>
            <a:off x="5890772" y="3465949"/>
            <a:ext cx="462962" cy="462962"/>
          </a:xfrm>
          <a:prstGeom prst="rect">
            <a:avLst/>
          </a:prstGeom>
        </p:spPr>
      </p:pic>
      <p:cxnSp>
        <p:nvCxnSpPr>
          <p:cNvPr id="93" name="Straight Connector 92"/>
          <p:cNvCxnSpPr/>
          <p:nvPr/>
        </p:nvCxnSpPr>
        <p:spPr>
          <a:xfrm>
            <a:off x="1985293" y="2793718"/>
            <a:ext cx="0" cy="218619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94" name="Picture 93"/>
          <p:cNvPicPr>
            <a:picLocks noChangeAspect="1"/>
          </p:cNvPicPr>
          <p:nvPr/>
        </p:nvPicPr>
        <p:blipFill>
          <a:blip r:embed="rId2"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476515" y="3524204"/>
            <a:ext cx="318130" cy="331144"/>
          </a:xfrm>
          <a:prstGeom prst="rect">
            <a:avLst/>
          </a:prstGeom>
          <a:ln w="38100" cmpd="sng">
            <a:solidFill>
              <a:srgbClr val="008000"/>
            </a:solidFill>
          </a:ln>
        </p:spPr>
      </p:pic>
      <p:pic>
        <p:nvPicPr>
          <p:cNvPr id="95" name="Picture 9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3373635" y="3524323"/>
            <a:ext cx="318130" cy="331144"/>
          </a:xfrm>
          <a:prstGeom prst="rect">
            <a:avLst/>
          </a:prstGeom>
          <a:ln w="38100" cmpd="sng">
            <a:solidFill>
              <a:srgbClr val="008000"/>
            </a:solidFill>
          </a:ln>
        </p:spPr>
      </p:pic>
      <p:pic>
        <p:nvPicPr>
          <p:cNvPr id="97" name="Picture 96"/>
          <p:cNvPicPr>
            <a:picLocks noChangeAspect="1"/>
          </p:cNvPicPr>
          <p:nvPr/>
        </p:nvPicPr>
        <p:blipFill>
          <a:blip r:embed="rId7" cstate="print">
            <a:extLst>
              <a:ext uri="{BEBA8EAE-BF5A-486C-A8C5-ECC9F3942E4B}">
                <a14:imgProps xmlns:a14="http://schemas.microsoft.com/office/drawing/2010/main">
                  <a14:imgLayer r:embed="rId10">
                    <a14:imgEffect>
                      <a14:backgroundRemoval t="0" b="93778" l="4444" r="94667">
                        <a14:foregroundMark x1="37778" y1="37333" x2="62667" y2="62222"/>
                      </a14:backgroundRemoval>
                    </a14:imgEffect>
                  </a14:imgLayer>
                </a14:imgProps>
              </a:ext>
            </a:extLst>
          </a:blip>
          <a:stretch>
            <a:fillRect/>
          </a:stretch>
        </p:blipFill>
        <p:spPr>
          <a:xfrm>
            <a:off x="2830664" y="3465949"/>
            <a:ext cx="462962" cy="462962"/>
          </a:xfrm>
          <a:prstGeom prst="rect">
            <a:avLst/>
          </a:prstGeom>
        </p:spPr>
      </p:pic>
      <p:pic>
        <p:nvPicPr>
          <p:cNvPr id="98" name="Picture 97"/>
          <p:cNvPicPr>
            <a:picLocks noChangeAspect="1"/>
          </p:cNvPicPr>
          <p:nvPr/>
        </p:nvPicPr>
        <p:blipFill>
          <a:blip r:embed="rId7" cstate="print">
            <a:extLst>
              <a:ext uri="{BEBA8EAE-BF5A-486C-A8C5-ECC9F3942E4B}">
                <a14:imgProps xmlns:a14="http://schemas.microsoft.com/office/drawing/2010/main">
                  <a14:imgLayer r:embed="rId10">
                    <a14:imgEffect>
                      <a14:backgroundRemoval t="0" b="93778" l="4444" r="94667">
                        <a14:foregroundMark x1="37778" y1="37333" x2="62667" y2="62222"/>
                      </a14:backgroundRemoval>
                    </a14:imgEffect>
                  </a14:imgLayer>
                </a14:imgProps>
              </a:ext>
            </a:extLst>
          </a:blip>
          <a:stretch>
            <a:fillRect/>
          </a:stretch>
        </p:blipFill>
        <p:spPr>
          <a:xfrm>
            <a:off x="1999452" y="3474061"/>
            <a:ext cx="462962" cy="462962"/>
          </a:xfrm>
          <a:prstGeom prst="rect">
            <a:avLst/>
          </a:prstGeom>
        </p:spPr>
      </p:pic>
      <p:pic>
        <p:nvPicPr>
          <p:cNvPr id="99" name="Picture 98"/>
          <p:cNvPicPr>
            <a:picLocks noChangeAspect="1"/>
          </p:cNvPicPr>
          <p:nvPr/>
        </p:nvPicPr>
        <p:blipFill>
          <a:blip r:embed="rId7" cstate="print">
            <a:extLst>
              <a:ext uri="{BEBA8EAE-BF5A-486C-A8C5-ECC9F3942E4B}">
                <a14:imgProps xmlns:a14="http://schemas.microsoft.com/office/drawing/2010/main">
                  <a14:imgLayer r:embed="rId11">
                    <a14:imgEffect>
                      <a14:backgroundRemoval t="0" b="93778" l="4444" r="94667">
                        <a14:foregroundMark x1="37778" y1="37333" x2="62667" y2="62222"/>
                      </a14:backgroundRemoval>
                    </a14:imgEffect>
                  </a14:imgLayer>
                </a14:imgProps>
              </a:ext>
            </a:extLst>
          </a:blip>
          <a:stretch>
            <a:fillRect/>
          </a:stretch>
        </p:blipFill>
        <p:spPr>
          <a:xfrm>
            <a:off x="267068" y="3464974"/>
            <a:ext cx="462962" cy="462962"/>
          </a:xfrm>
          <a:prstGeom prst="rect">
            <a:avLst/>
          </a:prstGeom>
        </p:spPr>
      </p:pic>
      <p:pic>
        <p:nvPicPr>
          <p:cNvPr id="100" name="Picture 99"/>
          <p:cNvPicPr>
            <a:picLocks noChangeAspect="1"/>
          </p:cNvPicPr>
          <p:nvPr/>
        </p:nvPicPr>
        <p:blipFill>
          <a:blip r:embed="rId7" cstate="print">
            <a:extLst>
              <a:ext uri="{BEBA8EAE-BF5A-486C-A8C5-ECC9F3942E4B}">
                <a14:imgProps xmlns:a14="http://schemas.microsoft.com/office/drawing/2010/main">
                  <a14:imgLayer r:embed="rId12">
                    <a14:imgEffect>
                      <a14:backgroundRemoval t="0" b="93778" l="4444" r="94667">
                        <a14:foregroundMark x1="37778" y1="37333" x2="62667" y2="62222"/>
                      </a14:backgroundRemoval>
                    </a14:imgEffect>
                  </a14:imgLayer>
                </a14:imgProps>
              </a:ext>
            </a:extLst>
          </a:blip>
          <a:stretch>
            <a:fillRect/>
          </a:stretch>
        </p:blipFill>
        <p:spPr>
          <a:xfrm>
            <a:off x="1536490" y="3474061"/>
            <a:ext cx="462962" cy="462962"/>
          </a:xfrm>
          <a:prstGeom prst="rect">
            <a:avLst/>
          </a:prstGeom>
        </p:spPr>
      </p:pic>
      <p:pic>
        <p:nvPicPr>
          <p:cNvPr id="101" name="Picture 100"/>
          <p:cNvPicPr>
            <a:picLocks noChangeAspect="1"/>
          </p:cNvPicPr>
          <p:nvPr/>
        </p:nvPicPr>
        <p:blipFill>
          <a:blip r:embed="rId7" cstate="print">
            <a:extLst>
              <a:ext uri="{BEBA8EAE-BF5A-486C-A8C5-ECC9F3942E4B}">
                <a14:imgProps xmlns:a14="http://schemas.microsoft.com/office/drawing/2010/main">
                  <a14:imgLayer r:embed="rId13">
                    <a14:imgEffect>
                      <a14:backgroundRemoval t="0" b="93778" l="4444" r="94667">
                        <a14:foregroundMark x1="37778" y1="37333" x2="62667" y2="62222"/>
                      </a14:backgroundRemoval>
                    </a14:imgEffect>
                  </a14:imgLayer>
                </a14:imgProps>
              </a:ext>
            </a:extLst>
          </a:blip>
          <a:stretch>
            <a:fillRect/>
          </a:stretch>
        </p:blipFill>
        <p:spPr>
          <a:xfrm>
            <a:off x="1121273" y="3467589"/>
            <a:ext cx="462962" cy="462962"/>
          </a:xfrm>
          <a:prstGeom prst="rect">
            <a:avLst/>
          </a:prstGeom>
        </p:spPr>
      </p:pic>
      <p:pic>
        <p:nvPicPr>
          <p:cNvPr id="102" name="Picture 101"/>
          <p:cNvPicPr>
            <a:picLocks noChangeAspect="1"/>
          </p:cNvPicPr>
          <p:nvPr/>
        </p:nvPicPr>
        <p:blipFill>
          <a:blip r:embed="rId7" cstate="print">
            <a:extLst>
              <a:ext uri="{BEBA8EAE-BF5A-486C-A8C5-ECC9F3942E4B}">
                <a14:imgProps xmlns:a14="http://schemas.microsoft.com/office/drawing/2010/main">
                  <a14:imgLayer r:embed="rId12">
                    <a14:imgEffect>
                      <a14:backgroundRemoval t="0" b="93778" l="4444" r="94667">
                        <a14:foregroundMark x1="37778" y1="37333" x2="62667" y2="62222"/>
                      </a14:backgroundRemoval>
                    </a14:imgEffect>
                  </a14:imgLayer>
                </a14:imgProps>
              </a:ext>
            </a:extLst>
          </a:blip>
          <a:stretch>
            <a:fillRect/>
          </a:stretch>
        </p:blipFill>
        <p:spPr>
          <a:xfrm>
            <a:off x="685523" y="3461509"/>
            <a:ext cx="462962" cy="462962"/>
          </a:xfrm>
          <a:prstGeom prst="rect">
            <a:avLst/>
          </a:prstGeom>
        </p:spPr>
      </p:pic>
      <p:pic>
        <p:nvPicPr>
          <p:cNvPr id="103" name="Picture 102"/>
          <p:cNvPicPr>
            <a:picLocks noChangeAspect="1"/>
          </p:cNvPicPr>
          <p:nvPr/>
        </p:nvPicPr>
        <p:blipFill>
          <a:blip r:embed="rId2" cstate="print">
            <a:extLst>
              <a:ext uri="{BEBA8EAE-BF5A-486C-A8C5-ECC9F3942E4B}">
                <a14:imgProps xmlns:a14="http://schemas.microsoft.com/office/drawing/2010/main">
                  <a14:imgLayer r:embed="rId14">
                    <a14:imgEffect>
                      <a14:backgroundRemoval t="0" b="100000" l="0" r="100000"/>
                    </a14:imgEffect>
                  </a14:imgLayer>
                </a14:imgProps>
              </a:ext>
            </a:extLst>
          </a:blip>
          <a:stretch>
            <a:fillRect/>
          </a:stretch>
        </p:blipFill>
        <p:spPr>
          <a:xfrm>
            <a:off x="3112708" y="5087295"/>
            <a:ext cx="318130" cy="331144"/>
          </a:xfrm>
          <a:prstGeom prst="rect">
            <a:avLst/>
          </a:prstGeom>
          <a:ln w="38100" cmpd="sng">
            <a:solidFill>
              <a:srgbClr val="008000"/>
            </a:solidFill>
          </a:ln>
        </p:spPr>
      </p:pic>
      <p:pic>
        <p:nvPicPr>
          <p:cNvPr id="104" name="Picture 103"/>
          <p:cNvPicPr>
            <a:picLocks noChangeAspect="1"/>
          </p:cNvPicPr>
          <p:nvPr/>
        </p:nvPicPr>
        <p:blipFill>
          <a:blip r:embed="rId7" cstate="print">
            <a:extLst>
              <a:ext uri="{BEBA8EAE-BF5A-486C-A8C5-ECC9F3942E4B}">
                <a14:imgProps xmlns:a14="http://schemas.microsoft.com/office/drawing/2010/main">
                  <a14:imgLayer r:embed="rId10">
                    <a14:imgEffect>
                      <a14:backgroundRemoval t="0" b="93778" l="4444" r="94667">
                        <a14:foregroundMark x1="37778" y1="37333" x2="62667" y2="62222"/>
                      </a14:backgroundRemoval>
                    </a14:imgEffect>
                  </a14:imgLayer>
                </a14:imgProps>
              </a:ext>
            </a:extLst>
          </a:blip>
          <a:stretch>
            <a:fillRect/>
          </a:stretch>
        </p:blipFill>
        <p:spPr>
          <a:xfrm>
            <a:off x="3034235" y="5529825"/>
            <a:ext cx="462962" cy="462962"/>
          </a:xfrm>
          <a:prstGeom prst="rect">
            <a:avLst/>
          </a:prstGeom>
        </p:spPr>
      </p:pic>
      <p:sp>
        <p:nvSpPr>
          <p:cNvPr id="105" name="TextBox 104"/>
          <p:cNvSpPr txBox="1"/>
          <p:nvPr/>
        </p:nvSpPr>
        <p:spPr>
          <a:xfrm>
            <a:off x="3523931" y="5065508"/>
            <a:ext cx="4942701" cy="369332"/>
          </a:xfrm>
          <a:prstGeom prst="rect">
            <a:avLst/>
          </a:prstGeom>
          <a:noFill/>
        </p:spPr>
        <p:txBody>
          <a:bodyPr wrap="square" rtlCol="0">
            <a:spAutoFit/>
          </a:bodyPr>
          <a:lstStyle/>
          <a:p>
            <a:r>
              <a:rPr lang="en-US" b="1" dirty="0" smtClean="0">
                <a:latin typeface="Optima"/>
                <a:cs typeface="Optima"/>
              </a:rPr>
              <a:t>On track </a:t>
            </a:r>
            <a:endParaRPr lang="en-US" b="1" dirty="0">
              <a:latin typeface="Optima"/>
              <a:cs typeface="Optima"/>
            </a:endParaRPr>
          </a:p>
        </p:txBody>
      </p:sp>
      <p:sp>
        <p:nvSpPr>
          <p:cNvPr id="108" name="TextBox 107"/>
          <p:cNvSpPr txBox="1"/>
          <p:nvPr/>
        </p:nvSpPr>
        <p:spPr>
          <a:xfrm>
            <a:off x="3545784" y="5531122"/>
            <a:ext cx="5193075" cy="369332"/>
          </a:xfrm>
          <a:prstGeom prst="rect">
            <a:avLst/>
          </a:prstGeom>
          <a:noFill/>
        </p:spPr>
        <p:txBody>
          <a:bodyPr wrap="square" rtlCol="0">
            <a:spAutoFit/>
          </a:bodyPr>
          <a:lstStyle/>
          <a:p>
            <a:r>
              <a:rPr lang="en-US" b="1" dirty="0" smtClean="0">
                <a:latin typeface="Optima"/>
                <a:cs typeface="Optima"/>
              </a:rPr>
              <a:t>Not on track</a:t>
            </a:r>
            <a:endParaRPr lang="en-US" b="1" dirty="0">
              <a:latin typeface="Optima"/>
              <a:cs typeface="Optima"/>
            </a:endParaRPr>
          </a:p>
        </p:txBody>
      </p:sp>
      <p:sp>
        <p:nvSpPr>
          <p:cNvPr id="110" name="Rectangle 109"/>
          <p:cNvSpPr/>
          <p:nvPr/>
        </p:nvSpPr>
        <p:spPr>
          <a:xfrm>
            <a:off x="5898443" y="2743885"/>
            <a:ext cx="3047573" cy="2227260"/>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007611" y="2766129"/>
            <a:ext cx="3883161" cy="2220597"/>
          </a:xfrm>
          <a:prstGeom prst="rect">
            <a:avLst/>
          </a:prstGeom>
          <a:solidFill>
            <a:srgbClr val="FFFF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208117" y="2759314"/>
            <a:ext cx="1742892" cy="2220597"/>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7" cstate="print">
            <a:extLst>
              <a:ext uri="{BEBA8EAE-BF5A-486C-A8C5-ECC9F3942E4B}">
                <a14:imgProps xmlns:a14="http://schemas.microsoft.com/office/drawing/2010/main">
                  <a14:imgLayer r:embed="rId8">
                    <a14:imgEffect>
                      <a14:backgroundRemoval t="0" b="93778" l="4444" r="94667">
                        <a14:foregroundMark x1="37778" y1="37333" x2="62667" y2="62222"/>
                      </a14:backgroundRemoval>
                    </a14:imgEffect>
                  </a14:imgLayer>
                </a14:imgProps>
              </a:ext>
            </a:extLst>
          </a:blip>
          <a:stretch>
            <a:fillRect/>
          </a:stretch>
        </p:blipFill>
        <p:spPr>
          <a:xfrm>
            <a:off x="3765701" y="3472182"/>
            <a:ext cx="462962" cy="462962"/>
          </a:xfrm>
          <a:prstGeom prst="rect">
            <a:avLst/>
          </a:prstGeom>
        </p:spPr>
      </p:pic>
      <p:sp>
        <p:nvSpPr>
          <p:cNvPr id="2" name="Rectangle 1"/>
          <p:cNvSpPr/>
          <p:nvPr/>
        </p:nvSpPr>
        <p:spPr>
          <a:xfrm>
            <a:off x="3654997" y="2332053"/>
            <a:ext cx="1147332"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Goudy Old Style"/>
              </a:rPr>
              <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Goudy Old Style"/>
            </a:endParaRPr>
          </a:p>
        </p:txBody>
      </p:sp>
      <p:sp>
        <p:nvSpPr>
          <p:cNvPr id="3" name="TextBox 2"/>
          <p:cNvSpPr txBox="1"/>
          <p:nvPr/>
        </p:nvSpPr>
        <p:spPr>
          <a:xfrm>
            <a:off x="457200" y="6055896"/>
            <a:ext cx="8229600" cy="584776"/>
          </a:xfrm>
          <a:prstGeom prst="rect">
            <a:avLst/>
          </a:prstGeom>
          <a:noFill/>
        </p:spPr>
        <p:txBody>
          <a:bodyPr wrap="square" rtlCol="0">
            <a:spAutoFit/>
          </a:bodyPr>
          <a:lstStyle/>
          <a:p>
            <a:pPr algn="ctr"/>
            <a:r>
              <a:rPr lang="en-US" sz="3200" i="1" dirty="0" smtClean="0">
                <a:latin typeface="Optima"/>
                <a:cs typeface="Optima"/>
              </a:rPr>
              <a:t>Screeners get muddy in the middle</a:t>
            </a:r>
            <a:endParaRPr lang="en-US" sz="3200" i="1" dirty="0">
              <a:latin typeface="Optima"/>
              <a:cs typeface="Optima"/>
            </a:endParaRPr>
          </a:p>
        </p:txBody>
      </p:sp>
    </p:spTree>
    <p:extLst>
      <p:ext uri="{BB962C8B-B14F-4D97-AF65-F5344CB8AC3E}">
        <p14:creationId xmlns:p14="http://schemas.microsoft.com/office/powerpoint/2010/main" val="6913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par>
                                <p:cTn id="22" presetID="10"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par>
                                <p:cTn id="25" presetID="10"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par>
                                <p:cTn id="28" presetID="10" presetClass="entr" presetSubtype="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par>
                                <p:cTn id="34" presetID="10" presetClass="entr" presetSubtype="0"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0" presetClass="entr" presetSubtype="0"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par>
                                <p:cTn id="57" presetID="10" presetClass="entr" presetSubtype="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
                                        <p:tgtEl>
                                          <p:spTgt spid="113"/>
                                        </p:tgtEl>
                                      </p:cBhvr>
                                    </p:animEffect>
                                  </p:childTnLst>
                                </p:cTn>
                              </p:par>
                              <p:par>
                                <p:cTn id="63" presetID="10"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500"/>
                                        <p:tgtEl>
                                          <p:spTgt spid="98"/>
                                        </p:tgtEl>
                                      </p:cBhvr>
                                    </p:animEffect>
                                  </p:childTnLst>
                                </p:cTn>
                              </p:par>
                              <p:par>
                                <p:cTn id="71" presetID="10"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par>
                                <p:cTn id="74" presetID="10" presetClass="entr" presetSubtype="0" fill="hold"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fade">
                                      <p:cBhvr>
                                        <p:cTn id="76" dur="500"/>
                                        <p:tgtEl>
                                          <p:spTgt spid="97"/>
                                        </p:tgtEl>
                                      </p:cBhvr>
                                    </p:animEffect>
                                  </p:childTnLst>
                                </p:cTn>
                              </p:par>
                              <p:par>
                                <p:cTn id="77" presetID="10"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nodeType="withEffect">
                                  <p:stCondLst>
                                    <p:cond delay="0"/>
                                  </p:stCondLst>
                                  <p:childTnLst>
                                    <p:set>
                                      <p:cBhvr>
                                        <p:cTn id="81" dur="1" fill="hold">
                                          <p:stCondLst>
                                            <p:cond delay="0"/>
                                          </p:stCondLst>
                                        </p:cTn>
                                        <p:tgtEl>
                                          <p:spTgt spid="107"/>
                                        </p:tgtEl>
                                        <p:attrNameLst>
                                          <p:attrName>style.visibility</p:attrName>
                                        </p:attrNameLst>
                                      </p:cBhvr>
                                      <p:to>
                                        <p:strVal val="visible"/>
                                      </p:to>
                                    </p:set>
                                    <p:animEffect transition="in" filter="fade">
                                      <p:cBhvr>
                                        <p:cTn id="82" dur="500"/>
                                        <p:tgtEl>
                                          <p:spTgt spid="107"/>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0" presetClass="entr" presetSubtype="0" fill="hold" nodeType="with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par>
                                <p:cTn id="92" presetID="10" presetClass="entr" presetSubtype="0" fill="hold"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500"/>
                                        <p:tgtEl>
                                          <p:spTgt spid="9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500"/>
                                        <p:tgtEl>
                                          <p:spTgt spid="11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8" grpId="0"/>
      <p:bldP spid="110" grpId="0" animBg="1"/>
      <p:bldP spid="111" grpId="0" animBg="1"/>
      <p:bldP spid="113"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879622" y="1121834"/>
            <a:ext cx="3443111" cy="860778"/>
          </a:xfrm>
          <a:prstGeom prst="round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rgbClr val="000000"/>
                </a:solidFill>
                <a:latin typeface="Optima"/>
                <a:cs typeface="Optima"/>
              </a:rPr>
              <a:t>Math</a:t>
            </a:r>
            <a:endParaRPr lang="en-US" sz="4800" b="1" dirty="0">
              <a:solidFill>
                <a:srgbClr val="000000"/>
              </a:solidFill>
              <a:latin typeface="Optima"/>
              <a:cs typeface="Optima"/>
            </a:endParaRPr>
          </a:p>
        </p:txBody>
      </p:sp>
      <p:sp>
        <p:nvSpPr>
          <p:cNvPr id="3" name="Title 2"/>
          <p:cNvSpPr>
            <a:spLocks noGrp="1"/>
          </p:cNvSpPr>
          <p:nvPr>
            <p:ph type="title"/>
          </p:nvPr>
        </p:nvSpPr>
        <p:spPr>
          <a:xfrm>
            <a:off x="220136" y="180132"/>
            <a:ext cx="8723487" cy="1202757"/>
          </a:xfrm>
        </p:spPr>
        <p:txBody>
          <a:bodyPr>
            <a:noAutofit/>
          </a:bodyPr>
          <a:lstStyle/>
          <a:p>
            <a:r>
              <a:rPr lang="en-US" sz="2700" dirty="0">
                <a:solidFill>
                  <a:schemeClr val="tx1"/>
                </a:solidFill>
                <a:latin typeface="Optima"/>
                <a:cs typeface="Optima"/>
              </a:rPr>
              <a:t>Universal screeners focus on the </a:t>
            </a:r>
            <a:r>
              <a:rPr lang="en-US" sz="2700" dirty="0" smtClean="0">
                <a:solidFill>
                  <a:schemeClr val="tx1"/>
                </a:solidFill>
                <a:latin typeface="Optima"/>
                <a:cs typeface="Optima"/>
              </a:rPr>
              <a:t>basic skills </a:t>
            </a:r>
            <a:r>
              <a:rPr lang="en-US" sz="2700" dirty="0">
                <a:solidFill>
                  <a:schemeClr val="tx1"/>
                </a:solidFill>
                <a:latin typeface="Optima"/>
                <a:cs typeface="Optima"/>
              </a:rPr>
              <a:t>that are easiest to measure and relatively predictive of future proficiency</a:t>
            </a:r>
            <a:r>
              <a:rPr lang="en-US" sz="2700" dirty="0" smtClean="0">
                <a:solidFill>
                  <a:schemeClr val="tx1"/>
                </a:solidFill>
                <a:latin typeface="Optima"/>
                <a:cs typeface="Optima"/>
              </a:rPr>
              <a:t>:</a:t>
            </a:r>
            <a:endParaRPr lang="en-US" sz="2700" dirty="0"/>
          </a:p>
        </p:txBody>
      </p:sp>
      <p:sp>
        <p:nvSpPr>
          <p:cNvPr id="5" name="Rounded Rectangle 4"/>
          <p:cNvSpPr/>
          <p:nvPr/>
        </p:nvSpPr>
        <p:spPr>
          <a:xfrm>
            <a:off x="691445" y="1121834"/>
            <a:ext cx="3443111" cy="860778"/>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800" b="1" dirty="0" smtClean="0">
                <a:solidFill>
                  <a:srgbClr val="000000"/>
                </a:solidFill>
                <a:latin typeface="Optima"/>
                <a:cs typeface="Optima"/>
              </a:rPr>
              <a:t>Reading</a:t>
            </a:r>
            <a:endParaRPr lang="en-US" sz="4800" b="1" dirty="0">
              <a:solidFill>
                <a:srgbClr val="000000"/>
              </a:solidFill>
              <a:latin typeface="Optima"/>
              <a:cs typeface="Optima"/>
            </a:endParaRPr>
          </a:p>
        </p:txBody>
      </p:sp>
      <p:sp>
        <p:nvSpPr>
          <p:cNvPr id="9" name="Title 2"/>
          <p:cNvSpPr txBox="1">
            <a:spLocks/>
          </p:cNvSpPr>
          <p:nvPr/>
        </p:nvSpPr>
        <p:spPr>
          <a:xfrm>
            <a:off x="423335" y="3883884"/>
            <a:ext cx="8621889" cy="8715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b="1" i="0" kern="1200">
                <a:solidFill>
                  <a:srgbClr val="000000"/>
                </a:solidFill>
                <a:latin typeface="Goudy Old Style"/>
                <a:ea typeface="+mj-ea"/>
                <a:cs typeface="Goudy Old Style"/>
              </a:defRPr>
            </a:lvl1pPr>
          </a:lstStyle>
          <a:p>
            <a:r>
              <a:rPr lang="en-US" sz="3200" dirty="0" smtClean="0">
                <a:solidFill>
                  <a:schemeClr val="tx1"/>
                </a:solidFill>
                <a:latin typeface="Optima"/>
                <a:cs typeface="Optima"/>
              </a:rPr>
              <a:t>But these measures may not provide a full picture of more complex skills:</a:t>
            </a:r>
            <a:endParaRPr lang="en-US" sz="3200" dirty="0"/>
          </a:p>
        </p:txBody>
      </p:sp>
      <p:sp>
        <p:nvSpPr>
          <p:cNvPr id="11" name="Rounded Rectangle 10"/>
          <p:cNvSpPr/>
          <p:nvPr/>
        </p:nvSpPr>
        <p:spPr>
          <a:xfrm>
            <a:off x="220136" y="1982615"/>
            <a:ext cx="4250265" cy="61383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prstClr val="black"/>
                </a:solidFill>
                <a:latin typeface="Optima"/>
                <a:cs typeface="Optima"/>
              </a:rPr>
              <a:t>Phonemic </a:t>
            </a:r>
            <a:r>
              <a:rPr lang="en-US" sz="2800" dirty="0" smtClean="0">
                <a:solidFill>
                  <a:prstClr val="black"/>
                </a:solidFill>
                <a:latin typeface="Optima"/>
                <a:cs typeface="Optima"/>
              </a:rPr>
              <a:t>Awareness</a:t>
            </a:r>
            <a:endParaRPr lang="en-US" sz="2800" dirty="0">
              <a:solidFill>
                <a:prstClr val="black"/>
              </a:solidFill>
              <a:latin typeface="Optima"/>
              <a:cs typeface="Optima"/>
            </a:endParaRPr>
          </a:p>
        </p:txBody>
      </p:sp>
      <p:sp>
        <p:nvSpPr>
          <p:cNvPr id="12" name="Rounded Rectangle 11"/>
          <p:cNvSpPr/>
          <p:nvPr/>
        </p:nvSpPr>
        <p:spPr>
          <a:xfrm>
            <a:off x="4738511" y="2175932"/>
            <a:ext cx="4205113" cy="58702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3200" dirty="0" smtClean="0">
                <a:solidFill>
                  <a:prstClr val="black"/>
                </a:solidFill>
                <a:latin typeface="Optima"/>
                <a:cs typeface="Optima"/>
              </a:rPr>
              <a:t>Number Sense</a:t>
            </a:r>
          </a:p>
        </p:txBody>
      </p:sp>
      <p:sp>
        <p:nvSpPr>
          <p:cNvPr id="13" name="Rounded Rectangle 12"/>
          <p:cNvSpPr/>
          <p:nvPr/>
        </p:nvSpPr>
        <p:spPr>
          <a:xfrm>
            <a:off x="220136" y="5087055"/>
            <a:ext cx="4250265" cy="47272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700" dirty="0" smtClean="0">
                <a:solidFill>
                  <a:prstClr val="black"/>
                </a:solidFill>
                <a:latin typeface="Optima"/>
                <a:cs typeface="Optima"/>
              </a:rPr>
              <a:t>Language Comprehension</a:t>
            </a:r>
          </a:p>
        </p:txBody>
      </p:sp>
      <p:sp>
        <p:nvSpPr>
          <p:cNvPr id="14" name="Rounded Rectangle 13"/>
          <p:cNvSpPr/>
          <p:nvPr/>
        </p:nvSpPr>
        <p:spPr>
          <a:xfrm>
            <a:off x="4738511" y="4881476"/>
            <a:ext cx="4205113" cy="524046"/>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2600" dirty="0" smtClean="0">
                <a:solidFill>
                  <a:prstClr val="black"/>
                </a:solidFill>
                <a:latin typeface="Optima"/>
                <a:cs typeface="Optima"/>
              </a:rPr>
              <a:t>Conceptual Understanding</a:t>
            </a:r>
          </a:p>
        </p:txBody>
      </p:sp>
      <p:sp>
        <p:nvSpPr>
          <p:cNvPr id="15" name="Rounded Rectangle 14"/>
          <p:cNvSpPr/>
          <p:nvPr/>
        </p:nvSpPr>
        <p:spPr>
          <a:xfrm>
            <a:off x="220136" y="3103032"/>
            <a:ext cx="4250265" cy="65898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smtClean="0">
                <a:solidFill>
                  <a:prstClr val="black"/>
                </a:solidFill>
                <a:latin typeface="Optima"/>
                <a:cs typeface="Optima"/>
              </a:rPr>
              <a:t>Oral </a:t>
            </a:r>
            <a:r>
              <a:rPr lang="en-US" sz="2800" dirty="0">
                <a:solidFill>
                  <a:prstClr val="black"/>
                </a:solidFill>
                <a:latin typeface="Optima"/>
                <a:cs typeface="Optima"/>
              </a:rPr>
              <a:t>Reading </a:t>
            </a:r>
            <a:r>
              <a:rPr lang="en-US" sz="2800" dirty="0" smtClean="0">
                <a:solidFill>
                  <a:prstClr val="black"/>
                </a:solidFill>
                <a:latin typeface="Optima"/>
                <a:cs typeface="Optima"/>
              </a:rPr>
              <a:t>Fluency</a:t>
            </a:r>
            <a:endParaRPr lang="en-US" sz="2800" dirty="0">
              <a:solidFill>
                <a:prstClr val="black"/>
              </a:solidFill>
              <a:latin typeface="Optima"/>
              <a:cs typeface="Optima"/>
            </a:endParaRPr>
          </a:p>
        </p:txBody>
      </p:sp>
      <p:sp>
        <p:nvSpPr>
          <p:cNvPr id="16" name="Rounded Rectangle 15"/>
          <p:cNvSpPr/>
          <p:nvPr/>
        </p:nvSpPr>
        <p:spPr>
          <a:xfrm>
            <a:off x="220136" y="2596446"/>
            <a:ext cx="4250265" cy="50658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smtClean="0">
                <a:solidFill>
                  <a:prstClr val="black"/>
                </a:solidFill>
                <a:latin typeface="Optima"/>
                <a:cs typeface="Optima"/>
              </a:rPr>
              <a:t>Phonics</a:t>
            </a:r>
            <a:endParaRPr lang="en-US" sz="2800" dirty="0">
              <a:solidFill>
                <a:prstClr val="black"/>
              </a:solidFill>
              <a:latin typeface="Optima"/>
              <a:cs typeface="Optima"/>
            </a:endParaRPr>
          </a:p>
        </p:txBody>
      </p:sp>
      <p:sp>
        <p:nvSpPr>
          <p:cNvPr id="17" name="Rounded Rectangle 16"/>
          <p:cNvSpPr/>
          <p:nvPr/>
        </p:nvSpPr>
        <p:spPr>
          <a:xfrm>
            <a:off x="4738511" y="2859177"/>
            <a:ext cx="4205113" cy="600599"/>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3200" dirty="0" smtClean="0">
                <a:solidFill>
                  <a:prstClr val="black"/>
                </a:solidFill>
                <a:latin typeface="Optima"/>
                <a:cs typeface="Optima"/>
              </a:rPr>
              <a:t>Procedural Fluency</a:t>
            </a:r>
            <a:endParaRPr lang="en-US" sz="3200" dirty="0">
              <a:solidFill>
                <a:prstClr val="black"/>
              </a:solidFill>
              <a:latin typeface="Optima"/>
              <a:cs typeface="Optima"/>
            </a:endParaRPr>
          </a:p>
        </p:txBody>
      </p:sp>
      <p:sp>
        <p:nvSpPr>
          <p:cNvPr id="18" name="Rounded Rectangle 17"/>
          <p:cNvSpPr/>
          <p:nvPr/>
        </p:nvSpPr>
        <p:spPr>
          <a:xfrm>
            <a:off x="220136" y="5619063"/>
            <a:ext cx="4250265" cy="53338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prstClr val="black"/>
                </a:solidFill>
                <a:latin typeface="Optima"/>
                <a:cs typeface="Optima"/>
              </a:rPr>
              <a:t>Vocabulary</a:t>
            </a:r>
            <a:endParaRPr lang="en-US" sz="3200" dirty="0">
              <a:solidFill>
                <a:prstClr val="black"/>
              </a:solidFill>
              <a:latin typeface="Optima"/>
              <a:cs typeface="Optima"/>
            </a:endParaRPr>
          </a:p>
        </p:txBody>
      </p:sp>
      <p:sp>
        <p:nvSpPr>
          <p:cNvPr id="19" name="Rounded Rectangle 18"/>
          <p:cNvSpPr/>
          <p:nvPr/>
        </p:nvSpPr>
        <p:spPr>
          <a:xfrm>
            <a:off x="4738511" y="5476888"/>
            <a:ext cx="4205113" cy="453682"/>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3200" dirty="0" smtClean="0">
                <a:solidFill>
                  <a:prstClr val="black"/>
                </a:solidFill>
                <a:latin typeface="Optima"/>
                <a:cs typeface="Optima"/>
              </a:rPr>
              <a:t>Adaptive Reasoning</a:t>
            </a:r>
          </a:p>
        </p:txBody>
      </p:sp>
      <p:sp>
        <p:nvSpPr>
          <p:cNvPr id="20" name="Rounded Rectangle 19"/>
          <p:cNvSpPr/>
          <p:nvPr/>
        </p:nvSpPr>
        <p:spPr>
          <a:xfrm>
            <a:off x="4738510" y="6015912"/>
            <a:ext cx="4205113" cy="442394"/>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2800" dirty="0" smtClean="0">
                <a:solidFill>
                  <a:prstClr val="black"/>
                </a:solidFill>
                <a:latin typeface="Optima"/>
                <a:cs typeface="Optima"/>
              </a:rPr>
              <a:t>Productive Disposition</a:t>
            </a:r>
            <a:endParaRPr lang="en-US" sz="2800" dirty="0">
              <a:solidFill>
                <a:prstClr val="black"/>
              </a:solidFill>
              <a:latin typeface="Optima"/>
              <a:cs typeface="Optima"/>
            </a:endParaRPr>
          </a:p>
        </p:txBody>
      </p:sp>
    </p:spTree>
    <p:extLst>
      <p:ext uri="{BB962C8B-B14F-4D97-AF65-F5344CB8AC3E}">
        <p14:creationId xmlns:p14="http://schemas.microsoft.com/office/powerpoint/2010/main" val="30977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889" y="1502302"/>
            <a:ext cx="8579555" cy="5004935"/>
          </a:xfrm>
        </p:spPr>
        <p:txBody>
          <a:bodyPr>
            <a:normAutofit fontScale="92500"/>
          </a:bodyPr>
          <a:lstStyle/>
          <a:p>
            <a:r>
              <a:rPr lang="en-US" dirty="0"/>
              <a:t>In </a:t>
            </a:r>
            <a:r>
              <a:rPr lang="en-US" b="1" dirty="0">
                <a:solidFill>
                  <a:srgbClr val="0000FF"/>
                </a:solidFill>
              </a:rPr>
              <a:t>Reading</a:t>
            </a:r>
            <a:r>
              <a:rPr lang="en-US" dirty="0"/>
              <a:t>,</a:t>
            </a:r>
          </a:p>
          <a:p>
            <a:pPr lvl="1"/>
            <a:r>
              <a:rPr lang="en-US" dirty="0"/>
              <a:t>Students who demonstrate phonemic awareness </a:t>
            </a:r>
            <a:r>
              <a:rPr lang="en-US" dirty="0" smtClean="0"/>
              <a:t>&amp; phonics </a:t>
            </a:r>
            <a:r>
              <a:rPr lang="en-US" dirty="0"/>
              <a:t>skills will have </a:t>
            </a:r>
            <a:r>
              <a:rPr lang="en-US" b="1" i="1" u="sng" dirty="0"/>
              <a:t>fewer barriers</a:t>
            </a:r>
            <a:r>
              <a:rPr lang="en-US" b="1" dirty="0"/>
              <a:t> </a:t>
            </a:r>
            <a:r>
              <a:rPr lang="en-US" dirty="0"/>
              <a:t>to reading comprehension</a:t>
            </a:r>
          </a:p>
          <a:p>
            <a:pPr lvl="1"/>
            <a:r>
              <a:rPr lang="en-US" dirty="0" smtClean="0"/>
              <a:t>Most </a:t>
            </a:r>
            <a:r>
              <a:rPr lang="en-US" dirty="0"/>
              <a:t>students who read fluently and accurately will have good comprehension, but not all.</a:t>
            </a:r>
          </a:p>
          <a:p>
            <a:r>
              <a:rPr lang="en-US" dirty="0"/>
              <a:t>In </a:t>
            </a:r>
            <a:r>
              <a:rPr lang="en-US" b="1" dirty="0">
                <a:solidFill>
                  <a:srgbClr val="008000"/>
                </a:solidFill>
              </a:rPr>
              <a:t>Math</a:t>
            </a:r>
            <a:r>
              <a:rPr lang="en-US" dirty="0"/>
              <a:t>,</a:t>
            </a:r>
          </a:p>
          <a:p>
            <a:pPr lvl="1"/>
            <a:r>
              <a:rPr lang="en-US" dirty="0"/>
              <a:t>Students who demonstrate good </a:t>
            </a:r>
            <a:r>
              <a:rPr lang="en-US" dirty="0" smtClean="0"/>
              <a:t>number sense &amp; procedural </a:t>
            </a:r>
            <a:r>
              <a:rPr lang="en-US" dirty="0"/>
              <a:t>fluency on a math screener will have </a:t>
            </a:r>
            <a:r>
              <a:rPr lang="en-US" b="1" i="1" u="sng" dirty="0"/>
              <a:t>fewer barriers</a:t>
            </a:r>
            <a:r>
              <a:rPr lang="en-US" dirty="0"/>
              <a:t> to deep conceptual </a:t>
            </a:r>
            <a:r>
              <a:rPr lang="en-US" dirty="0" smtClean="0"/>
              <a:t>understanding and efficiently and flexibly solving complex problems</a:t>
            </a:r>
            <a:endParaRPr lang="en-US" dirty="0"/>
          </a:p>
        </p:txBody>
      </p:sp>
      <p:sp>
        <p:nvSpPr>
          <p:cNvPr id="3" name="Title 2"/>
          <p:cNvSpPr>
            <a:spLocks noGrp="1"/>
          </p:cNvSpPr>
          <p:nvPr>
            <p:ph type="title"/>
          </p:nvPr>
        </p:nvSpPr>
        <p:spPr/>
        <p:txBody>
          <a:bodyPr/>
          <a:lstStyle/>
          <a:p>
            <a:r>
              <a:rPr lang="en-US" dirty="0" smtClean="0"/>
              <a:t>Basic Skills Remove Barriers</a:t>
            </a:r>
            <a:endParaRPr lang="en-US" dirty="0"/>
          </a:p>
        </p:txBody>
      </p:sp>
    </p:spTree>
    <p:extLst>
      <p:ext uri="{BB962C8B-B14F-4D97-AF65-F5344CB8AC3E}">
        <p14:creationId xmlns:p14="http://schemas.microsoft.com/office/powerpoint/2010/main" val="16383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2303"/>
            <a:ext cx="8229600" cy="4992338"/>
          </a:xfrm>
        </p:spPr>
        <p:txBody>
          <a:bodyPr>
            <a:normAutofit/>
          </a:bodyPr>
          <a:lstStyle/>
          <a:p>
            <a:r>
              <a:rPr lang="en-US" dirty="0" smtClean="0"/>
              <a:t>Screeners are quick and relatively surface-level assessments because they have to be</a:t>
            </a:r>
          </a:p>
          <a:p>
            <a:r>
              <a:rPr lang="en-US" dirty="0"/>
              <a:t>A</a:t>
            </a:r>
            <a:r>
              <a:rPr lang="en-US" dirty="0" smtClean="0"/>
              <a:t>ssessments for other purposes (e.g. diagnostic, mastery/outcome) do not need to look like a screener, and in many cases shouldn't:</a:t>
            </a:r>
          </a:p>
          <a:p>
            <a:pPr lvl="1"/>
            <a:r>
              <a:rPr lang="en-US" dirty="0" smtClean="0"/>
              <a:t>“Mad minute”</a:t>
            </a:r>
          </a:p>
          <a:p>
            <a:pPr lvl="1"/>
            <a:r>
              <a:rPr lang="en-US" dirty="0" smtClean="0"/>
              <a:t>Math worksheets</a:t>
            </a:r>
          </a:p>
        </p:txBody>
      </p:sp>
      <p:sp>
        <p:nvSpPr>
          <p:cNvPr id="3" name="Title 2"/>
          <p:cNvSpPr>
            <a:spLocks noGrp="1"/>
          </p:cNvSpPr>
          <p:nvPr>
            <p:ph type="title"/>
          </p:nvPr>
        </p:nvSpPr>
        <p:spPr/>
        <p:txBody>
          <a:bodyPr/>
          <a:lstStyle/>
          <a:p>
            <a:r>
              <a:rPr lang="en-US" dirty="0" smtClean="0"/>
              <a:t>Universal </a:t>
            </a:r>
            <a:r>
              <a:rPr lang="en-US" dirty="0"/>
              <a:t>Screening</a:t>
            </a:r>
          </a:p>
        </p:txBody>
      </p:sp>
      <p:pic>
        <p:nvPicPr>
          <p:cNvPr id="4" name="Picture 3"/>
          <p:cNvPicPr>
            <a:picLocks noChangeAspect="1"/>
          </p:cNvPicPr>
          <p:nvPr/>
        </p:nvPicPr>
        <p:blipFill>
          <a:blip r:embed="rId2" cstate="print"/>
          <a:stretch>
            <a:fillRect/>
          </a:stretch>
        </p:blipFill>
        <p:spPr>
          <a:xfrm>
            <a:off x="5841241" y="4165164"/>
            <a:ext cx="1920099" cy="2481457"/>
          </a:xfrm>
          <a:prstGeom prst="rect">
            <a:avLst/>
          </a:prstGeom>
          <a:ln w="28575" cmpd="sng">
            <a:solidFill>
              <a:srgbClr val="000000"/>
            </a:solidFill>
          </a:ln>
        </p:spPr>
      </p:pic>
    </p:spTree>
    <p:extLst>
      <p:ext uri="{BB962C8B-B14F-4D97-AF65-F5344CB8AC3E}">
        <p14:creationId xmlns:p14="http://schemas.microsoft.com/office/powerpoint/2010/main" val="20043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2302"/>
            <a:ext cx="8229600" cy="5222014"/>
          </a:xfrm>
        </p:spPr>
        <p:txBody>
          <a:bodyPr>
            <a:normAutofit/>
          </a:bodyPr>
          <a:lstStyle/>
          <a:p>
            <a:r>
              <a:rPr lang="en-US" dirty="0" smtClean="0"/>
              <a:t>Magnitude Comparison</a:t>
            </a:r>
          </a:p>
          <a:p>
            <a:endParaRPr lang="en-US" dirty="0" smtClean="0"/>
          </a:p>
          <a:p>
            <a:endParaRPr lang="en-US" dirty="0" smtClean="0"/>
          </a:p>
          <a:p>
            <a:r>
              <a:rPr lang="en-US" dirty="0" smtClean="0"/>
              <a:t>Strategic Counting</a:t>
            </a:r>
          </a:p>
          <a:p>
            <a:endParaRPr lang="en-US" dirty="0" smtClean="0"/>
          </a:p>
          <a:p>
            <a:endParaRPr lang="en-US" dirty="0" smtClean="0"/>
          </a:p>
          <a:p>
            <a:r>
              <a:rPr lang="en-US" dirty="0" smtClean="0"/>
              <a:t>Number Identification</a:t>
            </a:r>
          </a:p>
          <a:p>
            <a:r>
              <a:rPr lang="en-US" dirty="0" smtClean="0"/>
              <a:t>Basic Arithmetic Facts</a:t>
            </a:r>
            <a:endParaRPr lang="en-US" dirty="0"/>
          </a:p>
        </p:txBody>
      </p:sp>
      <p:sp>
        <p:nvSpPr>
          <p:cNvPr id="3" name="Title 2"/>
          <p:cNvSpPr>
            <a:spLocks noGrp="1"/>
          </p:cNvSpPr>
          <p:nvPr>
            <p:ph type="title"/>
          </p:nvPr>
        </p:nvSpPr>
        <p:spPr/>
        <p:txBody>
          <a:bodyPr>
            <a:normAutofit fontScale="90000"/>
          </a:bodyPr>
          <a:lstStyle/>
          <a:p>
            <a:r>
              <a:rPr lang="en-US" dirty="0" smtClean="0"/>
              <a:t>Screening (K-2): Early Numeracy</a:t>
            </a:r>
            <a:endParaRPr lang="en-US" dirty="0"/>
          </a:p>
        </p:txBody>
      </p:sp>
      <p:grpSp>
        <p:nvGrpSpPr>
          <p:cNvPr id="4" name="Group 17"/>
          <p:cNvGrpSpPr>
            <a:grpSpLocks/>
          </p:cNvGrpSpPr>
          <p:nvPr/>
        </p:nvGrpSpPr>
        <p:grpSpPr bwMode="auto">
          <a:xfrm>
            <a:off x="1975017" y="2216434"/>
            <a:ext cx="5638800" cy="990600"/>
            <a:chOff x="1296" y="1536"/>
            <a:chExt cx="3552" cy="624"/>
          </a:xfrm>
        </p:grpSpPr>
        <p:sp>
          <p:nvSpPr>
            <p:cNvPr id="5" name="Rectangle 4"/>
            <p:cNvSpPr>
              <a:spLocks noChangeArrowheads="1"/>
            </p:cNvSpPr>
            <p:nvPr/>
          </p:nvSpPr>
          <p:spPr bwMode="auto">
            <a:xfrm>
              <a:off x="1296" y="1536"/>
              <a:ext cx="3552" cy="6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6" name="Line 5"/>
            <p:cNvSpPr>
              <a:spLocks noChangeShapeType="1"/>
            </p:cNvSpPr>
            <p:nvPr/>
          </p:nvSpPr>
          <p:spPr bwMode="auto">
            <a:xfrm>
              <a:off x="2160" y="1536"/>
              <a:ext cx="0" cy="6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7" name="Text Box 6"/>
            <p:cNvSpPr txBox="1">
              <a:spLocks noChangeArrowheads="1"/>
            </p:cNvSpPr>
            <p:nvPr/>
          </p:nvSpPr>
          <p:spPr bwMode="auto">
            <a:xfrm>
              <a:off x="1296" y="1680"/>
              <a:ext cx="74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mtClean="0">
                  <a:solidFill>
                    <a:prstClr val="black"/>
                  </a:solidFill>
                </a:rPr>
                <a:t>12       3</a:t>
              </a:r>
            </a:p>
          </p:txBody>
        </p:sp>
        <p:sp>
          <p:nvSpPr>
            <p:cNvPr id="8" name="Line 7"/>
            <p:cNvSpPr>
              <a:spLocks noChangeShapeType="1"/>
            </p:cNvSpPr>
            <p:nvPr/>
          </p:nvSpPr>
          <p:spPr bwMode="auto">
            <a:xfrm>
              <a:off x="3024" y="1536"/>
              <a:ext cx="0" cy="6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9" name="Text Box 8"/>
            <p:cNvSpPr txBox="1">
              <a:spLocks noChangeArrowheads="1"/>
            </p:cNvSpPr>
            <p:nvPr/>
          </p:nvSpPr>
          <p:spPr bwMode="auto">
            <a:xfrm>
              <a:off x="2160" y="1680"/>
              <a:ext cx="76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mtClean="0">
                  <a:solidFill>
                    <a:prstClr val="black"/>
                  </a:solidFill>
                </a:rPr>
                <a:t>  4      1</a:t>
              </a:r>
            </a:p>
          </p:txBody>
        </p:sp>
        <p:sp>
          <p:nvSpPr>
            <p:cNvPr id="10" name="Text Box 9"/>
            <p:cNvSpPr txBox="1">
              <a:spLocks noChangeArrowheads="1"/>
            </p:cNvSpPr>
            <p:nvPr/>
          </p:nvSpPr>
          <p:spPr bwMode="auto">
            <a:xfrm>
              <a:off x="3024" y="1680"/>
              <a:ext cx="80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mtClean="0">
                  <a:solidFill>
                    <a:prstClr val="black"/>
                  </a:solidFill>
                </a:rPr>
                <a:t> 5      11</a:t>
              </a:r>
            </a:p>
          </p:txBody>
        </p:sp>
        <p:sp>
          <p:nvSpPr>
            <p:cNvPr id="11" name="Line 10"/>
            <p:cNvSpPr>
              <a:spLocks noChangeShapeType="1"/>
            </p:cNvSpPr>
            <p:nvPr/>
          </p:nvSpPr>
          <p:spPr bwMode="auto">
            <a:xfrm>
              <a:off x="3888" y="1536"/>
              <a:ext cx="0" cy="6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 name="Text Box 11"/>
            <p:cNvSpPr txBox="1">
              <a:spLocks noChangeArrowheads="1"/>
            </p:cNvSpPr>
            <p:nvPr/>
          </p:nvSpPr>
          <p:spPr bwMode="auto">
            <a:xfrm>
              <a:off x="4032" y="1680"/>
              <a:ext cx="6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mtClean="0">
                  <a:solidFill>
                    <a:prstClr val="black"/>
                  </a:solidFill>
                </a:rPr>
                <a:t>9       4</a:t>
              </a:r>
            </a:p>
          </p:txBody>
        </p:sp>
      </p:grpSp>
      <p:grpSp>
        <p:nvGrpSpPr>
          <p:cNvPr id="13" name="Group 18"/>
          <p:cNvGrpSpPr>
            <a:grpSpLocks/>
          </p:cNvGrpSpPr>
          <p:nvPr/>
        </p:nvGrpSpPr>
        <p:grpSpPr bwMode="auto">
          <a:xfrm>
            <a:off x="1756027" y="3932597"/>
            <a:ext cx="5791200" cy="990600"/>
            <a:chOff x="1200" y="3120"/>
            <a:chExt cx="3648" cy="624"/>
          </a:xfrm>
        </p:grpSpPr>
        <p:sp>
          <p:nvSpPr>
            <p:cNvPr id="14" name="Rectangle 12"/>
            <p:cNvSpPr>
              <a:spLocks noChangeArrowheads="1"/>
            </p:cNvSpPr>
            <p:nvPr/>
          </p:nvSpPr>
          <p:spPr bwMode="auto">
            <a:xfrm>
              <a:off x="1296" y="3120"/>
              <a:ext cx="3552" cy="6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Line 13"/>
            <p:cNvSpPr>
              <a:spLocks noChangeShapeType="1"/>
            </p:cNvSpPr>
            <p:nvPr/>
          </p:nvSpPr>
          <p:spPr bwMode="auto">
            <a:xfrm>
              <a:off x="2448" y="3120"/>
              <a:ext cx="0" cy="6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3696" y="3120"/>
              <a:ext cx="0" cy="62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Text Box 16"/>
            <p:cNvSpPr txBox="1">
              <a:spLocks noChangeArrowheads="1"/>
            </p:cNvSpPr>
            <p:nvPr/>
          </p:nvSpPr>
          <p:spPr bwMode="auto">
            <a:xfrm>
              <a:off x="1200" y="3264"/>
              <a:ext cx="361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  __   13   14       6   __   8        3   4   __</a:t>
              </a:r>
            </a:p>
          </p:txBody>
        </p:sp>
      </p:grpSp>
    </p:spTree>
    <p:extLst>
      <p:ext uri="{BB962C8B-B14F-4D97-AF65-F5344CB8AC3E}">
        <p14:creationId xmlns:p14="http://schemas.microsoft.com/office/powerpoint/2010/main" val="7321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7258"/>
            <a:ext cx="8229600" cy="5263242"/>
          </a:xfrm>
        </p:spPr>
        <p:txBody>
          <a:bodyPr>
            <a:normAutofit/>
          </a:bodyPr>
          <a:lstStyle/>
          <a:p>
            <a:r>
              <a:rPr lang="en-US" sz="2800" dirty="0" smtClean="0"/>
              <a:t>What is your common screener in K-2?</a:t>
            </a:r>
          </a:p>
          <a:p>
            <a:r>
              <a:rPr lang="en-US" sz="2800" dirty="0" smtClean="0"/>
              <a:t>Does it measure some combination of these concepts?</a:t>
            </a:r>
          </a:p>
          <a:p>
            <a:pPr lvl="1"/>
            <a:r>
              <a:rPr lang="en-US" dirty="0"/>
              <a:t>Magnitude </a:t>
            </a:r>
            <a:r>
              <a:rPr lang="en-US" dirty="0" smtClean="0"/>
              <a:t>Comparison, Strategic Counting, Number Identification, Basic </a:t>
            </a:r>
            <a:r>
              <a:rPr lang="en-US" dirty="0"/>
              <a:t>Arithmetic </a:t>
            </a:r>
            <a:r>
              <a:rPr lang="en-US" dirty="0" smtClean="0"/>
              <a:t>Facts</a:t>
            </a:r>
          </a:p>
          <a:p>
            <a:r>
              <a:rPr lang="en-US" sz="2800" dirty="0" smtClean="0"/>
              <a:t>How do you use your resources to get your information (Time, money, &amp; people)?</a:t>
            </a:r>
            <a:endParaRPr lang="en-US" sz="2800" dirty="0"/>
          </a:p>
          <a:p>
            <a:endParaRPr lang="en-US" dirty="0"/>
          </a:p>
        </p:txBody>
      </p:sp>
      <p:sp>
        <p:nvSpPr>
          <p:cNvPr id="3" name="Title 2"/>
          <p:cNvSpPr>
            <a:spLocks noGrp="1"/>
          </p:cNvSpPr>
          <p:nvPr>
            <p:ph type="title"/>
          </p:nvPr>
        </p:nvSpPr>
        <p:spPr>
          <a:xfrm>
            <a:off x="457200" y="180133"/>
            <a:ext cx="8229600" cy="569168"/>
          </a:xfrm>
        </p:spPr>
        <p:txBody>
          <a:bodyPr>
            <a:normAutofit fontScale="90000"/>
          </a:bodyPr>
          <a:lstStyle/>
          <a:p>
            <a:r>
              <a:rPr lang="en-US" dirty="0" smtClean="0"/>
              <a:t>Team Time: Screening</a:t>
            </a:r>
            <a:endParaRPr lang="en-US" dirty="0"/>
          </a:p>
        </p:txBody>
      </p:sp>
      <p:pic>
        <p:nvPicPr>
          <p:cNvPr id="7" name="Picture 6" descr="Math Assessment Protocol.png"/>
          <p:cNvPicPr>
            <a:picLocks noChangeAspect="1"/>
          </p:cNvPicPr>
          <p:nvPr/>
        </p:nvPicPr>
        <p:blipFill rotWithShape="1">
          <a:blip r:embed="rId2">
            <a:extLst>
              <a:ext uri="{28A0092B-C50C-407E-A947-70E740481C1C}">
                <a14:useLocalDpi xmlns:a14="http://schemas.microsoft.com/office/drawing/2010/main" val="0"/>
              </a:ext>
            </a:extLst>
          </a:blip>
          <a:srcRect b="46931"/>
          <a:stretch/>
        </p:blipFill>
        <p:spPr>
          <a:xfrm>
            <a:off x="875269" y="3635664"/>
            <a:ext cx="7393461" cy="2904836"/>
          </a:xfrm>
          <a:prstGeom prst="rect">
            <a:avLst/>
          </a:prstGeom>
          <a:ln>
            <a:solidFill>
              <a:srgbClr val="000000"/>
            </a:solidFill>
          </a:ln>
        </p:spPr>
      </p:pic>
    </p:spTree>
    <p:extLst>
      <p:ext uri="{BB962C8B-B14F-4D97-AF65-F5344CB8AC3E}">
        <p14:creationId xmlns:p14="http://schemas.microsoft.com/office/powerpoint/2010/main" val="122397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iphone calendar"/>
          <p:cNvPicPr>
            <a:picLocks noChangeAspect="1" noChangeArrowheads="1"/>
          </p:cNvPicPr>
          <p:nvPr/>
        </p:nvPicPr>
        <p:blipFill rotWithShape="1">
          <a:blip r:embed="rId2">
            <a:extLst>
              <a:ext uri="{28A0092B-C50C-407E-A947-70E740481C1C}">
                <a14:useLocalDpi xmlns:a14="http://schemas.microsoft.com/office/drawing/2010/main" val="0"/>
              </a:ext>
            </a:extLst>
          </a:blip>
          <a:srcRect t="5253"/>
          <a:stretch/>
        </p:blipFill>
        <p:spPr bwMode="auto">
          <a:xfrm>
            <a:off x="2337386" y="1349856"/>
            <a:ext cx="6104561" cy="52199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Progress Monitoring</a:t>
            </a:r>
            <a:endParaRPr lang="en-US" dirty="0"/>
          </a:p>
        </p:txBody>
      </p:sp>
      <p:sp>
        <p:nvSpPr>
          <p:cNvPr id="18" name="TextBox 17"/>
          <p:cNvSpPr txBox="1"/>
          <p:nvPr/>
        </p:nvSpPr>
        <p:spPr>
          <a:xfrm>
            <a:off x="3566513" y="5125250"/>
            <a:ext cx="5539000" cy="584776"/>
          </a:xfrm>
          <a:prstGeom prst="rect">
            <a:avLst/>
          </a:prstGeom>
          <a:solidFill>
            <a:srgbClr val="FFFFFF"/>
          </a:solidFill>
          <a:ln w="28575" cmpd="sng">
            <a:solidFill>
              <a:srgbClr val="FF0000"/>
            </a:solidFill>
          </a:ln>
        </p:spPr>
        <p:txBody>
          <a:bodyPr wrap="square" rtlCol="0">
            <a:spAutoFit/>
          </a:bodyPr>
          <a:lstStyle/>
          <a:p>
            <a:r>
              <a:rPr lang="en-US" sz="3200" b="1" dirty="0" smtClean="0">
                <a:solidFill>
                  <a:srgbClr val="FF0000"/>
                </a:solidFill>
                <a:latin typeface="Optima"/>
                <a:cs typeface="Optima"/>
              </a:rPr>
              <a:t>Is what we</a:t>
            </a:r>
            <a:r>
              <a:rPr lang="fr-FR" sz="3200" b="1" dirty="0" smtClean="0">
                <a:solidFill>
                  <a:srgbClr val="FF0000"/>
                </a:solidFill>
                <a:latin typeface="Optima"/>
                <a:cs typeface="Optima"/>
              </a:rPr>
              <a:t>’</a:t>
            </a:r>
            <a:r>
              <a:rPr lang="en-US" sz="3200" b="1" dirty="0" smtClean="0">
                <a:solidFill>
                  <a:srgbClr val="FF0000"/>
                </a:solidFill>
                <a:latin typeface="Optima"/>
                <a:cs typeface="Optima"/>
              </a:rPr>
              <a:t>re doing working?</a:t>
            </a:r>
            <a:endParaRPr lang="en-US" sz="3200" b="1" dirty="0">
              <a:solidFill>
                <a:srgbClr val="FF0000"/>
              </a:solidFill>
              <a:latin typeface="Optima"/>
              <a:cs typeface="Optima"/>
            </a:endParaRPr>
          </a:p>
        </p:txBody>
      </p:sp>
      <p:sp>
        <p:nvSpPr>
          <p:cNvPr id="8" name="Content Placeholder 1"/>
          <p:cNvSpPr>
            <a:spLocks noGrp="1"/>
          </p:cNvSpPr>
          <p:nvPr>
            <p:ph idx="1"/>
          </p:nvPr>
        </p:nvSpPr>
        <p:spPr>
          <a:xfrm>
            <a:off x="353896" y="1642545"/>
            <a:ext cx="1300398" cy="768197"/>
          </a:xfrm>
        </p:spPr>
        <p:txBody>
          <a:bodyPr>
            <a:normAutofit/>
          </a:bodyPr>
          <a:lstStyle/>
          <a:p>
            <a:pPr marL="0" indent="0">
              <a:buNone/>
            </a:pPr>
            <a:r>
              <a:rPr lang="en-US" dirty="0" smtClean="0"/>
              <a:t>Brief</a:t>
            </a:r>
          </a:p>
        </p:txBody>
      </p:sp>
      <p:sp>
        <p:nvSpPr>
          <p:cNvPr id="9" name="Content Placeholder 1"/>
          <p:cNvSpPr txBox="1">
            <a:spLocks/>
          </p:cNvSpPr>
          <p:nvPr/>
        </p:nvSpPr>
        <p:spPr>
          <a:xfrm>
            <a:off x="207910" y="3283811"/>
            <a:ext cx="2892767" cy="1186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Reliable</a:t>
            </a:r>
            <a:endParaRPr lang="en-US" dirty="0"/>
          </a:p>
          <a:p>
            <a:pPr marL="0" indent="0">
              <a:buFont typeface="Arial"/>
              <a:buNone/>
            </a:pPr>
            <a:r>
              <a:rPr lang="en-US" dirty="0" smtClean="0"/>
              <a:t>Valid</a:t>
            </a:r>
          </a:p>
        </p:txBody>
      </p:sp>
      <p:sp>
        <p:nvSpPr>
          <p:cNvPr id="10" name="Content Placeholder 1"/>
          <p:cNvSpPr txBox="1">
            <a:spLocks/>
          </p:cNvSpPr>
          <p:nvPr/>
        </p:nvSpPr>
        <p:spPr>
          <a:xfrm>
            <a:off x="123406" y="2445532"/>
            <a:ext cx="2623461" cy="6687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Standardized</a:t>
            </a:r>
            <a:endParaRPr lang="en-US" dirty="0"/>
          </a:p>
        </p:txBody>
      </p:sp>
      <p:sp>
        <p:nvSpPr>
          <p:cNvPr id="12" name="Content Placeholder 1"/>
          <p:cNvSpPr txBox="1">
            <a:spLocks/>
          </p:cNvSpPr>
          <p:nvPr/>
        </p:nvSpPr>
        <p:spPr>
          <a:xfrm>
            <a:off x="123406" y="4663519"/>
            <a:ext cx="2892767" cy="1186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Equivalent</a:t>
            </a:r>
          </a:p>
          <a:p>
            <a:pPr marL="0" indent="0">
              <a:buFont typeface="Arial"/>
              <a:buNone/>
            </a:pPr>
            <a:r>
              <a:rPr lang="en-US" dirty="0" smtClean="0"/>
              <a:t>Forms</a:t>
            </a:r>
          </a:p>
        </p:txBody>
      </p:sp>
      <p:pic>
        <p:nvPicPr>
          <p:cNvPr id="16" name="Picture 4" descr="mage result for scale 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43" y="2366143"/>
            <a:ext cx="1116662" cy="74387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7" name="Picture 4" descr="mage result for scale 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43" y="4107956"/>
            <a:ext cx="1116662" cy="74387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9" name="Picture 4" descr="mage result for scale 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43" y="5724683"/>
            <a:ext cx="1116662" cy="74387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build="p"/>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2303"/>
            <a:ext cx="8229600" cy="4743433"/>
          </a:xfrm>
        </p:spPr>
        <p:txBody>
          <a:bodyPr>
            <a:normAutofit/>
          </a:bodyPr>
          <a:lstStyle/>
          <a:p>
            <a:r>
              <a:rPr lang="en-US" dirty="0" smtClean="0">
                <a:ea typeface="ＭＳ Ｐゴシック" charset="0"/>
              </a:rPr>
              <a:t>Monitor </a:t>
            </a:r>
            <a:r>
              <a:rPr lang="en-US" dirty="0">
                <a:ea typeface="ＭＳ Ｐゴシック" charset="0"/>
              </a:rPr>
              <a:t>the progress of tier 2, tier 3 and borderline tier 1 students at least once a month using grade-appropriate </a:t>
            </a:r>
            <a:r>
              <a:rPr lang="en-US" b="1" u="sng" dirty="0">
                <a:solidFill>
                  <a:srgbClr val="FF0000"/>
                </a:solidFill>
                <a:ea typeface="ＭＳ Ｐゴシック" charset="0"/>
              </a:rPr>
              <a:t>general outcome </a:t>
            </a:r>
            <a:r>
              <a:rPr lang="en-US" b="1" u="sng" dirty="0" smtClean="0">
                <a:solidFill>
                  <a:srgbClr val="FF0000"/>
                </a:solidFill>
                <a:ea typeface="ＭＳ Ｐゴシック" charset="0"/>
              </a:rPr>
              <a:t>measures</a:t>
            </a:r>
          </a:p>
          <a:p>
            <a:pPr lvl="1"/>
            <a:r>
              <a:rPr lang="en-US" b="1" dirty="0" smtClean="0">
                <a:ea typeface="ＭＳ Ｐゴシック" charset="0"/>
              </a:rPr>
              <a:t>MONTHLY</a:t>
            </a:r>
          </a:p>
          <a:p>
            <a:pPr lvl="1"/>
            <a:endParaRPr lang="en-US" dirty="0" smtClean="0">
              <a:ea typeface="ＭＳ Ｐゴシック" charset="0"/>
            </a:endParaRPr>
          </a:p>
          <a:p>
            <a:pPr>
              <a:spcBef>
                <a:spcPts val="400"/>
              </a:spcBef>
            </a:pPr>
            <a:r>
              <a:rPr lang="en-US" dirty="0">
                <a:ea typeface="ＭＳ Ｐゴシック" charset="0"/>
              </a:rPr>
              <a:t>Use </a:t>
            </a:r>
            <a:r>
              <a:rPr lang="en-US" b="1" u="sng" dirty="0">
                <a:solidFill>
                  <a:srgbClr val="FF0000"/>
                </a:solidFill>
                <a:ea typeface="ＭＳ Ｐゴシック" charset="0"/>
              </a:rPr>
              <a:t>curriculum-embedded assessments</a:t>
            </a:r>
            <a:r>
              <a:rPr lang="en-US" b="1" dirty="0">
                <a:solidFill>
                  <a:srgbClr val="FF0000"/>
                </a:solidFill>
                <a:ea typeface="ＭＳ Ｐゴシック" charset="0"/>
              </a:rPr>
              <a:t> </a:t>
            </a:r>
            <a:r>
              <a:rPr lang="en-US" dirty="0">
                <a:ea typeface="ＭＳ Ｐゴシック" charset="0"/>
              </a:rPr>
              <a:t>in intervention materials</a:t>
            </a:r>
          </a:p>
          <a:p>
            <a:pPr lvl="1">
              <a:spcBef>
                <a:spcPts val="400"/>
              </a:spcBef>
            </a:pPr>
            <a:r>
              <a:rPr lang="en-US" b="1" dirty="0" smtClean="0">
                <a:ea typeface="ＭＳ Ｐゴシック" charset="0"/>
              </a:rPr>
              <a:t>DAILY to WEEKLY</a:t>
            </a:r>
            <a:endParaRPr lang="en-US" b="1" dirty="0">
              <a:ea typeface="ＭＳ Ｐゴシック" charset="0"/>
            </a:endParaRPr>
          </a:p>
          <a:p>
            <a:endParaRPr lang="en-US" dirty="0"/>
          </a:p>
        </p:txBody>
      </p:sp>
      <p:sp>
        <p:nvSpPr>
          <p:cNvPr id="3" name="Title 2"/>
          <p:cNvSpPr>
            <a:spLocks noGrp="1"/>
          </p:cNvSpPr>
          <p:nvPr>
            <p:ph type="title"/>
          </p:nvPr>
        </p:nvSpPr>
        <p:spPr/>
        <p:txBody>
          <a:bodyPr>
            <a:normAutofit/>
          </a:bodyPr>
          <a:lstStyle/>
          <a:p>
            <a:r>
              <a:rPr lang="en-US" sz="4000" dirty="0" smtClean="0"/>
              <a:t>IES Suggestions: Progress Monitoring</a:t>
            </a:r>
            <a:endParaRPr lang="en-US" sz="4000" dirty="0"/>
          </a:p>
        </p:txBody>
      </p:sp>
    </p:spTree>
    <p:extLst>
      <p:ext uri="{BB962C8B-B14F-4D97-AF65-F5344CB8AC3E}">
        <p14:creationId xmlns:p14="http://schemas.microsoft.com/office/powerpoint/2010/main" val="19687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Screening</a:t>
            </a:r>
          </a:p>
          <a:p>
            <a:r>
              <a:rPr lang="en-US" sz="4000" dirty="0" smtClean="0"/>
              <a:t>Progress Monitoring</a:t>
            </a:r>
          </a:p>
          <a:p>
            <a:pPr lvl="1"/>
            <a:r>
              <a:rPr lang="en-US" sz="3600" dirty="0" smtClean="0">
                <a:solidFill>
                  <a:srgbClr val="FF0000"/>
                </a:solidFill>
              </a:rPr>
              <a:t>General Outcome Measures</a:t>
            </a:r>
          </a:p>
          <a:p>
            <a:pPr lvl="1"/>
            <a:r>
              <a:rPr lang="en-US" sz="3600" dirty="0" smtClean="0">
                <a:solidFill>
                  <a:srgbClr val="FF0000"/>
                </a:solidFill>
              </a:rPr>
              <a:t>Curriculum-Embedded Assessments</a:t>
            </a:r>
          </a:p>
          <a:p>
            <a:r>
              <a:rPr lang="en-US" sz="4000" dirty="0" smtClean="0"/>
              <a:t>Diagnostic</a:t>
            </a:r>
          </a:p>
          <a:p>
            <a:r>
              <a:rPr lang="en-US" sz="4000" dirty="0" smtClean="0"/>
              <a:t>Outcome/Mastery</a:t>
            </a:r>
            <a:endParaRPr lang="en-US" sz="4000" dirty="0"/>
          </a:p>
        </p:txBody>
      </p:sp>
      <p:sp>
        <p:nvSpPr>
          <p:cNvPr id="3" name="Title 2"/>
          <p:cNvSpPr>
            <a:spLocks noGrp="1"/>
          </p:cNvSpPr>
          <p:nvPr>
            <p:ph type="title"/>
          </p:nvPr>
        </p:nvSpPr>
        <p:spPr/>
        <p:txBody>
          <a:bodyPr/>
          <a:lstStyle/>
          <a:p>
            <a:r>
              <a:rPr lang="en-US" dirty="0" smtClean="0"/>
              <a:t>Purposes of Assessment</a:t>
            </a:r>
            <a:endParaRPr lang="en-US" dirty="0"/>
          </a:p>
        </p:txBody>
      </p:sp>
    </p:spTree>
    <p:extLst>
      <p:ext uri="{BB962C8B-B14F-4D97-AF65-F5344CB8AC3E}">
        <p14:creationId xmlns:p14="http://schemas.microsoft.com/office/powerpoint/2010/main" val="1770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2600" y="1781702"/>
            <a:ext cx="3708400" cy="2312401"/>
          </a:xfrm>
        </p:spPr>
        <p:txBody>
          <a:bodyPr/>
          <a:lstStyle/>
          <a:p>
            <a:pPr marL="0" indent="0">
              <a:buNone/>
            </a:pPr>
            <a:r>
              <a:rPr lang="en-US" dirty="0" smtClean="0"/>
              <a:t>We want to know if students are successful </a:t>
            </a:r>
            <a:r>
              <a:rPr lang="en-US" b="1" i="1" dirty="0" smtClean="0"/>
              <a:t>inside</a:t>
            </a:r>
            <a:r>
              <a:rPr lang="en-US" dirty="0" smtClean="0"/>
              <a:t> your classroom.</a:t>
            </a:r>
          </a:p>
        </p:txBody>
      </p:sp>
      <p:sp>
        <p:nvSpPr>
          <p:cNvPr id="6" name="Title 5"/>
          <p:cNvSpPr>
            <a:spLocks noGrp="1"/>
          </p:cNvSpPr>
          <p:nvPr>
            <p:ph type="title"/>
          </p:nvPr>
        </p:nvSpPr>
        <p:spPr/>
        <p:txBody>
          <a:bodyPr>
            <a:noAutofit/>
          </a:bodyPr>
          <a:lstStyle/>
          <a:p>
            <a:r>
              <a:rPr lang="en-US" sz="3600" dirty="0" smtClean="0"/>
              <a:t>Curriculum-Embedded Assessments vs.</a:t>
            </a:r>
            <a:r>
              <a:rPr lang="en-US" sz="3600" dirty="0"/>
              <a:t/>
            </a:r>
            <a:br>
              <a:rPr lang="en-US" sz="3600" dirty="0"/>
            </a:br>
            <a:r>
              <a:rPr lang="en-US" sz="3600" dirty="0" smtClean="0"/>
              <a:t>General Outcome Measures </a:t>
            </a:r>
            <a:endParaRPr lang="en-US" sz="3600" dirty="0"/>
          </a:p>
        </p:txBody>
      </p:sp>
      <p:pic>
        <p:nvPicPr>
          <p:cNvPr id="5" name="Picture 4"/>
          <p:cNvPicPr>
            <a:picLocks noChangeAspect="1"/>
          </p:cNvPicPr>
          <p:nvPr/>
        </p:nvPicPr>
        <p:blipFill>
          <a:blip r:embed="rId2"/>
          <a:stretch>
            <a:fillRect/>
          </a:stretch>
        </p:blipFill>
        <p:spPr>
          <a:xfrm>
            <a:off x="381000" y="4038600"/>
            <a:ext cx="3784600" cy="2519124"/>
          </a:xfrm>
          <a:prstGeom prst="rect">
            <a:avLst/>
          </a:prstGeom>
        </p:spPr>
      </p:pic>
      <p:pic>
        <p:nvPicPr>
          <p:cNvPr id="9" name="Picture 8"/>
          <p:cNvPicPr>
            <a:picLocks noChangeAspect="1"/>
          </p:cNvPicPr>
          <p:nvPr/>
        </p:nvPicPr>
        <p:blipFill>
          <a:blip r:embed="rId3"/>
          <a:stretch>
            <a:fillRect/>
          </a:stretch>
        </p:blipFill>
        <p:spPr>
          <a:xfrm>
            <a:off x="4572000" y="4038600"/>
            <a:ext cx="3810000" cy="2540000"/>
          </a:xfrm>
          <a:prstGeom prst="rect">
            <a:avLst/>
          </a:prstGeom>
        </p:spPr>
      </p:pic>
      <p:sp>
        <p:nvSpPr>
          <p:cNvPr id="11" name="Rectangle 10"/>
          <p:cNvSpPr/>
          <p:nvPr/>
        </p:nvSpPr>
        <p:spPr>
          <a:xfrm>
            <a:off x="4564792" y="1752600"/>
            <a:ext cx="3817208" cy="2062103"/>
          </a:xfrm>
          <a:prstGeom prst="rect">
            <a:avLst/>
          </a:prstGeom>
        </p:spPr>
        <p:txBody>
          <a:bodyPr wrap="square">
            <a:spAutoFit/>
          </a:bodyPr>
          <a:lstStyle/>
          <a:p>
            <a:pPr lvl="0" defTabSz="457200">
              <a:spcBef>
                <a:spcPct val="20000"/>
              </a:spcBef>
            </a:pPr>
            <a:r>
              <a:rPr lang="en-US" sz="3200" dirty="0" smtClean="0">
                <a:solidFill>
                  <a:prstClr val="black"/>
                </a:solidFill>
                <a:latin typeface="Optima"/>
                <a:cs typeface="Optima"/>
              </a:rPr>
              <a:t>But we also want to know if they are successful </a:t>
            </a:r>
            <a:r>
              <a:rPr lang="en-US" sz="3200" b="1" i="1" dirty="0">
                <a:solidFill>
                  <a:prstClr val="black"/>
                </a:solidFill>
                <a:latin typeface="Optima"/>
                <a:cs typeface="Optima"/>
              </a:rPr>
              <a:t>outside</a:t>
            </a:r>
            <a:r>
              <a:rPr lang="en-US" sz="3200" dirty="0">
                <a:solidFill>
                  <a:prstClr val="black"/>
                </a:solidFill>
                <a:latin typeface="Optima"/>
                <a:cs typeface="Optima"/>
              </a:rPr>
              <a:t> your classroom.</a:t>
            </a:r>
          </a:p>
        </p:txBody>
      </p:sp>
      <p:sp>
        <p:nvSpPr>
          <p:cNvPr id="13" name="TextBox 12"/>
          <p:cNvSpPr txBox="1"/>
          <p:nvPr/>
        </p:nvSpPr>
        <p:spPr>
          <a:xfrm>
            <a:off x="381000" y="5675927"/>
            <a:ext cx="3810000" cy="830997"/>
          </a:xfrm>
          <a:prstGeom prst="rect">
            <a:avLst/>
          </a:prstGeom>
          <a:solidFill>
            <a:schemeClr val="bg1"/>
          </a:solidFill>
          <a:ln>
            <a:solidFill>
              <a:schemeClr val="tx1"/>
            </a:solidFill>
          </a:ln>
        </p:spPr>
        <p:txBody>
          <a:bodyPr wrap="square" rtlCol="0">
            <a:spAutoFit/>
          </a:bodyPr>
          <a:lstStyle/>
          <a:p>
            <a:pPr algn="ctr"/>
            <a:r>
              <a:rPr lang="en-US" sz="2400" dirty="0" smtClean="0">
                <a:latin typeface="Optima"/>
                <a:cs typeface="Optima"/>
              </a:rPr>
              <a:t>Curriculum-</a:t>
            </a:r>
            <a:r>
              <a:rPr lang="en-US" sz="2400" dirty="0">
                <a:latin typeface="Optima"/>
                <a:cs typeface="Optima"/>
              </a:rPr>
              <a:t>E</a:t>
            </a:r>
            <a:r>
              <a:rPr lang="en-US" sz="2400" dirty="0" smtClean="0">
                <a:latin typeface="Optima"/>
                <a:cs typeface="Optima"/>
              </a:rPr>
              <a:t>mbedded Assessments</a:t>
            </a:r>
            <a:endParaRPr lang="en-US" sz="2400" dirty="0">
              <a:latin typeface="Optima"/>
              <a:cs typeface="Optima"/>
            </a:endParaRPr>
          </a:p>
        </p:txBody>
      </p:sp>
      <p:sp>
        <p:nvSpPr>
          <p:cNvPr id="14" name="TextBox 13"/>
          <p:cNvSpPr txBox="1"/>
          <p:nvPr/>
        </p:nvSpPr>
        <p:spPr>
          <a:xfrm>
            <a:off x="4572000" y="5867400"/>
            <a:ext cx="3810000" cy="446276"/>
          </a:xfrm>
          <a:prstGeom prst="rect">
            <a:avLst/>
          </a:prstGeom>
          <a:solidFill>
            <a:schemeClr val="bg1"/>
          </a:solidFill>
          <a:ln>
            <a:solidFill>
              <a:schemeClr val="tx1"/>
            </a:solidFill>
          </a:ln>
        </p:spPr>
        <p:txBody>
          <a:bodyPr wrap="square" rtlCol="0">
            <a:spAutoFit/>
          </a:bodyPr>
          <a:lstStyle/>
          <a:p>
            <a:pPr algn="ctr"/>
            <a:r>
              <a:rPr lang="en-US" sz="2300" dirty="0" smtClean="0">
                <a:latin typeface="Optima"/>
                <a:cs typeface="Optima"/>
              </a:rPr>
              <a:t>General Outcome Measures</a:t>
            </a:r>
          </a:p>
        </p:txBody>
      </p:sp>
    </p:spTree>
    <p:extLst>
      <p:ext uri="{BB962C8B-B14F-4D97-AF65-F5344CB8AC3E}">
        <p14:creationId xmlns:p14="http://schemas.microsoft.com/office/powerpoint/2010/main" val="18642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 Solving Process</a:t>
            </a:r>
            <a:endParaRPr lang="en-US" dirty="0"/>
          </a:p>
        </p:txBody>
      </p:sp>
      <p:sp>
        <p:nvSpPr>
          <p:cNvPr id="18" name="Slide Number Placeholder 17"/>
          <p:cNvSpPr>
            <a:spLocks noGrp="1"/>
          </p:cNvSpPr>
          <p:nvPr>
            <p:ph type="sldNum" sz="quarter" idx="4294967295"/>
          </p:nvPr>
        </p:nvSpPr>
        <p:spPr>
          <a:xfrm>
            <a:off x="0" y="6356350"/>
            <a:ext cx="2133600" cy="365125"/>
          </a:xfrm>
        </p:spPr>
        <p:txBody>
          <a:bodyPr/>
          <a:lstStyle/>
          <a:p>
            <a:fld id="{2B856BC8-A5D9-4ED2-ACA6-085BA616CD03}" type="slidenum">
              <a:rPr lang="en-US" smtClean="0"/>
              <a:pPr/>
              <a:t>2</a:t>
            </a:fld>
            <a:endParaRPr lang="en-US"/>
          </a:p>
        </p:txBody>
      </p:sp>
      <p:sp>
        <p:nvSpPr>
          <p:cNvPr id="10" name="Oval 9"/>
          <p:cNvSpPr/>
          <p:nvPr/>
        </p:nvSpPr>
        <p:spPr>
          <a:xfrm>
            <a:off x="1905000" y="1600200"/>
            <a:ext cx="5334000" cy="464820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90900" y="2895600"/>
            <a:ext cx="2362200" cy="20574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200" dirty="0" smtClean="0">
                <a:latin typeface="Segoe UI" pitchFamily="34" charset="0"/>
                <a:cs typeface="Segoe UI" pitchFamily="34" charset="0"/>
              </a:rPr>
              <a:t>Improved Student Achievement</a:t>
            </a:r>
            <a:endParaRPr lang="en-US" sz="2200" dirty="0">
              <a:latin typeface="Segoe UI" pitchFamily="34" charset="0"/>
              <a:cs typeface="Segoe UI" pitchFamily="34" charset="0"/>
            </a:endParaRPr>
          </a:p>
        </p:txBody>
      </p:sp>
      <p:sp>
        <p:nvSpPr>
          <p:cNvPr id="13" name="Rounded Rectangle 12"/>
          <p:cNvSpPr/>
          <p:nvPr/>
        </p:nvSpPr>
        <p:spPr>
          <a:xfrm>
            <a:off x="5825616" y="3200400"/>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Optima"/>
                <a:cs typeface="Optima"/>
              </a:rPr>
              <a:t>2. Problem Analysis</a:t>
            </a:r>
            <a:endParaRPr lang="en-US" sz="2800" dirty="0">
              <a:latin typeface="Optima"/>
              <a:cs typeface="Optima"/>
            </a:endParaRPr>
          </a:p>
        </p:txBody>
      </p:sp>
      <p:sp>
        <p:nvSpPr>
          <p:cNvPr id="21" name="Circular Arrow 20"/>
          <p:cNvSpPr/>
          <p:nvPr/>
        </p:nvSpPr>
        <p:spPr>
          <a:xfrm rot="21019066">
            <a:off x="4989564" y="2268293"/>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5" name="Circular Arrow 24"/>
          <p:cNvSpPr/>
          <p:nvPr/>
        </p:nvSpPr>
        <p:spPr>
          <a:xfrm rot="15648533">
            <a:off x="2599922" y="2172011"/>
            <a:ext cx="1673352"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4701385">
            <a:off x="4907725" y="3642487"/>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0052619">
            <a:off x="2469260" y="3545591"/>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3452352" y="1602660"/>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Optima"/>
                <a:cs typeface="Optima"/>
              </a:rPr>
              <a:t>1. Problem Identification</a:t>
            </a:r>
            <a:endParaRPr lang="en-US" sz="2600" dirty="0">
              <a:latin typeface="Optima"/>
              <a:cs typeface="Optima"/>
            </a:endParaRPr>
          </a:p>
        </p:txBody>
      </p:sp>
      <p:sp>
        <p:nvSpPr>
          <p:cNvPr id="30" name="Rounded Rectangle 29"/>
          <p:cNvSpPr/>
          <p:nvPr/>
        </p:nvSpPr>
        <p:spPr>
          <a:xfrm>
            <a:off x="3452352" y="5014452"/>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Optima"/>
                <a:cs typeface="Optima"/>
              </a:rPr>
              <a:t>3. Plan Development</a:t>
            </a:r>
            <a:endParaRPr lang="en-US" sz="2500" dirty="0">
              <a:latin typeface="Optima"/>
              <a:cs typeface="Optima"/>
            </a:endParaRPr>
          </a:p>
        </p:txBody>
      </p:sp>
      <p:sp>
        <p:nvSpPr>
          <p:cNvPr id="31" name="Rounded Rectangle 30"/>
          <p:cNvSpPr/>
          <p:nvPr/>
        </p:nvSpPr>
        <p:spPr>
          <a:xfrm>
            <a:off x="1081548" y="3249564"/>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200" dirty="0" smtClean="0">
                <a:latin typeface="Optima"/>
                <a:cs typeface="Optima"/>
              </a:rPr>
              <a:t>4. Plan Implementation &amp; Evaluation</a:t>
            </a:r>
            <a:endParaRPr lang="en-US" sz="2200" dirty="0">
              <a:latin typeface="Optima"/>
              <a:cs typeface="Optima"/>
            </a:endParaRPr>
          </a:p>
        </p:txBody>
      </p:sp>
      <p:sp>
        <p:nvSpPr>
          <p:cNvPr id="32" name="TextBox 31"/>
          <p:cNvSpPr txBox="1"/>
          <p:nvPr/>
        </p:nvSpPr>
        <p:spPr>
          <a:xfrm>
            <a:off x="5949456" y="1676400"/>
            <a:ext cx="3048000" cy="1077218"/>
          </a:xfrm>
          <a:prstGeom prst="rect">
            <a:avLst/>
          </a:prstGeom>
          <a:noFill/>
        </p:spPr>
        <p:txBody>
          <a:bodyPr wrap="square" rtlCol="0">
            <a:spAutoFit/>
          </a:bodyPr>
          <a:lstStyle/>
          <a:p>
            <a:pPr algn="r"/>
            <a:r>
              <a:rPr lang="en-US" sz="3200" i="1" dirty="0" smtClean="0">
                <a:solidFill>
                  <a:srgbClr val="FF0000"/>
                </a:solidFill>
                <a:latin typeface="Optima"/>
                <a:cs typeface="Optima"/>
              </a:rPr>
              <a:t>What</a:t>
            </a:r>
            <a:r>
              <a:rPr lang="en-US" sz="3200" dirty="0" smtClean="0">
                <a:latin typeface="Optima"/>
                <a:cs typeface="Optima"/>
              </a:rPr>
              <a:t> is the problem?</a:t>
            </a:r>
            <a:endParaRPr lang="en-US" sz="3200" dirty="0">
              <a:latin typeface="Optima"/>
              <a:cs typeface="Optima"/>
            </a:endParaRPr>
          </a:p>
        </p:txBody>
      </p:sp>
      <p:sp>
        <p:nvSpPr>
          <p:cNvPr id="33" name="TextBox 32"/>
          <p:cNvSpPr txBox="1"/>
          <p:nvPr/>
        </p:nvSpPr>
        <p:spPr>
          <a:xfrm>
            <a:off x="6150704" y="4800600"/>
            <a:ext cx="2895600" cy="1569660"/>
          </a:xfrm>
          <a:prstGeom prst="rect">
            <a:avLst/>
          </a:prstGeom>
          <a:noFill/>
        </p:spPr>
        <p:txBody>
          <a:bodyPr wrap="square" rtlCol="0">
            <a:spAutoFit/>
          </a:bodyPr>
          <a:lstStyle/>
          <a:p>
            <a:pPr algn="r"/>
            <a:r>
              <a:rPr lang="en-US" sz="3200" i="1" dirty="0" smtClean="0">
                <a:solidFill>
                  <a:srgbClr val="FF0000"/>
                </a:solidFill>
                <a:latin typeface="Optima"/>
                <a:cs typeface="Optima"/>
              </a:rPr>
              <a:t>Why</a:t>
            </a:r>
            <a:r>
              <a:rPr lang="en-US" sz="3200" dirty="0" smtClean="0">
                <a:latin typeface="Optima"/>
                <a:cs typeface="Optima"/>
              </a:rPr>
              <a:t> is the problem occurring?</a:t>
            </a:r>
            <a:endParaRPr lang="en-US" sz="3200" dirty="0">
              <a:latin typeface="Optima"/>
              <a:cs typeface="Optima"/>
            </a:endParaRPr>
          </a:p>
        </p:txBody>
      </p:sp>
      <p:sp>
        <p:nvSpPr>
          <p:cNvPr id="35" name="TextBox 34"/>
          <p:cNvSpPr txBox="1"/>
          <p:nvPr/>
        </p:nvSpPr>
        <p:spPr>
          <a:xfrm>
            <a:off x="85484" y="4648200"/>
            <a:ext cx="2743200" cy="1815882"/>
          </a:xfrm>
          <a:prstGeom prst="rect">
            <a:avLst/>
          </a:prstGeom>
          <a:noFill/>
        </p:spPr>
        <p:txBody>
          <a:bodyPr wrap="square" rtlCol="0">
            <a:spAutoFit/>
          </a:bodyPr>
          <a:lstStyle/>
          <a:p>
            <a:r>
              <a:rPr lang="en-US" sz="2800" dirty="0" smtClean="0">
                <a:latin typeface="Optima"/>
                <a:cs typeface="Optima"/>
              </a:rPr>
              <a:t>What are we going to </a:t>
            </a:r>
            <a:r>
              <a:rPr lang="en-US" sz="2800" i="1" dirty="0" smtClean="0">
                <a:solidFill>
                  <a:srgbClr val="FF0000"/>
                </a:solidFill>
                <a:latin typeface="Optima"/>
                <a:cs typeface="Optima"/>
              </a:rPr>
              <a:t>do</a:t>
            </a:r>
            <a:r>
              <a:rPr lang="en-US" sz="2800" dirty="0" smtClean="0">
                <a:latin typeface="Optima"/>
                <a:cs typeface="Optima"/>
              </a:rPr>
              <a:t> about the problem?</a:t>
            </a:r>
            <a:endParaRPr lang="en-US" sz="2800" dirty="0">
              <a:latin typeface="Optima"/>
              <a:cs typeface="Optima"/>
            </a:endParaRPr>
          </a:p>
        </p:txBody>
      </p:sp>
      <p:sp>
        <p:nvSpPr>
          <p:cNvPr id="37" name="TextBox 36"/>
          <p:cNvSpPr txBox="1"/>
          <p:nvPr/>
        </p:nvSpPr>
        <p:spPr>
          <a:xfrm>
            <a:off x="61060" y="1676400"/>
            <a:ext cx="2514600" cy="1200329"/>
          </a:xfrm>
          <a:prstGeom prst="rect">
            <a:avLst/>
          </a:prstGeom>
          <a:noFill/>
        </p:spPr>
        <p:txBody>
          <a:bodyPr wrap="square" rtlCol="0">
            <a:spAutoFit/>
          </a:bodyPr>
          <a:lstStyle/>
          <a:p>
            <a:r>
              <a:rPr lang="en-US" sz="3600" dirty="0" smtClean="0">
                <a:solidFill>
                  <a:srgbClr val="FF0000"/>
                </a:solidFill>
                <a:latin typeface="Optima"/>
                <a:cs typeface="Optima"/>
              </a:rPr>
              <a:t>How</a:t>
            </a:r>
            <a:r>
              <a:rPr lang="en-US" sz="3600" dirty="0" smtClean="0">
                <a:latin typeface="Optima"/>
                <a:cs typeface="Optima"/>
              </a:rPr>
              <a:t> is it working?</a:t>
            </a:r>
            <a:endParaRPr lang="en-US" sz="3600" dirty="0">
              <a:latin typeface="Optima"/>
              <a:cs typeface="Optima"/>
            </a:endParaRPr>
          </a:p>
        </p:txBody>
      </p:sp>
      <p:pic>
        <p:nvPicPr>
          <p:cNvPr id="39" name="Picture 5" descr="Problem solving arrows.gif"/>
          <p:cNvPicPr>
            <a:picLocks noChangeAspect="1"/>
          </p:cNvPicPr>
          <p:nvPr/>
        </p:nvPicPr>
        <p:blipFill>
          <a:blip r:embed="rId3" cstate="print"/>
          <a:srcRect/>
          <a:stretch>
            <a:fillRect/>
          </a:stretch>
        </p:blipFill>
        <p:spPr bwMode="auto">
          <a:xfrm>
            <a:off x="2971800" y="2514600"/>
            <a:ext cx="3124200" cy="2743200"/>
          </a:xfrm>
          <a:prstGeom prst="rect">
            <a:avLst/>
          </a:prstGeom>
          <a:noFill/>
          <a:ln w="9525">
            <a:noFill/>
            <a:miter lim="800000"/>
            <a:headEnd/>
            <a:tailEnd/>
          </a:ln>
        </p:spPr>
      </p:pic>
    </p:spTree>
    <p:extLst>
      <p:ext uri="{BB962C8B-B14F-4D97-AF65-F5344CB8AC3E}">
        <p14:creationId xmlns:p14="http://schemas.microsoft.com/office/powerpoint/2010/main" val="1043536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781702"/>
            <a:ext cx="3810000" cy="2312401"/>
          </a:xfrm>
        </p:spPr>
        <p:txBody>
          <a:bodyPr>
            <a:normAutofit fontScale="92500" lnSpcReduction="20000"/>
          </a:bodyPr>
          <a:lstStyle/>
          <a:p>
            <a:pPr marL="230188" indent="-230188"/>
            <a:r>
              <a:rPr lang="en-US" dirty="0" smtClean="0"/>
              <a:t>Linked to specific interventions</a:t>
            </a:r>
          </a:p>
          <a:p>
            <a:pPr marL="230188" indent="-230188"/>
            <a:r>
              <a:rPr lang="en-US" dirty="0" smtClean="0"/>
              <a:t>Measures taught skills</a:t>
            </a:r>
          </a:p>
          <a:p>
            <a:pPr marL="230188" indent="-230188"/>
            <a:r>
              <a:rPr lang="en-US" dirty="0" smtClean="0"/>
              <a:t>Given </a:t>
            </a:r>
            <a:r>
              <a:rPr lang="en-US" b="1" i="1" u="sng" dirty="0" smtClean="0"/>
              <a:t>daily/weekly</a:t>
            </a:r>
          </a:p>
        </p:txBody>
      </p:sp>
      <p:sp>
        <p:nvSpPr>
          <p:cNvPr id="6" name="Title 5"/>
          <p:cNvSpPr>
            <a:spLocks noGrp="1"/>
          </p:cNvSpPr>
          <p:nvPr>
            <p:ph type="title"/>
          </p:nvPr>
        </p:nvSpPr>
        <p:spPr/>
        <p:txBody>
          <a:bodyPr>
            <a:noAutofit/>
          </a:bodyPr>
          <a:lstStyle/>
          <a:p>
            <a:r>
              <a:rPr lang="en-US" sz="3600" dirty="0" smtClean="0"/>
              <a:t>Curriculum-Embedded Assessments vs.</a:t>
            </a:r>
            <a:r>
              <a:rPr lang="en-US" sz="3600" dirty="0"/>
              <a:t/>
            </a:r>
            <a:br>
              <a:rPr lang="en-US" sz="3600" dirty="0"/>
            </a:br>
            <a:r>
              <a:rPr lang="en-US" sz="3600" dirty="0" smtClean="0"/>
              <a:t>General Outcome Measures </a:t>
            </a:r>
            <a:endParaRPr lang="en-US" sz="3600" dirty="0"/>
          </a:p>
        </p:txBody>
      </p:sp>
      <p:pic>
        <p:nvPicPr>
          <p:cNvPr id="5" name="Picture 4"/>
          <p:cNvPicPr>
            <a:picLocks noChangeAspect="1"/>
          </p:cNvPicPr>
          <p:nvPr/>
        </p:nvPicPr>
        <p:blipFill>
          <a:blip r:embed="rId2" cstate="print"/>
          <a:stretch>
            <a:fillRect/>
          </a:stretch>
        </p:blipFill>
        <p:spPr>
          <a:xfrm>
            <a:off x="381000" y="4038600"/>
            <a:ext cx="3784600" cy="2519124"/>
          </a:xfrm>
          <a:prstGeom prst="rect">
            <a:avLst/>
          </a:prstGeom>
        </p:spPr>
      </p:pic>
      <p:pic>
        <p:nvPicPr>
          <p:cNvPr id="9" name="Picture 8"/>
          <p:cNvPicPr>
            <a:picLocks noChangeAspect="1"/>
          </p:cNvPicPr>
          <p:nvPr/>
        </p:nvPicPr>
        <p:blipFill>
          <a:blip r:embed="rId3" cstate="print"/>
          <a:stretch>
            <a:fillRect/>
          </a:stretch>
        </p:blipFill>
        <p:spPr>
          <a:xfrm>
            <a:off x="4572000" y="4038600"/>
            <a:ext cx="3810000" cy="2540000"/>
          </a:xfrm>
          <a:prstGeom prst="rect">
            <a:avLst/>
          </a:prstGeom>
        </p:spPr>
      </p:pic>
      <p:sp>
        <p:nvSpPr>
          <p:cNvPr id="11" name="Rectangle 10"/>
          <p:cNvSpPr/>
          <p:nvPr/>
        </p:nvSpPr>
        <p:spPr>
          <a:xfrm>
            <a:off x="4572000" y="1781702"/>
            <a:ext cx="4424575" cy="1661993"/>
          </a:xfrm>
          <a:prstGeom prst="rect">
            <a:avLst/>
          </a:prstGeom>
        </p:spPr>
        <p:txBody>
          <a:bodyPr wrap="square">
            <a:spAutoFit/>
          </a:bodyPr>
          <a:lstStyle/>
          <a:p>
            <a:pPr marL="230188" lvl="0" indent="-230188" defTabSz="457200">
              <a:spcBef>
                <a:spcPct val="20000"/>
              </a:spcBef>
              <a:buFont typeface="Arial"/>
              <a:buChar char="•"/>
            </a:pPr>
            <a:r>
              <a:rPr lang="en-US" sz="3000" dirty="0" smtClean="0">
                <a:solidFill>
                  <a:prstClr val="black"/>
                </a:solidFill>
                <a:latin typeface="Optima"/>
                <a:cs typeface="Optima"/>
              </a:rPr>
              <a:t>Research-based</a:t>
            </a:r>
          </a:p>
          <a:p>
            <a:pPr marL="230188" lvl="0" indent="-230188" defTabSz="457200">
              <a:spcBef>
                <a:spcPct val="20000"/>
              </a:spcBef>
              <a:buFont typeface="Arial"/>
              <a:buChar char="•"/>
            </a:pPr>
            <a:r>
              <a:rPr lang="en-US" sz="3000" dirty="0" smtClean="0">
                <a:solidFill>
                  <a:prstClr val="black"/>
                </a:solidFill>
                <a:latin typeface="Optima"/>
                <a:cs typeface="Optima"/>
              </a:rPr>
              <a:t>Measures generalization</a:t>
            </a:r>
          </a:p>
          <a:p>
            <a:pPr marL="230188" lvl="0" indent="-230188" defTabSz="457200">
              <a:spcBef>
                <a:spcPct val="20000"/>
              </a:spcBef>
              <a:buFont typeface="Arial"/>
              <a:buChar char="•"/>
            </a:pPr>
            <a:r>
              <a:rPr lang="en-US" sz="3000" dirty="0" smtClean="0">
                <a:solidFill>
                  <a:prstClr val="black"/>
                </a:solidFill>
                <a:latin typeface="Optima"/>
                <a:cs typeface="Optima"/>
              </a:rPr>
              <a:t>Given </a:t>
            </a:r>
            <a:r>
              <a:rPr lang="en-US" sz="3000" b="1" i="1" u="sng" dirty="0" smtClean="0">
                <a:solidFill>
                  <a:prstClr val="black"/>
                </a:solidFill>
                <a:latin typeface="Optima"/>
                <a:cs typeface="Optima"/>
              </a:rPr>
              <a:t>monthly</a:t>
            </a:r>
            <a:endParaRPr lang="en-US" sz="3000" b="1" i="1" u="sng" dirty="0">
              <a:solidFill>
                <a:prstClr val="black"/>
              </a:solidFill>
              <a:latin typeface="Optima"/>
              <a:cs typeface="Optima"/>
            </a:endParaRPr>
          </a:p>
        </p:txBody>
      </p:sp>
      <p:sp>
        <p:nvSpPr>
          <p:cNvPr id="13" name="TextBox 12"/>
          <p:cNvSpPr txBox="1"/>
          <p:nvPr/>
        </p:nvSpPr>
        <p:spPr>
          <a:xfrm>
            <a:off x="381000" y="5675927"/>
            <a:ext cx="3810000" cy="830997"/>
          </a:xfrm>
          <a:prstGeom prst="rect">
            <a:avLst/>
          </a:prstGeom>
          <a:solidFill>
            <a:schemeClr val="bg1"/>
          </a:solidFill>
          <a:ln>
            <a:solidFill>
              <a:schemeClr val="tx1"/>
            </a:solidFill>
          </a:ln>
        </p:spPr>
        <p:txBody>
          <a:bodyPr wrap="square" rtlCol="0">
            <a:spAutoFit/>
          </a:bodyPr>
          <a:lstStyle/>
          <a:p>
            <a:pPr algn="ctr"/>
            <a:r>
              <a:rPr lang="en-US" sz="2400" dirty="0" smtClean="0">
                <a:latin typeface="Optima"/>
                <a:cs typeface="Optima"/>
              </a:rPr>
              <a:t>Curriculum-</a:t>
            </a:r>
            <a:r>
              <a:rPr lang="en-US" sz="2400" dirty="0">
                <a:latin typeface="Optima"/>
                <a:cs typeface="Optima"/>
              </a:rPr>
              <a:t>E</a:t>
            </a:r>
            <a:r>
              <a:rPr lang="en-US" sz="2400" dirty="0" smtClean="0">
                <a:latin typeface="Optima"/>
                <a:cs typeface="Optima"/>
              </a:rPr>
              <a:t>mbedded Assessments</a:t>
            </a:r>
            <a:endParaRPr lang="en-US" sz="2400" dirty="0">
              <a:latin typeface="Optima"/>
              <a:cs typeface="Optima"/>
            </a:endParaRPr>
          </a:p>
        </p:txBody>
      </p:sp>
      <p:sp>
        <p:nvSpPr>
          <p:cNvPr id="14" name="TextBox 13"/>
          <p:cNvSpPr txBox="1"/>
          <p:nvPr/>
        </p:nvSpPr>
        <p:spPr>
          <a:xfrm>
            <a:off x="4572000" y="5867400"/>
            <a:ext cx="3810000" cy="446276"/>
          </a:xfrm>
          <a:prstGeom prst="rect">
            <a:avLst/>
          </a:prstGeom>
          <a:solidFill>
            <a:schemeClr val="bg1"/>
          </a:solidFill>
          <a:ln>
            <a:solidFill>
              <a:schemeClr val="tx1"/>
            </a:solidFill>
          </a:ln>
        </p:spPr>
        <p:txBody>
          <a:bodyPr wrap="square" rtlCol="0">
            <a:spAutoFit/>
          </a:bodyPr>
          <a:lstStyle/>
          <a:p>
            <a:pPr algn="ctr"/>
            <a:r>
              <a:rPr lang="en-US" sz="2300" dirty="0" smtClean="0">
                <a:latin typeface="Optima"/>
                <a:cs typeface="Optima"/>
              </a:rPr>
              <a:t>General Outcome Measures</a:t>
            </a:r>
          </a:p>
        </p:txBody>
      </p:sp>
    </p:spTree>
    <p:extLst>
      <p:ext uri="{BB962C8B-B14F-4D97-AF65-F5344CB8AC3E}">
        <p14:creationId xmlns:p14="http://schemas.microsoft.com/office/powerpoint/2010/main" val="121158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Curriculum-Embedded Assessments vs.</a:t>
            </a:r>
            <a:r>
              <a:rPr lang="en-US" sz="3600" dirty="0"/>
              <a:t/>
            </a:r>
            <a:br>
              <a:rPr lang="en-US" sz="3600" dirty="0"/>
            </a:br>
            <a:r>
              <a:rPr lang="en-US" sz="3600" dirty="0" smtClean="0"/>
              <a:t>General Outcome Measures </a:t>
            </a:r>
            <a:endParaRPr lang="en-US" sz="3600" dirty="0"/>
          </a:p>
        </p:txBody>
      </p:sp>
      <p:pic>
        <p:nvPicPr>
          <p:cNvPr id="5" name="Picture 4"/>
          <p:cNvPicPr>
            <a:picLocks noChangeAspect="1"/>
          </p:cNvPicPr>
          <p:nvPr/>
        </p:nvPicPr>
        <p:blipFill>
          <a:blip r:embed="rId2" cstate="print"/>
          <a:stretch>
            <a:fillRect/>
          </a:stretch>
        </p:blipFill>
        <p:spPr>
          <a:xfrm>
            <a:off x="381000" y="4038600"/>
            <a:ext cx="3784600" cy="2519124"/>
          </a:xfrm>
          <a:prstGeom prst="rect">
            <a:avLst/>
          </a:prstGeom>
        </p:spPr>
      </p:pic>
      <p:pic>
        <p:nvPicPr>
          <p:cNvPr id="9" name="Picture 8"/>
          <p:cNvPicPr>
            <a:picLocks noChangeAspect="1"/>
          </p:cNvPicPr>
          <p:nvPr/>
        </p:nvPicPr>
        <p:blipFill>
          <a:blip r:embed="rId3" cstate="print"/>
          <a:stretch>
            <a:fillRect/>
          </a:stretch>
        </p:blipFill>
        <p:spPr>
          <a:xfrm>
            <a:off x="4572000" y="4038600"/>
            <a:ext cx="3810000" cy="2540000"/>
          </a:xfrm>
          <a:prstGeom prst="rect">
            <a:avLst/>
          </a:prstGeom>
        </p:spPr>
      </p:pic>
      <p:sp>
        <p:nvSpPr>
          <p:cNvPr id="13" name="TextBox 12"/>
          <p:cNvSpPr txBox="1"/>
          <p:nvPr/>
        </p:nvSpPr>
        <p:spPr>
          <a:xfrm>
            <a:off x="381000" y="5675927"/>
            <a:ext cx="3810000" cy="830997"/>
          </a:xfrm>
          <a:prstGeom prst="rect">
            <a:avLst/>
          </a:prstGeom>
          <a:solidFill>
            <a:schemeClr val="bg1"/>
          </a:solidFill>
          <a:ln>
            <a:solidFill>
              <a:schemeClr val="tx1"/>
            </a:solidFill>
          </a:ln>
        </p:spPr>
        <p:txBody>
          <a:bodyPr wrap="square" rtlCol="0">
            <a:spAutoFit/>
          </a:bodyPr>
          <a:lstStyle/>
          <a:p>
            <a:pPr algn="ctr"/>
            <a:r>
              <a:rPr lang="en-US" sz="2400" dirty="0" smtClean="0">
                <a:latin typeface="Optima"/>
                <a:cs typeface="Optima"/>
              </a:rPr>
              <a:t>Curriculum-</a:t>
            </a:r>
            <a:r>
              <a:rPr lang="en-US" sz="2400" dirty="0">
                <a:latin typeface="Optima"/>
                <a:cs typeface="Optima"/>
              </a:rPr>
              <a:t>E</a:t>
            </a:r>
            <a:r>
              <a:rPr lang="en-US" sz="2400" dirty="0" smtClean="0">
                <a:latin typeface="Optima"/>
                <a:cs typeface="Optima"/>
              </a:rPr>
              <a:t>mbedded Assessments</a:t>
            </a:r>
            <a:endParaRPr lang="en-US" sz="2400" dirty="0">
              <a:latin typeface="Optima"/>
              <a:cs typeface="Optima"/>
            </a:endParaRPr>
          </a:p>
        </p:txBody>
      </p:sp>
      <p:sp>
        <p:nvSpPr>
          <p:cNvPr id="14" name="TextBox 13"/>
          <p:cNvSpPr txBox="1"/>
          <p:nvPr/>
        </p:nvSpPr>
        <p:spPr>
          <a:xfrm>
            <a:off x="4572000" y="5867400"/>
            <a:ext cx="3810000" cy="446276"/>
          </a:xfrm>
          <a:prstGeom prst="rect">
            <a:avLst/>
          </a:prstGeom>
          <a:solidFill>
            <a:schemeClr val="bg1"/>
          </a:solidFill>
          <a:ln>
            <a:solidFill>
              <a:schemeClr val="tx1"/>
            </a:solidFill>
          </a:ln>
        </p:spPr>
        <p:txBody>
          <a:bodyPr wrap="square" rtlCol="0">
            <a:spAutoFit/>
          </a:bodyPr>
          <a:lstStyle/>
          <a:p>
            <a:pPr algn="ctr"/>
            <a:r>
              <a:rPr lang="en-US" sz="2300" dirty="0" smtClean="0">
                <a:latin typeface="Optima"/>
                <a:cs typeface="Optima"/>
              </a:rPr>
              <a:t>General Outcome Measures</a:t>
            </a:r>
          </a:p>
        </p:txBody>
      </p:sp>
      <p:sp>
        <p:nvSpPr>
          <p:cNvPr id="12" name="TextBox 11"/>
          <p:cNvSpPr txBox="1"/>
          <p:nvPr/>
        </p:nvSpPr>
        <p:spPr>
          <a:xfrm>
            <a:off x="4416726" y="1584926"/>
            <a:ext cx="4470400" cy="1815882"/>
          </a:xfrm>
          <a:prstGeom prst="rect">
            <a:avLst/>
          </a:prstGeom>
          <a:noFill/>
        </p:spPr>
        <p:txBody>
          <a:bodyPr wrap="square" rtlCol="0">
            <a:spAutoFit/>
          </a:bodyPr>
          <a:lstStyle/>
          <a:p>
            <a:pPr marL="280988" indent="-280988">
              <a:buFont typeface="Arial"/>
              <a:buChar char="•"/>
            </a:pPr>
            <a:r>
              <a:rPr lang="en-US" sz="2800" dirty="0" smtClean="0">
                <a:latin typeface="Optima"/>
                <a:cs typeface="Optima"/>
              </a:rPr>
              <a:t>Early Numeracy Measures</a:t>
            </a:r>
          </a:p>
          <a:p>
            <a:pPr marL="280988" indent="-280988">
              <a:buFont typeface="Arial"/>
              <a:buChar char="•"/>
            </a:pPr>
            <a:r>
              <a:rPr lang="en-US" sz="2800" dirty="0" smtClean="0">
                <a:latin typeface="Optima"/>
                <a:cs typeface="Optima"/>
              </a:rPr>
              <a:t>Computation</a:t>
            </a:r>
          </a:p>
          <a:p>
            <a:pPr marL="280988" indent="-280988">
              <a:buFont typeface="Arial"/>
              <a:buChar char="•"/>
            </a:pPr>
            <a:r>
              <a:rPr lang="en-US" sz="2800" dirty="0" smtClean="0">
                <a:latin typeface="Optima"/>
                <a:cs typeface="Optima"/>
              </a:rPr>
              <a:t>Concepts &amp; Applications/Problem Solving</a:t>
            </a:r>
            <a:endParaRPr lang="en-US" sz="2800" dirty="0">
              <a:latin typeface="Optima"/>
              <a:cs typeface="Optima"/>
            </a:endParaRPr>
          </a:p>
        </p:txBody>
      </p:sp>
      <p:sp>
        <p:nvSpPr>
          <p:cNvPr id="8" name="TextBox 7"/>
          <p:cNvSpPr txBox="1"/>
          <p:nvPr/>
        </p:nvSpPr>
        <p:spPr>
          <a:xfrm>
            <a:off x="381000" y="1584926"/>
            <a:ext cx="4035726" cy="2554545"/>
          </a:xfrm>
          <a:prstGeom prst="rect">
            <a:avLst/>
          </a:prstGeom>
          <a:noFill/>
        </p:spPr>
        <p:txBody>
          <a:bodyPr wrap="square" rtlCol="0">
            <a:spAutoFit/>
          </a:bodyPr>
          <a:lstStyle/>
          <a:p>
            <a:pPr marL="280988" indent="-280988">
              <a:buFont typeface="Arial"/>
              <a:buChar char="•"/>
            </a:pPr>
            <a:r>
              <a:rPr lang="en-US" sz="3200" dirty="0" smtClean="0">
                <a:latin typeface="Optima"/>
                <a:cs typeface="Optima"/>
              </a:rPr>
              <a:t>Mastery Tests</a:t>
            </a:r>
          </a:p>
          <a:p>
            <a:pPr marL="280988" indent="-280988">
              <a:buFont typeface="Arial"/>
              <a:buChar char="•"/>
            </a:pPr>
            <a:r>
              <a:rPr lang="en-US" sz="3200" dirty="0" smtClean="0">
                <a:latin typeface="Optima"/>
                <a:cs typeface="Optima"/>
              </a:rPr>
              <a:t>Lesson Checkouts</a:t>
            </a:r>
          </a:p>
          <a:p>
            <a:pPr marL="280988" indent="-280988">
              <a:buFont typeface="Arial"/>
              <a:buChar char="•"/>
            </a:pPr>
            <a:r>
              <a:rPr lang="en-US" sz="3200" dirty="0" smtClean="0">
                <a:latin typeface="Optima"/>
                <a:cs typeface="Optima"/>
              </a:rPr>
              <a:t>Exit Slips</a:t>
            </a:r>
          </a:p>
          <a:p>
            <a:pPr marL="280988" indent="-280988">
              <a:buFont typeface="Arial"/>
              <a:buChar char="•"/>
            </a:pPr>
            <a:r>
              <a:rPr lang="en-US" sz="3200" dirty="0" smtClean="0">
                <a:latin typeface="Optima"/>
                <a:cs typeface="Optima"/>
              </a:rPr>
              <a:t>Common Formative Assessments</a:t>
            </a:r>
          </a:p>
        </p:txBody>
      </p:sp>
    </p:spTree>
    <p:extLst>
      <p:ext uri="{BB962C8B-B14F-4D97-AF65-F5344CB8AC3E}">
        <p14:creationId xmlns:p14="http://schemas.microsoft.com/office/powerpoint/2010/main" val="42562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00"/>
            <a:ext cx="8229600" cy="5084837"/>
          </a:xfrm>
        </p:spPr>
        <p:txBody>
          <a:bodyPr>
            <a:normAutofit/>
          </a:bodyPr>
          <a:lstStyle/>
          <a:p>
            <a:r>
              <a:rPr lang="en-US" sz="2800" dirty="0" smtClean="0"/>
              <a:t>What are your common progress monitoring measures?</a:t>
            </a:r>
          </a:p>
          <a:p>
            <a:pPr marL="971550" lvl="1" indent="-514350">
              <a:buFont typeface="+mj-lt"/>
              <a:buAutoNum type="arabicPeriod"/>
            </a:pPr>
            <a:r>
              <a:rPr lang="en-US" dirty="0" smtClean="0"/>
              <a:t>General outcome measure</a:t>
            </a:r>
          </a:p>
          <a:p>
            <a:pPr marL="971550" lvl="1" indent="-514350">
              <a:buFont typeface="+mj-lt"/>
              <a:buAutoNum type="arabicPeriod"/>
            </a:pPr>
            <a:r>
              <a:rPr lang="en-US" dirty="0" smtClean="0"/>
              <a:t>Curriculum-embedded assessments.</a:t>
            </a:r>
          </a:p>
          <a:p>
            <a:r>
              <a:rPr lang="en-US" sz="2800" dirty="0" smtClean="0"/>
              <a:t>How often do you give these?</a:t>
            </a:r>
          </a:p>
          <a:p>
            <a:endParaRPr lang="en-US" sz="2800" dirty="0" smtClean="0"/>
          </a:p>
          <a:p>
            <a:endParaRPr lang="en-US" sz="2800" dirty="0"/>
          </a:p>
        </p:txBody>
      </p:sp>
      <p:sp>
        <p:nvSpPr>
          <p:cNvPr id="3" name="Title 2"/>
          <p:cNvSpPr>
            <a:spLocks noGrp="1"/>
          </p:cNvSpPr>
          <p:nvPr>
            <p:ph type="title"/>
          </p:nvPr>
        </p:nvSpPr>
        <p:spPr/>
        <p:txBody>
          <a:bodyPr>
            <a:normAutofit fontScale="90000"/>
          </a:bodyPr>
          <a:lstStyle/>
          <a:p>
            <a:r>
              <a:rPr lang="en-US" dirty="0" smtClean="0"/>
              <a:t>Team Time: Progress Monitoring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7643"/>
            <a:ext cx="9144000" cy="3530851"/>
          </a:xfrm>
          <a:prstGeom prst="rect">
            <a:avLst/>
          </a:prstGeom>
        </p:spPr>
      </p:pic>
    </p:spTree>
    <p:extLst>
      <p:ext uri="{BB962C8B-B14F-4D97-AF65-F5344CB8AC3E}">
        <p14:creationId xmlns:p14="http://schemas.microsoft.com/office/powerpoint/2010/main" val="4797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Diagnostic</a:t>
            </a:r>
            <a:endParaRPr lang="en-US" dirty="0"/>
          </a:p>
        </p:txBody>
      </p:sp>
      <p:sp>
        <p:nvSpPr>
          <p:cNvPr id="18" name="Slide Number Placeholder 17"/>
          <p:cNvSpPr>
            <a:spLocks noGrp="1"/>
          </p:cNvSpPr>
          <p:nvPr>
            <p:ph type="sldNum" sz="quarter" idx="4294967295"/>
          </p:nvPr>
        </p:nvSpPr>
        <p:spPr>
          <a:xfrm>
            <a:off x="0" y="6356350"/>
            <a:ext cx="2133600" cy="365125"/>
          </a:xfrm>
        </p:spPr>
        <p:txBody>
          <a:bodyPr/>
          <a:lstStyle/>
          <a:p>
            <a:fld id="{2B856BC8-A5D9-4ED2-ACA6-085BA616CD03}" type="slidenum">
              <a:rPr lang="en-US" smtClean="0"/>
              <a:pPr/>
              <a:t>23</a:t>
            </a:fld>
            <a:endParaRPr lang="en-US"/>
          </a:p>
        </p:txBody>
      </p:sp>
      <p:sp>
        <p:nvSpPr>
          <p:cNvPr id="10" name="Oval 9"/>
          <p:cNvSpPr/>
          <p:nvPr/>
        </p:nvSpPr>
        <p:spPr>
          <a:xfrm>
            <a:off x="1905000" y="1600200"/>
            <a:ext cx="5334000" cy="464820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90900" y="2895600"/>
            <a:ext cx="2362200" cy="20574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200" dirty="0" smtClean="0">
                <a:latin typeface="Segoe UI" pitchFamily="34" charset="0"/>
                <a:cs typeface="Segoe UI" pitchFamily="34" charset="0"/>
              </a:rPr>
              <a:t>Improved Student Achievement</a:t>
            </a:r>
            <a:endParaRPr lang="en-US" sz="2200" dirty="0">
              <a:latin typeface="Segoe UI" pitchFamily="34" charset="0"/>
              <a:cs typeface="Segoe UI" pitchFamily="34" charset="0"/>
            </a:endParaRPr>
          </a:p>
        </p:txBody>
      </p:sp>
      <p:sp>
        <p:nvSpPr>
          <p:cNvPr id="13" name="Rounded Rectangle 12"/>
          <p:cNvSpPr/>
          <p:nvPr/>
        </p:nvSpPr>
        <p:spPr>
          <a:xfrm>
            <a:off x="5825616" y="3200400"/>
            <a:ext cx="2239296" cy="1246236"/>
          </a:xfrm>
          <a:prstGeom prst="round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Optima"/>
                <a:cs typeface="Optima"/>
              </a:rPr>
              <a:t>2. Problem Analysis</a:t>
            </a:r>
            <a:endParaRPr lang="en-US" sz="2800" dirty="0">
              <a:latin typeface="Optima"/>
              <a:cs typeface="Optima"/>
            </a:endParaRPr>
          </a:p>
        </p:txBody>
      </p:sp>
      <p:sp>
        <p:nvSpPr>
          <p:cNvPr id="21" name="Circular Arrow 20"/>
          <p:cNvSpPr/>
          <p:nvPr/>
        </p:nvSpPr>
        <p:spPr>
          <a:xfrm rot="21019066">
            <a:off x="4989564" y="2268293"/>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5" name="Circular Arrow 24"/>
          <p:cNvSpPr/>
          <p:nvPr/>
        </p:nvSpPr>
        <p:spPr>
          <a:xfrm rot="15648533">
            <a:off x="2599922" y="2172011"/>
            <a:ext cx="1673352"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4701385">
            <a:off x="4907725" y="3642487"/>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0052619">
            <a:off x="2469260" y="3545591"/>
            <a:ext cx="1676400" cy="1905000"/>
          </a:xfrm>
          <a:prstGeom prst="circularArrow">
            <a:avLst>
              <a:gd name="adj1" fmla="val 12500"/>
              <a:gd name="adj2" fmla="val 1142319"/>
              <a:gd name="adj3" fmla="val 20457681"/>
              <a:gd name="adj4" fmla="val 16891858"/>
              <a:gd name="adj5" fmla="val 125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3452352" y="1602660"/>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Optima"/>
                <a:cs typeface="Optima"/>
              </a:rPr>
              <a:t>1. Problem Identification</a:t>
            </a:r>
            <a:endParaRPr lang="en-US" sz="2600" dirty="0">
              <a:latin typeface="Optima"/>
              <a:cs typeface="Optima"/>
            </a:endParaRPr>
          </a:p>
        </p:txBody>
      </p:sp>
      <p:sp>
        <p:nvSpPr>
          <p:cNvPr id="30" name="Rounded Rectangle 29"/>
          <p:cNvSpPr/>
          <p:nvPr/>
        </p:nvSpPr>
        <p:spPr>
          <a:xfrm>
            <a:off x="3452352" y="5014452"/>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Optima"/>
                <a:cs typeface="Optima"/>
              </a:rPr>
              <a:t>3. Plan Development</a:t>
            </a:r>
            <a:endParaRPr lang="en-US" sz="2500" dirty="0">
              <a:latin typeface="Optima"/>
              <a:cs typeface="Optima"/>
            </a:endParaRPr>
          </a:p>
        </p:txBody>
      </p:sp>
      <p:sp>
        <p:nvSpPr>
          <p:cNvPr id="31" name="Rounded Rectangle 30"/>
          <p:cNvSpPr/>
          <p:nvPr/>
        </p:nvSpPr>
        <p:spPr>
          <a:xfrm>
            <a:off x="1081548" y="3249564"/>
            <a:ext cx="2239296" cy="12462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200" dirty="0" smtClean="0">
                <a:latin typeface="Optima"/>
                <a:cs typeface="Optima"/>
              </a:rPr>
              <a:t>4. Plan Implementation &amp; Evaluation</a:t>
            </a:r>
            <a:endParaRPr lang="en-US" sz="2200" dirty="0">
              <a:latin typeface="Optima"/>
              <a:cs typeface="Optima"/>
            </a:endParaRPr>
          </a:p>
        </p:txBody>
      </p:sp>
      <p:sp>
        <p:nvSpPr>
          <p:cNvPr id="33" name="TextBox 32"/>
          <p:cNvSpPr txBox="1"/>
          <p:nvPr/>
        </p:nvSpPr>
        <p:spPr>
          <a:xfrm>
            <a:off x="6150704" y="4800600"/>
            <a:ext cx="2895600" cy="1569660"/>
          </a:xfrm>
          <a:prstGeom prst="rect">
            <a:avLst/>
          </a:prstGeom>
          <a:noFill/>
        </p:spPr>
        <p:txBody>
          <a:bodyPr wrap="square" rtlCol="0">
            <a:spAutoFit/>
          </a:bodyPr>
          <a:lstStyle/>
          <a:p>
            <a:pPr algn="r"/>
            <a:r>
              <a:rPr lang="en-US" sz="3200" b="1" i="1" u="sng" dirty="0" smtClean="0">
                <a:solidFill>
                  <a:srgbClr val="FF0000"/>
                </a:solidFill>
                <a:latin typeface="Optima"/>
                <a:cs typeface="Optima"/>
              </a:rPr>
              <a:t>WHY</a:t>
            </a:r>
            <a:r>
              <a:rPr lang="en-US" sz="3200" b="1" dirty="0" smtClean="0">
                <a:solidFill>
                  <a:srgbClr val="FF0000"/>
                </a:solidFill>
                <a:latin typeface="Optima"/>
                <a:cs typeface="Optima"/>
              </a:rPr>
              <a:t> </a:t>
            </a:r>
            <a:r>
              <a:rPr lang="en-US" sz="3200" dirty="0" smtClean="0">
                <a:latin typeface="Optima"/>
                <a:cs typeface="Optima"/>
              </a:rPr>
              <a:t>is the problem occurring?</a:t>
            </a:r>
            <a:endParaRPr lang="en-US" sz="3200" dirty="0">
              <a:latin typeface="Optima"/>
              <a:cs typeface="Optima"/>
            </a:endParaRPr>
          </a:p>
        </p:txBody>
      </p:sp>
      <p:pic>
        <p:nvPicPr>
          <p:cNvPr id="39" name="Picture 5" descr="Problem solving arrows.gif"/>
          <p:cNvPicPr>
            <a:picLocks noChangeAspect="1"/>
          </p:cNvPicPr>
          <p:nvPr/>
        </p:nvPicPr>
        <p:blipFill>
          <a:blip r:embed="rId3" cstate="print"/>
          <a:srcRect/>
          <a:stretch>
            <a:fillRect/>
          </a:stretch>
        </p:blipFill>
        <p:spPr bwMode="auto">
          <a:xfrm>
            <a:off x="2971800" y="2514600"/>
            <a:ext cx="3124200" cy="2743200"/>
          </a:xfrm>
          <a:prstGeom prst="rect">
            <a:avLst/>
          </a:prstGeom>
          <a:noFill/>
          <a:ln w="9525">
            <a:noFill/>
            <a:miter lim="800000"/>
            <a:headEnd/>
            <a:tailEnd/>
          </a:ln>
        </p:spPr>
      </p:pic>
    </p:spTree>
    <p:extLst>
      <p:ext uri="{BB962C8B-B14F-4D97-AF65-F5344CB8AC3E}">
        <p14:creationId xmlns:p14="http://schemas.microsoft.com/office/powerpoint/2010/main" val="351537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Reading vs. Math</a:t>
            </a:r>
            <a:endParaRPr lang="en-US" sz="4800" dirty="0"/>
          </a:p>
        </p:txBody>
      </p:sp>
      <p:sp>
        <p:nvSpPr>
          <p:cNvPr id="3" name="Title 2"/>
          <p:cNvSpPr>
            <a:spLocks noGrp="1"/>
          </p:cNvSpPr>
          <p:nvPr>
            <p:ph type="title"/>
          </p:nvPr>
        </p:nvSpPr>
        <p:spPr/>
        <p:txBody>
          <a:bodyPr/>
          <a:lstStyle/>
          <a:p>
            <a:r>
              <a:rPr lang="en-US" dirty="0" smtClean="0"/>
              <a:t>Diagnostic</a:t>
            </a:r>
            <a:endParaRPr lang="en-US" dirty="0"/>
          </a:p>
        </p:txBody>
      </p:sp>
    </p:spTree>
    <p:extLst>
      <p:ext uri="{BB962C8B-B14F-4D97-AF65-F5344CB8AC3E}">
        <p14:creationId xmlns:p14="http://schemas.microsoft.com/office/powerpoint/2010/main" val="1251872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4"/>
          <p:cNvSpPr/>
          <p:nvPr/>
        </p:nvSpPr>
        <p:spPr>
          <a:xfrm>
            <a:off x="7391400" y="1828800"/>
            <a:ext cx="1524000" cy="4574984"/>
          </a:xfrm>
          <a:prstGeom prst="up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4000" dirty="0" smtClean="0">
                <a:solidFill>
                  <a:srgbClr val="000000"/>
                </a:solidFill>
                <a:latin typeface="Optima"/>
                <a:cs typeface="Optima"/>
              </a:rPr>
              <a:t>Vocabulary</a:t>
            </a:r>
            <a:endParaRPr lang="en-US" sz="4000" dirty="0">
              <a:solidFill>
                <a:srgbClr val="000000"/>
              </a:solidFill>
              <a:latin typeface="Optima"/>
              <a:cs typeface="Optima"/>
            </a:endParaRPr>
          </a:p>
        </p:txBody>
      </p:sp>
      <p:sp>
        <p:nvSpPr>
          <p:cNvPr id="9" name="TextBox 8"/>
          <p:cNvSpPr txBox="1"/>
          <p:nvPr/>
        </p:nvSpPr>
        <p:spPr>
          <a:xfrm>
            <a:off x="2209800" y="6048023"/>
            <a:ext cx="4810511" cy="523220"/>
          </a:xfrm>
          <a:prstGeom prst="rect">
            <a:avLst/>
          </a:prstGeom>
          <a:solidFill>
            <a:schemeClr val="tx2">
              <a:lumMod val="40000"/>
              <a:lumOff val="6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dirty="0" smtClean="0">
                <a:solidFill>
                  <a:schemeClr val="tx1"/>
                </a:solidFill>
                <a:latin typeface="Optima"/>
                <a:cs typeface="Optima"/>
              </a:rPr>
              <a:t>Phonemic Awareness</a:t>
            </a:r>
            <a:endParaRPr lang="en-US" sz="2800" dirty="0">
              <a:solidFill>
                <a:schemeClr val="tx1"/>
              </a:solidFill>
              <a:latin typeface="Optima"/>
              <a:cs typeface="Optima"/>
            </a:endParaRPr>
          </a:p>
        </p:txBody>
      </p:sp>
      <p:sp>
        <p:nvSpPr>
          <p:cNvPr id="10" name="TextBox 9"/>
          <p:cNvSpPr txBox="1"/>
          <p:nvPr/>
        </p:nvSpPr>
        <p:spPr>
          <a:xfrm>
            <a:off x="2209800" y="4419600"/>
            <a:ext cx="4710292" cy="954107"/>
          </a:xfrm>
          <a:prstGeom prst="rect">
            <a:avLst/>
          </a:prstGeom>
          <a:solidFill>
            <a:schemeClr val="tx2">
              <a:lumMod val="40000"/>
              <a:lumOff val="6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dirty="0" smtClean="0">
                <a:solidFill>
                  <a:schemeClr val="tx1"/>
                </a:solidFill>
                <a:latin typeface="Optima"/>
                <a:cs typeface="Optima"/>
              </a:rPr>
              <a:t>Phonics</a:t>
            </a:r>
          </a:p>
          <a:p>
            <a:pPr algn="ctr"/>
            <a:r>
              <a:rPr lang="en-US" sz="2800" dirty="0" smtClean="0">
                <a:solidFill>
                  <a:schemeClr val="tx1"/>
                </a:solidFill>
                <a:latin typeface="Optima"/>
                <a:cs typeface="Optima"/>
              </a:rPr>
              <a:t>(Alphabetic Principle)</a:t>
            </a:r>
            <a:endParaRPr lang="en-US" sz="2800" dirty="0">
              <a:solidFill>
                <a:schemeClr val="tx1"/>
              </a:solidFill>
              <a:latin typeface="Optima"/>
              <a:cs typeface="Optima"/>
            </a:endParaRPr>
          </a:p>
        </p:txBody>
      </p:sp>
      <p:sp>
        <p:nvSpPr>
          <p:cNvPr id="11" name="TextBox 10"/>
          <p:cNvSpPr txBox="1"/>
          <p:nvPr/>
        </p:nvSpPr>
        <p:spPr>
          <a:xfrm>
            <a:off x="2209800" y="2743200"/>
            <a:ext cx="4710292" cy="954107"/>
          </a:xfrm>
          <a:prstGeom prst="rect">
            <a:avLst/>
          </a:prstGeom>
          <a:solidFill>
            <a:schemeClr val="tx2">
              <a:lumMod val="40000"/>
              <a:lumOff val="6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dirty="0" smtClean="0">
                <a:solidFill>
                  <a:schemeClr val="tx1"/>
                </a:solidFill>
                <a:latin typeface="Optima"/>
                <a:cs typeface="Optima"/>
              </a:rPr>
              <a:t>Oral Reading</a:t>
            </a:r>
          </a:p>
          <a:p>
            <a:pPr algn="ctr"/>
            <a:r>
              <a:rPr lang="en-US" sz="2800" dirty="0" smtClean="0">
                <a:solidFill>
                  <a:schemeClr val="tx1"/>
                </a:solidFill>
                <a:latin typeface="Optima"/>
                <a:cs typeface="Optima"/>
              </a:rPr>
              <a:t>Accuracy &amp; Fluency</a:t>
            </a:r>
            <a:endParaRPr lang="en-US" sz="2800" dirty="0">
              <a:solidFill>
                <a:schemeClr val="tx1"/>
              </a:solidFill>
              <a:latin typeface="Optima"/>
              <a:cs typeface="Optima"/>
            </a:endParaRPr>
          </a:p>
        </p:txBody>
      </p:sp>
      <p:sp>
        <p:nvSpPr>
          <p:cNvPr id="13" name="Up Arrow 12"/>
          <p:cNvSpPr/>
          <p:nvPr/>
        </p:nvSpPr>
        <p:spPr>
          <a:xfrm>
            <a:off x="4267200" y="3733800"/>
            <a:ext cx="701533" cy="6096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14" name="Up Arrow 13"/>
          <p:cNvSpPr/>
          <p:nvPr/>
        </p:nvSpPr>
        <p:spPr>
          <a:xfrm>
            <a:off x="4267200" y="5410200"/>
            <a:ext cx="701533" cy="615996"/>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17" name="Up Arrow 16"/>
          <p:cNvSpPr/>
          <p:nvPr/>
        </p:nvSpPr>
        <p:spPr>
          <a:xfrm>
            <a:off x="231422" y="1828800"/>
            <a:ext cx="1524000" cy="4623728"/>
          </a:xfrm>
          <a:prstGeom prst="up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2800" dirty="0" smtClean="0">
                <a:solidFill>
                  <a:srgbClr val="000000"/>
                </a:solidFill>
                <a:latin typeface="Optima"/>
                <a:cs typeface="Optima"/>
              </a:rPr>
              <a:t>Listening Comprehension</a:t>
            </a:r>
            <a:endParaRPr lang="en-US" sz="2800" dirty="0">
              <a:solidFill>
                <a:srgbClr val="000000"/>
              </a:solidFill>
              <a:latin typeface="Optima"/>
              <a:cs typeface="Optima"/>
            </a:endParaRPr>
          </a:p>
        </p:txBody>
      </p:sp>
      <p:sp>
        <p:nvSpPr>
          <p:cNvPr id="2" name="TextBox 1"/>
          <p:cNvSpPr txBox="1"/>
          <p:nvPr/>
        </p:nvSpPr>
        <p:spPr>
          <a:xfrm>
            <a:off x="2209800" y="2209800"/>
            <a:ext cx="4710292" cy="461665"/>
          </a:xfrm>
          <a:prstGeom prst="rect">
            <a:avLst/>
          </a:prstGeom>
          <a:noFill/>
        </p:spPr>
        <p:txBody>
          <a:bodyPr wrap="square" rtlCol="0">
            <a:spAutoFit/>
          </a:bodyPr>
          <a:lstStyle/>
          <a:p>
            <a:pPr algn="ctr"/>
            <a:r>
              <a:rPr lang="en-US" sz="2400" b="1" dirty="0" smtClean="0">
                <a:solidFill>
                  <a:prstClr val="black"/>
                </a:solidFill>
                <a:latin typeface="Optima"/>
                <a:cs typeface="Optima"/>
              </a:rPr>
              <a:t>Foundational Skills</a:t>
            </a:r>
            <a:endParaRPr lang="en-US" sz="2400" b="1" dirty="0">
              <a:solidFill>
                <a:prstClr val="black"/>
              </a:solidFill>
              <a:latin typeface="Optima"/>
              <a:cs typeface="Optima"/>
            </a:endParaRPr>
          </a:p>
        </p:txBody>
      </p:sp>
      <p:sp>
        <p:nvSpPr>
          <p:cNvPr id="12" name="TextBox 11"/>
          <p:cNvSpPr txBox="1"/>
          <p:nvPr/>
        </p:nvSpPr>
        <p:spPr>
          <a:xfrm>
            <a:off x="457200" y="1066800"/>
            <a:ext cx="8382000" cy="52322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smtClean="0">
                <a:solidFill>
                  <a:srgbClr val="000000"/>
                </a:solidFill>
                <a:latin typeface="Optima"/>
                <a:cs typeface="Optima"/>
              </a:rPr>
              <a:t>Reading Comprehension</a:t>
            </a:r>
            <a:endParaRPr lang="en-US" sz="2800" dirty="0">
              <a:solidFill>
                <a:srgbClr val="000000"/>
              </a:solidFill>
              <a:latin typeface="Optima"/>
              <a:cs typeface="Optima"/>
            </a:endParaRPr>
          </a:p>
        </p:txBody>
      </p:sp>
      <p:sp>
        <p:nvSpPr>
          <p:cNvPr id="16" name="Up Arrow 15"/>
          <p:cNvSpPr/>
          <p:nvPr/>
        </p:nvSpPr>
        <p:spPr>
          <a:xfrm>
            <a:off x="4267200" y="1676400"/>
            <a:ext cx="701533" cy="6096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16684" y="228600"/>
            <a:ext cx="9127316" cy="707886"/>
          </a:xfrm>
          <a:prstGeom prst="rect">
            <a:avLst/>
          </a:prstGeom>
          <a:noFill/>
        </p:spPr>
        <p:txBody>
          <a:bodyPr wrap="square" rtlCol="0">
            <a:spAutoFit/>
          </a:bodyPr>
          <a:lstStyle/>
          <a:p>
            <a:pPr algn="ctr"/>
            <a:r>
              <a:rPr lang="en-US" sz="4000" b="1" dirty="0" smtClean="0">
                <a:latin typeface="Goudy Old Style"/>
                <a:cs typeface="Goudy Old Style"/>
              </a:rPr>
              <a:t>Reading Skills Build on Each Other</a:t>
            </a:r>
            <a:endParaRPr lang="en-US" sz="4000" b="1" dirty="0">
              <a:latin typeface="Goudy Old Style"/>
              <a:cs typeface="Goudy Old Style"/>
            </a:endParaRPr>
          </a:p>
        </p:txBody>
      </p:sp>
      <p:sp>
        <p:nvSpPr>
          <p:cNvPr id="4" name="Oval 3"/>
          <p:cNvSpPr/>
          <p:nvPr/>
        </p:nvSpPr>
        <p:spPr>
          <a:xfrm>
            <a:off x="1415346" y="4104315"/>
            <a:ext cx="6299200" cy="1536700"/>
          </a:xfrm>
          <a:prstGeom prst="ellipse">
            <a:avLst/>
          </a:prstGeom>
          <a:solidFill>
            <a:srgbClr val="FF0000">
              <a:alpha val="22745"/>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977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3" grpId="0" animBg="1"/>
      <p:bldP spid="14" grpId="0" animBg="1"/>
      <p:bldP spid="17" grpId="0" animBg="1"/>
      <p:bldP spid="2" grpId="0"/>
      <p:bldP spid="12" grpId="0" animBg="1"/>
      <p:bldP spid="16"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Phonics Progression</a:t>
            </a:r>
            <a:endParaRPr lang="en-US" dirty="0"/>
          </a:p>
        </p:txBody>
      </p:sp>
      <p:pic>
        <p:nvPicPr>
          <p:cNvPr id="4" name="Picture 3"/>
          <p:cNvPicPr>
            <a:picLocks noChangeAspect="1"/>
          </p:cNvPicPr>
          <p:nvPr/>
        </p:nvPicPr>
        <p:blipFill>
          <a:blip r:embed="rId2"/>
          <a:stretch>
            <a:fillRect/>
          </a:stretch>
        </p:blipFill>
        <p:spPr>
          <a:xfrm>
            <a:off x="1781426" y="3838616"/>
            <a:ext cx="3637812" cy="3019384"/>
          </a:xfrm>
          <a:prstGeom prst="rect">
            <a:avLst/>
          </a:prstGeom>
        </p:spPr>
      </p:pic>
      <p:pic>
        <p:nvPicPr>
          <p:cNvPr id="5" name="Picture 4"/>
          <p:cNvPicPr>
            <a:picLocks noChangeAspect="1"/>
          </p:cNvPicPr>
          <p:nvPr/>
        </p:nvPicPr>
        <p:blipFill>
          <a:blip r:embed="rId2"/>
          <a:stretch>
            <a:fillRect/>
          </a:stretch>
        </p:blipFill>
        <p:spPr>
          <a:xfrm>
            <a:off x="4509500" y="1161143"/>
            <a:ext cx="3637812" cy="3019384"/>
          </a:xfrm>
          <a:prstGeom prst="rect">
            <a:avLst/>
          </a:prstGeom>
        </p:spPr>
      </p:pic>
      <p:sp>
        <p:nvSpPr>
          <p:cNvPr id="6" name="TextBox 5"/>
          <p:cNvSpPr txBox="1"/>
          <p:nvPr/>
        </p:nvSpPr>
        <p:spPr>
          <a:xfrm>
            <a:off x="28862" y="5974144"/>
            <a:ext cx="2352294" cy="523220"/>
          </a:xfrm>
          <a:prstGeom prst="rect">
            <a:avLst/>
          </a:prstGeom>
          <a:noFill/>
        </p:spPr>
        <p:txBody>
          <a:bodyPr wrap="square" rtlCol="0">
            <a:spAutoFit/>
          </a:bodyPr>
          <a:lstStyle/>
          <a:p>
            <a:r>
              <a:rPr lang="en-US" sz="2800" b="1" dirty="0" smtClean="0">
                <a:solidFill>
                  <a:srgbClr val="0000FF"/>
                </a:solidFill>
                <a:latin typeface="Optima"/>
                <a:cs typeface="Optima"/>
              </a:rPr>
              <a:t>Letter Sounds</a:t>
            </a:r>
            <a:endParaRPr lang="en-US" sz="2800" b="1" dirty="0">
              <a:solidFill>
                <a:srgbClr val="0000FF"/>
              </a:solidFill>
              <a:latin typeface="Optima"/>
              <a:cs typeface="Optima"/>
            </a:endParaRPr>
          </a:p>
        </p:txBody>
      </p:sp>
      <p:sp>
        <p:nvSpPr>
          <p:cNvPr id="7" name="TextBox 6"/>
          <p:cNvSpPr txBox="1"/>
          <p:nvPr/>
        </p:nvSpPr>
        <p:spPr>
          <a:xfrm>
            <a:off x="238985" y="5246293"/>
            <a:ext cx="3109065" cy="523220"/>
          </a:xfrm>
          <a:prstGeom prst="rect">
            <a:avLst/>
          </a:prstGeom>
          <a:noFill/>
        </p:spPr>
        <p:txBody>
          <a:bodyPr wrap="square" rtlCol="0">
            <a:spAutoFit/>
          </a:bodyPr>
          <a:lstStyle/>
          <a:p>
            <a:r>
              <a:rPr lang="en-US" sz="2800" b="1" dirty="0" smtClean="0">
                <a:solidFill>
                  <a:srgbClr val="0000FF"/>
                </a:solidFill>
                <a:latin typeface="Optima"/>
                <a:cs typeface="Optima"/>
              </a:rPr>
              <a:t>VC &amp; CVC Words</a:t>
            </a:r>
            <a:endParaRPr lang="en-US" sz="2800" b="1" dirty="0">
              <a:solidFill>
                <a:srgbClr val="0000FF"/>
              </a:solidFill>
              <a:latin typeface="Optima"/>
              <a:cs typeface="Optima"/>
            </a:endParaRPr>
          </a:p>
        </p:txBody>
      </p:sp>
      <p:sp>
        <p:nvSpPr>
          <p:cNvPr id="8" name="TextBox 7"/>
          <p:cNvSpPr txBox="1"/>
          <p:nvPr/>
        </p:nvSpPr>
        <p:spPr>
          <a:xfrm>
            <a:off x="696742" y="4576166"/>
            <a:ext cx="3109065" cy="523220"/>
          </a:xfrm>
          <a:prstGeom prst="rect">
            <a:avLst/>
          </a:prstGeom>
          <a:noFill/>
        </p:spPr>
        <p:txBody>
          <a:bodyPr wrap="square" rtlCol="0">
            <a:spAutoFit/>
          </a:bodyPr>
          <a:lstStyle/>
          <a:p>
            <a:r>
              <a:rPr lang="en-US" sz="2800" b="1" dirty="0" smtClean="0">
                <a:solidFill>
                  <a:srgbClr val="0000FF"/>
                </a:solidFill>
                <a:latin typeface="Optima"/>
                <a:cs typeface="Optima"/>
              </a:rPr>
              <a:t>Blends &amp; Digraphs</a:t>
            </a:r>
            <a:endParaRPr lang="en-US" sz="2800" b="1" dirty="0">
              <a:solidFill>
                <a:srgbClr val="0000FF"/>
              </a:solidFill>
              <a:latin typeface="Optima"/>
              <a:cs typeface="Optima"/>
            </a:endParaRPr>
          </a:p>
        </p:txBody>
      </p:sp>
      <p:sp>
        <p:nvSpPr>
          <p:cNvPr id="9" name="TextBox 8"/>
          <p:cNvSpPr txBox="1"/>
          <p:nvPr/>
        </p:nvSpPr>
        <p:spPr>
          <a:xfrm>
            <a:off x="1209923" y="3838616"/>
            <a:ext cx="3109065" cy="523220"/>
          </a:xfrm>
          <a:prstGeom prst="rect">
            <a:avLst/>
          </a:prstGeom>
          <a:noFill/>
        </p:spPr>
        <p:txBody>
          <a:bodyPr wrap="square" rtlCol="0">
            <a:spAutoFit/>
          </a:bodyPr>
          <a:lstStyle/>
          <a:p>
            <a:pPr algn="r"/>
            <a:r>
              <a:rPr lang="en-US" sz="2800" b="1" dirty="0" smtClean="0">
                <a:solidFill>
                  <a:srgbClr val="0000FF"/>
                </a:solidFill>
                <a:latin typeface="Optima"/>
                <a:cs typeface="Optima"/>
              </a:rPr>
              <a:t>Silent “e”</a:t>
            </a:r>
            <a:endParaRPr lang="en-US" sz="2800" b="1" dirty="0">
              <a:solidFill>
                <a:srgbClr val="0000FF"/>
              </a:solidFill>
              <a:latin typeface="Optima"/>
              <a:cs typeface="Optima"/>
            </a:endParaRPr>
          </a:p>
        </p:txBody>
      </p:sp>
      <p:sp>
        <p:nvSpPr>
          <p:cNvPr id="10" name="TextBox 9"/>
          <p:cNvSpPr txBox="1"/>
          <p:nvPr/>
        </p:nvSpPr>
        <p:spPr>
          <a:xfrm>
            <a:off x="1931485" y="3198954"/>
            <a:ext cx="3109065" cy="523220"/>
          </a:xfrm>
          <a:prstGeom prst="rect">
            <a:avLst/>
          </a:prstGeom>
          <a:noFill/>
        </p:spPr>
        <p:txBody>
          <a:bodyPr wrap="square" rtlCol="0">
            <a:spAutoFit/>
          </a:bodyPr>
          <a:lstStyle/>
          <a:p>
            <a:pPr algn="r"/>
            <a:r>
              <a:rPr lang="en-US" sz="2800" b="1" dirty="0" smtClean="0">
                <a:solidFill>
                  <a:srgbClr val="0000FF"/>
                </a:solidFill>
                <a:latin typeface="Optima"/>
                <a:cs typeface="Optima"/>
              </a:rPr>
              <a:t>Vowel teams</a:t>
            </a:r>
            <a:endParaRPr lang="en-US" sz="2800" b="1" dirty="0">
              <a:solidFill>
                <a:srgbClr val="0000FF"/>
              </a:solidFill>
              <a:latin typeface="Optima"/>
              <a:cs typeface="Optima"/>
            </a:endParaRPr>
          </a:p>
        </p:txBody>
      </p:sp>
      <p:sp>
        <p:nvSpPr>
          <p:cNvPr id="11" name="TextBox 10"/>
          <p:cNvSpPr txBox="1"/>
          <p:nvPr/>
        </p:nvSpPr>
        <p:spPr>
          <a:xfrm>
            <a:off x="2496607" y="2574722"/>
            <a:ext cx="3376914" cy="523220"/>
          </a:xfrm>
          <a:prstGeom prst="rect">
            <a:avLst/>
          </a:prstGeom>
          <a:noFill/>
        </p:spPr>
        <p:txBody>
          <a:bodyPr wrap="square" rtlCol="0">
            <a:spAutoFit/>
          </a:bodyPr>
          <a:lstStyle/>
          <a:p>
            <a:r>
              <a:rPr lang="en-US" sz="2800" b="1" dirty="0" smtClean="0">
                <a:solidFill>
                  <a:srgbClr val="0000FF"/>
                </a:solidFill>
                <a:latin typeface="Optima"/>
                <a:cs typeface="Optima"/>
              </a:rPr>
              <a:t>Inflectional endings</a:t>
            </a:r>
            <a:endParaRPr lang="en-US" sz="2800" b="1" dirty="0">
              <a:solidFill>
                <a:srgbClr val="0000FF"/>
              </a:solidFill>
              <a:latin typeface="Optima"/>
              <a:cs typeface="Optima"/>
            </a:endParaRPr>
          </a:p>
        </p:txBody>
      </p:sp>
      <p:sp>
        <p:nvSpPr>
          <p:cNvPr id="12" name="TextBox 11"/>
          <p:cNvSpPr txBox="1"/>
          <p:nvPr/>
        </p:nvSpPr>
        <p:spPr>
          <a:xfrm>
            <a:off x="3958207" y="1161143"/>
            <a:ext cx="3109065" cy="523220"/>
          </a:xfrm>
          <a:prstGeom prst="rect">
            <a:avLst/>
          </a:prstGeom>
          <a:noFill/>
        </p:spPr>
        <p:txBody>
          <a:bodyPr wrap="square" rtlCol="0">
            <a:spAutoFit/>
          </a:bodyPr>
          <a:lstStyle/>
          <a:p>
            <a:r>
              <a:rPr lang="en-US" sz="2800" b="1" dirty="0" smtClean="0">
                <a:solidFill>
                  <a:srgbClr val="0000FF"/>
                </a:solidFill>
                <a:latin typeface="Optima"/>
                <a:cs typeface="Optima"/>
              </a:rPr>
              <a:t>Suffixes &amp; Prefixes</a:t>
            </a:r>
            <a:endParaRPr lang="en-US" sz="2800" b="1" dirty="0">
              <a:solidFill>
                <a:srgbClr val="0000FF"/>
              </a:solidFill>
              <a:latin typeface="Optima"/>
              <a:cs typeface="Optima"/>
            </a:endParaRPr>
          </a:p>
        </p:txBody>
      </p:sp>
      <p:sp>
        <p:nvSpPr>
          <p:cNvPr id="13" name="TextBox 12"/>
          <p:cNvSpPr txBox="1"/>
          <p:nvPr/>
        </p:nvSpPr>
        <p:spPr>
          <a:xfrm>
            <a:off x="3247033" y="1908324"/>
            <a:ext cx="3304756" cy="523220"/>
          </a:xfrm>
          <a:prstGeom prst="rect">
            <a:avLst/>
          </a:prstGeom>
          <a:noFill/>
        </p:spPr>
        <p:txBody>
          <a:bodyPr wrap="square" rtlCol="0">
            <a:spAutoFit/>
          </a:bodyPr>
          <a:lstStyle/>
          <a:p>
            <a:r>
              <a:rPr lang="en-US" sz="2800" b="1" dirty="0" smtClean="0">
                <a:solidFill>
                  <a:srgbClr val="0000FF"/>
                </a:solidFill>
                <a:latin typeface="Optima"/>
                <a:cs typeface="Optima"/>
              </a:rPr>
              <a:t>Multisyllabic Words</a:t>
            </a:r>
            <a:endParaRPr lang="en-US" sz="2800" b="1" dirty="0">
              <a:solidFill>
                <a:srgbClr val="0000FF"/>
              </a:solidFill>
              <a:latin typeface="Optima"/>
              <a:cs typeface="Optima"/>
            </a:endParaRPr>
          </a:p>
        </p:txBody>
      </p:sp>
      <p:sp>
        <p:nvSpPr>
          <p:cNvPr id="15" name="Left Arrow 14"/>
          <p:cNvSpPr/>
          <p:nvPr/>
        </p:nvSpPr>
        <p:spPr>
          <a:xfrm>
            <a:off x="5588000" y="3426482"/>
            <a:ext cx="3315368" cy="114968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i="1" dirty="0" smtClean="0">
                <a:solidFill>
                  <a:schemeClr val="tx1"/>
                </a:solidFill>
                <a:latin typeface="Optima"/>
                <a:cs typeface="Optima"/>
              </a:rPr>
              <a:t>Intervene</a:t>
            </a:r>
            <a:endParaRPr lang="en-US" sz="2800" b="1" i="1" dirty="0">
              <a:solidFill>
                <a:schemeClr val="tx1"/>
              </a:solidFill>
              <a:latin typeface="Optima"/>
              <a:cs typeface="Optima"/>
            </a:endParaRPr>
          </a:p>
        </p:txBody>
      </p:sp>
      <p:pic>
        <p:nvPicPr>
          <p:cNvPr id="2" name="Picture 1" descr="Screen Shot 2015-11-05 at 12.44.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644" y="1160285"/>
            <a:ext cx="4746356" cy="5336221"/>
          </a:xfrm>
          <a:prstGeom prst="rect">
            <a:avLst/>
          </a:prstGeom>
          <a:ln>
            <a:solidFill>
              <a:srgbClr val="000000"/>
            </a:solidFill>
          </a:ln>
        </p:spPr>
      </p:pic>
    </p:spTree>
    <p:extLst>
      <p:ext uri="{BB962C8B-B14F-4D97-AF65-F5344CB8AC3E}">
        <p14:creationId xmlns:p14="http://schemas.microsoft.com/office/powerpoint/2010/main" val="112417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6"/>
                                        </p:tgtEl>
                                        <p:attrNameLst>
                                          <p:attrName>style.color</p:attrName>
                                        </p:attrNameLst>
                                      </p:cBhvr>
                                      <p:to>
                                        <a:srgbClr val="408000"/>
                                      </p:to>
                                    </p:animClr>
                                  </p:childTnLst>
                                </p:cTn>
                              </p:par>
                              <p:par>
                                <p:cTn id="17" presetID="3" presetClass="emph" presetSubtype="2" fill="hold" grpId="0" nodeType="withEffect">
                                  <p:stCondLst>
                                    <p:cond delay="0"/>
                                  </p:stCondLst>
                                  <p:childTnLst>
                                    <p:animClr clrSpc="rgb" dir="cw">
                                      <p:cBhvr override="childStyle">
                                        <p:cTn id="18" dur="500" fill="hold"/>
                                        <p:tgtEl>
                                          <p:spTgt spid="7"/>
                                        </p:tgtEl>
                                        <p:attrNameLst>
                                          <p:attrName>style.color</p:attrName>
                                        </p:attrNameLst>
                                      </p:cBhvr>
                                      <p:to>
                                        <a:srgbClr val="408000"/>
                                      </p:to>
                                    </p:animClr>
                                  </p:childTnLst>
                                </p:cTn>
                              </p:par>
                              <p:par>
                                <p:cTn id="19" presetID="3" presetClass="emph" presetSubtype="2" fill="hold" grpId="0" nodeType="withEffect">
                                  <p:stCondLst>
                                    <p:cond delay="0"/>
                                  </p:stCondLst>
                                  <p:childTnLst>
                                    <p:animClr clrSpc="rgb" dir="cw">
                                      <p:cBhvr override="childStyle">
                                        <p:cTn id="20" dur="500" fill="hold"/>
                                        <p:tgtEl>
                                          <p:spTgt spid="8"/>
                                        </p:tgtEl>
                                        <p:attrNameLst>
                                          <p:attrName>style.color</p:attrName>
                                        </p:attrNameLst>
                                      </p:cBhvr>
                                      <p:to>
                                        <a:srgbClr val="40800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500" fill="hold"/>
                                        <p:tgtEl>
                                          <p:spTgt spid="9"/>
                                        </p:tgtEl>
                                        <p:attrNameLst>
                                          <p:attrName>style.color</p:attrName>
                                        </p:attrNameLst>
                                      </p:cBhvr>
                                      <p:to>
                                        <a:srgbClr val="FF8000"/>
                                      </p:to>
                                    </p:animClr>
                                  </p:childTnLst>
                                </p:cTn>
                              </p:par>
                              <p:par>
                                <p:cTn id="25" presetID="3" presetClass="emph" presetSubtype="2" fill="hold" grpId="0" nodeType="withEffect">
                                  <p:stCondLst>
                                    <p:cond delay="0"/>
                                  </p:stCondLst>
                                  <p:childTnLst>
                                    <p:animClr clrSpc="rgb" dir="cw">
                                      <p:cBhvr override="childStyle">
                                        <p:cTn id="26" dur="500" fill="hold"/>
                                        <p:tgtEl>
                                          <p:spTgt spid="10"/>
                                        </p:tgtEl>
                                        <p:attrNameLst>
                                          <p:attrName>style.color</p:attrName>
                                        </p:attrNameLst>
                                      </p:cBhvr>
                                      <p:to>
                                        <a:srgbClr val="FF8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11"/>
                                        </p:tgtEl>
                                        <p:attrNameLst>
                                          <p:attrName>style.color</p:attrName>
                                        </p:attrNameLst>
                                      </p:cBhvr>
                                      <p:to>
                                        <a:srgbClr val="FC0008"/>
                                      </p:to>
                                    </p:animClr>
                                  </p:childTnLst>
                                </p:cTn>
                              </p:par>
                              <p:par>
                                <p:cTn id="31" presetID="3" presetClass="emph" presetSubtype="2" fill="hold" grpId="0" nodeType="withEffect">
                                  <p:stCondLst>
                                    <p:cond delay="0"/>
                                  </p:stCondLst>
                                  <p:childTnLst>
                                    <p:animClr clrSpc="rgb" dir="cw">
                                      <p:cBhvr override="childStyle">
                                        <p:cTn id="32" dur="500" fill="hold"/>
                                        <p:tgtEl>
                                          <p:spTgt spid="13"/>
                                        </p:tgtEl>
                                        <p:attrNameLst>
                                          <p:attrName>style.color</p:attrName>
                                        </p:attrNameLst>
                                      </p:cBhvr>
                                      <p:to>
                                        <a:srgbClr val="FC0008"/>
                                      </p:to>
                                    </p:animClr>
                                  </p:childTnLst>
                                </p:cTn>
                              </p:par>
                              <p:par>
                                <p:cTn id="33" presetID="3" presetClass="emph" presetSubtype="2" fill="hold" grpId="0" nodeType="withEffect">
                                  <p:stCondLst>
                                    <p:cond delay="0"/>
                                  </p:stCondLst>
                                  <p:childTnLst>
                                    <p:animClr clrSpc="rgb" dir="cw">
                                      <p:cBhvr override="childStyle">
                                        <p:cTn id="34" dur="500" fill="hold"/>
                                        <p:tgtEl>
                                          <p:spTgt spid="12"/>
                                        </p:tgtEl>
                                        <p:attrNameLst>
                                          <p:attrName>style.color</p:attrName>
                                        </p:attrNameLst>
                                      </p:cBhvr>
                                      <p:to>
                                        <a:srgbClr val="FC0008"/>
                                      </p:to>
                                    </p:animClr>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a:t>
            </a:r>
            <a:endParaRPr lang="en-US" dirty="0"/>
          </a:p>
        </p:txBody>
      </p:sp>
      <p:sp>
        <p:nvSpPr>
          <p:cNvPr id="4" name="Rounded Rectangle 3"/>
          <p:cNvSpPr/>
          <p:nvPr/>
        </p:nvSpPr>
        <p:spPr>
          <a:xfrm>
            <a:off x="6358636" y="1386711"/>
            <a:ext cx="2486903" cy="1362670"/>
          </a:xfrm>
          <a:prstGeom prst="roundRect">
            <a:avLst/>
          </a:prstGeom>
          <a:solidFill>
            <a:srgbClr val="008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bg1"/>
                </a:solidFill>
                <a:latin typeface="Optima"/>
                <a:cs typeface="Optima"/>
              </a:rPr>
              <a:t>Answer/</a:t>
            </a:r>
          </a:p>
          <a:p>
            <a:pPr algn="ctr"/>
            <a:r>
              <a:rPr lang="en-US" sz="2800" b="1" dirty="0" smtClean="0">
                <a:solidFill>
                  <a:schemeClr val="bg1"/>
                </a:solidFill>
                <a:latin typeface="Optima"/>
                <a:cs typeface="Optima"/>
              </a:rPr>
              <a:t>Problem Solution</a:t>
            </a:r>
            <a:endParaRPr lang="en-US" sz="2800" b="1" dirty="0">
              <a:solidFill>
                <a:schemeClr val="bg1"/>
              </a:solidFill>
              <a:latin typeface="Optima"/>
              <a:cs typeface="Optima"/>
            </a:endParaRPr>
          </a:p>
        </p:txBody>
      </p:sp>
      <p:sp>
        <p:nvSpPr>
          <p:cNvPr id="5" name="Right Arrow 4"/>
          <p:cNvSpPr/>
          <p:nvPr/>
        </p:nvSpPr>
        <p:spPr>
          <a:xfrm>
            <a:off x="2711783" y="1564511"/>
            <a:ext cx="3545160" cy="873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Optima"/>
                <a:cs typeface="Optima"/>
              </a:rPr>
              <a:t>Strategy</a:t>
            </a:r>
            <a:endParaRPr lang="en-US" b="1" dirty="0">
              <a:latin typeface="Optima"/>
              <a:cs typeface="Optima"/>
            </a:endParaRPr>
          </a:p>
        </p:txBody>
      </p:sp>
      <p:sp>
        <p:nvSpPr>
          <p:cNvPr id="6" name="Rounded Rectangle 5"/>
          <p:cNvSpPr/>
          <p:nvPr/>
        </p:nvSpPr>
        <p:spPr>
          <a:xfrm>
            <a:off x="132282" y="1386711"/>
            <a:ext cx="2473675" cy="1150993"/>
          </a:xfrm>
          <a:prstGeom prst="roundRect">
            <a:avLst/>
          </a:prstGeom>
          <a:solidFill>
            <a:srgbClr val="FF00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FFFF"/>
                </a:solidFill>
                <a:latin typeface="Optima"/>
                <a:cs typeface="Optima"/>
              </a:rPr>
              <a:t>Question/Problem</a:t>
            </a:r>
            <a:endParaRPr lang="en-US" b="1" dirty="0">
              <a:solidFill>
                <a:srgbClr val="FFFFFF"/>
              </a:solidFill>
              <a:latin typeface="Optima"/>
              <a:cs typeface="Optima"/>
            </a:endParaRPr>
          </a:p>
        </p:txBody>
      </p:sp>
      <p:sp>
        <p:nvSpPr>
          <p:cNvPr id="7" name="TextBox 6"/>
          <p:cNvSpPr txBox="1"/>
          <p:nvPr/>
        </p:nvSpPr>
        <p:spPr>
          <a:xfrm>
            <a:off x="132282" y="2537704"/>
            <a:ext cx="2777924" cy="954107"/>
          </a:xfrm>
          <a:prstGeom prst="rect">
            <a:avLst/>
          </a:prstGeom>
          <a:noFill/>
        </p:spPr>
        <p:txBody>
          <a:bodyPr wrap="square" rtlCol="0">
            <a:spAutoFit/>
          </a:bodyPr>
          <a:lstStyle/>
          <a:p>
            <a:pPr algn="ctr"/>
            <a:r>
              <a:rPr lang="en-US" sz="2800" dirty="0" smtClean="0">
                <a:latin typeface="Optima"/>
                <a:cs typeface="Optima"/>
              </a:rPr>
              <a:t>Read the word</a:t>
            </a:r>
          </a:p>
          <a:p>
            <a:pPr algn="ctr"/>
            <a:r>
              <a:rPr lang="en-US" sz="2800" dirty="0" smtClean="0">
                <a:latin typeface="Optima"/>
                <a:cs typeface="Optima"/>
              </a:rPr>
              <a:t>“</a:t>
            </a:r>
            <a:r>
              <a:rPr lang="en-US" sz="2800" b="1" i="1" dirty="0" smtClean="0">
                <a:solidFill>
                  <a:srgbClr val="FF0000"/>
                </a:solidFill>
                <a:latin typeface="Optima"/>
                <a:cs typeface="Optima"/>
              </a:rPr>
              <a:t>r</a:t>
            </a:r>
            <a:r>
              <a:rPr lang="en-US" sz="2800" b="1" i="1" u="sng" dirty="0" smtClean="0">
                <a:solidFill>
                  <a:srgbClr val="FF0000"/>
                </a:solidFill>
                <a:latin typeface="Optima"/>
                <a:cs typeface="Optima"/>
              </a:rPr>
              <a:t>oa</a:t>
            </a:r>
            <a:r>
              <a:rPr lang="en-US" sz="2800" b="1" i="1" dirty="0" smtClean="0">
                <a:solidFill>
                  <a:srgbClr val="FF0000"/>
                </a:solidFill>
                <a:latin typeface="Optima"/>
                <a:cs typeface="Optima"/>
              </a:rPr>
              <a:t>d</a:t>
            </a:r>
            <a:r>
              <a:rPr lang="en-US" sz="2800" dirty="0" smtClean="0">
                <a:latin typeface="Optima"/>
                <a:cs typeface="Optima"/>
              </a:rPr>
              <a:t>”</a:t>
            </a:r>
            <a:endParaRPr lang="en-US" sz="2800" dirty="0">
              <a:latin typeface="Optima"/>
              <a:cs typeface="Optima"/>
            </a:endParaRPr>
          </a:p>
        </p:txBody>
      </p:sp>
      <p:sp>
        <p:nvSpPr>
          <p:cNvPr id="8" name="TextBox 7"/>
          <p:cNvSpPr txBox="1"/>
          <p:nvPr/>
        </p:nvSpPr>
        <p:spPr>
          <a:xfrm>
            <a:off x="2910206" y="2276094"/>
            <a:ext cx="2777924" cy="523220"/>
          </a:xfrm>
          <a:prstGeom prst="rect">
            <a:avLst/>
          </a:prstGeom>
          <a:noFill/>
        </p:spPr>
        <p:txBody>
          <a:bodyPr wrap="square" rtlCol="0">
            <a:spAutoFit/>
          </a:bodyPr>
          <a:lstStyle/>
          <a:p>
            <a:pPr algn="ctr"/>
            <a:r>
              <a:rPr lang="en-US" sz="2800" dirty="0" smtClean="0">
                <a:latin typeface="Optima"/>
                <a:cs typeface="Optima"/>
              </a:rPr>
              <a:t>“</a:t>
            </a:r>
            <a:r>
              <a:rPr lang="en-US" sz="2800" b="1" i="1" dirty="0" smtClean="0">
                <a:solidFill>
                  <a:srgbClr val="FF0000"/>
                </a:solidFill>
                <a:latin typeface="Optima"/>
                <a:cs typeface="Optima"/>
              </a:rPr>
              <a:t>r / </a:t>
            </a:r>
            <a:r>
              <a:rPr lang="en-US" sz="2800" b="1" i="1" dirty="0" err="1" smtClean="0">
                <a:solidFill>
                  <a:srgbClr val="FF0000"/>
                </a:solidFill>
                <a:latin typeface="Optima"/>
                <a:cs typeface="Optima"/>
              </a:rPr>
              <a:t>oa</a:t>
            </a:r>
            <a:r>
              <a:rPr lang="en-US" sz="2800" b="1" i="1" dirty="0" smtClean="0">
                <a:solidFill>
                  <a:srgbClr val="FF0000"/>
                </a:solidFill>
                <a:latin typeface="Optima"/>
                <a:cs typeface="Optima"/>
              </a:rPr>
              <a:t> / d</a:t>
            </a:r>
            <a:r>
              <a:rPr lang="en-US" sz="2800" dirty="0" smtClean="0">
                <a:latin typeface="Optima"/>
                <a:cs typeface="Optima"/>
              </a:rPr>
              <a:t>”</a:t>
            </a:r>
            <a:endParaRPr lang="en-US" sz="2800" dirty="0">
              <a:latin typeface="Optima"/>
              <a:cs typeface="Optima"/>
            </a:endParaRPr>
          </a:p>
        </p:txBody>
      </p:sp>
      <p:sp>
        <p:nvSpPr>
          <p:cNvPr id="9" name="TextBox 8"/>
          <p:cNvSpPr txBox="1"/>
          <p:nvPr/>
        </p:nvSpPr>
        <p:spPr>
          <a:xfrm>
            <a:off x="6168043" y="2749381"/>
            <a:ext cx="2777924" cy="646331"/>
          </a:xfrm>
          <a:prstGeom prst="rect">
            <a:avLst/>
          </a:prstGeom>
          <a:noFill/>
        </p:spPr>
        <p:txBody>
          <a:bodyPr wrap="square" rtlCol="0">
            <a:spAutoFit/>
          </a:bodyPr>
          <a:lstStyle/>
          <a:p>
            <a:pPr algn="ctr"/>
            <a:r>
              <a:rPr lang="en-US" sz="3600" dirty="0" smtClean="0">
                <a:latin typeface="Optima"/>
                <a:cs typeface="Optima"/>
              </a:rPr>
              <a:t>“</a:t>
            </a:r>
            <a:r>
              <a:rPr lang="en-US" sz="3600" b="1" i="1" dirty="0" smtClean="0">
                <a:solidFill>
                  <a:srgbClr val="008000"/>
                </a:solidFill>
                <a:latin typeface="Optima"/>
                <a:cs typeface="Optima"/>
              </a:rPr>
              <a:t>road</a:t>
            </a:r>
            <a:r>
              <a:rPr lang="en-US" sz="3600" dirty="0" smtClean="0">
                <a:latin typeface="Optima"/>
                <a:cs typeface="Optima"/>
              </a:rPr>
              <a:t>”</a:t>
            </a:r>
            <a:endParaRPr lang="en-US" sz="3600" dirty="0">
              <a:latin typeface="Optima"/>
              <a:cs typeface="Optima"/>
            </a:endParaRPr>
          </a:p>
        </p:txBody>
      </p:sp>
    </p:spTree>
    <p:extLst>
      <p:ext uri="{BB962C8B-B14F-4D97-AF65-F5344CB8AC3E}">
        <p14:creationId xmlns:p14="http://schemas.microsoft.com/office/powerpoint/2010/main" val="5148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0-28 at 12.1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6" y="83742"/>
            <a:ext cx="8458013" cy="6687731"/>
          </a:xfrm>
          <a:prstGeom prst="rect">
            <a:avLst/>
          </a:prstGeom>
        </p:spPr>
      </p:pic>
      <p:sp>
        <p:nvSpPr>
          <p:cNvPr id="4" name="Right Arrow 3"/>
          <p:cNvSpPr/>
          <p:nvPr/>
        </p:nvSpPr>
        <p:spPr>
          <a:xfrm>
            <a:off x="3558519" y="795535"/>
            <a:ext cx="64192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ight Arrow 19"/>
          <p:cNvSpPr/>
          <p:nvPr/>
        </p:nvSpPr>
        <p:spPr>
          <a:xfrm>
            <a:off x="3558519" y="1297977"/>
            <a:ext cx="3335241"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ight Arrow 20"/>
          <p:cNvSpPr/>
          <p:nvPr/>
        </p:nvSpPr>
        <p:spPr>
          <a:xfrm>
            <a:off x="3557414" y="1800419"/>
            <a:ext cx="3335241"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ight Arrow 21"/>
          <p:cNvSpPr/>
          <p:nvPr/>
        </p:nvSpPr>
        <p:spPr>
          <a:xfrm>
            <a:off x="3557414" y="2288904"/>
            <a:ext cx="3335241"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ight Arrow 22"/>
          <p:cNvSpPr/>
          <p:nvPr/>
        </p:nvSpPr>
        <p:spPr>
          <a:xfrm>
            <a:off x="3557414" y="2819260"/>
            <a:ext cx="5024898"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ight Arrow 23"/>
          <p:cNvSpPr/>
          <p:nvPr/>
        </p:nvSpPr>
        <p:spPr>
          <a:xfrm>
            <a:off x="5286726" y="3307745"/>
            <a:ext cx="159307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ight Arrow 24"/>
          <p:cNvSpPr/>
          <p:nvPr/>
        </p:nvSpPr>
        <p:spPr>
          <a:xfrm>
            <a:off x="6907715" y="3879972"/>
            <a:ext cx="1116398"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ight Arrow 26"/>
          <p:cNvSpPr/>
          <p:nvPr/>
        </p:nvSpPr>
        <p:spPr>
          <a:xfrm>
            <a:off x="6947368" y="4535941"/>
            <a:ext cx="159307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ight Arrow 27"/>
          <p:cNvSpPr/>
          <p:nvPr/>
        </p:nvSpPr>
        <p:spPr>
          <a:xfrm>
            <a:off x="6947368" y="5052340"/>
            <a:ext cx="159307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ight Arrow 28"/>
          <p:cNvSpPr/>
          <p:nvPr/>
        </p:nvSpPr>
        <p:spPr>
          <a:xfrm>
            <a:off x="6949580" y="5540825"/>
            <a:ext cx="159307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ight Arrow 29"/>
          <p:cNvSpPr/>
          <p:nvPr/>
        </p:nvSpPr>
        <p:spPr>
          <a:xfrm>
            <a:off x="8024113" y="6057224"/>
            <a:ext cx="641929" cy="5722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545985" y="781576"/>
            <a:ext cx="3012534" cy="2595952"/>
          </a:xfrm>
          <a:prstGeom prst="rect">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0"/>
                                        </p:tgtEl>
                                        <p:attrNameLst>
                                          <p:attrName>fillcolor</p:attrName>
                                        </p:attrNameLst>
                                      </p:cBhvr>
                                      <p:to>
                                        <a:srgbClr val="FC0008"/>
                                      </p:to>
                                    </p:animClr>
                                    <p:set>
                                      <p:cBhvr>
                                        <p:cTn id="7" dur="500" fill="hold"/>
                                        <p:tgtEl>
                                          <p:spTgt spid="20"/>
                                        </p:tgtEl>
                                        <p:attrNameLst>
                                          <p:attrName>fill.type</p:attrName>
                                        </p:attrNameLst>
                                      </p:cBhvr>
                                      <p:to>
                                        <p:strVal val="solid"/>
                                      </p:to>
                                    </p:set>
                                    <p:set>
                                      <p:cBhvr>
                                        <p:cTn id="8" dur="5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322"/>
            <a:ext cx="8229600" cy="1216970"/>
          </a:xfrm>
        </p:spPr>
        <p:txBody>
          <a:bodyPr>
            <a:noAutofit/>
          </a:bodyPr>
          <a:lstStyle/>
          <a:p>
            <a:r>
              <a:rPr lang="en-US" sz="4000" dirty="0" smtClean="0">
                <a:latin typeface="Optima"/>
                <a:cs typeface="Optima"/>
              </a:rPr>
              <a:t>Representing and solving problems</a:t>
            </a:r>
            <a:endParaRPr lang="en-US" sz="4000" dirty="0"/>
          </a:p>
        </p:txBody>
      </p:sp>
      <p:pic>
        <p:nvPicPr>
          <p:cNvPr id="4" name="Picture 3"/>
          <p:cNvPicPr>
            <a:picLocks noChangeAspect="1"/>
          </p:cNvPicPr>
          <p:nvPr/>
        </p:nvPicPr>
        <p:blipFill>
          <a:blip r:embed="rId2"/>
          <a:stretch>
            <a:fillRect/>
          </a:stretch>
        </p:blipFill>
        <p:spPr>
          <a:xfrm>
            <a:off x="2764468" y="3838616"/>
            <a:ext cx="3637812" cy="3019384"/>
          </a:xfrm>
          <a:prstGeom prst="rect">
            <a:avLst/>
          </a:prstGeom>
        </p:spPr>
      </p:pic>
      <p:sp>
        <p:nvSpPr>
          <p:cNvPr id="11" name="Rectangle 10"/>
          <p:cNvSpPr/>
          <p:nvPr/>
        </p:nvSpPr>
        <p:spPr>
          <a:xfrm>
            <a:off x="227254" y="5149035"/>
            <a:ext cx="3620169" cy="1015663"/>
          </a:xfrm>
          <a:prstGeom prst="rect">
            <a:avLst/>
          </a:prstGeom>
        </p:spPr>
        <p:txBody>
          <a:bodyPr wrap="square">
            <a:spAutoFit/>
          </a:bodyPr>
          <a:lstStyle/>
          <a:p>
            <a:r>
              <a:rPr lang="en-US" sz="2000" b="1" dirty="0">
                <a:solidFill>
                  <a:srgbClr val="0000FF"/>
                </a:solidFill>
                <a:latin typeface="Optima"/>
                <a:cs typeface="Optima"/>
              </a:rPr>
              <a:t>Solve addition and subtraction word problems, and </a:t>
            </a:r>
            <a:r>
              <a:rPr lang="en-US" sz="2000" b="1" i="1" u="sng" dirty="0">
                <a:solidFill>
                  <a:srgbClr val="0000FF"/>
                </a:solidFill>
                <a:latin typeface="Optima"/>
                <a:cs typeface="Optima"/>
              </a:rPr>
              <a:t>add and subtract within </a:t>
            </a:r>
            <a:r>
              <a:rPr lang="en-US" sz="2000" b="1" i="1" u="sng" dirty="0" smtClean="0">
                <a:solidFill>
                  <a:srgbClr val="0000FF"/>
                </a:solidFill>
                <a:latin typeface="Optima"/>
                <a:cs typeface="Optima"/>
              </a:rPr>
              <a:t>10</a:t>
            </a:r>
            <a:r>
              <a:rPr lang="en-US" sz="2000" b="1" dirty="0" smtClean="0">
                <a:solidFill>
                  <a:srgbClr val="0000FF"/>
                </a:solidFill>
                <a:latin typeface="Optima"/>
                <a:cs typeface="Optima"/>
              </a:rPr>
              <a:t>…</a:t>
            </a:r>
            <a:endParaRPr lang="en-US" sz="2000" b="1" dirty="0">
              <a:solidFill>
                <a:srgbClr val="0000FF"/>
              </a:solidFill>
              <a:latin typeface="Optima"/>
              <a:cs typeface="Optima"/>
            </a:endParaRPr>
          </a:p>
        </p:txBody>
      </p:sp>
      <p:sp>
        <p:nvSpPr>
          <p:cNvPr id="13" name="Rectangle 12"/>
          <p:cNvSpPr/>
          <p:nvPr/>
        </p:nvSpPr>
        <p:spPr>
          <a:xfrm>
            <a:off x="2581435" y="2575788"/>
            <a:ext cx="3666957" cy="1015663"/>
          </a:xfrm>
          <a:prstGeom prst="rect">
            <a:avLst/>
          </a:prstGeom>
        </p:spPr>
        <p:txBody>
          <a:bodyPr wrap="square">
            <a:spAutoFit/>
          </a:bodyPr>
          <a:lstStyle/>
          <a:p>
            <a:r>
              <a:rPr lang="en-US" sz="2000" b="1" dirty="0">
                <a:solidFill>
                  <a:srgbClr val="0000FF"/>
                </a:solidFill>
                <a:latin typeface="Optima"/>
                <a:cs typeface="Optima"/>
              </a:rPr>
              <a:t>Use </a:t>
            </a:r>
            <a:r>
              <a:rPr lang="en-US" sz="2000" b="1" i="1" u="sng" dirty="0">
                <a:solidFill>
                  <a:srgbClr val="0000FF"/>
                </a:solidFill>
                <a:latin typeface="Optima"/>
                <a:cs typeface="Optima"/>
              </a:rPr>
              <a:t>addition and subtraction within 100 </a:t>
            </a:r>
            <a:r>
              <a:rPr lang="en-US" sz="2000" b="1" dirty="0">
                <a:solidFill>
                  <a:srgbClr val="0000FF"/>
                </a:solidFill>
                <a:latin typeface="Optima"/>
                <a:cs typeface="Optima"/>
              </a:rPr>
              <a:t>to solve one- and two-step word </a:t>
            </a:r>
            <a:r>
              <a:rPr lang="en-US" sz="2000" b="1" dirty="0" smtClean="0">
                <a:solidFill>
                  <a:srgbClr val="0000FF"/>
                </a:solidFill>
                <a:latin typeface="Optima"/>
                <a:cs typeface="Optima"/>
              </a:rPr>
              <a:t>problems…</a:t>
            </a:r>
            <a:endParaRPr lang="en-US" sz="2000" b="1" dirty="0">
              <a:solidFill>
                <a:srgbClr val="0000FF"/>
              </a:solidFill>
              <a:latin typeface="Optima"/>
              <a:cs typeface="Optima"/>
            </a:endParaRPr>
          </a:p>
        </p:txBody>
      </p:sp>
      <p:sp>
        <p:nvSpPr>
          <p:cNvPr id="14" name="Rectangle 13"/>
          <p:cNvSpPr/>
          <p:nvPr/>
        </p:nvSpPr>
        <p:spPr>
          <a:xfrm>
            <a:off x="3949023" y="1268292"/>
            <a:ext cx="3785938" cy="1015663"/>
          </a:xfrm>
          <a:prstGeom prst="rect">
            <a:avLst/>
          </a:prstGeom>
        </p:spPr>
        <p:txBody>
          <a:bodyPr wrap="square">
            <a:spAutoFit/>
          </a:bodyPr>
          <a:lstStyle/>
          <a:p>
            <a:r>
              <a:rPr lang="en-US" sz="2000" b="1" dirty="0">
                <a:solidFill>
                  <a:srgbClr val="0000FF"/>
                </a:solidFill>
                <a:latin typeface="Optima"/>
                <a:cs typeface="Optima"/>
              </a:rPr>
              <a:t>Use </a:t>
            </a:r>
            <a:r>
              <a:rPr lang="en-US" sz="2000" b="1" i="1" u="sng" dirty="0">
                <a:solidFill>
                  <a:srgbClr val="0000FF"/>
                </a:solidFill>
                <a:latin typeface="Optima"/>
                <a:cs typeface="Optima"/>
              </a:rPr>
              <a:t>multiplication and division </a:t>
            </a:r>
            <a:r>
              <a:rPr lang="en-US" sz="2000" b="1" dirty="0">
                <a:solidFill>
                  <a:srgbClr val="0000FF"/>
                </a:solidFill>
                <a:latin typeface="Optima"/>
                <a:cs typeface="Optima"/>
              </a:rPr>
              <a:t>within 100 to solve word </a:t>
            </a:r>
            <a:r>
              <a:rPr lang="en-US" sz="2000" b="1" dirty="0" smtClean="0">
                <a:solidFill>
                  <a:srgbClr val="0000FF"/>
                </a:solidFill>
                <a:latin typeface="Optima"/>
                <a:cs typeface="Optima"/>
              </a:rPr>
              <a:t>problems…</a:t>
            </a:r>
            <a:endParaRPr lang="en-US" sz="2000" b="1" dirty="0">
              <a:solidFill>
                <a:srgbClr val="0000FF"/>
              </a:solidFill>
              <a:latin typeface="Optima"/>
              <a:cs typeface="Optima"/>
            </a:endParaRPr>
          </a:p>
        </p:txBody>
      </p:sp>
      <p:sp>
        <p:nvSpPr>
          <p:cNvPr id="15" name="Rectangle 14"/>
          <p:cNvSpPr/>
          <p:nvPr/>
        </p:nvSpPr>
        <p:spPr>
          <a:xfrm>
            <a:off x="1721853" y="3934650"/>
            <a:ext cx="3866147" cy="1015663"/>
          </a:xfrm>
          <a:prstGeom prst="rect">
            <a:avLst/>
          </a:prstGeom>
        </p:spPr>
        <p:txBody>
          <a:bodyPr wrap="square">
            <a:spAutoFit/>
          </a:bodyPr>
          <a:lstStyle/>
          <a:p>
            <a:r>
              <a:rPr lang="en-US" sz="2000" b="1" dirty="0">
                <a:solidFill>
                  <a:srgbClr val="0000FF"/>
                </a:solidFill>
                <a:latin typeface="Optima"/>
                <a:cs typeface="Optima"/>
              </a:rPr>
              <a:t>Use </a:t>
            </a:r>
            <a:r>
              <a:rPr lang="en-US" sz="2000" b="1" i="1" u="sng" dirty="0">
                <a:solidFill>
                  <a:srgbClr val="0000FF"/>
                </a:solidFill>
                <a:latin typeface="Optima"/>
                <a:cs typeface="Optima"/>
              </a:rPr>
              <a:t>addition and subtraction within 20 </a:t>
            </a:r>
            <a:r>
              <a:rPr lang="en-US" sz="2000" b="1" dirty="0">
                <a:solidFill>
                  <a:srgbClr val="0000FF"/>
                </a:solidFill>
                <a:latin typeface="Optima"/>
                <a:cs typeface="Optima"/>
              </a:rPr>
              <a:t>to solve word </a:t>
            </a:r>
            <a:r>
              <a:rPr lang="en-US" sz="2000" b="1" dirty="0" smtClean="0">
                <a:solidFill>
                  <a:srgbClr val="0000FF"/>
                </a:solidFill>
                <a:latin typeface="Optima"/>
                <a:cs typeface="Optima"/>
              </a:rPr>
              <a:t>problems…</a:t>
            </a:r>
            <a:endParaRPr lang="en-US" sz="2000" b="1" dirty="0">
              <a:solidFill>
                <a:srgbClr val="0000FF"/>
              </a:solidFill>
              <a:latin typeface="Optima"/>
              <a:cs typeface="Optima"/>
            </a:endParaRPr>
          </a:p>
        </p:txBody>
      </p:sp>
      <p:pic>
        <p:nvPicPr>
          <p:cNvPr id="16" name="Picture 15"/>
          <p:cNvPicPr>
            <a:picLocks noChangeAspect="1"/>
          </p:cNvPicPr>
          <p:nvPr/>
        </p:nvPicPr>
        <p:blipFill>
          <a:blip r:embed="rId2"/>
          <a:stretch>
            <a:fillRect/>
          </a:stretch>
        </p:blipFill>
        <p:spPr>
          <a:xfrm>
            <a:off x="4748999" y="1840357"/>
            <a:ext cx="3637812" cy="3019384"/>
          </a:xfrm>
          <a:prstGeom prst="rect">
            <a:avLst/>
          </a:prstGeom>
        </p:spPr>
      </p:pic>
      <p:sp>
        <p:nvSpPr>
          <p:cNvPr id="17" name="Left Arrow 16"/>
          <p:cNvSpPr/>
          <p:nvPr/>
        </p:nvSpPr>
        <p:spPr>
          <a:xfrm>
            <a:off x="5842000" y="3948551"/>
            <a:ext cx="3124200" cy="114968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i="1" dirty="0" smtClean="0">
                <a:solidFill>
                  <a:schemeClr val="tx1"/>
                </a:solidFill>
                <a:latin typeface="Optima"/>
                <a:cs typeface="Optima"/>
              </a:rPr>
              <a:t>Intervene</a:t>
            </a:r>
            <a:endParaRPr lang="en-US" sz="2800" b="1" i="1" dirty="0">
              <a:solidFill>
                <a:schemeClr val="tx1"/>
              </a:solidFill>
              <a:latin typeface="Optima"/>
              <a:cs typeface="Optima"/>
            </a:endParaRPr>
          </a:p>
        </p:txBody>
      </p:sp>
    </p:spTree>
    <p:extLst>
      <p:ext uri="{BB962C8B-B14F-4D97-AF65-F5344CB8AC3E}">
        <p14:creationId xmlns:p14="http://schemas.microsoft.com/office/powerpoint/2010/main" val="93934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
                                        </p:tgtEl>
                                        <p:attrNameLst>
                                          <p:attrName>style.color</p:attrName>
                                        </p:attrNameLst>
                                      </p:cBhvr>
                                      <p:to>
                                        <a:srgbClr val="4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15"/>
                                        </p:tgtEl>
                                        <p:attrNameLst>
                                          <p:attrName>style.color</p:attrName>
                                        </p:attrNameLst>
                                      </p:cBhvr>
                                      <p:to>
                                        <a:srgbClr val="FF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13"/>
                                        </p:tgtEl>
                                        <p:attrNameLst>
                                          <p:attrName>style.color</p:attrName>
                                        </p:attrNameLst>
                                      </p:cBhvr>
                                      <p:to>
                                        <a:srgbClr val="FC0008"/>
                                      </p:to>
                                    </p:animClr>
                                  </p:childTnLst>
                                </p:cTn>
                              </p:par>
                              <p:par>
                                <p:cTn id="15" presetID="3" presetClass="emph" presetSubtype="2" fill="hold" grpId="0" nodeType="withEffect">
                                  <p:stCondLst>
                                    <p:cond delay="0"/>
                                  </p:stCondLst>
                                  <p:childTnLst>
                                    <p:animClr clrSpc="rgb" dir="cw">
                                      <p:cBhvr override="childStyle">
                                        <p:cTn id="16" dur="500" fill="hold"/>
                                        <p:tgtEl>
                                          <p:spTgt spid="14"/>
                                        </p:tgtEl>
                                        <p:attrNameLst>
                                          <p:attrName>style.color</p:attrName>
                                        </p:attrNameLst>
                                      </p:cBhvr>
                                      <p:to>
                                        <a:srgbClr val="FC0008"/>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Screening</a:t>
            </a:r>
          </a:p>
          <a:p>
            <a:r>
              <a:rPr lang="en-US" sz="4000" dirty="0" smtClean="0"/>
              <a:t>Progress Monitoring</a:t>
            </a:r>
          </a:p>
          <a:p>
            <a:r>
              <a:rPr lang="en-US" sz="4000" dirty="0" smtClean="0"/>
              <a:t>Diagnostic</a:t>
            </a:r>
          </a:p>
          <a:p>
            <a:r>
              <a:rPr lang="en-US" sz="4000" dirty="0" smtClean="0"/>
              <a:t>Outcome/Mastery</a:t>
            </a:r>
            <a:endParaRPr lang="en-US" sz="4000" dirty="0"/>
          </a:p>
        </p:txBody>
      </p:sp>
      <p:sp>
        <p:nvSpPr>
          <p:cNvPr id="3" name="Title 2"/>
          <p:cNvSpPr>
            <a:spLocks noGrp="1"/>
          </p:cNvSpPr>
          <p:nvPr>
            <p:ph type="title"/>
          </p:nvPr>
        </p:nvSpPr>
        <p:spPr/>
        <p:txBody>
          <a:bodyPr/>
          <a:lstStyle/>
          <a:p>
            <a:r>
              <a:rPr lang="en-US" dirty="0" smtClean="0"/>
              <a:t>Purposes of Assessment</a:t>
            </a:r>
            <a:endParaRPr lang="en-US" dirty="0"/>
          </a:p>
        </p:txBody>
      </p:sp>
    </p:spTree>
    <p:extLst>
      <p:ext uri="{BB962C8B-B14F-4D97-AF65-F5344CB8AC3E}">
        <p14:creationId xmlns:p14="http://schemas.microsoft.com/office/powerpoint/2010/main" val="178395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a:t>
            </a:r>
            <a:endParaRPr lang="en-US" dirty="0"/>
          </a:p>
        </p:txBody>
      </p:sp>
      <p:sp>
        <p:nvSpPr>
          <p:cNvPr id="4" name="Rounded Rectangle 3"/>
          <p:cNvSpPr/>
          <p:nvPr/>
        </p:nvSpPr>
        <p:spPr>
          <a:xfrm>
            <a:off x="6358636" y="1386711"/>
            <a:ext cx="2486903" cy="1362670"/>
          </a:xfrm>
          <a:prstGeom prst="roundRect">
            <a:avLst/>
          </a:prstGeom>
          <a:solidFill>
            <a:srgbClr val="008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bg1"/>
                </a:solidFill>
                <a:latin typeface="Optima"/>
                <a:cs typeface="Optima"/>
              </a:rPr>
              <a:t>Answer/</a:t>
            </a:r>
          </a:p>
          <a:p>
            <a:pPr algn="ctr"/>
            <a:r>
              <a:rPr lang="en-US" sz="2800" b="1" dirty="0" smtClean="0">
                <a:solidFill>
                  <a:schemeClr val="bg1"/>
                </a:solidFill>
                <a:latin typeface="Optima"/>
                <a:cs typeface="Optima"/>
              </a:rPr>
              <a:t>Problem Solution</a:t>
            </a:r>
            <a:endParaRPr lang="en-US" sz="2800" b="1" dirty="0">
              <a:solidFill>
                <a:schemeClr val="bg1"/>
              </a:solidFill>
              <a:latin typeface="Optima"/>
              <a:cs typeface="Optima"/>
            </a:endParaRPr>
          </a:p>
        </p:txBody>
      </p:sp>
      <p:sp>
        <p:nvSpPr>
          <p:cNvPr id="5" name="Right Arrow 4"/>
          <p:cNvSpPr/>
          <p:nvPr/>
        </p:nvSpPr>
        <p:spPr>
          <a:xfrm>
            <a:off x="2711783" y="1564511"/>
            <a:ext cx="3545160" cy="873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Optima"/>
                <a:cs typeface="Optima"/>
              </a:rPr>
              <a:t>Strategy</a:t>
            </a:r>
            <a:endParaRPr lang="en-US" b="1" dirty="0">
              <a:latin typeface="Optima"/>
              <a:cs typeface="Optima"/>
            </a:endParaRPr>
          </a:p>
        </p:txBody>
      </p:sp>
      <p:sp>
        <p:nvSpPr>
          <p:cNvPr id="6" name="Rounded Rectangle 5"/>
          <p:cNvSpPr/>
          <p:nvPr/>
        </p:nvSpPr>
        <p:spPr>
          <a:xfrm>
            <a:off x="132282" y="1386711"/>
            <a:ext cx="2473675" cy="1150993"/>
          </a:xfrm>
          <a:prstGeom prst="roundRect">
            <a:avLst/>
          </a:prstGeom>
          <a:solidFill>
            <a:srgbClr val="FF00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FFFF"/>
                </a:solidFill>
                <a:latin typeface="Optima"/>
                <a:cs typeface="Optima"/>
              </a:rPr>
              <a:t>Question/Problem</a:t>
            </a:r>
            <a:endParaRPr lang="en-US" b="1" dirty="0">
              <a:solidFill>
                <a:srgbClr val="FFFFFF"/>
              </a:solidFill>
              <a:latin typeface="Optima"/>
              <a:cs typeface="Optima"/>
            </a:endParaRPr>
          </a:p>
        </p:txBody>
      </p:sp>
      <p:sp>
        <p:nvSpPr>
          <p:cNvPr id="7" name="TextBox 6"/>
          <p:cNvSpPr txBox="1"/>
          <p:nvPr/>
        </p:nvSpPr>
        <p:spPr>
          <a:xfrm>
            <a:off x="132282" y="2537704"/>
            <a:ext cx="2777924" cy="954107"/>
          </a:xfrm>
          <a:prstGeom prst="rect">
            <a:avLst/>
          </a:prstGeom>
          <a:noFill/>
        </p:spPr>
        <p:txBody>
          <a:bodyPr wrap="square" rtlCol="0">
            <a:spAutoFit/>
          </a:bodyPr>
          <a:lstStyle/>
          <a:p>
            <a:pPr algn="ctr"/>
            <a:r>
              <a:rPr lang="en-US" sz="2800" dirty="0" smtClean="0">
                <a:latin typeface="Optima"/>
                <a:cs typeface="Optima"/>
              </a:rPr>
              <a:t>Read the word</a:t>
            </a:r>
          </a:p>
          <a:p>
            <a:pPr algn="ctr"/>
            <a:r>
              <a:rPr lang="en-US" sz="2800" dirty="0" smtClean="0">
                <a:latin typeface="Optima"/>
                <a:cs typeface="Optima"/>
              </a:rPr>
              <a:t>“</a:t>
            </a:r>
            <a:r>
              <a:rPr lang="en-US" sz="2800" b="1" i="1" dirty="0" smtClean="0">
                <a:solidFill>
                  <a:srgbClr val="FF0000"/>
                </a:solidFill>
                <a:latin typeface="Optima"/>
                <a:cs typeface="Optima"/>
              </a:rPr>
              <a:t>r</a:t>
            </a:r>
            <a:r>
              <a:rPr lang="en-US" sz="2800" b="1" i="1" u="sng" dirty="0" smtClean="0">
                <a:solidFill>
                  <a:srgbClr val="FF0000"/>
                </a:solidFill>
                <a:latin typeface="Optima"/>
                <a:cs typeface="Optima"/>
              </a:rPr>
              <a:t>oa</a:t>
            </a:r>
            <a:r>
              <a:rPr lang="en-US" sz="2800" b="1" i="1" dirty="0" smtClean="0">
                <a:solidFill>
                  <a:srgbClr val="FF0000"/>
                </a:solidFill>
                <a:latin typeface="Optima"/>
                <a:cs typeface="Optima"/>
              </a:rPr>
              <a:t>d</a:t>
            </a:r>
            <a:r>
              <a:rPr lang="en-US" sz="2800" dirty="0" smtClean="0">
                <a:latin typeface="Optima"/>
                <a:cs typeface="Optima"/>
              </a:rPr>
              <a:t>”</a:t>
            </a:r>
            <a:endParaRPr lang="en-US" sz="2800" dirty="0">
              <a:latin typeface="Optima"/>
              <a:cs typeface="Optima"/>
            </a:endParaRPr>
          </a:p>
        </p:txBody>
      </p:sp>
      <p:sp>
        <p:nvSpPr>
          <p:cNvPr id="8" name="TextBox 7"/>
          <p:cNvSpPr txBox="1"/>
          <p:nvPr/>
        </p:nvSpPr>
        <p:spPr>
          <a:xfrm>
            <a:off x="2910206" y="2276094"/>
            <a:ext cx="2777924" cy="523220"/>
          </a:xfrm>
          <a:prstGeom prst="rect">
            <a:avLst/>
          </a:prstGeom>
          <a:noFill/>
        </p:spPr>
        <p:txBody>
          <a:bodyPr wrap="square" rtlCol="0">
            <a:spAutoFit/>
          </a:bodyPr>
          <a:lstStyle/>
          <a:p>
            <a:pPr algn="ctr"/>
            <a:r>
              <a:rPr lang="en-US" sz="2800" dirty="0" smtClean="0">
                <a:latin typeface="Optima"/>
                <a:cs typeface="Optima"/>
              </a:rPr>
              <a:t>“</a:t>
            </a:r>
            <a:r>
              <a:rPr lang="en-US" sz="2800" b="1" i="1" dirty="0" smtClean="0">
                <a:solidFill>
                  <a:srgbClr val="FF0000"/>
                </a:solidFill>
                <a:latin typeface="Optima"/>
                <a:cs typeface="Optima"/>
              </a:rPr>
              <a:t>r / </a:t>
            </a:r>
            <a:r>
              <a:rPr lang="en-US" sz="2800" b="1" i="1" dirty="0" err="1" smtClean="0">
                <a:solidFill>
                  <a:srgbClr val="FF0000"/>
                </a:solidFill>
                <a:latin typeface="Optima"/>
                <a:cs typeface="Optima"/>
              </a:rPr>
              <a:t>oa</a:t>
            </a:r>
            <a:r>
              <a:rPr lang="en-US" sz="2800" b="1" i="1" dirty="0" smtClean="0">
                <a:solidFill>
                  <a:srgbClr val="FF0000"/>
                </a:solidFill>
                <a:latin typeface="Optima"/>
                <a:cs typeface="Optima"/>
              </a:rPr>
              <a:t> / d</a:t>
            </a:r>
            <a:r>
              <a:rPr lang="en-US" sz="2800" dirty="0" smtClean="0">
                <a:latin typeface="Optima"/>
                <a:cs typeface="Optima"/>
              </a:rPr>
              <a:t>”</a:t>
            </a:r>
            <a:endParaRPr lang="en-US" sz="2800" dirty="0">
              <a:latin typeface="Optima"/>
              <a:cs typeface="Optima"/>
            </a:endParaRPr>
          </a:p>
        </p:txBody>
      </p:sp>
      <p:sp>
        <p:nvSpPr>
          <p:cNvPr id="9" name="TextBox 8"/>
          <p:cNvSpPr txBox="1"/>
          <p:nvPr/>
        </p:nvSpPr>
        <p:spPr>
          <a:xfrm>
            <a:off x="6168043" y="2749381"/>
            <a:ext cx="2777924" cy="646331"/>
          </a:xfrm>
          <a:prstGeom prst="rect">
            <a:avLst/>
          </a:prstGeom>
          <a:noFill/>
        </p:spPr>
        <p:txBody>
          <a:bodyPr wrap="square" rtlCol="0">
            <a:spAutoFit/>
          </a:bodyPr>
          <a:lstStyle/>
          <a:p>
            <a:pPr algn="ctr"/>
            <a:r>
              <a:rPr lang="en-US" sz="3600" dirty="0" smtClean="0">
                <a:latin typeface="Optima"/>
                <a:cs typeface="Optima"/>
              </a:rPr>
              <a:t>“</a:t>
            </a:r>
            <a:r>
              <a:rPr lang="en-US" sz="3600" b="1" i="1" dirty="0" smtClean="0">
                <a:solidFill>
                  <a:srgbClr val="008000"/>
                </a:solidFill>
                <a:latin typeface="Optima"/>
                <a:cs typeface="Optima"/>
              </a:rPr>
              <a:t>road</a:t>
            </a:r>
            <a:r>
              <a:rPr lang="en-US" sz="3600" dirty="0" smtClean="0">
                <a:latin typeface="Optima"/>
                <a:cs typeface="Optima"/>
              </a:rPr>
              <a:t>”</a:t>
            </a:r>
            <a:endParaRPr lang="en-US" sz="3600" dirty="0">
              <a:latin typeface="Optima"/>
              <a:cs typeface="Optima"/>
            </a:endParaRPr>
          </a:p>
        </p:txBody>
      </p:sp>
    </p:spTree>
    <p:extLst>
      <p:ext uri="{BB962C8B-B14F-4D97-AF65-F5344CB8AC3E}">
        <p14:creationId xmlns:p14="http://schemas.microsoft.com/office/powerpoint/2010/main" val="1440941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Math</a:t>
            </a:r>
            <a:endParaRPr lang="en-US" dirty="0"/>
          </a:p>
        </p:txBody>
      </p:sp>
      <p:sp>
        <p:nvSpPr>
          <p:cNvPr id="7" name="TextBox 6"/>
          <p:cNvSpPr txBox="1"/>
          <p:nvPr/>
        </p:nvSpPr>
        <p:spPr>
          <a:xfrm>
            <a:off x="0" y="2506406"/>
            <a:ext cx="2777924" cy="523220"/>
          </a:xfrm>
          <a:prstGeom prst="rect">
            <a:avLst/>
          </a:prstGeom>
          <a:noFill/>
        </p:spPr>
        <p:txBody>
          <a:bodyPr wrap="square" rtlCol="0">
            <a:spAutoFit/>
          </a:bodyPr>
          <a:lstStyle/>
          <a:p>
            <a:pPr algn="ctr"/>
            <a:r>
              <a:rPr lang="en-US" sz="2800" dirty="0" smtClean="0">
                <a:latin typeface="Optima"/>
                <a:cs typeface="Optima"/>
              </a:rPr>
              <a:t>12 + 8 = ?</a:t>
            </a:r>
            <a:endParaRPr lang="en-US" sz="2800" dirty="0">
              <a:latin typeface="Optima"/>
              <a:cs typeface="Optima"/>
            </a:endParaRPr>
          </a:p>
        </p:txBody>
      </p:sp>
      <p:sp>
        <p:nvSpPr>
          <p:cNvPr id="9" name="TextBox 8"/>
          <p:cNvSpPr txBox="1"/>
          <p:nvPr/>
        </p:nvSpPr>
        <p:spPr>
          <a:xfrm>
            <a:off x="6285228" y="2706460"/>
            <a:ext cx="2777924" cy="646331"/>
          </a:xfrm>
          <a:prstGeom prst="rect">
            <a:avLst/>
          </a:prstGeom>
          <a:noFill/>
        </p:spPr>
        <p:txBody>
          <a:bodyPr wrap="square" rtlCol="0">
            <a:spAutoFit/>
          </a:bodyPr>
          <a:lstStyle/>
          <a:p>
            <a:pPr algn="ctr"/>
            <a:r>
              <a:rPr lang="en-US" sz="3600" b="1" dirty="0" smtClean="0">
                <a:solidFill>
                  <a:srgbClr val="008000"/>
                </a:solidFill>
                <a:latin typeface="Optima"/>
                <a:cs typeface="Optima"/>
              </a:rPr>
              <a:t>20</a:t>
            </a:r>
            <a:endParaRPr lang="en-US" sz="2800" b="1" dirty="0">
              <a:solidFill>
                <a:srgbClr val="008000"/>
              </a:solidFill>
              <a:latin typeface="Optima"/>
              <a:cs typeface="Optima"/>
            </a:endParaRPr>
          </a:p>
        </p:txBody>
      </p:sp>
      <p:sp>
        <p:nvSpPr>
          <p:cNvPr id="10" name="TextBox 9"/>
          <p:cNvSpPr txBox="1"/>
          <p:nvPr/>
        </p:nvSpPr>
        <p:spPr>
          <a:xfrm>
            <a:off x="1581547" y="5483850"/>
            <a:ext cx="3009649" cy="1323439"/>
          </a:xfrm>
          <a:prstGeom prst="rect">
            <a:avLst/>
          </a:prstGeom>
          <a:noFill/>
        </p:spPr>
        <p:txBody>
          <a:bodyPr wrap="square" rtlCol="0">
            <a:spAutoFit/>
          </a:bodyPr>
          <a:lstStyle/>
          <a:p>
            <a:pPr algn="ctr"/>
            <a:r>
              <a:rPr lang="en-US" sz="4000" b="1" i="1" dirty="0" smtClean="0">
                <a:solidFill>
                  <a:srgbClr val="FF0000"/>
                </a:solidFill>
                <a:latin typeface="Optima"/>
                <a:cs typeface="Optima"/>
              </a:rPr>
              <a:t>12 + 8 </a:t>
            </a:r>
            <a:r>
              <a:rPr lang="en-US" sz="2800" b="1" i="1" dirty="0" smtClean="0">
                <a:solidFill>
                  <a:srgbClr val="FF0000"/>
                </a:solidFill>
                <a:latin typeface="Optima"/>
                <a:cs typeface="Optima"/>
              </a:rPr>
              <a:t>or</a:t>
            </a:r>
          </a:p>
          <a:p>
            <a:pPr algn="ctr"/>
            <a:r>
              <a:rPr lang="en-US" sz="4000" b="1" i="1" dirty="0" smtClean="0">
                <a:solidFill>
                  <a:srgbClr val="FF0000"/>
                </a:solidFill>
                <a:latin typeface="Optima"/>
                <a:cs typeface="Optima"/>
              </a:rPr>
              <a:t>10 + (2 + 8)</a:t>
            </a:r>
            <a:endParaRPr lang="en-US" sz="4000" dirty="0">
              <a:latin typeface="Optima"/>
              <a:cs typeface="Optima"/>
            </a:endParaRPr>
          </a:p>
        </p:txBody>
      </p:sp>
      <p:pic>
        <p:nvPicPr>
          <p:cNvPr id="2" name="Picture 1"/>
          <p:cNvPicPr>
            <a:picLocks noChangeAspect="1"/>
          </p:cNvPicPr>
          <p:nvPr/>
        </p:nvPicPr>
        <p:blipFill rotWithShape="1">
          <a:blip r:embed="rId2"/>
          <a:srcRect l="1462" t="57531" b="28044"/>
          <a:stretch/>
        </p:blipFill>
        <p:spPr>
          <a:xfrm>
            <a:off x="132282" y="4593741"/>
            <a:ext cx="8917829" cy="989249"/>
          </a:xfrm>
          <a:prstGeom prst="rect">
            <a:avLst/>
          </a:prstGeom>
        </p:spPr>
      </p:pic>
      <p:sp>
        <p:nvSpPr>
          <p:cNvPr id="12" name="U-Turn Arrow 11"/>
          <p:cNvSpPr/>
          <p:nvPr/>
        </p:nvSpPr>
        <p:spPr>
          <a:xfrm>
            <a:off x="5278056"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U-Turn Arrow 12"/>
          <p:cNvSpPr/>
          <p:nvPr/>
        </p:nvSpPr>
        <p:spPr>
          <a:xfrm>
            <a:off x="6484556"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U-Turn Arrow 13"/>
          <p:cNvSpPr/>
          <p:nvPr/>
        </p:nvSpPr>
        <p:spPr>
          <a:xfrm>
            <a:off x="6865556"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U-Turn Arrow 14"/>
          <p:cNvSpPr/>
          <p:nvPr/>
        </p:nvSpPr>
        <p:spPr>
          <a:xfrm>
            <a:off x="7233856"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U-Turn Arrow 15"/>
          <p:cNvSpPr/>
          <p:nvPr/>
        </p:nvSpPr>
        <p:spPr>
          <a:xfrm>
            <a:off x="7609712"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U-Turn Arrow 16"/>
          <p:cNvSpPr/>
          <p:nvPr/>
        </p:nvSpPr>
        <p:spPr>
          <a:xfrm>
            <a:off x="8084756"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a:off x="5726230" y="4580769"/>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U-Turn Arrow 18"/>
          <p:cNvSpPr/>
          <p:nvPr/>
        </p:nvSpPr>
        <p:spPr>
          <a:xfrm>
            <a:off x="6121114" y="4593741"/>
            <a:ext cx="475044" cy="330744"/>
          </a:xfrm>
          <a:prstGeom prst="uturnArrow">
            <a:avLst>
              <a:gd name="adj1" fmla="val 25000"/>
              <a:gd name="adj2" fmla="val 25000"/>
              <a:gd name="adj3" fmla="val 25000"/>
              <a:gd name="adj4" fmla="val 43750"/>
              <a:gd name="adj5" fmla="val 100000"/>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Picture 19"/>
          <p:cNvPicPr>
            <a:picLocks noChangeAspect="1"/>
          </p:cNvPicPr>
          <p:nvPr/>
        </p:nvPicPr>
        <p:blipFill rotWithShape="1">
          <a:blip r:embed="rId3"/>
          <a:srcRect l="16727" r="64657"/>
          <a:stretch/>
        </p:blipFill>
        <p:spPr>
          <a:xfrm rot="5400000">
            <a:off x="4023157" y="1575307"/>
            <a:ext cx="650157" cy="2324100"/>
          </a:xfrm>
          <a:prstGeom prst="rect">
            <a:avLst/>
          </a:prstGeom>
          <a:ln>
            <a:solidFill>
              <a:srgbClr val="000000"/>
            </a:solidFill>
          </a:ln>
        </p:spPr>
      </p:pic>
      <p:pic>
        <p:nvPicPr>
          <p:cNvPr id="21" name="Picture 20"/>
          <p:cNvPicPr>
            <a:picLocks noChangeAspect="1"/>
          </p:cNvPicPr>
          <p:nvPr/>
        </p:nvPicPr>
        <p:blipFill>
          <a:blip r:embed="rId4"/>
          <a:stretch>
            <a:fillRect/>
          </a:stretch>
        </p:blipFill>
        <p:spPr>
          <a:xfrm>
            <a:off x="3346148" y="3561459"/>
            <a:ext cx="473623" cy="473623"/>
          </a:xfrm>
          <a:prstGeom prst="rect">
            <a:avLst/>
          </a:prstGeom>
        </p:spPr>
      </p:pic>
      <p:pic>
        <p:nvPicPr>
          <p:cNvPr id="22" name="Picture 21"/>
          <p:cNvPicPr>
            <a:picLocks noChangeAspect="1"/>
          </p:cNvPicPr>
          <p:nvPr/>
        </p:nvPicPr>
        <p:blipFill>
          <a:blip r:embed="rId4"/>
          <a:stretch>
            <a:fillRect/>
          </a:stretch>
        </p:blipFill>
        <p:spPr>
          <a:xfrm>
            <a:off x="3876761" y="3561459"/>
            <a:ext cx="473623" cy="473623"/>
          </a:xfrm>
          <a:prstGeom prst="rect">
            <a:avLst/>
          </a:prstGeom>
        </p:spPr>
      </p:pic>
      <p:pic>
        <p:nvPicPr>
          <p:cNvPr id="23" name="Picture 22"/>
          <p:cNvPicPr>
            <a:picLocks noChangeAspect="1"/>
          </p:cNvPicPr>
          <p:nvPr/>
        </p:nvPicPr>
        <p:blipFill>
          <a:blip r:embed="rId4"/>
          <a:stretch>
            <a:fillRect/>
          </a:stretch>
        </p:blipFill>
        <p:spPr>
          <a:xfrm>
            <a:off x="4330810" y="3561459"/>
            <a:ext cx="473623" cy="473623"/>
          </a:xfrm>
          <a:prstGeom prst="rect">
            <a:avLst/>
          </a:prstGeom>
        </p:spPr>
      </p:pic>
      <p:pic>
        <p:nvPicPr>
          <p:cNvPr id="24" name="Picture 23"/>
          <p:cNvPicPr>
            <a:picLocks noChangeAspect="1"/>
          </p:cNvPicPr>
          <p:nvPr/>
        </p:nvPicPr>
        <p:blipFill>
          <a:blip r:embed="rId4"/>
          <a:stretch>
            <a:fillRect/>
          </a:stretch>
        </p:blipFill>
        <p:spPr>
          <a:xfrm>
            <a:off x="4804433" y="3561459"/>
            <a:ext cx="473623" cy="473623"/>
          </a:xfrm>
          <a:prstGeom prst="rect">
            <a:avLst/>
          </a:prstGeom>
        </p:spPr>
      </p:pic>
      <p:pic>
        <p:nvPicPr>
          <p:cNvPr id="25" name="Picture 24"/>
          <p:cNvPicPr>
            <a:picLocks noChangeAspect="1"/>
          </p:cNvPicPr>
          <p:nvPr/>
        </p:nvPicPr>
        <p:blipFill>
          <a:blip r:embed="rId4"/>
          <a:stretch>
            <a:fillRect/>
          </a:stretch>
        </p:blipFill>
        <p:spPr>
          <a:xfrm>
            <a:off x="4758436" y="3087836"/>
            <a:ext cx="473623" cy="473623"/>
          </a:xfrm>
          <a:prstGeom prst="rect">
            <a:avLst/>
          </a:prstGeom>
        </p:spPr>
      </p:pic>
      <p:pic>
        <p:nvPicPr>
          <p:cNvPr id="26" name="Picture 25"/>
          <p:cNvPicPr>
            <a:picLocks noChangeAspect="1"/>
          </p:cNvPicPr>
          <p:nvPr/>
        </p:nvPicPr>
        <p:blipFill>
          <a:blip r:embed="rId4"/>
          <a:stretch>
            <a:fillRect/>
          </a:stretch>
        </p:blipFill>
        <p:spPr>
          <a:xfrm>
            <a:off x="4284813" y="3087836"/>
            <a:ext cx="473623" cy="473623"/>
          </a:xfrm>
          <a:prstGeom prst="rect">
            <a:avLst/>
          </a:prstGeom>
        </p:spPr>
      </p:pic>
      <p:pic>
        <p:nvPicPr>
          <p:cNvPr id="27" name="Picture 26"/>
          <p:cNvPicPr>
            <a:picLocks noChangeAspect="1"/>
          </p:cNvPicPr>
          <p:nvPr/>
        </p:nvPicPr>
        <p:blipFill>
          <a:blip r:embed="rId4"/>
          <a:stretch>
            <a:fillRect/>
          </a:stretch>
        </p:blipFill>
        <p:spPr>
          <a:xfrm>
            <a:off x="3823890" y="3087836"/>
            <a:ext cx="473623" cy="473623"/>
          </a:xfrm>
          <a:prstGeom prst="rect">
            <a:avLst/>
          </a:prstGeom>
        </p:spPr>
      </p:pic>
      <p:pic>
        <p:nvPicPr>
          <p:cNvPr id="28" name="Picture 27"/>
          <p:cNvPicPr>
            <a:picLocks noChangeAspect="1"/>
          </p:cNvPicPr>
          <p:nvPr/>
        </p:nvPicPr>
        <p:blipFill>
          <a:blip r:embed="rId4"/>
          <a:stretch>
            <a:fillRect/>
          </a:stretch>
        </p:blipFill>
        <p:spPr>
          <a:xfrm>
            <a:off x="3331002" y="3087836"/>
            <a:ext cx="473623" cy="473623"/>
          </a:xfrm>
          <a:prstGeom prst="rect">
            <a:avLst/>
          </a:prstGeom>
        </p:spPr>
      </p:pic>
      <p:sp>
        <p:nvSpPr>
          <p:cNvPr id="32" name="Rounded Rectangle 31"/>
          <p:cNvSpPr/>
          <p:nvPr/>
        </p:nvSpPr>
        <p:spPr>
          <a:xfrm>
            <a:off x="6358636" y="1386711"/>
            <a:ext cx="2486903" cy="1362670"/>
          </a:xfrm>
          <a:prstGeom prst="roundRect">
            <a:avLst/>
          </a:prstGeom>
          <a:solidFill>
            <a:srgbClr val="008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chemeClr val="bg1"/>
                </a:solidFill>
                <a:latin typeface="Optima"/>
                <a:cs typeface="Optima"/>
              </a:rPr>
              <a:t>Answer/</a:t>
            </a:r>
          </a:p>
          <a:p>
            <a:pPr algn="ctr"/>
            <a:r>
              <a:rPr lang="en-US" sz="2800" b="1" dirty="0" smtClean="0">
                <a:solidFill>
                  <a:schemeClr val="bg1"/>
                </a:solidFill>
                <a:latin typeface="Optima"/>
                <a:cs typeface="Optima"/>
              </a:rPr>
              <a:t>Problem Solution</a:t>
            </a:r>
            <a:endParaRPr lang="en-US" sz="2800" b="1" dirty="0">
              <a:solidFill>
                <a:schemeClr val="bg1"/>
              </a:solidFill>
              <a:latin typeface="Optima"/>
              <a:cs typeface="Optima"/>
            </a:endParaRPr>
          </a:p>
        </p:txBody>
      </p:sp>
      <p:sp>
        <p:nvSpPr>
          <p:cNvPr id="33" name="Right Arrow 32"/>
          <p:cNvSpPr/>
          <p:nvPr/>
        </p:nvSpPr>
        <p:spPr>
          <a:xfrm>
            <a:off x="2711783" y="1564511"/>
            <a:ext cx="3545160" cy="873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Optima"/>
                <a:cs typeface="Optima"/>
              </a:rPr>
              <a:t>Strategy</a:t>
            </a:r>
            <a:endParaRPr lang="en-US" b="1" dirty="0">
              <a:latin typeface="Optima"/>
              <a:cs typeface="Optima"/>
            </a:endParaRPr>
          </a:p>
        </p:txBody>
      </p:sp>
      <p:sp>
        <p:nvSpPr>
          <p:cNvPr id="34" name="Rounded Rectangle 33"/>
          <p:cNvSpPr/>
          <p:nvPr/>
        </p:nvSpPr>
        <p:spPr>
          <a:xfrm>
            <a:off x="132282" y="1386711"/>
            <a:ext cx="2473675" cy="1150993"/>
          </a:xfrm>
          <a:prstGeom prst="roundRect">
            <a:avLst/>
          </a:prstGeom>
          <a:solidFill>
            <a:srgbClr val="FF00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FFFF"/>
                </a:solidFill>
                <a:latin typeface="Optima"/>
                <a:cs typeface="Optima"/>
              </a:rPr>
              <a:t>Question/Problem</a:t>
            </a:r>
            <a:endParaRPr lang="en-US" b="1" dirty="0">
              <a:solidFill>
                <a:srgbClr val="FFFFFF"/>
              </a:solidFill>
              <a:latin typeface="Optima"/>
              <a:cs typeface="Optima"/>
            </a:endParaRPr>
          </a:p>
        </p:txBody>
      </p:sp>
      <p:sp>
        <p:nvSpPr>
          <p:cNvPr id="36" name="TextBox 35"/>
          <p:cNvSpPr txBox="1"/>
          <p:nvPr/>
        </p:nvSpPr>
        <p:spPr>
          <a:xfrm>
            <a:off x="132282" y="3161349"/>
            <a:ext cx="2209800" cy="523220"/>
          </a:xfrm>
          <a:prstGeom prst="rect">
            <a:avLst/>
          </a:prstGeom>
          <a:noFill/>
        </p:spPr>
        <p:txBody>
          <a:bodyPr wrap="square" rtlCol="0">
            <a:spAutoFit/>
          </a:bodyPr>
          <a:lstStyle/>
          <a:p>
            <a:r>
              <a:rPr lang="en-US" sz="2800" b="1" dirty="0" smtClean="0">
                <a:latin typeface="Optima"/>
                <a:cs typeface="Optima"/>
              </a:rPr>
              <a:t>Concrete</a:t>
            </a:r>
            <a:endParaRPr lang="en-US" sz="2000" b="1" dirty="0">
              <a:latin typeface="Optima"/>
              <a:cs typeface="Optima"/>
            </a:endParaRPr>
          </a:p>
        </p:txBody>
      </p:sp>
      <p:sp>
        <p:nvSpPr>
          <p:cNvPr id="46" name="TextBox 45"/>
          <p:cNvSpPr txBox="1"/>
          <p:nvPr/>
        </p:nvSpPr>
        <p:spPr>
          <a:xfrm>
            <a:off x="132282" y="4080843"/>
            <a:ext cx="2944835" cy="523220"/>
          </a:xfrm>
          <a:prstGeom prst="rect">
            <a:avLst/>
          </a:prstGeom>
          <a:noFill/>
        </p:spPr>
        <p:txBody>
          <a:bodyPr wrap="square" rtlCol="0">
            <a:spAutoFit/>
          </a:bodyPr>
          <a:lstStyle/>
          <a:p>
            <a:r>
              <a:rPr lang="en-US" sz="2800" b="1" dirty="0" smtClean="0">
                <a:latin typeface="Optima"/>
                <a:cs typeface="Optima"/>
              </a:rPr>
              <a:t>Representational</a:t>
            </a:r>
            <a:endParaRPr lang="en-US" sz="2400" b="1" dirty="0">
              <a:latin typeface="Optima"/>
              <a:cs typeface="Optima"/>
            </a:endParaRPr>
          </a:p>
        </p:txBody>
      </p:sp>
      <p:sp>
        <p:nvSpPr>
          <p:cNvPr id="47" name="TextBox 46"/>
          <p:cNvSpPr txBox="1"/>
          <p:nvPr/>
        </p:nvSpPr>
        <p:spPr>
          <a:xfrm>
            <a:off x="132282" y="5843636"/>
            <a:ext cx="2209800" cy="523220"/>
          </a:xfrm>
          <a:prstGeom prst="rect">
            <a:avLst/>
          </a:prstGeom>
          <a:noFill/>
        </p:spPr>
        <p:txBody>
          <a:bodyPr wrap="square" rtlCol="0">
            <a:spAutoFit/>
          </a:bodyPr>
          <a:lstStyle/>
          <a:p>
            <a:r>
              <a:rPr lang="en-US" sz="2800" b="1" dirty="0" smtClean="0">
                <a:latin typeface="Optima"/>
                <a:cs typeface="Optima"/>
              </a:rPr>
              <a:t>Abstract</a:t>
            </a:r>
            <a:endParaRPr lang="en-US" sz="2000" b="1" dirty="0">
              <a:latin typeface="Optima"/>
              <a:cs typeface="Optima"/>
            </a:endParaRPr>
          </a:p>
        </p:txBody>
      </p:sp>
      <p:sp>
        <p:nvSpPr>
          <p:cNvPr id="30" name="TextBox 29"/>
          <p:cNvSpPr txBox="1"/>
          <p:nvPr/>
        </p:nvSpPr>
        <p:spPr>
          <a:xfrm>
            <a:off x="4745579" y="5443526"/>
            <a:ext cx="3814221" cy="1323439"/>
          </a:xfrm>
          <a:prstGeom prst="rect">
            <a:avLst/>
          </a:prstGeom>
          <a:noFill/>
        </p:spPr>
        <p:txBody>
          <a:bodyPr wrap="square" rtlCol="0">
            <a:spAutoFit/>
          </a:bodyPr>
          <a:lstStyle/>
          <a:p>
            <a:pPr algn="ctr"/>
            <a:r>
              <a:rPr lang="en-US" sz="4000" b="1" i="1" dirty="0" smtClean="0">
                <a:solidFill>
                  <a:srgbClr val="FF0000"/>
                </a:solidFill>
                <a:latin typeface="Optima"/>
                <a:cs typeface="Optima"/>
              </a:rPr>
              <a:t>12 + 8 </a:t>
            </a:r>
            <a:r>
              <a:rPr lang="en-US" sz="2800" b="1" i="1" dirty="0" smtClean="0">
                <a:solidFill>
                  <a:srgbClr val="FF0000"/>
                </a:solidFill>
                <a:latin typeface="Optima"/>
                <a:cs typeface="Optima"/>
              </a:rPr>
              <a:t>or</a:t>
            </a:r>
          </a:p>
          <a:p>
            <a:pPr algn="ctr"/>
            <a:r>
              <a:rPr lang="en-US" sz="4000" b="1" i="1" dirty="0" smtClean="0">
                <a:solidFill>
                  <a:srgbClr val="FF0000"/>
                </a:solidFill>
                <a:latin typeface="Optima"/>
                <a:cs typeface="Optima"/>
              </a:rPr>
              <a:t>(6 + 6) + (4 + 4)</a:t>
            </a:r>
            <a:endParaRPr lang="en-US" sz="4000" dirty="0">
              <a:latin typeface="Optima"/>
              <a:cs typeface="Optima"/>
            </a:endParaRPr>
          </a:p>
        </p:txBody>
      </p:sp>
    </p:spTree>
    <p:extLst>
      <p:ext uri="{BB962C8B-B14F-4D97-AF65-F5344CB8AC3E}">
        <p14:creationId xmlns:p14="http://schemas.microsoft.com/office/powerpoint/2010/main" val="72883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par>
                          <p:cTn id="78" fill="hold">
                            <p:stCondLst>
                              <p:cond delay="25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p:stCondLst>
                              <p:cond delay="30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animBg="1"/>
      <p:bldP spid="13" grpId="0" animBg="1"/>
      <p:bldP spid="14" grpId="0" animBg="1"/>
      <p:bldP spid="15" grpId="0" animBg="1"/>
      <p:bldP spid="16" grpId="0" animBg="1"/>
      <p:bldP spid="17" grpId="0" animBg="1"/>
      <p:bldP spid="18" grpId="0" animBg="1"/>
      <p:bldP spid="19" grpId="0" animBg="1"/>
      <p:bldP spid="36" grpId="0"/>
      <p:bldP spid="46" grpId="0"/>
      <p:bldP spid="47"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You can start to see some of the student’s thinking by examining their </a:t>
            </a:r>
            <a:r>
              <a:rPr lang="en-US" dirty="0" smtClean="0"/>
              <a:t>answer</a:t>
            </a:r>
            <a:endParaRPr lang="en-US" dirty="0" smtClean="0"/>
          </a:p>
          <a:p>
            <a:endParaRPr lang="en-US" dirty="0"/>
          </a:p>
          <a:p>
            <a:r>
              <a:rPr lang="en-US" dirty="0" smtClean="0"/>
              <a:t>For example:</a:t>
            </a:r>
          </a:p>
          <a:p>
            <a:pPr lvl="1"/>
            <a:r>
              <a:rPr lang="en-US" dirty="0" smtClean="0"/>
              <a:t>Fact error</a:t>
            </a:r>
          </a:p>
          <a:p>
            <a:pPr lvl="1"/>
            <a:r>
              <a:rPr lang="en-US" dirty="0" smtClean="0"/>
              <a:t>Conceptual error</a:t>
            </a:r>
          </a:p>
          <a:p>
            <a:pPr lvl="1"/>
            <a:r>
              <a:rPr lang="en-US" dirty="0" smtClean="0"/>
              <a:t>Strategy error</a:t>
            </a:r>
            <a:endParaRPr lang="en-US" dirty="0"/>
          </a:p>
        </p:txBody>
      </p:sp>
      <p:sp>
        <p:nvSpPr>
          <p:cNvPr id="4" name="Title 3"/>
          <p:cNvSpPr>
            <a:spLocks noGrp="1"/>
          </p:cNvSpPr>
          <p:nvPr>
            <p:ph type="title"/>
          </p:nvPr>
        </p:nvSpPr>
        <p:spPr/>
        <p:txBody>
          <a:bodyPr/>
          <a:lstStyle/>
          <a:p>
            <a:r>
              <a:rPr lang="en-US" dirty="0" smtClean="0"/>
              <a:t>Diagnostic Assessment in Math</a:t>
            </a:r>
            <a:endParaRPr lang="en-US" dirty="0"/>
          </a:p>
        </p:txBody>
      </p:sp>
      <p:sp>
        <p:nvSpPr>
          <p:cNvPr id="6" name="TextBox 5"/>
          <p:cNvSpPr txBox="1"/>
          <p:nvPr/>
        </p:nvSpPr>
        <p:spPr>
          <a:xfrm>
            <a:off x="5760813" y="3694607"/>
            <a:ext cx="2500871" cy="584776"/>
          </a:xfrm>
          <a:prstGeom prst="rect">
            <a:avLst/>
          </a:prstGeom>
          <a:noFill/>
        </p:spPr>
        <p:txBody>
          <a:bodyPr wrap="square" rtlCol="0">
            <a:spAutoFit/>
          </a:bodyPr>
          <a:lstStyle/>
          <a:p>
            <a:r>
              <a:rPr lang="en-US" sz="3200" dirty="0" smtClean="0">
                <a:latin typeface="Optima"/>
                <a:cs typeface="Optima"/>
              </a:rPr>
              <a:t>12 + 8 = </a:t>
            </a:r>
            <a:r>
              <a:rPr lang="en-US" sz="3200" b="1" dirty="0" smtClean="0">
                <a:solidFill>
                  <a:srgbClr val="FF0000"/>
                </a:solidFill>
                <a:latin typeface="Optima"/>
                <a:cs typeface="Optima"/>
              </a:rPr>
              <a:t>19</a:t>
            </a:r>
            <a:endParaRPr lang="en-US" sz="3200" b="1" dirty="0">
              <a:solidFill>
                <a:srgbClr val="FF0000"/>
              </a:solidFill>
              <a:latin typeface="Optima"/>
              <a:cs typeface="Optima"/>
            </a:endParaRPr>
          </a:p>
        </p:txBody>
      </p:sp>
      <p:sp>
        <p:nvSpPr>
          <p:cNvPr id="7" name="TextBox 6"/>
          <p:cNvSpPr txBox="1"/>
          <p:nvPr/>
        </p:nvSpPr>
        <p:spPr>
          <a:xfrm>
            <a:off x="5760813" y="4860465"/>
            <a:ext cx="2120900" cy="584776"/>
          </a:xfrm>
          <a:prstGeom prst="rect">
            <a:avLst/>
          </a:prstGeom>
          <a:noFill/>
        </p:spPr>
        <p:txBody>
          <a:bodyPr wrap="square" rtlCol="0">
            <a:spAutoFit/>
          </a:bodyPr>
          <a:lstStyle/>
          <a:p>
            <a:r>
              <a:rPr lang="en-US" sz="3200" dirty="0" smtClean="0">
                <a:latin typeface="Optima"/>
                <a:cs typeface="Optima"/>
              </a:rPr>
              <a:t>12 + 8 = </a:t>
            </a:r>
            <a:r>
              <a:rPr lang="en-US" sz="3200" b="1" dirty="0">
                <a:solidFill>
                  <a:srgbClr val="FF0000"/>
                </a:solidFill>
                <a:latin typeface="Optima"/>
                <a:cs typeface="Optima"/>
              </a:rPr>
              <a:t>4</a:t>
            </a:r>
          </a:p>
        </p:txBody>
      </p:sp>
      <p:sp>
        <p:nvSpPr>
          <p:cNvPr id="8" name="TextBox 7"/>
          <p:cNvSpPr txBox="1"/>
          <p:nvPr/>
        </p:nvSpPr>
        <p:spPr>
          <a:xfrm>
            <a:off x="5760813" y="4275689"/>
            <a:ext cx="2741503" cy="584776"/>
          </a:xfrm>
          <a:prstGeom prst="rect">
            <a:avLst/>
          </a:prstGeom>
          <a:noFill/>
        </p:spPr>
        <p:txBody>
          <a:bodyPr wrap="square" rtlCol="0">
            <a:spAutoFit/>
          </a:bodyPr>
          <a:lstStyle/>
          <a:p>
            <a:r>
              <a:rPr lang="en-US" sz="3200" dirty="0" smtClean="0">
                <a:latin typeface="Optima"/>
                <a:cs typeface="Optima"/>
              </a:rPr>
              <a:t>12 + 8 = </a:t>
            </a:r>
            <a:r>
              <a:rPr lang="en-US" sz="3200" b="1" dirty="0" smtClean="0">
                <a:solidFill>
                  <a:srgbClr val="FF0000"/>
                </a:solidFill>
                <a:latin typeface="Optima"/>
                <a:cs typeface="Optima"/>
              </a:rPr>
              <a:t>128</a:t>
            </a:r>
            <a:endParaRPr lang="en-US" sz="3200" b="1" dirty="0">
              <a:solidFill>
                <a:srgbClr val="FF0000"/>
              </a:solidFill>
              <a:latin typeface="Optima"/>
              <a:cs typeface="Optima"/>
            </a:endParaRPr>
          </a:p>
        </p:txBody>
      </p:sp>
    </p:spTree>
    <p:extLst>
      <p:ext uri="{BB962C8B-B14F-4D97-AF65-F5344CB8AC3E}">
        <p14:creationId xmlns:p14="http://schemas.microsoft.com/office/powerpoint/2010/main" val="3285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Effective teaching of mathematics uses evidence of student thinking to assess progress toward mathematical understanding and to adjust instruction continually in ways that support and extend learning.</a:t>
            </a:r>
          </a:p>
        </p:txBody>
      </p:sp>
      <p:sp>
        <p:nvSpPr>
          <p:cNvPr id="3" name="Title 2"/>
          <p:cNvSpPr>
            <a:spLocks noGrp="1"/>
          </p:cNvSpPr>
          <p:nvPr>
            <p:ph type="title"/>
          </p:nvPr>
        </p:nvSpPr>
        <p:spPr/>
        <p:txBody>
          <a:bodyPr>
            <a:noAutofit/>
          </a:bodyPr>
          <a:lstStyle/>
          <a:p>
            <a:r>
              <a:rPr lang="en-US" sz="4000" u="sng" dirty="0" smtClean="0"/>
              <a:t>Effective Math Teaching Practice #8:</a:t>
            </a:r>
            <a:r>
              <a:rPr lang="en-US" sz="4000" dirty="0" smtClean="0"/>
              <a:t/>
            </a:r>
            <a:br>
              <a:rPr lang="en-US" sz="4000" dirty="0" smtClean="0"/>
            </a:br>
            <a:r>
              <a:rPr lang="en-US" sz="3600" i="1" dirty="0" smtClean="0"/>
              <a:t>Elicit </a:t>
            </a:r>
            <a:r>
              <a:rPr lang="en-US" sz="3600" i="1" dirty="0"/>
              <a:t>and use evidence of student </a:t>
            </a:r>
            <a:r>
              <a:rPr lang="en-US" sz="3600" i="1" dirty="0" smtClean="0"/>
              <a:t>thinking</a:t>
            </a:r>
            <a:endParaRPr lang="en-US" sz="3600" i="1" dirty="0"/>
          </a:p>
        </p:txBody>
      </p:sp>
      <p:sp>
        <p:nvSpPr>
          <p:cNvPr id="4" name="Rectangle 3"/>
          <p:cNvSpPr/>
          <p:nvPr/>
        </p:nvSpPr>
        <p:spPr>
          <a:xfrm>
            <a:off x="3669955" y="4859385"/>
            <a:ext cx="4015946" cy="1200329"/>
          </a:xfrm>
          <a:prstGeom prst="rect">
            <a:avLst/>
          </a:prstGeom>
        </p:spPr>
        <p:txBody>
          <a:bodyPr wrap="square">
            <a:spAutoFit/>
          </a:bodyPr>
          <a:lstStyle/>
          <a:p>
            <a:r>
              <a:rPr lang="en-US" i="1" dirty="0" smtClean="0">
                <a:latin typeface="Optima" charset="0"/>
                <a:ea typeface="Optima" charset="0"/>
                <a:cs typeface="Optima" charset="0"/>
              </a:rPr>
              <a:t>National </a:t>
            </a:r>
            <a:r>
              <a:rPr lang="en-US" i="1" dirty="0">
                <a:latin typeface="Optima" charset="0"/>
                <a:ea typeface="Optima" charset="0"/>
                <a:cs typeface="Optima" charset="0"/>
              </a:rPr>
              <a:t>Council of Teachers of Mathematics. (2014). Principles to actions: Ensuring mathematical success for all. Reston, VA: Author. </a:t>
            </a:r>
            <a:endParaRPr lang="en-US" i="1" dirty="0">
              <a:effectLst/>
              <a:latin typeface="Optima" charset="0"/>
              <a:ea typeface="Optima" charset="0"/>
              <a:cs typeface="Opti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337" y="4843846"/>
            <a:ext cx="1273339" cy="1799967"/>
          </a:xfrm>
          <a:prstGeom prst="rect">
            <a:avLst/>
          </a:prstGeom>
        </p:spPr>
      </p:pic>
    </p:spTree>
    <p:extLst>
      <p:ext uri="{BB962C8B-B14F-4D97-AF65-F5344CB8AC3E}">
        <p14:creationId xmlns:p14="http://schemas.microsoft.com/office/powerpoint/2010/main" val="214981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93" t="42662" r="17302"/>
          <a:stretch/>
        </p:blipFill>
        <p:spPr>
          <a:xfrm>
            <a:off x="3384187" y="1597060"/>
            <a:ext cx="5429324" cy="2568844"/>
          </a:xfrm>
          <a:prstGeom prst="rect">
            <a:avLst/>
          </a:prstGeom>
          <a:ln>
            <a:solidFill>
              <a:schemeClr val="tx1"/>
            </a:solidFill>
          </a:ln>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649" t="28618" r="8504" b="16142"/>
          <a:stretch/>
        </p:blipFill>
        <p:spPr>
          <a:xfrm>
            <a:off x="2646218" y="4528279"/>
            <a:ext cx="6359237" cy="2038356"/>
          </a:xfrm>
          <a:prstGeom prst="rect">
            <a:avLst/>
          </a:prstGeom>
          <a:ln>
            <a:solidFill>
              <a:schemeClr val="tx1"/>
            </a:solidFill>
          </a:ln>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649" t="1" r="32397" b="70711"/>
          <a:stretch/>
        </p:blipFill>
        <p:spPr>
          <a:xfrm>
            <a:off x="3512700" y="139039"/>
            <a:ext cx="5492755" cy="1276833"/>
          </a:xfrm>
          <a:prstGeom prst="rect">
            <a:avLst/>
          </a:prstGeom>
        </p:spPr>
      </p:pic>
      <p:sp>
        <p:nvSpPr>
          <p:cNvPr id="12" name="TextBox 11"/>
          <p:cNvSpPr txBox="1"/>
          <p:nvPr/>
        </p:nvSpPr>
        <p:spPr>
          <a:xfrm>
            <a:off x="354631" y="2501075"/>
            <a:ext cx="2646219" cy="707886"/>
          </a:xfrm>
          <a:prstGeom prst="rect">
            <a:avLst/>
          </a:prstGeom>
          <a:noFill/>
        </p:spPr>
        <p:txBody>
          <a:bodyPr wrap="square" rtlCol="0">
            <a:spAutoFit/>
          </a:bodyPr>
          <a:lstStyle/>
          <a:p>
            <a:r>
              <a:rPr lang="en-US" sz="4000" b="1" dirty="0" smtClean="0">
                <a:solidFill>
                  <a:schemeClr val="tx2"/>
                </a:solidFill>
                <a:latin typeface="Optima" charset="0"/>
                <a:ea typeface="Optima" charset="0"/>
                <a:cs typeface="Optima" charset="0"/>
              </a:rPr>
              <a:t>Student 1</a:t>
            </a:r>
            <a:endParaRPr lang="en-US" sz="4000" b="1" dirty="0">
              <a:solidFill>
                <a:schemeClr val="tx2"/>
              </a:solidFill>
              <a:latin typeface="Optima" charset="0"/>
              <a:ea typeface="Optima" charset="0"/>
              <a:cs typeface="Optima" charset="0"/>
            </a:endParaRPr>
          </a:p>
        </p:txBody>
      </p:sp>
      <p:sp>
        <p:nvSpPr>
          <p:cNvPr id="13" name="TextBox 12"/>
          <p:cNvSpPr txBox="1"/>
          <p:nvPr/>
        </p:nvSpPr>
        <p:spPr>
          <a:xfrm>
            <a:off x="354632" y="5062371"/>
            <a:ext cx="2646219" cy="707886"/>
          </a:xfrm>
          <a:prstGeom prst="rect">
            <a:avLst/>
          </a:prstGeom>
          <a:noFill/>
        </p:spPr>
        <p:txBody>
          <a:bodyPr wrap="square" rtlCol="0">
            <a:spAutoFit/>
          </a:bodyPr>
          <a:lstStyle/>
          <a:p>
            <a:r>
              <a:rPr lang="en-US" sz="4000" b="1" dirty="0" smtClean="0">
                <a:solidFill>
                  <a:schemeClr val="tx2"/>
                </a:solidFill>
                <a:latin typeface="Optima" charset="0"/>
                <a:ea typeface="Optima" charset="0"/>
                <a:cs typeface="Optima" charset="0"/>
              </a:rPr>
              <a:t>Student 2</a:t>
            </a:r>
            <a:endParaRPr lang="en-US" sz="4000" b="1" dirty="0">
              <a:solidFill>
                <a:schemeClr val="tx2"/>
              </a:solidFill>
              <a:latin typeface="Optima" charset="0"/>
              <a:ea typeface="Optima" charset="0"/>
              <a:cs typeface="Optima" charset="0"/>
            </a:endParaRPr>
          </a:p>
        </p:txBody>
      </p:sp>
      <p:sp>
        <p:nvSpPr>
          <p:cNvPr id="14" name="TextBox 13"/>
          <p:cNvSpPr txBox="1"/>
          <p:nvPr/>
        </p:nvSpPr>
        <p:spPr>
          <a:xfrm>
            <a:off x="105248" y="121870"/>
            <a:ext cx="3365887" cy="1938992"/>
          </a:xfrm>
          <a:prstGeom prst="rect">
            <a:avLst/>
          </a:prstGeom>
          <a:noFill/>
        </p:spPr>
        <p:txBody>
          <a:bodyPr wrap="square" rtlCol="0">
            <a:spAutoFit/>
          </a:bodyPr>
          <a:lstStyle/>
          <a:p>
            <a:r>
              <a:rPr lang="en-US" sz="2400" b="1" dirty="0" smtClean="0">
                <a:latin typeface="Optima" charset="0"/>
                <a:ea typeface="Optima" charset="0"/>
                <a:cs typeface="Optima" charset="0"/>
              </a:rPr>
              <a:t>Let’s Help Chen Add!</a:t>
            </a:r>
          </a:p>
          <a:p>
            <a:r>
              <a:rPr lang="en-US" sz="2400" b="1" dirty="0" smtClean="0">
                <a:latin typeface="Optima" charset="0"/>
                <a:ea typeface="Optima" charset="0"/>
                <a:cs typeface="Optima" charset="0"/>
              </a:rPr>
              <a:t>Chen uses different strategies to add. He works with the addends 4, 5, 6, &amp; 7.</a:t>
            </a:r>
            <a:endParaRPr lang="en-US" sz="2400" b="1" dirty="0">
              <a:latin typeface="Optima" charset="0"/>
              <a:ea typeface="Optima" charset="0"/>
              <a:cs typeface="Optima" charset="0"/>
            </a:endParaRPr>
          </a:p>
        </p:txBody>
      </p:sp>
    </p:spTree>
    <p:extLst>
      <p:ext uri="{BB962C8B-B14F-4D97-AF65-F5344CB8AC3E}">
        <p14:creationId xmlns:p14="http://schemas.microsoft.com/office/powerpoint/2010/main" val="215212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4631" y="2501075"/>
            <a:ext cx="2646219" cy="707886"/>
          </a:xfrm>
          <a:prstGeom prst="rect">
            <a:avLst/>
          </a:prstGeom>
          <a:noFill/>
        </p:spPr>
        <p:txBody>
          <a:bodyPr wrap="square" rtlCol="0">
            <a:spAutoFit/>
          </a:bodyPr>
          <a:lstStyle/>
          <a:p>
            <a:r>
              <a:rPr lang="en-US" sz="4000" b="1" dirty="0" smtClean="0">
                <a:solidFill>
                  <a:schemeClr val="tx2"/>
                </a:solidFill>
                <a:latin typeface="Optima" charset="0"/>
                <a:ea typeface="Optima" charset="0"/>
                <a:cs typeface="Optima" charset="0"/>
              </a:rPr>
              <a:t>Student 1</a:t>
            </a:r>
            <a:endParaRPr lang="en-US" sz="4000" b="1" dirty="0">
              <a:solidFill>
                <a:schemeClr val="tx2"/>
              </a:solidFill>
              <a:latin typeface="Optima" charset="0"/>
              <a:ea typeface="Optima" charset="0"/>
              <a:cs typeface="Optima" charset="0"/>
            </a:endParaRPr>
          </a:p>
        </p:txBody>
      </p:sp>
      <p:sp>
        <p:nvSpPr>
          <p:cNvPr id="13" name="TextBox 12"/>
          <p:cNvSpPr txBox="1"/>
          <p:nvPr/>
        </p:nvSpPr>
        <p:spPr>
          <a:xfrm>
            <a:off x="354632" y="5062371"/>
            <a:ext cx="2646219" cy="707886"/>
          </a:xfrm>
          <a:prstGeom prst="rect">
            <a:avLst/>
          </a:prstGeom>
          <a:noFill/>
        </p:spPr>
        <p:txBody>
          <a:bodyPr wrap="square" rtlCol="0">
            <a:spAutoFit/>
          </a:bodyPr>
          <a:lstStyle/>
          <a:p>
            <a:r>
              <a:rPr lang="en-US" sz="4000" b="1" dirty="0" smtClean="0">
                <a:solidFill>
                  <a:schemeClr val="tx2"/>
                </a:solidFill>
                <a:latin typeface="Optima" charset="0"/>
                <a:ea typeface="Optima" charset="0"/>
                <a:cs typeface="Optima" charset="0"/>
              </a:rPr>
              <a:t>Student 2</a:t>
            </a:r>
            <a:endParaRPr lang="en-US" sz="4000" b="1" dirty="0">
              <a:solidFill>
                <a:schemeClr val="tx2"/>
              </a:solidFill>
              <a:latin typeface="Optima" charset="0"/>
              <a:ea typeface="Optima" charset="0"/>
              <a:cs typeface="Optima" charset="0"/>
            </a:endParaRPr>
          </a:p>
        </p:txBody>
      </p:sp>
      <p:sp>
        <p:nvSpPr>
          <p:cNvPr id="14" name="TextBox 13"/>
          <p:cNvSpPr txBox="1"/>
          <p:nvPr/>
        </p:nvSpPr>
        <p:spPr>
          <a:xfrm>
            <a:off x="105248" y="121870"/>
            <a:ext cx="5104061" cy="1569660"/>
          </a:xfrm>
          <a:prstGeom prst="rect">
            <a:avLst/>
          </a:prstGeom>
          <a:noFill/>
        </p:spPr>
        <p:txBody>
          <a:bodyPr wrap="square" rtlCol="0">
            <a:spAutoFit/>
          </a:bodyPr>
          <a:lstStyle/>
          <a:p>
            <a:r>
              <a:rPr lang="en-US" sz="2400" b="1" dirty="0" smtClean="0">
                <a:latin typeface="Optima" charset="0"/>
                <a:ea typeface="Optima" charset="0"/>
                <a:cs typeface="Optima" charset="0"/>
              </a:rPr>
              <a:t>Jamal has some marbles.</a:t>
            </a:r>
          </a:p>
          <a:p>
            <a:r>
              <a:rPr lang="en-US" sz="2400" b="1" dirty="0" smtClean="0">
                <a:latin typeface="Optima" charset="0"/>
                <a:ea typeface="Optima" charset="0"/>
                <a:cs typeface="Optima" charset="0"/>
              </a:rPr>
              <a:t>He has 28 green marbles</a:t>
            </a:r>
          </a:p>
          <a:p>
            <a:r>
              <a:rPr lang="en-US" sz="2400" b="1" dirty="0" smtClean="0">
                <a:latin typeface="Optima" charset="0"/>
                <a:ea typeface="Optima" charset="0"/>
                <a:cs typeface="Optima" charset="0"/>
              </a:rPr>
              <a:t>The number of red marbles is 10 less than the number of green marbles.</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880" t="47961" r="4384"/>
          <a:stretch/>
        </p:blipFill>
        <p:spPr>
          <a:xfrm>
            <a:off x="2742976" y="1940411"/>
            <a:ext cx="6257614" cy="2096054"/>
          </a:xfrm>
          <a:prstGeom prst="rect">
            <a:avLst/>
          </a:prstGeom>
          <a:ln>
            <a:solidFill>
              <a:schemeClr val="tx1"/>
            </a:solidFill>
          </a:ln>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690" t="50000" r="8502"/>
          <a:stretch/>
        </p:blipFill>
        <p:spPr>
          <a:xfrm>
            <a:off x="2604655" y="4419600"/>
            <a:ext cx="6395935" cy="2271735"/>
          </a:xfrm>
          <a:prstGeom prst="rect">
            <a:avLst/>
          </a:prstGeom>
          <a:ln>
            <a:solidFill>
              <a:schemeClr val="tx1"/>
            </a:solidFill>
          </a:ln>
        </p:spPr>
      </p:pic>
    </p:spTree>
    <p:extLst>
      <p:ext uri="{BB962C8B-B14F-4D97-AF65-F5344CB8AC3E}">
        <p14:creationId xmlns:p14="http://schemas.microsoft.com/office/powerpoint/2010/main" val="603983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marL="0" indent="0">
              <a:buNone/>
            </a:pPr>
            <a:r>
              <a:rPr lang="en-US" dirty="0" smtClean="0"/>
              <a:t>With your partner, </a:t>
            </a:r>
            <a:r>
              <a:rPr lang="en-US" dirty="0" smtClean="0"/>
              <a:t>examine the students’ constructed responses and answer the questions for </a:t>
            </a:r>
            <a:r>
              <a:rPr lang="en-US" b="1" i="1" dirty="0" smtClean="0"/>
              <a:t>each</a:t>
            </a:r>
            <a:r>
              <a:rPr lang="en-US" dirty="0" smtClean="0"/>
              <a:t> student</a:t>
            </a:r>
            <a:r>
              <a:rPr lang="en-US" dirty="0" smtClean="0"/>
              <a:t>:</a:t>
            </a:r>
            <a:endParaRPr lang="en-US" dirty="0" smtClean="0"/>
          </a:p>
          <a:p>
            <a:pPr marL="468313" indent="-411163">
              <a:buFont typeface="+mj-lt"/>
              <a:buAutoNum type="arabicPeriod"/>
            </a:pPr>
            <a:r>
              <a:rPr lang="en-US" dirty="0" smtClean="0"/>
              <a:t>How well does the</a:t>
            </a:r>
            <a:r>
              <a:rPr lang="en-US" dirty="0" smtClean="0"/>
              <a:t> student seem to understand the following concepts?</a:t>
            </a:r>
          </a:p>
          <a:p>
            <a:pPr lvl="1"/>
            <a:r>
              <a:rPr lang="en-US" b="1" dirty="0" smtClean="0"/>
              <a:t>More than </a:t>
            </a:r>
            <a:r>
              <a:rPr lang="en-US" dirty="0" smtClean="0"/>
              <a:t>and </a:t>
            </a:r>
            <a:r>
              <a:rPr lang="en-US" b="1" dirty="0" smtClean="0"/>
              <a:t>Less than</a:t>
            </a:r>
            <a:endParaRPr lang="en-US" dirty="0"/>
          </a:p>
          <a:p>
            <a:pPr lvl="1"/>
            <a:r>
              <a:rPr lang="en-US" b="1" dirty="0" smtClean="0"/>
              <a:t>Place value</a:t>
            </a:r>
            <a:endParaRPr lang="en-US" dirty="0"/>
          </a:p>
          <a:p>
            <a:pPr marL="514350" indent="-514350">
              <a:buFont typeface="+mj-lt"/>
              <a:buAutoNum type="arabicPeriod"/>
            </a:pPr>
            <a:r>
              <a:rPr lang="en-US" dirty="0" smtClean="0"/>
              <a:t>What follow up questions might you ask the student to clarify their thinking?</a:t>
            </a:r>
            <a:endParaRPr lang="en-US" dirty="0" smtClean="0"/>
          </a:p>
          <a:p>
            <a:pPr marL="344488" indent="-287338"/>
            <a:endParaRPr lang="en-US" b="1" i="1" dirty="0" smtClean="0"/>
          </a:p>
          <a:p>
            <a:pPr marL="344488" indent="-287338"/>
            <a:r>
              <a:rPr lang="en-US" b="1" i="1" dirty="0" smtClean="0"/>
              <a:t>Numerator</a:t>
            </a:r>
            <a:r>
              <a:rPr lang="en-US" dirty="0" smtClean="0"/>
              <a:t> </a:t>
            </a:r>
            <a:r>
              <a:rPr lang="en-US" dirty="0" smtClean="0"/>
              <a:t>will </a:t>
            </a:r>
            <a:r>
              <a:rPr lang="en-US" dirty="0" smtClean="0"/>
              <a:t>share out for Students </a:t>
            </a:r>
            <a:r>
              <a:rPr lang="en-US" dirty="0" smtClean="0"/>
              <a:t>1 &amp; 2</a:t>
            </a:r>
            <a:endParaRPr lang="en-US" dirty="0" smtClean="0"/>
          </a:p>
          <a:p>
            <a:pPr marL="344488" indent="-287338"/>
            <a:r>
              <a:rPr lang="en-US" b="1" i="1" dirty="0" smtClean="0"/>
              <a:t>Denominator</a:t>
            </a:r>
            <a:r>
              <a:rPr lang="en-US" dirty="0" smtClean="0"/>
              <a:t> will </a:t>
            </a:r>
            <a:r>
              <a:rPr lang="en-US" dirty="0"/>
              <a:t>share out for Students </a:t>
            </a:r>
            <a:r>
              <a:rPr lang="en-US" dirty="0" smtClean="0"/>
              <a:t>3 </a:t>
            </a:r>
            <a:r>
              <a:rPr lang="en-US" dirty="0"/>
              <a:t>&amp; </a:t>
            </a:r>
            <a:r>
              <a:rPr lang="en-US" dirty="0" smtClean="0"/>
              <a:t>4</a:t>
            </a:r>
          </a:p>
          <a:p>
            <a:pPr marL="344488" indent="-287338"/>
            <a:r>
              <a:rPr lang="en-US" b="1" i="1" dirty="0" smtClean="0">
                <a:solidFill>
                  <a:srgbClr val="408000"/>
                </a:solidFill>
              </a:rPr>
              <a:t>2 minutes quiet think/write time, then share with you partner</a:t>
            </a:r>
          </a:p>
        </p:txBody>
      </p:sp>
      <p:sp>
        <p:nvSpPr>
          <p:cNvPr id="3" name="Title 2"/>
          <p:cNvSpPr>
            <a:spLocks noGrp="1"/>
          </p:cNvSpPr>
          <p:nvPr>
            <p:ph type="title"/>
          </p:nvPr>
        </p:nvSpPr>
        <p:spPr/>
        <p:txBody>
          <a:bodyPr/>
          <a:lstStyle/>
          <a:p>
            <a:r>
              <a:rPr lang="en-US" dirty="0" smtClean="0"/>
              <a:t>Constructed Response Examples</a:t>
            </a:r>
            <a:endParaRPr lang="en-US" dirty="0"/>
          </a:p>
        </p:txBody>
      </p:sp>
    </p:spTree>
    <p:extLst>
      <p:ext uri="{BB962C8B-B14F-4D97-AF65-F5344CB8AC3E}">
        <p14:creationId xmlns:p14="http://schemas.microsoft.com/office/powerpoint/2010/main" val="20907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253"/>
            <a:ext cx="8229600" cy="750599"/>
          </a:xfrm>
        </p:spPr>
        <p:txBody>
          <a:bodyPr>
            <a:normAutofit fontScale="90000"/>
          </a:bodyPr>
          <a:lstStyle/>
          <a:p>
            <a:r>
              <a:rPr lang="en-US" dirty="0" smtClean="0"/>
              <a:t>Constructed Responses</a:t>
            </a:r>
            <a:endParaRPr lang="en-US"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4234" b="14231"/>
          <a:stretch/>
        </p:blipFill>
        <p:spPr>
          <a:xfrm>
            <a:off x="0" y="846105"/>
            <a:ext cx="9144000" cy="2715490"/>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2753" b="14022"/>
          <a:stretch/>
        </p:blipFill>
        <p:spPr>
          <a:xfrm>
            <a:off x="0" y="3887354"/>
            <a:ext cx="9144000" cy="2770909"/>
          </a:xfrm>
          <a:prstGeom prst="rect">
            <a:avLst/>
          </a:prstGeom>
        </p:spPr>
      </p:pic>
    </p:spTree>
    <p:extLst>
      <p:ext uri="{BB962C8B-B14F-4D97-AF65-F5344CB8AC3E}">
        <p14:creationId xmlns:p14="http://schemas.microsoft.com/office/powerpoint/2010/main" val="1792995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3500"/>
          <a:stretch/>
        </p:blipFill>
        <p:spPr>
          <a:xfrm rot="21423315">
            <a:off x="34532" y="589500"/>
            <a:ext cx="8575964" cy="3191015"/>
          </a:xfrm>
          <a:prstGeom prst="rect">
            <a:avLst/>
          </a:prstGeom>
        </p:spPr>
      </p:pic>
      <p:sp>
        <p:nvSpPr>
          <p:cNvPr id="5" name="Title 4"/>
          <p:cNvSpPr>
            <a:spLocks noGrp="1"/>
          </p:cNvSpPr>
          <p:nvPr>
            <p:ph type="title"/>
          </p:nvPr>
        </p:nvSpPr>
        <p:spPr>
          <a:xfrm>
            <a:off x="457200" y="11398"/>
            <a:ext cx="8229600" cy="750599"/>
          </a:xfrm>
        </p:spPr>
        <p:txBody>
          <a:bodyPr>
            <a:normAutofit fontScale="90000"/>
          </a:bodyPr>
          <a:lstStyle/>
          <a:p>
            <a:r>
              <a:rPr lang="en-US" dirty="0" smtClean="0"/>
              <a:t>Constructed Responses</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387"/>
          <a:stretch/>
        </p:blipFill>
        <p:spPr>
          <a:xfrm rot="212771">
            <a:off x="86827" y="3929501"/>
            <a:ext cx="9146711" cy="3090672"/>
          </a:xfrm>
          <a:prstGeom prst="rect">
            <a:avLst/>
          </a:prstGeom>
        </p:spPr>
      </p:pic>
    </p:spTree>
    <p:extLst>
      <p:ext uri="{BB962C8B-B14F-4D97-AF65-F5344CB8AC3E}">
        <p14:creationId xmlns:p14="http://schemas.microsoft.com/office/powerpoint/2010/main" val="343689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4114" y="1439992"/>
            <a:ext cx="4079535" cy="5005388"/>
          </a:xfrm>
          <a:ln>
            <a:solidFill>
              <a:schemeClr val="tx1"/>
            </a:solidFill>
          </a:ln>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49" y="143587"/>
            <a:ext cx="8623300" cy="1054100"/>
          </a:xfrm>
          <a:prstGeom prst="rect">
            <a:avLst/>
          </a:prstGeom>
        </p:spPr>
      </p:pic>
      <p:sp>
        <p:nvSpPr>
          <p:cNvPr id="6" name="TextBox 5"/>
          <p:cNvSpPr txBox="1"/>
          <p:nvPr/>
        </p:nvSpPr>
        <p:spPr>
          <a:xfrm>
            <a:off x="260350" y="1618735"/>
            <a:ext cx="4435218" cy="3170099"/>
          </a:xfrm>
          <a:prstGeom prst="rect">
            <a:avLst/>
          </a:prstGeom>
          <a:noFill/>
        </p:spPr>
        <p:txBody>
          <a:bodyPr wrap="square" rtlCol="0">
            <a:spAutoFit/>
          </a:bodyPr>
          <a:lstStyle/>
          <a:p>
            <a:r>
              <a:rPr lang="en-US" sz="2000" b="1" u="sng" dirty="0" smtClean="0">
                <a:latin typeface="Optima" charset="0"/>
                <a:ea typeface="Optima" charset="0"/>
                <a:cs typeface="Optima" charset="0"/>
                <a:hlinkClick r:id="rId5"/>
              </a:rPr>
              <a:t>Example Diagnostic Tools</a:t>
            </a:r>
            <a:endParaRPr lang="en-US" sz="2000" b="1" u="sng" dirty="0" smtClean="0">
              <a:latin typeface="Optima" charset="0"/>
              <a:ea typeface="Optima" charset="0"/>
              <a:cs typeface="Optima" charset="0"/>
            </a:endParaRPr>
          </a:p>
          <a:p>
            <a:pPr marL="285750" indent="-285750">
              <a:buFont typeface="Arial" charset="0"/>
              <a:buChar char="•"/>
            </a:pPr>
            <a:r>
              <a:rPr lang="en-US" dirty="0" smtClean="0">
                <a:latin typeface="Optima" charset="0"/>
                <a:ea typeface="Optima" charset="0"/>
                <a:cs typeface="Optima" charset="0"/>
                <a:hlinkClick r:id="rId6"/>
              </a:rPr>
              <a:t>Error analysis of math progress monitoring data</a:t>
            </a:r>
            <a:endParaRPr lang="en-US" dirty="0" smtClean="0">
              <a:latin typeface="Optima" charset="0"/>
              <a:ea typeface="Optima" charset="0"/>
              <a:cs typeface="Optima" charset="0"/>
            </a:endParaRPr>
          </a:p>
          <a:p>
            <a:pPr marL="285750" indent="-285750">
              <a:buFont typeface="Arial" charset="0"/>
              <a:buChar char="•"/>
            </a:pPr>
            <a:r>
              <a:rPr lang="en-US" dirty="0" smtClean="0">
                <a:latin typeface="Optima" charset="0"/>
                <a:ea typeface="Optima" charset="0"/>
                <a:cs typeface="Optima" charset="0"/>
                <a:hlinkClick r:id="rId7"/>
              </a:rPr>
              <a:t>Mathematics Assessment Supplement</a:t>
            </a:r>
            <a:endParaRPr lang="en-US" dirty="0" smtClean="0">
              <a:latin typeface="Optima" charset="0"/>
              <a:ea typeface="Optima" charset="0"/>
              <a:cs typeface="Optima" charset="0"/>
            </a:endParaRPr>
          </a:p>
          <a:p>
            <a:pPr marL="285750" indent="-285750">
              <a:buFont typeface="Arial" charset="0"/>
              <a:buChar char="•"/>
            </a:pPr>
            <a:r>
              <a:rPr lang="en-US" dirty="0" smtClean="0">
                <a:latin typeface="Optima" charset="0"/>
                <a:ea typeface="Optima" charset="0"/>
                <a:cs typeface="Optima" charset="0"/>
              </a:rPr>
              <a:t>Analysis of student work (e.g. classroom assignments, work samples, tests)</a:t>
            </a:r>
          </a:p>
          <a:p>
            <a:pPr marL="285750" indent="-285750">
              <a:buFont typeface="Arial" charset="0"/>
              <a:buChar char="•"/>
            </a:pPr>
            <a:r>
              <a:rPr lang="en-US" dirty="0" smtClean="0">
                <a:latin typeface="Optima" charset="0"/>
                <a:ea typeface="Optima" charset="0"/>
                <a:cs typeface="Optima" charset="0"/>
              </a:rPr>
              <a:t>Intervention- or curricula-specific diagnostic tools</a:t>
            </a:r>
          </a:p>
          <a:p>
            <a:pPr marL="285750" indent="-285750">
              <a:buFont typeface="Arial" charset="0"/>
              <a:buChar char="•"/>
            </a:pPr>
            <a:r>
              <a:rPr lang="en-US" dirty="0" smtClean="0">
                <a:latin typeface="Optima" charset="0"/>
                <a:ea typeface="Optima" charset="0"/>
                <a:cs typeface="Optima" charset="0"/>
              </a:rPr>
              <a:t>Observation and anecdotal notes</a:t>
            </a:r>
          </a:p>
          <a:p>
            <a:pPr marL="285750" indent="-285750">
              <a:buFont typeface="Arial" charset="0"/>
              <a:buChar char="•"/>
            </a:pPr>
            <a:r>
              <a:rPr lang="en-US" dirty="0" err="1" smtClean="0">
                <a:latin typeface="Optima" charset="0"/>
                <a:ea typeface="Optima" charset="0"/>
                <a:cs typeface="Optima" charset="0"/>
              </a:rPr>
              <a:t>Stuent</a:t>
            </a:r>
            <a:r>
              <a:rPr lang="en-US" dirty="0" smtClean="0">
                <a:latin typeface="Optima" charset="0"/>
                <a:ea typeface="Optima" charset="0"/>
                <a:cs typeface="Optima" charset="0"/>
              </a:rPr>
              <a:t> or family interviews or checklists of math behaviors</a:t>
            </a:r>
            <a:endParaRPr lang="en-US" dirty="0">
              <a:latin typeface="Optima" charset="0"/>
              <a:ea typeface="Optima" charset="0"/>
              <a:cs typeface="Optima" charset="0"/>
            </a:endParaRPr>
          </a:p>
        </p:txBody>
      </p:sp>
    </p:spTree>
    <p:extLst>
      <p:ext uri="{BB962C8B-B14F-4D97-AF65-F5344CB8AC3E}">
        <p14:creationId xmlns:p14="http://schemas.microsoft.com/office/powerpoint/2010/main" val="664949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9934" y="3103092"/>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Optima"/>
                <a:cs typeface="Optima"/>
              </a:rPr>
              <a:t>2. Problem Analysis</a:t>
            </a:r>
            <a:endParaRPr lang="en-US" sz="2800" dirty="0">
              <a:latin typeface="Optima"/>
              <a:cs typeface="Optima"/>
            </a:endParaRPr>
          </a:p>
        </p:txBody>
      </p:sp>
      <p:sp>
        <p:nvSpPr>
          <p:cNvPr id="5" name="Rounded Rectangle 4"/>
          <p:cNvSpPr/>
          <p:nvPr/>
        </p:nvSpPr>
        <p:spPr>
          <a:xfrm>
            <a:off x="1003579" y="1825257"/>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Optima"/>
                <a:cs typeface="Optima"/>
              </a:rPr>
              <a:t>1. Problem Identification</a:t>
            </a:r>
            <a:endParaRPr lang="en-US" sz="2600" dirty="0">
              <a:latin typeface="Optima"/>
              <a:cs typeface="Optima"/>
            </a:endParaRPr>
          </a:p>
        </p:txBody>
      </p:sp>
      <p:sp>
        <p:nvSpPr>
          <p:cNvPr id="6" name="Rounded Rectangle 5"/>
          <p:cNvSpPr/>
          <p:nvPr/>
        </p:nvSpPr>
        <p:spPr>
          <a:xfrm>
            <a:off x="992903" y="4380927"/>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Optima"/>
                <a:cs typeface="Optima"/>
              </a:rPr>
              <a:t>3. Plan Development</a:t>
            </a:r>
            <a:endParaRPr lang="en-US" sz="2500" dirty="0">
              <a:latin typeface="Optima"/>
              <a:cs typeface="Optima"/>
            </a:endParaRPr>
          </a:p>
        </p:txBody>
      </p:sp>
      <p:sp>
        <p:nvSpPr>
          <p:cNvPr id="7" name="Rounded Rectangle 6"/>
          <p:cNvSpPr/>
          <p:nvPr/>
        </p:nvSpPr>
        <p:spPr>
          <a:xfrm>
            <a:off x="992903" y="5658762"/>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200" dirty="0" smtClean="0">
                <a:latin typeface="Optima"/>
                <a:cs typeface="Optima"/>
              </a:rPr>
              <a:t>4. Plan Implementation &amp; Evaluation</a:t>
            </a:r>
            <a:endParaRPr lang="en-US" sz="2200" dirty="0">
              <a:latin typeface="Optima"/>
              <a:cs typeface="Optima"/>
            </a:endParaRPr>
          </a:p>
        </p:txBody>
      </p:sp>
      <p:sp>
        <p:nvSpPr>
          <p:cNvPr id="10" name="Rounded Rectangle 9"/>
          <p:cNvSpPr/>
          <p:nvPr/>
        </p:nvSpPr>
        <p:spPr>
          <a:xfrm>
            <a:off x="5098078" y="1808739"/>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Screening</a:t>
            </a:r>
            <a:endParaRPr lang="en-US" sz="3200" dirty="0">
              <a:latin typeface="Optima" charset="0"/>
              <a:ea typeface="Optima" charset="0"/>
              <a:cs typeface="Optima" charset="0"/>
            </a:endParaRPr>
          </a:p>
        </p:txBody>
      </p:sp>
      <p:sp>
        <p:nvSpPr>
          <p:cNvPr id="11" name="Rounded Rectangle 10"/>
          <p:cNvSpPr/>
          <p:nvPr/>
        </p:nvSpPr>
        <p:spPr>
          <a:xfrm>
            <a:off x="5091020" y="3086574"/>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Diagnostic</a:t>
            </a:r>
            <a:endParaRPr lang="en-US" sz="3200" dirty="0">
              <a:latin typeface="Optima" charset="0"/>
              <a:ea typeface="Optima" charset="0"/>
              <a:cs typeface="Optima" charset="0"/>
            </a:endParaRPr>
          </a:p>
        </p:txBody>
      </p:sp>
      <p:sp>
        <p:nvSpPr>
          <p:cNvPr id="12" name="Rounded Rectangle 11"/>
          <p:cNvSpPr/>
          <p:nvPr/>
        </p:nvSpPr>
        <p:spPr>
          <a:xfrm>
            <a:off x="4040204" y="5641985"/>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Optima" charset="0"/>
                <a:ea typeface="Optima" charset="0"/>
                <a:cs typeface="Optima" charset="0"/>
              </a:rPr>
              <a:t>Progress Monitoring</a:t>
            </a:r>
            <a:endParaRPr lang="en-US" sz="2800" dirty="0">
              <a:latin typeface="Optima" charset="0"/>
              <a:ea typeface="Optima" charset="0"/>
              <a:cs typeface="Optima" charset="0"/>
            </a:endParaRPr>
          </a:p>
        </p:txBody>
      </p:sp>
      <p:sp>
        <p:nvSpPr>
          <p:cNvPr id="13" name="Rounded Rectangle 12"/>
          <p:cNvSpPr/>
          <p:nvPr/>
        </p:nvSpPr>
        <p:spPr>
          <a:xfrm>
            <a:off x="6383717" y="5641985"/>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Outcome/Mastery</a:t>
            </a:r>
            <a:endParaRPr lang="en-US" sz="3200" dirty="0">
              <a:latin typeface="Optima" charset="0"/>
              <a:ea typeface="Optima" charset="0"/>
              <a:cs typeface="Optima" charset="0"/>
            </a:endParaRPr>
          </a:p>
        </p:txBody>
      </p:sp>
      <p:sp>
        <p:nvSpPr>
          <p:cNvPr id="14" name="TextBox 13"/>
          <p:cNvSpPr txBox="1"/>
          <p:nvPr/>
        </p:nvSpPr>
        <p:spPr>
          <a:xfrm>
            <a:off x="159216" y="1254955"/>
            <a:ext cx="4355046" cy="584775"/>
          </a:xfrm>
          <a:prstGeom prst="rect">
            <a:avLst/>
          </a:prstGeom>
          <a:noFill/>
        </p:spPr>
        <p:txBody>
          <a:bodyPr wrap="square" rtlCol="0">
            <a:spAutoFit/>
          </a:bodyPr>
          <a:lstStyle/>
          <a:p>
            <a:pPr algn="ctr"/>
            <a:r>
              <a:rPr lang="en-US" sz="3200" dirty="0" smtClean="0">
                <a:latin typeface="Optima" charset="0"/>
                <a:ea typeface="Optima" charset="0"/>
                <a:cs typeface="Optima" charset="0"/>
              </a:rPr>
              <a:t>Problem Solving Step</a:t>
            </a:r>
            <a:endParaRPr lang="en-US" sz="3200" dirty="0">
              <a:latin typeface="Optima" charset="0"/>
              <a:ea typeface="Optima" charset="0"/>
              <a:cs typeface="Optima" charset="0"/>
            </a:endParaRPr>
          </a:p>
        </p:txBody>
      </p:sp>
      <p:sp>
        <p:nvSpPr>
          <p:cNvPr id="15" name="TextBox 14"/>
          <p:cNvSpPr txBox="1"/>
          <p:nvPr/>
        </p:nvSpPr>
        <p:spPr>
          <a:xfrm>
            <a:off x="4206194" y="1223964"/>
            <a:ext cx="4355046" cy="584775"/>
          </a:xfrm>
          <a:prstGeom prst="rect">
            <a:avLst/>
          </a:prstGeom>
          <a:noFill/>
        </p:spPr>
        <p:txBody>
          <a:bodyPr wrap="square" rtlCol="0">
            <a:spAutoFit/>
          </a:bodyPr>
          <a:lstStyle/>
          <a:p>
            <a:pPr algn="ctr"/>
            <a:r>
              <a:rPr lang="en-US" sz="3200" dirty="0" smtClean="0">
                <a:latin typeface="Optima" charset="0"/>
                <a:ea typeface="Optima" charset="0"/>
                <a:cs typeface="Optima" charset="0"/>
              </a:rPr>
              <a:t>Assessment Type</a:t>
            </a:r>
            <a:endParaRPr lang="en-US" sz="3200" dirty="0">
              <a:latin typeface="Optima" charset="0"/>
              <a:ea typeface="Optima" charset="0"/>
              <a:cs typeface="Optima" charset="0"/>
            </a:endParaRPr>
          </a:p>
        </p:txBody>
      </p:sp>
      <p:sp>
        <p:nvSpPr>
          <p:cNvPr id="16" name="Rounded Rectangle 15"/>
          <p:cNvSpPr/>
          <p:nvPr/>
        </p:nvSpPr>
        <p:spPr>
          <a:xfrm>
            <a:off x="5091021" y="4364409"/>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Diagnostic</a:t>
            </a:r>
            <a:endParaRPr lang="en-US" sz="3200" dirty="0">
              <a:latin typeface="Optima" charset="0"/>
              <a:ea typeface="Optima" charset="0"/>
              <a:cs typeface="Optima" charset="0"/>
            </a:endParaRPr>
          </a:p>
        </p:txBody>
      </p:sp>
      <p:sp>
        <p:nvSpPr>
          <p:cNvPr id="17" name="Title 16"/>
          <p:cNvSpPr>
            <a:spLocks noGrp="1"/>
          </p:cNvSpPr>
          <p:nvPr>
            <p:ph type="title"/>
          </p:nvPr>
        </p:nvSpPr>
        <p:spPr>
          <a:xfrm>
            <a:off x="457200" y="204435"/>
            <a:ext cx="8229600" cy="981011"/>
          </a:xfrm>
        </p:spPr>
        <p:txBody>
          <a:bodyPr/>
          <a:lstStyle/>
          <a:p>
            <a:r>
              <a:rPr lang="en-US" dirty="0" smtClean="0"/>
              <a:t>RTI for Reading</a:t>
            </a:r>
            <a:endParaRPr lang="en-US" dirty="0"/>
          </a:p>
        </p:txBody>
      </p:sp>
    </p:spTree>
    <p:extLst>
      <p:ext uri="{BB962C8B-B14F-4D97-AF65-F5344CB8AC3E}">
        <p14:creationId xmlns:p14="http://schemas.microsoft.com/office/powerpoint/2010/main" val="10812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6952"/>
            <a:ext cx="8229600" cy="5104647"/>
          </a:xfrm>
        </p:spPr>
        <p:txBody>
          <a:bodyPr>
            <a:normAutofit/>
          </a:bodyPr>
          <a:lstStyle/>
          <a:p>
            <a:r>
              <a:rPr lang="en-US" sz="3600" dirty="0" smtClean="0"/>
              <a:t>What are your diagnostic assessments?</a:t>
            </a:r>
          </a:p>
          <a:p>
            <a:pPr lvl="1"/>
            <a:r>
              <a:rPr lang="en-US" sz="3200" dirty="0" smtClean="0"/>
              <a:t>What assessments do you have?</a:t>
            </a:r>
          </a:p>
          <a:p>
            <a:pPr lvl="1"/>
            <a:r>
              <a:rPr lang="en-US" sz="3200" dirty="0" smtClean="0"/>
              <a:t>Who are your experts that can determine “why” students struggle?</a:t>
            </a:r>
          </a:p>
          <a:p>
            <a:endParaRPr lang="en-US" dirty="0"/>
          </a:p>
        </p:txBody>
      </p:sp>
      <p:sp>
        <p:nvSpPr>
          <p:cNvPr id="3" name="Title 2"/>
          <p:cNvSpPr>
            <a:spLocks noGrp="1"/>
          </p:cNvSpPr>
          <p:nvPr>
            <p:ph type="title"/>
          </p:nvPr>
        </p:nvSpPr>
        <p:spPr/>
        <p:txBody>
          <a:bodyPr>
            <a:normAutofit/>
          </a:bodyPr>
          <a:lstStyle/>
          <a:p>
            <a:r>
              <a:rPr lang="en-US" dirty="0" smtClean="0"/>
              <a:t>Team Time: Diagnostic</a:t>
            </a:r>
            <a:endParaRPr lang="en-US" dirty="0"/>
          </a:p>
        </p:txBody>
      </p:sp>
      <p:pic>
        <p:nvPicPr>
          <p:cNvPr id="5" name="Picture 4" descr="Math Assessment Protocol.png"/>
          <p:cNvPicPr>
            <a:picLocks noChangeAspect="1"/>
          </p:cNvPicPr>
          <p:nvPr/>
        </p:nvPicPr>
        <p:blipFill rotWithShape="1">
          <a:blip r:embed="rId2">
            <a:extLst>
              <a:ext uri="{28A0092B-C50C-407E-A947-70E740481C1C}">
                <a14:useLocalDpi xmlns:a14="http://schemas.microsoft.com/office/drawing/2010/main" val="0"/>
              </a:ext>
            </a:extLst>
          </a:blip>
          <a:srcRect t="52442"/>
          <a:stretch/>
        </p:blipFill>
        <p:spPr>
          <a:xfrm>
            <a:off x="963939" y="4031673"/>
            <a:ext cx="7393461" cy="2603170"/>
          </a:xfrm>
          <a:prstGeom prst="rect">
            <a:avLst/>
          </a:prstGeom>
          <a:ln>
            <a:solidFill>
              <a:srgbClr val="000000"/>
            </a:solidFill>
          </a:ln>
        </p:spPr>
      </p:pic>
    </p:spTree>
    <p:extLst>
      <p:ext uri="{BB962C8B-B14F-4D97-AF65-F5344CB8AC3E}">
        <p14:creationId xmlns:p14="http://schemas.microsoft.com/office/powerpoint/2010/main" val="10726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are the students learning the specific content they are being taught?</a:t>
            </a:r>
          </a:p>
          <a:p>
            <a:endParaRPr lang="en-US" dirty="0" smtClean="0"/>
          </a:p>
          <a:p>
            <a:r>
              <a:rPr lang="en-US" dirty="0" smtClean="0"/>
              <a:t>Which common assessments will be given from your </a:t>
            </a:r>
            <a:r>
              <a:rPr lang="en-US" b="1" dirty="0" smtClean="0">
                <a:solidFill>
                  <a:srgbClr val="408000"/>
                </a:solidFill>
              </a:rPr>
              <a:t>core</a:t>
            </a:r>
            <a:r>
              <a:rPr lang="en-US" dirty="0" smtClean="0"/>
              <a:t> and from your </a:t>
            </a:r>
            <a:r>
              <a:rPr lang="en-US" b="1" dirty="0" smtClean="0">
                <a:solidFill>
                  <a:schemeClr val="accent6">
                    <a:lumMod val="75000"/>
                  </a:schemeClr>
                </a:solidFill>
              </a:rPr>
              <a:t>intervention</a:t>
            </a:r>
            <a:r>
              <a:rPr lang="en-US" dirty="0" smtClean="0"/>
              <a:t> programs? </a:t>
            </a:r>
          </a:p>
        </p:txBody>
      </p:sp>
      <p:sp>
        <p:nvSpPr>
          <p:cNvPr id="3" name="Title 2"/>
          <p:cNvSpPr>
            <a:spLocks noGrp="1"/>
          </p:cNvSpPr>
          <p:nvPr>
            <p:ph type="title"/>
          </p:nvPr>
        </p:nvSpPr>
        <p:spPr/>
        <p:txBody>
          <a:bodyPr/>
          <a:lstStyle/>
          <a:p>
            <a:r>
              <a:rPr lang="en-US" dirty="0" smtClean="0"/>
              <a:t>Outcome/Mastery</a:t>
            </a:r>
            <a:endParaRPr lang="en-US" dirty="0"/>
          </a:p>
        </p:txBody>
      </p:sp>
    </p:spTree>
    <p:extLst>
      <p:ext uri="{BB962C8B-B14F-4D97-AF65-F5344CB8AC3E}">
        <p14:creationId xmlns:p14="http://schemas.microsoft.com/office/powerpoint/2010/main" val="1396091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Summative </a:t>
            </a:r>
            <a:r>
              <a:rPr lang="en-US" dirty="0" smtClean="0"/>
              <a:t>(Assessment </a:t>
            </a:r>
            <a:r>
              <a:rPr lang="en-US" i="1" dirty="0" smtClean="0"/>
              <a:t>of</a:t>
            </a:r>
            <a:r>
              <a:rPr lang="en-US" dirty="0" smtClean="0"/>
              <a:t> learning)</a:t>
            </a:r>
          </a:p>
          <a:p>
            <a:pPr lvl="1"/>
            <a:r>
              <a:rPr lang="en-US" dirty="0" smtClean="0"/>
              <a:t>SBAC, End of Unit Assessments</a:t>
            </a:r>
          </a:p>
          <a:p>
            <a:pPr lvl="1"/>
            <a:endParaRPr lang="en-US" b="1" dirty="0"/>
          </a:p>
          <a:p>
            <a:r>
              <a:rPr lang="en-US" b="1" dirty="0" smtClean="0"/>
              <a:t>Formative </a:t>
            </a:r>
            <a:r>
              <a:rPr lang="en-US" dirty="0" smtClean="0"/>
              <a:t>(Assessments </a:t>
            </a:r>
            <a:r>
              <a:rPr lang="en-US" i="1" dirty="0" smtClean="0"/>
              <a:t>for</a:t>
            </a:r>
            <a:r>
              <a:rPr lang="en-US" dirty="0" smtClean="0"/>
              <a:t> learning)</a:t>
            </a:r>
          </a:p>
          <a:p>
            <a:pPr lvl="1"/>
            <a:r>
              <a:rPr lang="en-US" dirty="0" smtClean="0"/>
              <a:t>Exit Tickets</a:t>
            </a:r>
          </a:p>
          <a:p>
            <a:pPr lvl="1"/>
            <a:r>
              <a:rPr lang="en-US" dirty="0" smtClean="0"/>
              <a:t>Response Cards</a:t>
            </a:r>
          </a:p>
          <a:p>
            <a:pPr lvl="1"/>
            <a:r>
              <a:rPr lang="en-US" dirty="0" smtClean="0"/>
              <a:t>Daily Math Tasks</a:t>
            </a:r>
            <a:endParaRPr lang="en-US" dirty="0"/>
          </a:p>
        </p:txBody>
      </p:sp>
      <p:sp>
        <p:nvSpPr>
          <p:cNvPr id="3" name="Title 2"/>
          <p:cNvSpPr>
            <a:spLocks noGrp="1"/>
          </p:cNvSpPr>
          <p:nvPr>
            <p:ph type="title"/>
          </p:nvPr>
        </p:nvSpPr>
        <p:spPr/>
        <p:txBody>
          <a:bodyPr/>
          <a:lstStyle/>
          <a:p>
            <a:endParaRPr lang="en-US" dirty="0"/>
          </a:p>
        </p:txBody>
      </p:sp>
      <p:sp>
        <p:nvSpPr>
          <p:cNvPr id="4" name="TextBox 3"/>
          <p:cNvSpPr txBox="1"/>
          <p:nvPr/>
        </p:nvSpPr>
        <p:spPr>
          <a:xfrm>
            <a:off x="602672" y="5417128"/>
            <a:ext cx="7938655" cy="954107"/>
          </a:xfrm>
          <a:prstGeom prst="rect">
            <a:avLst/>
          </a:prstGeom>
          <a:noFill/>
        </p:spPr>
        <p:txBody>
          <a:bodyPr wrap="square" rtlCol="0">
            <a:spAutoFit/>
          </a:bodyPr>
          <a:lstStyle/>
          <a:p>
            <a:r>
              <a:rPr lang="en-US" sz="2800" b="1" dirty="0" smtClean="0">
                <a:solidFill>
                  <a:srgbClr val="FF0000"/>
                </a:solidFill>
                <a:latin typeface="Optima" charset="0"/>
                <a:ea typeface="Optima" charset="0"/>
                <a:cs typeface="Optima" charset="0"/>
              </a:rPr>
              <a:t>Please note: </a:t>
            </a:r>
            <a:r>
              <a:rPr lang="en-US" sz="2800" i="1" dirty="0" smtClean="0">
                <a:latin typeface="Optima" charset="0"/>
                <a:ea typeface="Optima" charset="0"/>
                <a:cs typeface="Optima" charset="0"/>
              </a:rPr>
              <a:t>An assessment is only </a:t>
            </a:r>
            <a:r>
              <a:rPr lang="en-US" sz="2800" b="1" i="1" dirty="0" smtClean="0">
                <a:latin typeface="Optima" charset="0"/>
                <a:ea typeface="Optima" charset="0"/>
                <a:cs typeface="Optima" charset="0"/>
              </a:rPr>
              <a:t>formative</a:t>
            </a:r>
            <a:r>
              <a:rPr lang="en-US" sz="2800" i="1" dirty="0" smtClean="0">
                <a:latin typeface="Optima" charset="0"/>
                <a:ea typeface="Optima" charset="0"/>
                <a:cs typeface="Optima" charset="0"/>
              </a:rPr>
              <a:t> if we use the information to guide future instruction.</a:t>
            </a:r>
            <a:endParaRPr lang="en-US" sz="2800" i="1" dirty="0">
              <a:latin typeface="Optima" charset="0"/>
              <a:ea typeface="Optima" charset="0"/>
              <a:cs typeface="Optima" charset="0"/>
            </a:endParaRPr>
          </a:p>
        </p:txBody>
      </p:sp>
    </p:spTree>
    <p:extLst>
      <p:ext uri="{BB962C8B-B14F-4D97-AF65-F5344CB8AC3E}">
        <p14:creationId xmlns:p14="http://schemas.microsoft.com/office/powerpoint/2010/main" val="1085690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2303"/>
            <a:ext cx="8229600" cy="4743433"/>
          </a:xfrm>
        </p:spPr>
        <p:txBody>
          <a:bodyPr>
            <a:normAutofit/>
          </a:bodyPr>
          <a:lstStyle/>
          <a:p>
            <a:r>
              <a:rPr lang="en-US" dirty="0" smtClean="0">
                <a:ea typeface="ＭＳ Ｐゴシック" charset="0"/>
              </a:rPr>
              <a:t>Monitor </a:t>
            </a:r>
            <a:r>
              <a:rPr lang="en-US" dirty="0">
                <a:ea typeface="ＭＳ Ｐゴシック" charset="0"/>
              </a:rPr>
              <a:t>the progress of tier 2, tier 3 and borderline tier 1 students at least once a month using grade-appropriate </a:t>
            </a:r>
            <a:r>
              <a:rPr lang="en-US" b="1" u="sng" dirty="0">
                <a:solidFill>
                  <a:srgbClr val="FF0000"/>
                </a:solidFill>
                <a:ea typeface="ＭＳ Ｐゴシック" charset="0"/>
              </a:rPr>
              <a:t>general outcome </a:t>
            </a:r>
            <a:r>
              <a:rPr lang="en-US" b="1" u="sng" dirty="0" smtClean="0">
                <a:solidFill>
                  <a:srgbClr val="FF0000"/>
                </a:solidFill>
                <a:ea typeface="ＭＳ Ｐゴシック" charset="0"/>
              </a:rPr>
              <a:t>measures</a:t>
            </a:r>
          </a:p>
          <a:p>
            <a:pPr lvl="1"/>
            <a:r>
              <a:rPr lang="en-US" b="1" dirty="0" smtClean="0">
                <a:ea typeface="ＭＳ Ｐゴシック" charset="0"/>
              </a:rPr>
              <a:t>MONTHLY</a:t>
            </a:r>
          </a:p>
          <a:p>
            <a:pPr lvl="1"/>
            <a:endParaRPr lang="en-US" dirty="0" smtClean="0">
              <a:ea typeface="ＭＳ Ｐゴシック" charset="0"/>
            </a:endParaRPr>
          </a:p>
          <a:p>
            <a:pPr>
              <a:spcBef>
                <a:spcPts val="400"/>
              </a:spcBef>
            </a:pPr>
            <a:r>
              <a:rPr lang="en-US" dirty="0">
                <a:ea typeface="ＭＳ Ｐゴシック" charset="0"/>
              </a:rPr>
              <a:t>Use </a:t>
            </a:r>
            <a:r>
              <a:rPr lang="en-US" b="1" u="sng" dirty="0">
                <a:solidFill>
                  <a:srgbClr val="FF0000"/>
                </a:solidFill>
                <a:ea typeface="ＭＳ Ｐゴシック" charset="0"/>
              </a:rPr>
              <a:t>curriculum-embedded assessments</a:t>
            </a:r>
            <a:r>
              <a:rPr lang="en-US" b="1" dirty="0">
                <a:solidFill>
                  <a:srgbClr val="FF0000"/>
                </a:solidFill>
                <a:ea typeface="ＭＳ Ｐゴシック" charset="0"/>
              </a:rPr>
              <a:t> </a:t>
            </a:r>
            <a:r>
              <a:rPr lang="en-US" dirty="0">
                <a:ea typeface="ＭＳ Ｐゴシック" charset="0"/>
              </a:rPr>
              <a:t>in intervention materials</a:t>
            </a:r>
          </a:p>
          <a:p>
            <a:pPr lvl="1">
              <a:spcBef>
                <a:spcPts val="400"/>
              </a:spcBef>
            </a:pPr>
            <a:r>
              <a:rPr lang="en-US" b="1" dirty="0" smtClean="0">
                <a:ea typeface="ＭＳ Ｐゴシック" charset="0"/>
              </a:rPr>
              <a:t>DAILY to WEEKLY</a:t>
            </a:r>
            <a:endParaRPr lang="en-US" b="1" dirty="0">
              <a:ea typeface="ＭＳ Ｐゴシック" charset="0"/>
            </a:endParaRPr>
          </a:p>
          <a:p>
            <a:endParaRPr lang="en-US" dirty="0"/>
          </a:p>
        </p:txBody>
      </p:sp>
      <p:sp>
        <p:nvSpPr>
          <p:cNvPr id="3" name="Title 2"/>
          <p:cNvSpPr>
            <a:spLocks noGrp="1"/>
          </p:cNvSpPr>
          <p:nvPr>
            <p:ph type="title"/>
          </p:nvPr>
        </p:nvSpPr>
        <p:spPr/>
        <p:txBody>
          <a:bodyPr>
            <a:normAutofit/>
          </a:bodyPr>
          <a:lstStyle/>
          <a:p>
            <a:r>
              <a:rPr lang="en-US" sz="4000" dirty="0" smtClean="0"/>
              <a:t>IES Suggestions: Progress Monitoring</a:t>
            </a:r>
            <a:endParaRPr lang="en-US" sz="4000" dirty="0"/>
          </a:p>
        </p:txBody>
      </p:sp>
      <p:sp>
        <p:nvSpPr>
          <p:cNvPr id="4" name="Rectangle 3"/>
          <p:cNvSpPr/>
          <p:nvPr/>
        </p:nvSpPr>
        <p:spPr>
          <a:xfrm>
            <a:off x="457200" y="4368800"/>
            <a:ext cx="8229600" cy="1765300"/>
          </a:xfrm>
          <a:prstGeom prst="rect">
            <a:avLst/>
          </a:prstGeom>
          <a:solidFill>
            <a:srgbClr val="FF0000">
              <a:alpha val="11000"/>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595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“One practical approach that all schools can do to support the success of the formative assessment process with struggling learners is to agree to the same rules, mathematical models, vocabulary, and notation</a:t>
            </a:r>
            <a:r>
              <a:rPr lang="mr-IN" dirty="0" smtClean="0"/>
              <a:t>…</a:t>
            </a:r>
            <a:r>
              <a:rPr lang="en-US" dirty="0"/>
              <a:t> </a:t>
            </a:r>
            <a:r>
              <a:rPr lang="en-US" dirty="0" smtClean="0"/>
              <a:t>All stakeholders can engage more effectively in the formative assessment process when the strategies are </a:t>
            </a:r>
            <a:r>
              <a:rPr lang="en-US" b="1" i="1" dirty="0" smtClean="0"/>
              <a:t>agreed upon</a:t>
            </a:r>
            <a:r>
              <a:rPr lang="en-US" dirty="0" smtClean="0"/>
              <a:t>.”</a:t>
            </a:r>
          </a:p>
          <a:p>
            <a:pPr lvl="1"/>
            <a:r>
              <a:rPr lang="en-US" sz="2400" i="1" dirty="0" smtClean="0"/>
              <a:t>NCTM, A Fresh Look at Formative Assessment in Mathematics Teaching</a:t>
            </a:r>
            <a:endParaRPr lang="en-US" sz="2400" i="1" dirty="0"/>
          </a:p>
        </p:txBody>
      </p:sp>
      <p:sp>
        <p:nvSpPr>
          <p:cNvPr id="3" name="Title 2"/>
          <p:cNvSpPr>
            <a:spLocks noGrp="1"/>
          </p:cNvSpPr>
          <p:nvPr>
            <p:ph type="title"/>
          </p:nvPr>
        </p:nvSpPr>
        <p:spPr/>
        <p:txBody>
          <a:bodyPr>
            <a:normAutofit fontScale="90000"/>
          </a:bodyPr>
          <a:lstStyle/>
          <a:p>
            <a:r>
              <a:rPr lang="en-US" u="sng" dirty="0" smtClean="0"/>
              <a:t>Common</a:t>
            </a:r>
            <a:r>
              <a:rPr lang="en-US" dirty="0" smtClean="0"/>
              <a:t> Formative Assessments </a:t>
            </a:r>
            <a:endParaRPr lang="en-US" dirty="0"/>
          </a:p>
        </p:txBody>
      </p:sp>
      <p:pic>
        <p:nvPicPr>
          <p:cNvPr id="3080" name="Picture 8" descr="mage result for A Fresh Look at Formative Assessment in Mathematics Teach"/>
          <p:cNvPicPr>
            <a:picLocks noChangeAspect="1" noChangeArrowheads="1"/>
          </p:cNvPicPr>
          <p:nvPr/>
        </p:nvPicPr>
        <p:blipFill rotWithShape="1">
          <a:blip r:embed="rId2">
            <a:extLst>
              <a:ext uri="{28A0092B-C50C-407E-A947-70E740481C1C}">
                <a14:useLocalDpi xmlns:a14="http://schemas.microsoft.com/office/drawing/2010/main" val="0"/>
              </a:ext>
            </a:extLst>
          </a:blip>
          <a:srcRect l="27333" r="27555" b="8145"/>
          <a:stretch/>
        </p:blipFill>
        <p:spPr bwMode="auto">
          <a:xfrm>
            <a:off x="7661318" y="5140036"/>
            <a:ext cx="1291028" cy="153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25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2400"/>
            <a:ext cx="8229600" cy="5084837"/>
          </a:xfrm>
        </p:spPr>
        <p:txBody>
          <a:bodyPr>
            <a:normAutofit/>
          </a:bodyPr>
          <a:lstStyle/>
          <a:p>
            <a:r>
              <a:rPr lang="en-US" sz="3600" dirty="0" smtClean="0"/>
              <a:t>What are your common Mastery/Outcomes </a:t>
            </a:r>
            <a:r>
              <a:rPr lang="en-US" sz="3600" dirty="0" smtClean="0"/>
              <a:t>Assessments?</a:t>
            </a:r>
            <a:endParaRPr lang="en-US" sz="3600" dirty="0" smtClean="0"/>
          </a:p>
          <a:p>
            <a:pPr marL="971550" lvl="1" indent="-514350">
              <a:buFont typeface="+mj-lt"/>
              <a:buAutoNum type="arabicPeriod"/>
            </a:pPr>
            <a:r>
              <a:rPr lang="en-US" sz="3200" dirty="0" smtClean="0"/>
              <a:t>Summative</a:t>
            </a:r>
          </a:p>
          <a:p>
            <a:pPr marL="971550" lvl="1" indent="-514350">
              <a:buFont typeface="+mj-lt"/>
              <a:buAutoNum type="arabicPeriod"/>
            </a:pPr>
            <a:r>
              <a:rPr lang="en-US" sz="3200" dirty="0" smtClean="0"/>
              <a:t>Formative</a:t>
            </a:r>
          </a:p>
          <a:p>
            <a:endParaRPr lang="en-US" dirty="0"/>
          </a:p>
        </p:txBody>
      </p:sp>
      <p:sp>
        <p:nvSpPr>
          <p:cNvPr id="3" name="Title 2"/>
          <p:cNvSpPr>
            <a:spLocks noGrp="1"/>
          </p:cNvSpPr>
          <p:nvPr>
            <p:ph type="title"/>
          </p:nvPr>
        </p:nvSpPr>
        <p:spPr/>
        <p:txBody>
          <a:bodyPr>
            <a:normAutofit/>
          </a:bodyPr>
          <a:lstStyle/>
          <a:p>
            <a:r>
              <a:rPr lang="en-US" dirty="0" smtClean="0"/>
              <a:t>Team Time: Outcome/Mastery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 y="3731867"/>
            <a:ext cx="9144000" cy="3036627"/>
          </a:xfrm>
          <a:prstGeom prst="rect">
            <a:avLst/>
          </a:prstGeom>
        </p:spPr>
      </p:pic>
    </p:spTree>
    <p:extLst>
      <p:ext uri="{BB962C8B-B14F-4D97-AF65-F5344CB8AC3E}">
        <p14:creationId xmlns:p14="http://schemas.microsoft.com/office/powerpoint/2010/main" val="15228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2302"/>
            <a:ext cx="8229600" cy="5061401"/>
          </a:xfrm>
        </p:spPr>
        <p:txBody>
          <a:bodyPr>
            <a:normAutofit/>
          </a:bodyPr>
          <a:lstStyle/>
          <a:p>
            <a:r>
              <a:rPr lang="en-US" dirty="0" smtClean="0"/>
              <a:t>What do you currently have in place?</a:t>
            </a:r>
          </a:p>
          <a:p>
            <a:r>
              <a:rPr lang="en-US" dirty="0" smtClean="0"/>
              <a:t>What areas of need do you have?</a:t>
            </a:r>
          </a:p>
          <a:p>
            <a:r>
              <a:rPr lang="en-US" dirty="0" smtClean="0"/>
              <a:t>Things to remember:</a:t>
            </a:r>
          </a:p>
          <a:p>
            <a:pPr lvl="1"/>
            <a:r>
              <a:rPr lang="en-US" dirty="0" smtClean="0"/>
              <a:t>Think purpose, not test. A test can serve multiple purposes</a:t>
            </a:r>
          </a:p>
          <a:p>
            <a:pPr lvl="1"/>
            <a:r>
              <a:rPr lang="en-US" dirty="0" smtClean="0"/>
              <a:t>Are your assessments appropriate for the purpose they are being used?</a:t>
            </a:r>
          </a:p>
          <a:p>
            <a:pPr lvl="1"/>
            <a:r>
              <a:rPr lang="en-US" dirty="0" smtClean="0"/>
              <a:t>Start with what you have, before looking to add assessments</a:t>
            </a:r>
          </a:p>
          <a:p>
            <a:pPr lvl="1"/>
            <a:endParaRPr lang="en-US" dirty="0"/>
          </a:p>
        </p:txBody>
      </p:sp>
      <p:sp>
        <p:nvSpPr>
          <p:cNvPr id="3" name="Title 2"/>
          <p:cNvSpPr>
            <a:spLocks noGrp="1"/>
          </p:cNvSpPr>
          <p:nvPr>
            <p:ph type="title"/>
          </p:nvPr>
        </p:nvSpPr>
        <p:spPr/>
        <p:txBody>
          <a:bodyPr>
            <a:normAutofit fontScale="90000"/>
          </a:bodyPr>
          <a:lstStyle/>
          <a:p>
            <a:r>
              <a:rPr lang="en-US" dirty="0" smtClean="0"/>
              <a:t>Look at your Assessment Protocol</a:t>
            </a:r>
            <a:endParaRPr lang="en-US" dirty="0"/>
          </a:p>
        </p:txBody>
      </p:sp>
    </p:spTree>
    <p:extLst>
      <p:ext uri="{BB962C8B-B14F-4D97-AF65-F5344CB8AC3E}">
        <p14:creationId xmlns:p14="http://schemas.microsoft.com/office/powerpoint/2010/main" val="1538316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5" y="1371600"/>
            <a:ext cx="8841010" cy="5188071"/>
          </a:xfrm>
          <a:prstGeom prst="rect">
            <a:avLst/>
          </a:prstGeom>
        </p:spPr>
      </p:pic>
    </p:spTree>
    <p:extLst>
      <p:ext uri="{BB962C8B-B14F-4D97-AF65-F5344CB8AC3E}">
        <p14:creationId xmlns:p14="http://schemas.microsoft.com/office/powerpoint/2010/main" val="1254491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 y="2015583"/>
            <a:ext cx="8936182" cy="2967856"/>
          </a:xfrm>
          <a:prstGeom prst="rect">
            <a:avLst/>
          </a:prstGeom>
        </p:spPr>
      </p:pic>
    </p:spTree>
    <p:extLst>
      <p:ext uri="{BB962C8B-B14F-4D97-AF65-F5344CB8AC3E}">
        <p14:creationId xmlns:p14="http://schemas.microsoft.com/office/powerpoint/2010/main" val="186813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9934" y="3103092"/>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Optima"/>
                <a:cs typeface="Optima"/>
              </a:rPr>
              <a:t>2. Problem Analysis</a:t>
            </a:r>
            <a:endParaRPr lang="en-US" sz="2800" dirty="0">
              <a:latin typeface="Optima"/>
              <a:cs typeface="Optima"/>
            </a:endParaRPr>
          </a:p>
        </p:txBody>
      </p:sp>
      <p:sp>
        <p:nvSpPr>
          <p:cNvPr id="5" name="Rounded Rectangle 4"/>
          <p:cNvSpPr/>
          <p:nvPr/>
        </p:nvSpPr>
        <p:spPr>
          <a:xfrm>
            <a:off x="1003579" y="1825257"/>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Optima"/>
                <a:cs typeface="Optima"/>
              </a:rPr>
              <a:t>1. Problem Identification</a:t>
            </a:r>
            <a:endParaRPr lang="en-US" sz="2600" dirty="0">
              <a:latin typeface="Optima"/>
              <a:cs typeface="Optima"/>
            </a:endParaRPr>
          </a:p>
        </p:txBody>
      </p:sp>
      <p:sp>
        <p:nvSpPr>
          <p:cNvPr id="6" name="Rounded Rectangle 5"/>
          <p:cNvSpPr/>
          <p:nvPr/>
        </p:nvSpPr>
        <p:spPr>
          <a:xfrm>
            <a:off x="992903" y="4380927"/>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Optima"/>
                <a:cs typeface="Optima"/>
              </a:rPr>
              <a:t>3. Plan Development</a:t>
            </a:r>
            <a:endParaRPr lang="en-US" sz="2500" dirty="0">
              <a:latin typeface="Optima"/>
              <a:cs typeface="Optima"/>
            </a:endParaRPr>
          </a:p>
        </p:txBody>
      </p:sp>
      <p:sp>
        <p:nvSpPr>
          <p:cNvPr id="7" name="Rounded Rectangle 6"/>
          <p:cNvSpPr/>
          <p:nvPr/>
        </p:nvSpPr>
        <p:spPr>
          <a:xfrm>
            <a:off x="992903" y="5658762"/>
            <a:ext cx="2239296" cy="10409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200" dirty="0" smtClean="0">
                <a:latin typeface="Optima"/>
                <a:cs typeface="Optima"/>
              </a:rPr>
              <a:t>4. Plan Implementation &amp; Evaluation</a:t>
            </a:r>
            <a:endParaRPr lang="en-US" sz="2200" dirty="0">
              <a:latin typeface="Optima"/>
              <a:cs typeface="Optima"/>
            </a:endParaRPr>
          </a:p>
        </p:txBody>
      </p:sp>
      <p:sp>
        <p:nvSpPr>
          <p:cNvPr id="10" name="Rounded Rectangle 9"/>
          <p:cNvSpPr/>
          <p:nvPr/>
        </p:nvSpPr>
        <p:spPr>
          <a:xfrm>
            <a:off x="5098078" y="1808739"/>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Screening</a:t>
            </a:r>
            <a:endParaRPr lang="en-US" sz="3200" dirty="0">
              <a:latin typeface="Optima" charset="0"/>
              <a:ea typeface="Optima" charset="0"/>
              <a:cs typeface="Optima" charset="0"/>
            </a:endParaRPr>
          </a:p>
        </p:txBody>
      </p:sp>
      <p:sp>
        <p:nvSpPr>
          <p:cNvPr id="11" name="Rounded Rectangle 10"/>
          <p:cNvSpPr/>
          <p:nvPr/>
        </p:nvSpPr>
        <p:spPr>
          <a:xfrm>
            <a:off x="4206194" y="3086315"/>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Diagnostic</a:t>
            </a:r>
            <a:endParaRPr lang="en-US" sz="3200" dirty="0">
              <a:latin typeface="Optima" charset="0"/>
              <a:ea typeface="Optima" charset="0"/>
              <a:cs typeface="Optima" charset="0"/>
            </a:endParaRPr>
          </a:p>
        </p:txBody>
      </p:sp>
      <p:sp>
        <p:nvSpPr>
          <p:cNvPr id="12" name="Rounded Rectangle 11"/>
          <p:cNvSpPr/>
          <p:nvPr/>
        </p:nvSpPr>
        <p:spPr>
          <a:xfrm>
            <a:off x="4206193" y="5667351"/>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Optima" charset="0"/>
                <a:ea typeface="Optima" charset="0"/>
                <a:cs typeface="Optima" charset="0"/>
              </a:rPr>
              <a:t>Progress Monitoring</a:t>
            </a:r>
            <a:endParaRPr lang="en-US" sz="2800" dirty="0">
              <a:latin typeface="Optima" charset="0"/>
              <a:ea typeface="Optima" charset="0"/>
              <a:cs typeface="Optima" charset="0"/>
            </a:endParaRPr>
          </a:p>
        </p:txBody>
      </p:sp>
      <p:sp>
        <p:nvSpPr>
          <p:cNvPr id="13" name="Rounded Rectangle 12"/>
          <p:cNvSpPr/>
          <p:nvPr/>
        </p:nvSpPr>
        <p:spPr>
          <a:xfrm>
            <a:off x="6690964" y="3103092"/>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Outcome/Mastery</a:t>
            </a:r>
            <a:endParaRPr lang="en-US" sz="3200" dirty="0">
              <a:latin typeface="Optima" charset="0"/>
              <a:ea typeface="Optima" charset="0"/>
              <a:cs typeface="Optima" charset="0"/>
            </a:endParaRPr>
          </a:p>
        </p:txBody>
      </p:sp>
      <p:sp>
        <p:nvSpPr>
          <p:cNvPr id="14" name="TextBox 13"/>
          <p:cNvSpPr txBox="1"/>
          <p:nvPr/>
        </p:nvSpPr>
        <p:spPr>
          <a:xfrm>
            <a:off x="159216" y="1254955"/>
            <a:ext cx="4355046" cy="584775"/>
          </a:xfrm>
          <a:prstGeom prst="rect">
            <a:avLst/>
          </a:prstGeom>
          <a:noFill/>
        </p:spPr>
        <p:txBody>
          <a:bodyPr wrap="square" rtlCol="0">
            <a:spAutoFit/>
          </a:bodyPr>
          <a:lstStyle/>
          <a:p>
            <a:pPr algn="ctr"/>
            <a:r>
              <a:rPr lang="en-US" sz="3200" dirty="0" smtClean="0">
                <a:latin typeface="Optima" charset="0"/>
                <a:ea typeface="Optima" charset="0"/>
                <a:cs typeface="Optima" charset="0"/>
              </a:rPr>
              <a:t>Problem Solving Step</a:t>
            </a:r>
            <a:endParaRPr lang="en-US" sz="3200" dirty="0">
              <a:latin typeface="Optima" charset="0"/>
              <a:ea typeface="Optima" charset="0"/>
              <a:cs typeface="Optima" charset="0"/>
            </a:endParaRPr>
          </a:p>
        </p:txBody>
      </p:sp>
      <p:sp>
        <p:nvSpPr>
          <p:cNvPr id="15" name="TextBox 14"/>
          <p:cNvSpPr txBox="1"/>
          <p:nvPr/>
        </p:nvSpPr>
        <p:spPr>
          <a:xfrm>
            <a:off x="4206194" y="1223964"/>
            <a:ext cx="4355046" cy="584775"/>
          </a:xfrm>
          <a:prstGeom prst="rect">
            <a:avLst/>
          </a:prstGeom>
          <a:noFill/>
        </p:spPr>
        <p:txBody>
          <a:bodyPr wrap="square" rtlCol="0">
            <a:spAutoFit/>
          </a:bodyPr>
          <a:lstStyle/>
          <a:p>
            <a:pPr algn="ctr"/>
            <a:r>
              <a:rPr lang="en-US" sz="3200" dirty="0" smtClean="0">
                <a:latin typeface="Optima" charset="0"/>
                <a:ea typeface="Optima" charset="0"/>
                <a:cs typeface="Optima" charset="0"/>
              </a:rPr>
              <a:t>Assessment Type</a:t>
            </a:r>
            <a:endParaRPr lang="en-US" sz="3200" dirty="0">
              <a:latin typeface="Optima" charset="0"/>
              <a:ea typeface="Optima" charset="0"/>
              <a:cs typeface="Optima" charset="0"/>
            </a:endParaRPr>
          </a:p>
        </p:txBody>
      </p:sp>
      <p:sp>
        <p:nvSpPr>
          <p:cNvPr id="16" name="Rounded Rectangle 15"/>
          <p:cNvSpPr/>
          <p:nvPr/>
        </p:nvSpPr>
        <p:spPr>
          <a:xfrm>
            <a:off x="4206193" y="4363891"/>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Diagnostic</a:t>
            </a:r>
            <a:endParaRPr lang="en-US" sz="3200" dirty="0">
              <a:latin typeface="Optima" charset="0"/>
              <a:ea typeface="Optima" charset="0"/>
              <a:cs typeface="Optima" charset="0"/>
            </a:endParaRPr>
          </a:p>
        </p:txBody>
      </p:sp>
      <p:sp>
        <p:nvSpPr>
          <p:cNvPr id="17" name="Title 16"/>
          <p:cNvSpPr>
            <a:spLocks noGrp="1"/>
          </p:cNvSpPr>
          <p:nvPr>
            <p:ph type="title"/>
          </p:nvPr>
        </p:nvSpPr>
        <p:spPr>
          <a:xfrm>
            <a:off x="457200" y="204435"/>
            <a:ext cx="8229600" cy="981011"/>
          </a:xfrm>
        </p:spPr>
        <p:txBody>
          <a:bodyPr/>
          <a:lstStyle/>
          <a:p>
            <a:r>
              <a:rPr lang="en-US" dirty="0" smtClean="0"/>
              <a:t>RTI for Math</a:t>
            </a:r>
            <a:endParaRPr lang="en-US" dirty="0"/>
          </a:p>
        </p:txBody>
      </p:sp>
      <p:sp>
        <p:nvSpPr>
          <p:cNvPr id="18" name="Rounded Rectangle 17"/>
          <p:cNvSpPr/>
          <p:nvPr/>
        </p:nvSpPr>
        <p:spPr>
          <a:xfrm>
            <a:off x="6690963" y="4363891"/>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Outcome/Mastery</a:t>
            </a:r>
            <a:endParaRPr lang="en-US" sz="3200" dirty="0">
              <a:latin typeface="Optima" charset="0"/>
              <a:ea typeface="Optima" charset="0"/>
              <a:cs typeface="Optima" charset="0"/>
            </a:endParaRPr>
          </a:p>
        </p:txBody>
      </p:sp>
      <p:sp>
        <p:nvSpPr>
          <p:cNvPr id="19" name="Rounded Rectangle 18"/>
          <p:cNvSpPr/>
          <p:nvPr/>
        </p:nvSpPr>
        <p:spPr>
          <a:xfrm>
            <a:off x="6690963" y="5641985"/>
            <a:ext cx="2239297" cy="1057440"/>
          </a:xfrm>
          <a:prstGeom prst="roundRect">
            <a:avLst/>
          </a:prstGeom>
          <a:solidFill>
            <a:srgbClr val="00B050"/>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latin typeface="Optima" charset="0"/>
                <a:ea typeface="Optima" charset="0"/>
                <a:cs typeface="Optima" charset="0"/>
              </a:rPr>
              <a:t>Outcome/Mastery</a:t>
            </a:r>
            <a:endParaRPr lang="en-US" sz="3200" dirty="0">
              <a:latin typeface="Optima" charset="0"/>
              <a:ea typeface="Optima" charset="0"/>
              <a:cs typeface="Optima" charset="0"/>
            </a:endParaRPr>
          </a:p>
        </p:txBody>
      </p:sp>
      <p:sp>
        <p:nvSpPr>
          <p:cNvPr id="2" name="Rounded Rectangle 1"/>
          <p:cNvSpPr/>
          <p:nvPr/>
        </p:nvSpPr>
        <p:spPr>
          <a:xfrm>
            <a:off x="4206191" y="3094703"/>
            <a:ext cx="4724067" cy="1074217"/>
          </a:xfrm>
          <a:prstGeom prst="roundRect">
            <a:avLst/>
          </a:prstGeom>
          <a:solidFill>
            <a:srgbClr val="FF0000">
              <a:alpha val="18824"/>
            </a:srgb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206192" y="4372351"/>
            <a:ext cx="4724067" cy="1074217"/>
          </a:xfrm>
          <a:prstGeom prst="roundRect">
            <a:avLst/>
          </a:prstGeom>
          <a:solidFill>
            <a:srgbClr val="FF0000">
              <a:alpha val="18824"/>
            </a:srgb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8" grpId="0" animBg="1"/>
      <p:bldP spid="19" grpId="0" animBg="1"/>
      <p:bldP spid="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Screening</a:t>
            </a:r>
          </a:p>
          <a:p>
            <a:r>
              <a:rPr lang="en-US" sz="4000" dirty="0" smtClean="0"/>
              <a:t>Progress Monitoring</a:t>
            </a:r>
          </a:p>
          <a:p>
            <a:r>
              <a:rPr lang="en-US" sz="4000" dirty="0" smtClean="0"/>
              <a:t>Diagnostic</a:t>
            </a:r>
          </a:p>
          <a:p>
            <a:r>
              <a:rPr lang="en-US" sz="4000" dirty="0" smtClean="0"/>
              <a:t>Outcome/Mastery</a:t>
            </a:r>
            <a:endParaRPr lang="en-US" sz="4000" dirty="0"/>
          </a:p>
        </p:txBody>
      </p:sp>
      <p:sp>
        <p:nvSpPr>
          <p:cNvPr id="3" name="Title 2"/>
          <p:cNvSpPr>
            <a:spLocks noGrp="1"/>
          </p:cNvSpPr>
          <p:nvPr>
            <p:ph type="title"/>
          </p:nvPr>
        </p:nvSpPr>
        <p:spPr/>
        <p:txBody>
          <a:bodyPr/>
          <a:lstStyle/>
          <a:p>
            <a:r>
              <a:rPr lang="en-US" dirty="0" smtClean="0"/>
              <a:t>Partner Time</a:t>
            </a:r>
            <a:endParaRPr lang="en-US" dirty="0"/>
          </a:p>
        </p:txBody>
      </p:sp>
      <p:sp>
        <p:nvSpPr>
          <p:cNvPr id="4" name="TextBox 3"/>
          <p:cNvSpPr txBox="1"/>
          <p:nvPr/>
        </p:nvSpPr>
        <p:spPr>
          <a:xfrm>
            <a:off x="187037" y="4765964"/>
            <a:ext cx="8769926" cy="1077218"/>
          </a:xfrm>
          <a:prstGeom prst="rect">
            <a:avLst/>
          </a:prstGeom>
          <a:noFill/>
        </p:spPr>
        <p:txBody>
          <a:bodyPr wrap="square" rtlCol="0">
            <a:spAutoFit/>
          </a:bodyPr>
          <a:lstStyle/>
          <a:p>
            <a:pPr algn="ctr"/>
            <a:r>
              <a:rPr lang="en-US" sz="3200" b="1" i="1" dirty="0" smtClean="0">
                <a:solidFill>
                  <a:srgbClr val="FF0000"/>
                </a:solidFill>
                <a:latin typeface="Optima" charset="0"/>
                <a:ea typeface="Optima" charset="0"/>
                <a:cs typeface="Optima" charset="0"/>
              </a:rPr>
              <a:t>What assessments do you have that fill these purposes in your RTI reading system?</a:t>
            </a:r>
            <a:endParaRPr lang="en-US" sz="3200" b="1" i="1" dirty="0">
              <a:solidFill>
                <a:srgbClr val="FF0000"/>
              </a:solidFill>
              <a:latin typeface="Optima" charset="0"/>
              <a:ea typeface="Optima" charset="0"/>
              <a:cs typeface="Optima" charset="0"/>
            </a:endParaRPr>
          </a:p>
        </p:txBody>
      </p:sp>
    </p:spTree>
    <p:extLst>
      <p:ext uri="{BB962C8B-B14F-4D97-AF65-F5344CB8AC3E}">
        <p14:creationId xmlns:p14="http://schemas.microsoft.com/office/powerpoint/2010/main" val="120848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0132"/>
            <a:ext cx="8229600" cy="723207"/>
          </a:xfrm>
        </p:spPr>
        <p:txBody>
          <a:bodyPr>
            <a:normAutofit fontScale="90000"/>
          </a:bodyPr>
          <a:lstStyle/>
          <a:p>
            <a:r>
              <a:rPr lang="en-US" dirty="0" smtClean="0"/>
              <a:t>Sample Assessment Protocol</a:t>
            </a:r>
            <a:endParaRPr lang="en-US" dirty="0"/>
          </a:p>
        </p:txBody>
      </p:sp>
      <p:pic>
        <p:nvPicPr>
          <p:cNvPr id="5" name="Picture 4" descr="Screen Shot 2015-11-02 at 2.02.20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903339"/>
            <a:ext cx="9144000" cy="5954661"/>
          </a:xfrm>
          <a:prstGeom prst="rect">
            <a:avLst/>
          </a:prstGeom>
        </p:spPr>
      </p:pic>
    </p:spTree>
    <p:extLst>
      <p:ext uri="{BB962C8B-B14F-4D97-AF65-F5344CB8AC3E}">
        <p14:creationId xmlns:p14="http://schemas.microsoft.com/office/powerpoint/2010/main" val="921889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5243" y="1656235"/>
            <a:ext cx="1300398" cy="768197"/>
          </a:xfrm>
        </p:spPr>
        <p:txBody>
          <a:bodyPr>
            <a:normAutofit/>
          </a:bodyPr>
          <a:lstStyle/>
          <a:p>
            <a:pPr marL="0" indent="0">
              <a:buNone/>
            </a:pPr>
            <a:r>
              <a:rPr lang="en-US" dirty="0" smtClean="0"/>
              <a:t>Brief</a:t>
            </a:r>
          </a:p>
        </p:txBody>
      </p:sp>
      <p:sp>
        <p:nvSpPr>
          <p:cNvPr id="3" name="Title 2"/>
          <p:cNvSpPr>
            <a:spLocks noGrp="1"/>
          </p:cNvSpPr>
          <p:nvPr>
            <p:ph type="title"/>
          </p:nvPr>
        </p:nvSpPr>
        <p:spPr/>
        <p:txBody>
          <a:bodyPr/>
          <a:lstStyle/>
          <a:p>
            <a:r>
              <a:rPr lang="en-US" dirty="0" smtClean="0"/>
              <a:t>Universal Screening</a:t>
            </a:r>
            <a:endParaRPr lang="en-US" dirty="0"/>
          </a:p>
        </p:txBody>
      </p:sp>
      <p:pic>
        <p:nvPicPr>
          <p:cNvPr id="4" name="Picture 3"/>
          <p:cNvPicPr>
            <a:picLocks noChangeAspect="1"/>
          </p:cNvPicPr>
          <p:nvPr/>
        </p:nvPicPr>
        <p:blipFill>
          <a:blip r:embed="rId2" cstate="print"/>
          <a:stretch>
            <a:fillRect/>
          </a:stretch>
        </p:blipFill>
        <p:spPr>
          <a:xfrm>
            <a:off x="3246663" y="1297061"/>
            <a:ext cx="2093448" cy="2093448"/>
          </a:xfrm>
          <a:prstGeom prst="rect">
            <a:avLst/>
          </a:prstGeom>
        </p:spPr>
      </p:pic>
      <p:pic>
        <p:nvPicPr>
          <p:cNvPr id="5" name="Picture 4"/>
          <p:cNvPicPr>
            <a:picLocks noChangeAspect="1"/>
          </p:cNvPicPr>
          <p:nvPr/>
        </p:nvPicPr>
        <p:blipFill>
          <a:blip r:embed="rId3" cstate="print"/>
          <a:stretch>
            <a:fillRect/>
          </a:stretch>
        </p:blipFill>
        <p:spPr>
          <a:xfrm>
            <a:off x="5340111" y="2880583"/>
            <a:ext cx="1957221" cy="1957221"/>
          </a:xfrm>
          <a:prstGeom prst="rect">
            <a:avLst/>
          </a:prstGeom>
        </p:spPr>
      </p:pic>
      <p:sp>
        <p:nvSpPr>
          <p:cNvPr id="7" name="Content Placeholder 1"/>
          <p:cNvSpPr txBox="1">
            <a:spLocks/>
          </p:cNvSpPr>
          <p:nvPr/>
        </p:nvSpPr>
        <p:spPr>
          <a:xfrm>
            <a:off x="353896" y="5512025"/>
            <a:ext cx="2892767" cy="6599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Reliable, Valid</a:t>
            </a:r>
          </a:p>
        </p:txBody>
      </p:sp>
      <p:sp>
        <p:nvSpPr>
          <p:cNvPr id="8" name="Content Placeholder 1"/>
          <p:cNvSpPr txBox="1">
            <a:spLocks/>
          </p:cNvSpPr>
          <p:nvPr/>
        </p:nvSpPr>
        <p:spPr>
          <a:xfrm>
            <a:off x="5546934" y="1760410"/>
            <a:ext cx="2623461" cy="6687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Standardized</a:t>
            </a:r>
            <a:endParaRPr lang="en-US" dirty="0"/>
          </a:p>
        </p:txBody>
      </p:sp>
      <p:sp>
        <p:nvSpPr>
          <p:cNvPr id="9" name="Content Placeholder 1"/>
          <p:cNvSpPr txBox="1">
            <a:spLocks/>
          </p:cNvSpPr>
          <p:nvPr/>
        </p:nvSpPr>
        <p:spPr>
          <a:xfrm>
            <a:off x="4180106" y="5171325"/>
            <a:ext cx="4130116" cy="681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Culturally Appropriate</a:t>
            </a:r>
          </a:p>
          <a:p>
            <a:endParaRPr lang="en-US" dirty="0"/>
          </a:p>
        </p:txBody>
      </p:sp>
      <p:pic>
        <p:nvPicPr>
          <p:cNvPr id="1028" name="Picture 4" descr="mage result for scale we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243" y="3560354"/>
            <a:ext cx="2562837" cy="1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5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ea typeface="ＭＳ Ｐゴシック" charset="0"/>
              </a:rPr>
              <a:t>Screen </a:t>
            </a:r>
            <a:r>
              <a:rPr lang="en-US" dirty="0">
                <a:ea typeface="ＭＳ Ｐゴシック" charset="0"/>
              </a:rPr>
              <a:t>all students to identify those at risk </a:t>
            </a:r>
            <a:r>
              <a:rPr lang="en-US" dirty="0" smtClean="0">
                <a:ea typeface="ＭＳ Ｐゴシック" charset="0"/>
              </a:rPr>
              <a:t>for potential </a:t>
            </a:r>
            <a:r>
              <a:rPr lang="en-US" dirty="0">
                <a:ea typeface="ＭＳ Ｐゴシック" charset="0"/>
              </a:rPr>
              <a:t>mathematics difficulties and </a:t>
            </a:r>
            <a:r>
              <a:rPr lang="en-US" dirty="0" smtClean="0">
                <a:ea typeface="ＭＳ Ｐゴシック" charset="0"/>
              </a:rPr>
              <a:t>provide interventions </a:t>
            </a:r>
            <a:r>
              <a:rPr lang="en-US" dirty="0">
                <a:ea typeface="ＭＳ Ｐゴシック" charset="0"/>
              </a:rPr>
              <a:t>to students identified as at </a:t>
            </a:r>
            <a:r>
              <a:rPr lang="en-US" dirty="0" smtClean="0">
                <a:ea typeface="ＭＳ Ｐゴシック" charset="0"/>
              </a:rPr>
              <a:t>risk (</a:t>
            </a:r>
            <a:r>
              <a:rPr lang="en-US" sz="2400" b="1" i="1" dirty="0" smtClean="0">
                <a:ea typeface="ＭＳ Ｐゴシック" charset="0"/>
              </a:rPr>
              <a:t>IES Guide Recommendation #1</a:t>
            </a:r>
            <a:r>
              <a:rPr lang="en-US" dirty="0" smtClean="0">
                <a:ea typeface="ＭＳ Ｐゴシック" charset="0"/>
              </a:rPr>
              <a:t>)</a:t>
            </a:r>
            <a:endParaRPr lang="en-US" dirty="0">
              <a:ea typeface="ＭＳ Ｐゴシック" charset="0"/>
            </a:endParaRPr>
          </a:p>
          <a:p>
            <a:endParaRPr lang="en-US" dirty="0" smtClean="0">
              <a:ea typeface="Times New Roman" pitchFamily="1" charset="0"/>
            </a:endParaRPr>
          </a:p>
          <a:p>
            <a:r>
              <a:rPr lang="en-US" dirty="0" smtClean="0">
                <a:ea typeface="Times New Roman" pitchFamily="1" charset="0"/>
              </a:rPr>
              <a:t>Morgan </a:t>
            </a:r>
            <a:r>
              <a:rPr lang="en-US" dirty="0">
                <a:ea typeface="Times New Roman" pitchFamily="1" charset="0"/>
              </a:rPr>
              <a:t>et al (2009) found that 70% of kindergarten students who entered </a:t>
            </a:r>
            <a:r>
              <a:rPr lang="en-US" b="1" i="1" u="sng" dirty="0" smtClean="0">
                <a:ea typeface="Times New Roman" pitchFamily="1" charset="0"/>
              </a:rPr>
              <a:t>AND</a:t>
            </a:r>
            <a:r>
              <a:rPr lang="en-US" b="1" dirty="0" smtClean="0">
                <a:ea typeface="Times New Roman" pitchFamily="1" charset="0"/>
              </a:rPr>
              <a:t> </a:t>
            </a:r>
            <a:r>
              <a:rPr lang="en-US" dirty="0" smtClean="0">
                <a:ea typeface="Times New Roman" pitchFamily="1" charset="0"/>
              </a:rPr>
              <a:t>exited </a:t>
            </a:r>
            <a:r>
              <a:rPr lang="en-US" dirty="0">
                <a:ea typeface="Times New Roman" pitchFamily="1" charset="0"/>
              </a:rPr>
              <a:t>K below the 10</a:t>
            </a:r>
            <a:r>
              <a:rPr lang="en-US" baseline="30000" dirty="0">
                <a:ea typeface="Times New Roman" pitchFamily="1" charset="0"/>
              </a:rPr>
              <a:t>th</a:t>
            </a:r>
            <a:r>
              <a:rPr lang="en-US" dirty="0">
                <a:ea typeface="Times New Roman" pitchFamily="1" charset="0"/>
              </a:rPr>
              <a:t> percentile were still below the 10</a:t>
            </a:r>
            <a:r>
              <a:rPr lang="en-US" baseline="30000" dirty="0">
                <a:ea typeface="Times New Roman" pitchFamily="1" charset="0"/>
              </a:rPr>
              <a:t>th</a:t>
            </a:r>
            <a:r>
              <a:rPr lang="en-US" dirty="0">
                <a:ea typeface="Times New Roman" pitchFamily="1" charset="0"/>
              </a:rPr>
              <a:t> percentile in 5</a:t>
            </a:r>
            <a:r>
              <a:rPr lang="en-US" baseline="30000" dirty="0">
                <a:ea typeface="Times New Roman" pitchFamily="1" charset="0"/>
              </a:rPr>
              <a:t>th</a:t>
            </a:r>
            <a:r>
              <a:rPr lang="en-US" dirty="0">
                <a:ea typeface="Times New Roman" pitchFamily="1" charset="0"/>
              </a:rPr>
              <a:t> grade</a:t>
            </a:r>
          </a:p>
          <a:p>
            <a:endParaRPr lang="en-US" dirty="0" smtClean="0"/>
          </a:p>
        </p:txBody>
      </p:sp>
      <p:sp>
        <p:nvSpPr>
          <p:cNvPr id="3" name="Title 2"/>
          <p:cNvSpPr>
            <a:spLocks noGrp="1"/>
          </p:cNvSpPr>
          <p:nvPr>
            <p:ph type="title"/>
          </p:nvPr>
        </p:nvSpPr>
        <p:spPr/>
        <p:txBody>
          <a:bodyPr/>
          <a:lstStyle/>
          <a:p>
            <a:r>
              <a:rPr lang="en-US" dirty="0" smtClean="0"/>
              <a:t>Screening: Math</a:t>
            </a:r>
            <a:endParaRPr lang="en-US" dirty="0"/>
          </a:p>
        </p:txBody>
      </p:sp>
      <p:sp>
        <p:nvSpPr>
          <p:cNvPr id="4" name="Rectangle 3"/>
          <p:cNvSpPr/>
          <p:nvPr/>
        </p:nvSpPr>
        <p:spPr>
          <a:xfrm>
            <a:off x="457200" y="3670626"/>
            <a:ext cx="8404212" cy="2389088"/>
          </a:xfrm>
          <a:prstGeom prst="rect">
            <a:avLst/>
          </a:prstGeom>
          <a:solidFill>
            <a:srgbClr val="FF0000">
              <a:alpha val="2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5-11-09 at 10.0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670" y="129332"/>
            <a:ext cx="1034742" cy="1322171"/>
          </a:xfrm>
          <a:prstGeom prst="rect">
            <a:avLst/>
          </a:prstGeom>
        </p:spPr>
      </p:pic>
    </p:spTree>
    <p:extLst>
      <p:ext uri="{BB962C8B-B14F-4D97-AF65-F5344CB8AC3E}">
        <p14:creationId xmlns:p14="http://schemas.microsoft.com/office/powerpoint/2010/main" val="5488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61598</TotalTime>
  <Words>1510</Words>
  <Application>Microsoft Macintosh PowerPoint</Application>
  <PresentationFormat>On-screen Show (4:3)</PresentationFormat>
  <Paragraphs>319</Paragraphs>
  <Slides>48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Calibri</vt:lpstr>
      <vt:lpstr>Futura</vt:lpstr>
      <vt:lpstr>Futura Condensed</vt:lpstr>
      <vt:lpstr>Goudy Old Style</vt:lpstr>
      <vt:lpstr>ＭＳ Ｐゴシック</vt:lpstr>
      <vt:lpstr>Optima</vt:lpstr>
      <vt:lpstr>Segoe UI</vt:lpstr>
      <vt:lpstr>Times New Roman</vt:lpstr>
      <vt:lpstr>Arial</vt:lpstr>
      <vt:lpstr>Default Theme</vt:lpstr>
      <vt:lpstr>Assessment</vt:lpstr>
      <vt:lpstr>The Problem Solving Process</vt:lpstr>
      <vt:lpstr>Purposes of Assessment</vt:lpstr>
      <vt:lpstr>RTI for Reading</vt:lpstr>
      <vt:lpstr>RTI for Math</vt:lpstr>
      <vt:lpstr>Partner Time</vt:lpstr>
      <vt:lpstr>Sample Assessment Protocol</vt:lpstr>
      <vt:lpstr>Universal Screening</vt:lpstr>
      <vt:lpstr>Screening: Math</vt:lpstr>
      <vt:lpstr>What our screeners tell us</vt:lpstr>
      <vt:lpstr>Universal screeners focus on the basic skills that are easiest to measure and relatively predictive of future proficiency:</vt:lpstr>
      <vt:lpstr>Basic Skills Remove Barriers</vt:lpstr>
      <vt:lpstr>Universal Screening</vt:lpstr>
      <vt:lpstr>Screening (K-2): Early Numeracy</vt:lpstr>
      <vt:lpstr>Team Time: Screening</vt:lpstr>
      <vt:lpstr>Progress Monitoring</vt:lpstr>
      <vt:lpstr>IES Suggestions: Progress Monitoring</vt:lpstr>
      <vt:lpstr>Purposes of Assessment</vt:lpstr>
      <vt:lpstr>Curriculum-Embedded Assessments vs. General Outcome Measures </vt:lpstr>
      <vt:lpstr>Curriculum-Embedded Assessments vs. General Outcome Measures </vt:lpstr>
      <vt:lpstr>Curriculum-Embedded Assessments vs. General Outcome Measures </vt:lpstr>
      <vt:lpstr>Team Time: Progress Monitoring</vt:lpstr>
      <vt:lpstr>Diagnostic</vt:lpstr>
      <vt:lpstr>Diagnostic</vt:lpstr>
      <vt:lpstr>PowerPoint Presentation</vt:lpstr>
      <vt:lpstr>Phonics Progression</vt:lpstr>
      <vt:lpstr>Reading</vt:lpstr>
      <vt:lpstr>PowerPoint Presentation</vt:lpstr>
      <vt:lpstr>Representing and solving problems</vt:lpstr>
      <vt:lpstr>Reading</vt:lpstr>
      <vt:lpstr>Math</vt:lpstr>
      <vt:lpstr>Diagnostic Assessment in Math</vt:lpstr>
      <vt:lpstr>Effective Math Teaching Practice #8: Elicit and use evidence of student thinking</vt:lpstr>
      <vt:lpstr>PowerPoint Presentation</vt:lpstr>
      <vt:lpstr>PowerPoint Presentation</vt:lpstr>
      <vt:lpstr>Constructed Response Examples</vt:lpstr>
      <vt:lpstr>Constructed Responses</vt:lpstr>
      <vt:lpstr>Constructed Responses</vt:lpstr>
      <vt:lpstr>PowerPoint Presentation</vt:lpstr>
      <vt:lpstr>Team Time: Diagnostic</vt:lpstr>
      <vt:lpstr>Outcome/Mastery</vt:lpstr>
      <vt:lpstr>PowerPoint Presentation</vt:lpstr>
      <vt:lpstr>IES Suggestions: Progress Monitoring</vt:lpstr>
      <vt:lpstr>Common Formative Assessments </vt:lpstr>
      <vt:lpstr>Team Time: Outcome/Mastery</vt:lpstr>
      <vt:lpstr>Look at your Assessment Protocol</vt:lpstr>
      <vt:lpstr>PowerPoint Presentation</vt:lpstr>
      <vt:lpstr>PowerPoint Presentation</vt:lpstr>
    </vt:vector>
  </TitlesOfParts>
  <Company>School District</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RTI: Assessment Considerations</dc:title>
  <dc:creator>Teacher Tigard-Tualatin</dc:creator>
  <cp:lastModifiedBy>Microsoft Office User</cp:lastModifiedBy>
  <cp:revision>161</cp:revision>
  <cp:lastPrinted>2016-01-14T17:42:52Z</cp:lastPrinted>
  <dcterms:created xsi:type="dcterms:W3CDTF">2015-10-15T19:32:51Z</dcterms:created>
  <dcterms:modified xsi:type="dcterms:W3CDTF">2018-10-26T17:16:56Z</dcterms:modified>
</cp:coreProperties>
</file>