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Proxima Nova"/>
      <p:regular r:id="rId21"/>
      <p:bold r:id="rId22"/>
      <p:italic r:id="rId23"/>
      <p:boldItalic r:id="rId24"/>
    </p:embeddedFont>
    <p:embeddedFont>
      <p:font typeface="Permanent Marker"/>
      <p:regular r:id="rId25"/>
    </p:embeddedFont>
    <p:embeddedFont>
      <p:font typeface="Cherry Cream Soda"/>
      <p:regular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B78C2EF-55EC-4BAD-AFA8-616986706C9B}">
  <a:tblStyle styleId="{9B78C2EF-55EC-4BAD-AFA8-616986706C9B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ProximaNova-bold.fntdata"/><Relationship Id="rId21" Type="http://schemas.openxmlformats.org/officeDocument/2006/relationships/font" Target="fonts/ProximaNova-regular.fntdata"/><Relationship Id="rId24" Type="http://schemas.openxmlformats.org/officeDocument/2006/relationships/font" Target="fonts/ProximaNova-boldItalic.fntdata"/><Relationship Id="rId23" Type="http://schemas.openxmlformats.org/officeDocument/2006/relationships/font" Target="fonts/ProximaNova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CherryCreamSoda-regular.fntdata"/><Relationship Id="rId25" Type="http://schemas.openxmlformats.org/officeDocument/2006/relationships/font" Target="fonts/PermanentMarker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Leveraging the Power of a Growth Mindset in an Elementary Classroom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Sarah Vannice, </a:t>
            </a:r>
            <a:r>
              <a:rPr lang="en" sz="2400"/>
              <a:t>M.Ed.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Celebration (aka Data) Notebooks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Active engagement in students’ own learning</a:t>
            </a:r>
          </a:p>
          <a:p>
            <a:pPr indent="-3810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What can this look like?</a:t>
            </a:r>
          </a:p>
          <a:p>
            <a:pPr indent="-3810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Time and Space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Quiet Space in Our Days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Lamp Lighting</a:t>
            </a:r>
          </a:p>
          <a:p>
            <a:pPr indent="-3810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Music</a:t>
            </a:r>
          </a:p>
          <a:p>
            <a:pPr indent="-3810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Space</a:t>
            </a:r>
          </a:p>
          <a:p>
            <a:pPr indent="-3810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Movement</a:t>
            </a:r>
          </a:p>
          <a:p>
            <a:pPr indent="-3810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Meditation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Teacher Resources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Mindset; The New Psychology of Success</a:t>
            </a:r>
            <a:r>
              <a:rPr lang="en"/>
              <a:t>, Carol S. Dweck, Ph.D.</a:t>
            </a:r>
          </a:p>
          <a:p>
            <a:pPr lvl="0">
              <a:spcBef>
                <a:spcPts val="0"/>
              </a:spcBef>
              <a:buNone/>
            </a:pPr>
            <a:r>
              <a:rPr lang="en" u="sng"/>
              <a:t>Mindsets in the Classroom</a:t>
            </a:r>
            <a:r>
              <a:rPr lang="en"/>
              <a:t>, Mary Cay Ricci</a:t>
            </a:r>
          </a:p>
          <a:p>
            <a:pPr lvl="0">
              <a:spcBef>
                <a:spcPts val="0"/>
              </a:spcBef>
              <a:buNone/>
            </a:pPr>
            <a:r>
              <a:rPr lang="en" u="sng"/>
              <a:t>MindUP Curriculum</a:t>
            </a:r>
            <a:r>
              <a:rPr lang="en"/>
              <a:t>, Scholastic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TED talks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Pinterest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algn="ctr">
              <a:spcBef>
                <a:spcPts val="0"/>
              </a:spcBef>
              <a:buNone/>
            </a:pPr>
            <a:r>
              <a:rPr lang="en"/>
              <a:t>vannices@loswego.k12.or.us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Few Picture Books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 u="sng">
                <a:solidFill>
                  <a:srgbClr val="616161"/>
                </a:solidFill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graphicFrame>
        <p:nvGraphicFramePr>
          <p:cNvPr id="133" name="Shape 133"/>
          <p:cNvGraphicFramePr/>
          <p:nvPr/>
        </p:nvGraphicFramePr>
        <p:xfrm>
          <a:off x="952500" y="1187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{9B78C2EF-55EC-4BAD-AFA8-616986706C9B}</a:tableStyleId>
              </a:tblPr>
              <a:tblGrid>
                <a:gridCol w="3619500"/>
                <a:gridCol w="3619500"/>
              </a:tblGrid>
              <a:tr h="35306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u="sng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Fantastic, Elastic Brain; Stretch It, Shape It</a:t>
                      </a: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, JoAnn Deak Ph.D.                 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u="sng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Beautiful Oops!</a:t>
                      </a: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, Barney Saltzberg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u="sng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The Most Magnificient Thing</a:t>
                      </a: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, Ashley Spires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u="sng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The Girl Who Never Made Mistakes</a:t>
                      </a: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, Mark Pett and Gary Rubinstein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u="sng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Giraffes Can’t Dance</a:t>
                      </a: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, Giles Andreae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u="sng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Stuck</a:t>
                      </a: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, Oliver Jeffers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u="sng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u="sng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What Do You Do With an Idea</a:t>
                      </a: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?, Kobi Yamada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u="sng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What Do You Do With a Problem</a:t>
                      </a: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?, Kobi Yamada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u="sng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Brave Irene</a:t>
                      </a: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, William Steig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u="sng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The Dot</a:t>
                      </a: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, Peter Reynolds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u="sng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Ish,</a:t>
                      </a: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Peter Reynolds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Final Thoughts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We are here because we believe that we have the ability and </a:t>
            </a:r>
            <a:r>
              <a:rPr lang="en" sz="2400"/>
              <a:t>the</a:t>
            </a:r>
            <a:r>
              <a:rPr lang="en" sz="2400"/>
              <a:t> obligation to reach ALL children</a:t>
            </a:r>
          </a:p>
          <a:p>
            <a:pPr indent="-3810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Match the environment to the child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0750" y="19050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Welcome and Introduction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Who am I and why am I here today?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My goal today is to facilitate a dialogue to shift our language as teachers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000">
                <a:solidFill>
                  <a:srgbClr val="0000FF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ALL MEANS ALL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does “Growth Mindset” mean?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i="1" lang="en" sz="2400">
                <a:solidFill>
                  <a:srgbClr val="666666"/>
                </a:solidFill>
                <a:highlight>
                  <a:srgbClr val="FFFFFF"/>
                </a:highlight>
              </a:rPr>
              <a:t>In a growth mindset, people believe that their most basic abilities can be developed through dedication and hard work—brains and talent are just the starting point. This view creates a love of learning and a resilience that is essential for great accomplishment</a:t>
            </a:r>
            <a:r>
              <a:rPr lang="en" sz="2400">
                <a:solidFill>
                  <a:srgbClr val="666666"/>
                </a:solidFill>
                <a:highlight>
                  <a:srgbClr val="FFFFFF"/>
                </a:highlight>
              </a:rPr>
              <a:t>. - Carol S. Dweck, Ph.D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Class Culture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3000">
                <a:solidFill>
                  <a:srgbClr val="FF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YET</a:t>
            </a: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 sz="9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Teaching a Growth Mindset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Begin with how </a:t>
            </a:r>
            <a:r>
              <a:rPr lang="en" sz="2400"/>
              <a:t>the</a:t>
            </a:r>
            <a:r>
              <a:rPr lang="en" sz="2400"/>
              <a:t> brain works</a:t>
            </a:r>
          </a:p>
          <a:p>
            <a:pPr indent="-3810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Parts of </a:t>
            </a:r>
            <a:r>
              <a:rPr lang="en" sz="2400"/>
              <a:t>the</a:t>
            </a:r>
            <a:r>
              <a:rPr lang="en" sz="2400"/>
              <a:t> brain, which parts control what function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What </a:t>
            </a:r>
            <a:r>
              <a:rPr i="1" lang="en" sz="2400"/>
              <a:t>we say</a:t>
            </a:r>
            <a:r>
              <a:rPr lang="en" sz="2400"/>
              <a:t> becomes a child’s </a:t>
            </a:r>
            <a:r>
              <a:rPr i="1" lang="en" sz="2400"/>
              <a:t>internal dialogue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Picture Books</a:t>
            </a:r>
          </a:p>
          <a:p>
            <a:pPr indent="-3810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Activities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Assessments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400"/>
              <a:t>To be used as a tool for the teacher AND the child...give it purpose and you will see active engagement in the learning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40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Integrating Into Daily Curriculum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STEAM: Natural trial and error </a:t>
            </a:r>
          </a:p>
          <a:p>
            <a:pPr indent="-3810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ELA: Character analysis, book resources</a:t>
            </a:r>
          </a:p>
          <a:p>
            <a:pPr indent="-3810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Math: HARD...YES! Celebrate the strength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Becoming Self Advocates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Teach children </a:t>
            </a:r>
            <a:r>
              <a:rPr lang="en" sz="2400"/>
              <a:t>to become self sufficient problem solvers who can voice and advocate their needs as learners and humans- they are capable!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Flexible Seating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810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What can this look like?</a:t>
            </a:r>
          </a:p>
          <a:p>
            <a:pPr indent="-3810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How to implement?</a:t>
            </a:r>
          </a:p>
          <a:p>
            <a:pPr indent="-3810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Advantages? </a:t>
            </a:r>
          </a:p>
          <a:p>
            <a:pPr indent="-3810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Problems/Solutions?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