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92" r:id="rId2"/>
    <p:sldMasterId id="2147483700" r:id="rId3"/>
    <p:sldMasterId id="2147483720" r:id="rId4"/>
    <p:sldMasterId id="2147483733" r:id="rId5"/>
    <p:sldMasterId id="2147483745" r:id="rId6"/>
  </p:sldMasterIdLst>
  <p:notesMasterIdLst>
    <p:notesMasterId r:id="rId95"/>
  </p:notesMasterIdLst>
  <p:handoutMasterIdLst>
    <p:handoutMasterId r:id="rId96"/>
  </p:handoutMasterIdLst>
  <p:sldIdLst>
    <p:sldId id="256" r:id="rId7"/>
    <p:sldId id="672" r:id="rId8"/>
    <p:sldId id="677" r:id="rId9"/>
    <p:sldId id="402" r:id="rId10"/>
    <p:sldId id="472" r:id="rId11"/>
    <p:sldId id="475" r:id="rId12"/>
    <p:sldId id="518" r:id="rId13"/>
    <p:sldId id="412" r:id="rId14"/>
    <p:sldId id="461" r:id="rId15"/>
    <p:sldId id="534" r:id="rId16"/>
    <p:sldId id="466" r:id="rId17"/>
    <p:sldId id="467" r:id="rId18"/>
    <p:sldId id="519" r:id="rId19"/>
    <p:sldId id="464" r:id="rId20"/>
    <p:sldId id="358" r:id="rId21"/>
    <p:sldId id="406" r:id="rId22"/>
    <p:sldId id="456" r:id="rId23"/>
    <p:sldId id="457" r:id="rId24"/>
    <p:sldId id="485" r:id="rId25"/>
    <p:sldId id="411" r:id="rId26"/>
    <p:sldId id="386" r:id="rId27"/>
    <p:sldId id="404" r:id="rId28"/>
    <p:sldId id="387" r:id="rId29"/>
    <p:sldId id="389" r:id="rId30"/>
    <p:sldId id="405" r:id="rId31"/>
    <p:sldId id="393" r:id="rId32"/>
    <p:sldId id="328" r:id="rId33"/>
    <p:sldId id="329" r:id="rId34"/>
    <p:sldId id="331" r:id="rId35"/>
    <p:sldId id="468" r:id="rId36"/>
    <p:sldId id="332" r:id="rId37"/>
    <p:sldId id="333" r:id="rId38"/>
    <p:sldId id="335" r:id="rId39"/>
    <p:sldId id="336" r:id="rId40"/>
    <p:sldId id="419" r:id="rId41"/>
    <p:sldId id="423" r:id="rId42"/>
    <p:sldId id="424" r:id="rId43"/>
    <p:sldId id="427" r:id="rId44"/>
    <p:sldId id="675" r:id="rId45"/>
    <p:sldId id="422" r:id="rId46"/>
    <p:sldId id="671" r:id="rId47"/>
    <p:sldId id="436" r:id="rId48"/>
    <p:sldId id="541" r:id="rId49"/>
    <p:sldId id="441" r:id="rId50"/>
    <p:sldId id="442" r:id="rId51"/>
    <p:sldId id="443" r:id="rId52"/>
    <p:sldId id="444" r:id="rId53"/>
    <p:sldId id="521" r:id="rId54"/>
    <p:sldId id="445" r:id="rId55"/>
    <p:sldId id="446" r:id="rId56"/>
    <p:sldId id="499" r:id="rId57"/>
    <p:sldId id="500" r:id="rId58"/>
    <p:sldId id="418" r:id="rId59"/>
    <p:sldId id="491" r:id="rId60"/>
    <p:sldId id="523" r:id="rId61"/>
    <p:sldId id="524" r:id="rId62"/>
    <p:sldId id="525" r:id="rId63"/>
    <p:sldId id="526" r:id="rId64"/>
    <p:sldId id="527" r:id="rId65"/>
    <p:sldId id="522" r:id="rId66"/>
    <p:sldId id="494" r:id="rId67"/>
    <p:sldId id="495" r:id="rId68"/>
    <p:sldId id="496" r:id="rId69"/>
    <p:sldId id="497" r:id="rId70"/>
    <p:sldId id="498" r:id="rId71"/>
    <p:sldId id="492" r:id="rId72"/>
    <p:sldId id="651" r:id="rId73"/>
    <p:sldId id="316" r:id="rId74"/>
    <p:sldId id="652" r:id="rId75"/>
    <p:sldId id="656" r:id="rId76"/>
    <p:sldId id="399" r:id="rId77"/>
    <p:sldId id="400" r:id="rId78"/>
    <p:sldId id="401" r:id="rId79"/>
    <p:sldId id="678" r:id="rId80"/>
    <p:sldId id="655" r:id="rId81"/>
    <p:sldId id="653" r:id="rId82"/>
    <p:sldId id="654" r:id="rId83"/>
    <p:sldId id="665" r:id="rId84"/>
    <p:sldId id="257" r:id="rId85"/>
    <p:sldId id="315" r:id="rId86"/>
    <p:sldId id="661" r:id="rId87"/>
    <p:sldId id="658" r:id="rId88"/>
    <p:sldId id="660" r:id="rId89"/>
    <p:sldId id="659" r:id="rId90"/>
    <p:sldId id="679" r:id="rId91"/>
    <p:sldId id="680" r:id="rId92"/>
    <p:sldId id="281" r:id="rId93"/>
    <p:sldId id="662"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4" clrIdx="0"/>
  <p:cmAuthor id="2" name="Arjan Khalsa" initials="" lastIdx="3" clrIdx="1"/>
  <p:cmAuthor id="3" name="liza@conceptuamath.com" initials="l [6]"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4BA"/>
    <a:srgbClr val="48459C"/>
    <a:srgbClr val="204F54"/>
    <a:srgbClr val="23657F"/>
    <a:srgbClr val="337D85"/>
    <a:srgbClr val="58B6C0"/>
    <a:srgbClr val="1A5EAE"/>
    <a:srgbClr val="2868B3"/>
    <a:srgbClr val="F58013"/>
    <a:srgbClr val="1B5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16" autoAdjust="0"/>
    <p:restoredTop sz="91474" autoAdjust="0"/>
  </p:normalViewPr>
  <p:slideViewPr>
    <p:cSldViewPr snapToGrid="0" snapToObjects="1">
      <p:cViewPr varScale="1">
        <p:scale>
          <a:sx n="86" d="100"/>
          <a:sy n="86" d="100"/>
        </p:scale>
        <p:origin x="834" y="90"/>
      </p:cViewPr>
      <p:guideLst>
        <p:guide orient="horz" pos="2160"/>
        <p:guide pos="3840"/>
      </p:guideLst>
    </p:cSldViewPr>
  </p:slideViewPr>
  <p:notesTextViewPr>
    <p:cViewPr>
      <p:scale>
        <a:sx n="1" d="1"/>
        <a:sy n="1" d="1"/>
      </p:scale>
      <p:origin x="0" y="0"/>
    </p:cViewPr>
  </p:notesTextViewPr>
  <p:sorterViewPr>
    <p:cViewPr>
      <p:scale>
        <a:sx n="25" d="100"/>
        <a:sy n="25" d="100"/>
      </p:scale>
      <p:origin x="0" y="0"/>
    </p:cViewPr>
  </p:sorterViewPr>
  <p:notesViewPr>
    <p:cSldViewPr snapToGrid="0" snapToObjects="1">
      <p:cViewPr varScale="1">
        <p:scale>
          <a:sx n="66" d="100"/>
          <a:sy n="66" d="100"/>
        </p:scale>
        <p:origin x="3252"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10-03T13:01:11.628" idx="1">
    <p:pos x="3545" y="2323"/>
    <p:text>Is there a way to change the color of the links?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01D91-6731-45C7-BBBC-83D5D1CF9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8F4C8E-91C5-4ED8-B30B-9A2F1A51E3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2B9A2-D1FD-4C96-B9C9-D43D4D1A305F}" type="datetimeFigureOut">
              <a:rPr lang="en-US" smtClean="0"/>
              <a:t>10/29/2018</a:t>
            </a:fld>
            <a:endParaRPr lang="en-US"/>
          </a:p>
        </p:txBody>
      </p:sp>
      <p:sp>
        <p:nvSpPr>
          <p:cNvPr id="4" name="Footer Placeholder 3">
            <a:extLst>
              <a:ext uri="{FF2B5EF4-FFF2-40B4-BE49-F238E27FC236}">
                <a16:creationId xmlns:a16="http://schemas.microsoft.com/office/drawing/2014/main" id="{FD29B844-7ED8-4C17-BE23-B7F4643946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492B6FE-E2CA-4BB9-B3A1-AA93D32519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68BA9C-2D7D-40DD-8991-C41960B1CD57}" type="slidenum">
              <a:rPr lang="en-US" smtClean="0"/>
              <a:t>‹#›</a:t>
            </a:fld>
            <a:endParaRPr lang="en-US"/>
          </a:p>
        </p:txBody>
      </p:sp>
    </p:spTree>
    <p:extLst>
      <p:ext uri="{BB962C8B-B14F-4D97-AF65-F5344CB8AC3E}">
        <p14:creationId xmlns:p14="http://schemas.microsoft.com/office/powerpoint/2010/main" val="3201448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CA5C4-28CE-4642-B556-597785AF400A}" type="datetimeFigureOut">
              <a:rPr lang="en-US" smtClean="0"/>
              <a:t>10/29/2018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0A091-88E2-43D2-9C30-76411F186E04}" type="slidenum">
              <a:rPr lang="en-US" smtClean="0"/>
              <a:t>‹#›</a:t>
            </a:fld>
            <a:endParaRPr lang="en-US"/>
          </a:p>
        </p:txBody>
      </p:sp>
    </p:spTree>
    <p:extLst>
      <p:ext uri="{BB962C8B-B14F-4D97-AF65-F5344CB8AC3E}">
        <p14:creationId xmlns:p14="http://schemas.microsoft.com/office/powerpoint/2010/main" val="2606618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Culture:</a:t>
            </a:r>
            <a:r>
              <a:rPr lang="en-US" sz="1400" b="1" baseline="0" dirty="0"/>
              <a:t>  </a:t>
            </a:r>
            <a:r>
              <a:rPr lang="en-US" baseline="0" dirty="0"/>
              <a:t>High expectations for all student populations, belief that all student populations can learn, belief that the measurement of how well I teach is how well they learn</a:t>
            </a:r>
          </a:p>
          <a:p>
            <a:r>
              <a:rPr lang="en-US" sz="1400" b="1" baseline="0" dirty="0"/>
              <a:t>Leadership:  </a:t>
            </a:r>
          </a:p>
          <a:p>
            <a:r>
              <a:rPr lang="en-US" sz="1400" b="1" baseline="0" dirty="0"/>
              <a:t>Teaming/DBDM:  </a:t>
            </a:r>
            <a:r>
              <a:rPr lang="en-US" sz="1200" b="0" baseline="0" dirty="0"/>
              <a:t>Disaggregate data, </a:t>
            </a:r>
          </a:p>
          <a:p>
            <a:r>
              <a:rPr lang="en-US" sz="1400" b="1" baseline="0" dirty="0"/>
              <a:t>Professional Learning &amp; </a:t>
            </a:r>
            <a:r>
              <a:rPr lang="en-US" sz="1400" b="1" baseline="0" dirty="0" err="1"/>
              <a:t>Support:</a:t>
            </a:r>
            <a:r>
              <a:rPr lang="en-US" sz="1200" b="0" baseline="0" dirty="0" err="1"/>
              <a:t>d</a:t>
            </a:r>
            <a:endParaRPr lang="en-US" sz="1200" b="0" baseline="0" dirty="0"/>
          </a:p>
          <a:p>
            <a:r>
              <a:rPr lang="en-US" sz="1400" b="1" baseline="0" dirty="0"/>
              <a:t>Core:  </a:t>
            </a:r>
            <a:r>
              <a:rPr lang="en-US" sz="1200" b="0" baseline="0" dirty="0"/>
              <a:t>Sheltered instruction, implicit, opportunities to respond, </a:t>
            </a:r>
            <a:endParaRPr lang="en-US" sz="1400"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06659-E753-A948-BD90-669A734D77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866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Culture:</a:t>
            </a:r>
            <a:r>
              <a:rPr lang="en-US" sz="1400" b="1" baseline="0" dirty="0"/>
              <a:t>  </a:t>
            </a:r>
            <a:r>
              <a:rPr lang="en-US" baseline="0" dirty="0"/>
              <a:t>High expectations for all student populations, belief that all student populations can learn, belief that the measurement of how well I teach is how well they learn</a:t>
            </a:r>
          </a:p>
          <a:p>
            <a:r>
              <a:rPr lang="en-US" sz="1400" b="1" baseline="0" dirty="0"/>
              <a:t>Leadership:  </a:t>
            </a:r>
          </a:p>
          <a:p>
            <a:r>
              <a:rPr lang="en-US" sz="1400" b="1" baseline="0" dirty="0"/>
              <a:t>Teaming/DBDM:  </a:t>
            </a:r>
            <a:r>
              <a:rPr lang="en-US" sz="1200" b="0" baseline="0" dirty="0"/>
              <a:t>Disaggregate data, </a:t>
            </a:r>
          </a:p>
          <a:p>
            <a:r>
              <a:rPr lang="en-US" sz="1400" b="1" baseline="0" dirty="0"/>
              <a:t>Professional Learning &amp; </a:t>
            </a:r>
            <a:r>
              <a:rPr lang="en-US" sz="1400" b="1" baseline="0" dirty="0" err="1"/>
              <a:t>Support:</a:t>
            </a:r>
            <a:r>
              <a:rPr lang="en-US" sz="1200" b="0" baseline="0" dirty="0" err="1"/>
              <a:t>d</a:t>
            </a:r>
            <a:endParaRPr lang="en-US" sz="1200" b="0" baseline="0" dirty="0"/>
          </a:p>
          <a:p>
            <a:r>
              <a:rPr lang="en-US" sz="1400" b="1" baseline="0" dirty="0"/>
              <a:t>Core:  </a:t>
            </a:r>
            <a:r>
              <a:rPr lang="en-US" sz="1200" b="0" baseline="0" dirty="0"/>
              <a:t>Sheltered instruction, implicit, opportunities to respond, </a:t>
            </a:r>
            <a:endParaRPr lang="en-US" sz="1400"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06659-E753-A948-BD90-669A734D77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70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Culture:</a:t>
            </a:r>
            <a:r>
              <a:rPr lang="en-US" sz="1400" b="1" baseline="0" dirty="0"/>
              <a:t>  </a:t>
            </a:r>
            <a:r>
              <a:rPr lang="en-US" baseline="0" dirty="0"/>
              <a:t>High expectations for all student populations, belief that all student populations can learn, belief that the measurement of how well I teach is how well they learn</a:t>
            </a:r>
          </a:p>
          <a:p>
            <a:r>
              <a:rPr lang="en-US" sz="1400" b="1" baseline="0" dirty="0"/>
              <a:t>Leadership:  </a:t>
            </a:r>
          </a:p>
          <a:p>
            <a:r>
              <a:rPr lang="en-US" sz="1400" b="1" baseline="0" dirty="0"/>
              <a:t>Teaming/DBDM:  </a:t>
            </a:r>
            <a:r>
              <a:rPr lang="en-US" sz="1200" b="0" baseline="0" dirty="0"/>
              <a:t>Disaggregate data, </a:t>
            </a:r>
          </a:p>
          <a:p>
            <a:r>
              <a:rPr lang="en-US" sz="1400" b="1" baseline="0" dirty="0"/>
              <a:t>Professional Learning &amp; </a:t>
            </a:r>
            <a:r>
              <a:rPr lang="en-US" sz="1400" b="1" baseline="0" dirty="0" err="1"/>
              <a:t>Support:</a:t>
            </a:r>
            <a:r>
              <a:rPr lang="en-US" sz="1200" b="0" baseline="0" dirty="0" err="1"/>
              <a:t>d</a:t>
            </a:r>
            <a:endParaRPr lang="en-US" sz="1200" b="0" baseline="0" dirty="0"/>
          </a:p>
          <a:p>
            <a:r>
              <a:rPr lang="en-US" sz="1400" b="1" baseline="0" dirty="0"/>
              <a:t>Core:  </a:t>
            </a:r>
            <a:r>
              <a:rPr lang="en-US" sz="1200" b="0" baseline="0" dirty="0"/>
              <a:t>Sheltered instruction, implicit, opportunities to respond, </a:t>
            </a:r>
            <a:endParaRPr lang="en-US" sz="1400"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206659-E753-A948-BD90-669A734D77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306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247F1923-E2CF-472F-9E0C-DBD79B0EEF09}"/>
              </a:ext>
            </a:extLst>
          </p:cNvPr>
          <p:cNvSpPr>
            <a:spLocks noGrp="1" noRot="1" noChangeAspect="1" noTextEdit="1"/>
          </p:cNvSpPr>
          <p:nvPr>
            <p:ph type="sldImg"/>
          </p:nvPr>
        </p:nvSpPr>
        <p:spPr>
          <a:ln/>
        </p:spPr>
      </p:sp>
      <p:sp>
        <p:nvSpPr>
          <p:cNvPr id="87042" name="Notes Placeholder 2">
            <a:extLst>
              <a:ext uri="{FF2B5EF4-FFF2-40B4-BE49-F238E27FC236}">
                <a16:creationId xmlns:a16="http://schemas.microsoft.com/office/drawing/2014/main" id="{4B0F4E98-A95B-4F6D-BDDB-02998720D8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This organization of the Standards for  </a:t>
            </a:r>
            <a:r>
              <a:rPr lang="en-US" altLang="en-US" dirty="0" err="1">
                <a:latin typeface="Arial" panose="020B0604020202020204" pitchFamily="34" charset="0"/>
                <a:ea typeface="ＭＳ Ｐゴシック" panose="020B0600070205080204" pitchFamily="34" charset="-128"/>
              </a:rPr>
              <a:t>ematical</a:t>
            </a:r>
            <a:r>
              <a:rPr lang="en-US" altLang="en-US" dirty="0">
                <a:latin typeface="Arial" panose="020B0604020202020204" pitchFamily="34" charset="0"/>
                <a:ea typeface="ＭＳ Ｐゴシック" panose="020B0600070205080204" pitchFamily="34" charset="-128"/>
              </a:rPr>
              <a:t> Proficiency was developed by one of the principal authors of the Common Core State Standards for  Mathematics, Dr. William McCallum, University of Arizona.  His rationale for this organization given at the website below is as follows:</a:t>
            </a:r>
          </a:p>
          <a:p>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In the progressions project, we</a:t>
            </a:r>
            <a:r>
              <a:rPr lang="ja-JP" altLang="en-US" dirty="0">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ve</a:t>
            </a:r>
            <a:r>
              <a:rPr lang="en-US" altLang="ja-JP" dirty="0">
                <a:latin typeface="Arial" panose="020B0604020202020204" pitchFamily="34" charset="0"/>
                <a:ea typeface="ＭＳ Ｐゴシック" panose="020B0600070205080204" pitchFamily="34" charset="-128"/>
              </a:rPr>
              <a:t> been discussing how best to represent the Standards for  </a:t>
            </a:r>
            <a:r>
              <a:rPr lang="en-US" altLang="ja-JP" dirty="0" err="1">
                <a:latin typeface="Arial" panose="020B0604020202020204" pitchFamily="34" charset="0"/>
                <a:ea typeface="ＭＳ Ｐゴシック" panose="020B0600070205080204" pitchFamily="34" charset="-128"/>
              </a:rPr>
              <a:t>ematical</a:t>
            </a:r>
            <a:r>
              <a:rPr lang="en-US" altLang="ja-JP" dirty="0">
                <a:latin typeface="Arial" panose="020B0604020202020204" pitchFamily="34" charset="0"/>
                <a:ea typeface="ＭＳ Ｐゴシック" panose="020B0600070205080204" pitchFamily="34" charset="-128"/>
              </a:rPr>
              <a:t> practice. The practices are signposted throughout the documents, but we</a:t>
            </a:r>
            <a:r>
              <a:rPr lang="ja-JP" altLang="en-US" dirty="0">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ve</a:t>
            </a:r>
            <a:r>
              <a:rPr lang="en-US" altLang="ja-JP" dirty="0">
                <a:latin typeface="Arial" panose="020B0604020202020204" pitchFamily="34" charset="0"/>
                <a:ea typeface="ＭＳ Ｐゴシック" panose="020B0600070205080204" pitchFamily="34" charset="-128"/>
              </a:rPr>
              <a:t> also been thinking about how to provide some structure for the practice Standards that will help people avoid fruitless tagging exercises in their efforts to integrate the practice Standards into the content Standards. If you think about it long enough you can associate just about any practice standard with any content standard, but this sort of matrix thinking can lead to a dilution of the force of the practice Standards—if you try to do everything all the time, you end up doing nothing. This diagram is an attempt to provide some higher order structure to the practice Standards, just as the clusters and domains provide higher order structure to the content Standards.”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http://commoncoretools.me/2011/03/10/structuring-the- </a:t>
            </a:r>
            <a:r>
              <a:rPr lang="en-US" altLang="en-US" dirty="0" err="1">
                <a:latin typeface="Arial" panose="020B0604020202020204" pitchFamily="34" charset="0"/>
                <a:ea typeface="ＭＳ Ｐゴシック" panose="020B0600070205080204" pitchFamily="34" charset="-128"/>
              </a:rPr>
              <a:t>ematical</a:t>
            </a:r>
            <a:r>
              <a:rPr lang="en-US" altLang="en-US" dirty="0">
                <a:latin typeface="Arial" panose="020B0604020202020204" pitchFamily="34" charset="0"/>
                <a:ea typeface="ＭＳ Ｐゴシック" panose="020B0600070205080204" pitchFamily="34" charset="-128"/>
              </a:rPr>
              <a:t>-practices/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87043" name="Slide Number Placeholder 3">
            <a:extLst>
              <a:ext uri="{FF2B5EF4-FFF2-40B4-BE49-F238E27FC236}">
                <a16:creationId xmlns:a16="http://schemas.microsoft.com/office/drawing/2014/main" id="{9493C34D-607B-4B6F-8278-16A267E711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FC1293E7-3293-4B8E-9346-1E69959741E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7.emf"/><Relationship Id="rId4" Type="http://schemas.microsoft.com/office/2007/relationships/hdphoto" Target="../media/hdphoto2.wdp"/></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7.emf"/><Relationship Id="rId4" Type="http://schemas.microsoft.com/office/2007/relationships/hdphoto" Target="../media/hdphoto2.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7.emf"/><Relationship Id="rId4" Type="http://schemas.microsoft.com/office/2007/relationships/hdphoto" Target="../media/hdphoto2.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7.emf"/><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7.emf"/><Relationship Id="rId4" Type="http://schemas.microsoft.com/office/2007/relationships/hdphoto" Target="../media/hdphoto2.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7.emf"/><Relationship Id="rId4" Type="http://schemas.microsoft.com/office/2007/relationships/hdphoto" Target="../media/hdphoto2.wdp"/></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AB8-F57A-3D45-A969-96FEC9C7C460}"/>
              </a:ext>
            </a:extLst>
          </p:cNvPr>
          <p:cNvSpPr>
            <a:spLocks noGrp="1"/>
          </p:cNvSpPr>
          <p:nvPr>
            <p:ph type="ctrTitle" hasCustomPrompt="1"/>
          </p:nvPr>
        </p:nvSpPr>
        <p:spPr>
          <a:xfrm>
            <a:off x="1159250" y="1290496"/>
            <a:ext cx="9873498" cy="1355699"/>
          </a:xfrm>
          <a:prstGeom prst="rect">
            <a:avLst/>
          </a:prstGeom>
        </p:spPr>
        <p:txBody>
          <a:bodyPr anchor="ctr"/>
          <a:lstStyle>
            <a:lvl1pPr algn="ctr">
              <a:defRPr sz="60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of Presentation</a:t>
            </a:r>
          </a:p>
        </p:txBody>
      </p:sp>
      <p:sp>
        <p:nvSpPr>
          <p:cNvPr id="3" name="Subtitle 2">
            <a:extLst>
              <a:ext uri="{FF2B5EF4-FFF2-40B4-BE49-F238E27FC236}">
                <a16:creationId xmlns:a16="http://schemas.microsoft.com/office/drawing/2014/main" id="{C4DAF3AA-5ABE-EC43-B472-912334AD37B3}"/>
              </a:ext>
            </a:extLst>
          </p:cNvPr>
          <p:cNvSpPr>
            <a:spLocks noGrp="1"/>
          </p:cNvSpPr>
          <p:nvPr>
            <p:ph type="subTitle" idx="1" hasCustomPrompt="1"/>
          </p:nvPr>
        </p:nvSpPr>
        <p:spPr>
          <a:xfrm>
            <a:off x="1159251" y="2738271"/>
            <a:ext cx="9873497" cy="1791748"/>
          </a:xfrm>
          <a:prstGeom prst="rect">
            <a:avLst/>
          </a:prstGeom>
        </p:spPr>
        <p:txBody>
          <a:bodyPr anchor="ctr"/>
          <a:lstStyle>
            <a:lvl1pPr marL="0" indent="0" algn="ctr">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 of Presentation</a:t>
            </a:r>
          </a:p>
          <a:p>
            <a:r>
              <a:rPr lang="en-US" dirty="0"/>
              <a:t>Location/Date or Year</a:t>
            </a:r>
          </a:p>
        </p:txBody>
      </p:sp>
      <p:pic>
        <p:nvPicPr>
          <p:cNvPr id="4" name="Picture 3">
            <a:extLst>
              <a:ext uri="{FF2B5EF4-FFF2-40B4-BE49-F238E27FC236}">
                <a16:creationId xmlns:a16="http://schemas.microsoft.com/office/drawing/2014/main" id="{EE5078FB-FAA1-4825-A597-F01958C2BB92}"/>
              </a:ext>
            </a:extLst>
          </p:cNvPr>
          <p:cNvPicPr>
            <a:picLocks noChangeAspect="1"/>
          </p:cNvPicPr>
          <p:nvPr userDrawn="1"/>
        </p:nvPicPr>
        <p:blipFill>
          <a:blip r:embed="rId2"/>
          <a:stretch>
            <a:fillRect/>
          </a:stretch>
        </p:blipFill>
        <p:spPr>
          <a:xfrm>
            <a:off x="4835105" y="4833773"/>
            <a:ext cx="2521790" cy="1475514"/>
          </a:xfrm>
          <a:prstGeom prst="rect">
            <a:avLst/>
          </a:prstGeom>
        </p:spPr>
      </p:pic>
    </p:spTree>
    <p:extLst>
      <p:ext uri="{BB962C8B-B14F-4D97-AF65-F5344CB8AC3E}">
        <p14:creationId xmlns:p14="http://schemas.microsoft.com/office/powerpoint/2010/main" val="749796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1 Main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C045-20E5-AF47-A48A-4AF2F0A4F4C3}"/>
              </a:ext>
            </a:extLst>
          </p:cNvPr>
          <p:cNvSpPr>
            <a:spLocks noGrp="1"/>
          </p:cNvSpPr>
          <p:nvPr>
            <p:ph type="title"/>
          </p:nvPr>
        </p:nvSpPr>
        <p:spPr>
          <a:xfrm>
            <a:off x="838201" y="424205"/>
            <a:ext cx="8911728" cy="870521"/>
          </a:xfrm>
          <a:prstGeom prst="rect">
            <a:avLst/>
          </a:prstGeom>
        </p:spPr>
        <p:txBody>
          <a:bodyPr anchor="ctr"/>
          <a:lstStyle>
            <a:lvl1pP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6EB650-C0B8-5742-A03F-1FA766A5CE27}"/>
              </a:ext>
            </a:extLst>
          </p:cNvPr>
          <p:cNvSpPr>
            <a:spLocks noGrp="1"/>
          </p:cNvSpPr>
          <p:nvPr>
            <p:ph sz="half" idx="1"/>
          </p:nvPr>
        </p:nvSpPr>
        <p:spPr>
          <a:xfrm>
            <a:off x="838200" y="1628502"/>
            <a:ext cx="10474234" cy="4493623"/>
          </a:xfrm>
          <a:prstGeom prst="rect">
            <a:avLst/>
          </a:prstGeom>
        </p:spPr>
        <p:txBody>
          <a:bodyPr>
            <a:noAutofit/>
          </a:bodyPr>
          <a:lstStyle>
            <a:lvl1pPr>
              <a:spcBef>
                <a:spcPts val="600"/>
              </a:spcBef>
              <a:defRPr sz="22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spcBef>
                <a:spcPts val="600"/>
              </a:spcBef>
              <a:defRPr sz="2200">
                <a:latin typeface="Verdana" panose="020B0604030504040204" pitchFamily="34" charset="0"/>
                <a:ea typeface="Verdana" panose="020B0604030504040204" pitchFamily="34" charset="0"/>
                <a:cs typeface="Verdana" panose="020B0604030504040204" pitchFamily="34" charset="0"/>
              </a:defRPr>
            </a:lvl2pPr>
            <a:lvl3pPr>
              <a:spcBef>
                <a:spcPts val="600"/>
              </a:spcBef>
              <a:defRPr sz="2200">
                <a:latin typeface="Verdana" panose="020B0604030504040204" pitchFamily="34" charset="0"/>
                <a:ea typeface="Verdana" panose="020B0604030504040204" pitchFamily="34" charset="0"/>
                <a:cs typeface="Verdana" panose="020B0604030504040204" pitchFamily="34" charset="0"/>
              </a:defRPr>
            </a:lvl3pPr>
            <a:lvl4pPr>
              <a:spcBef>
                <a:spcPts val="600"/>
              </a:spcBef>
              <a:defRPr sz="2200">
                <a:latin typeface="Verdana" panose="020B0604030504040204" pitchFamily="34" charset="0"/>
                <a:ea typeface="Verdana" panose="020B0604030504040204" pitchFamily="34" charset="0"/>
                <a:cs typeface="Verdana" panose="020B0604030504040204" pitchFamily="34" charset="0"/>
              </a:defRPr>
            </a:lvl4pPr>
            <a:lvl5pPr>
              <a:spcBef>
                <a:spcPts val="600"/>
              </a:spcBef>
              <a:defRPr sz="22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503100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805B-A826-1D44-A8DD-923593FFC4C8}"/>
              </a:ext>
            </a:extLst>
          </p:cNvPr>
          <p:cNvSpPr>
            <a:spLocks noGrp="1"/>
          </p:cNvSpPr>
          <p:nvPr>
            <p:ph type="title"/>
          </p:nvPr>
        </p:nvSpPr>
        <p:spPr>
          <a:xfrm>
            <a:off x="839788" y="437954"/>
            <a:ext cx="8932173" cy="881048"/>
          </a:xfrm>
          <a:prstGeom prst="rect">
            <a:avLst/>
          </a:prstGeom>
        </p:spPr>
        <p:txBody>
          <a:bodyPr anchor="ctr"/>
          <a:lstStyle>
            <a:lvl1pP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6DED59F-958C-7A41-81C6-9695551F4857}"/>
              </a:ext>
            </a:extLst>
          </p:cNvPr>
          <p:cNvSpPr>
            <a:spLocks noGrp="1"/>
          </p:cNvSpPr>
          <p:nvPr>
            <p:ph type="body" idx="1"/>
          </p:nvPr>
        </p:nvSpPr>
        <p:spPr>
          <a:xfrm>
            <a:off x="839788" y="1681163"/>
            <a:ext cx="5157787" cy="823912"/>
          </a:xfrm>
          <a:prstGeom prst="rect">
            <a:avLst/>
          </a:prstGeom>
        </p:spPr>
        <p:txBody>
          <a:bodyPr anchor="ctr"/>
          <a:lstStyle>
            <a:lvl1pPr marL="0" indent="0">
              <a:buNone/>
              <a:defRPr sz="22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504582-5E52-6D4E-951B-9E5F118C58D1}"/>
              </a:ext>
            </a:extLst>
          </p:cNvPr>
          <p:cNvSpPr>
            <a:spLocks noGrp="1"/>
          </p:cNvSpPr>
          <p:nvPr>
            <p:ph sz="half" idx="2"/>
          </p:nvPr>
        </p:nvSpPr>
        <p:spPr>
          <a:xfrm>
            <a:off x="839788" y="2505075"/>
            <a:ext cx="5157787" cy="3329283"/>
          </a:xfrm>
          <a:prstGeom prst="rect">
            <a:avLst/>
          </a:prstGeom>
        </p:spPr>
        <p:txBody>
          <a:bodyPr/>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200">
                <a:latin typeface="Verdana" panose="020B0604030504040204" pitchFamily="34" charset="0"/>
                <a:ea typeface="Verdana" panose="020B0604030504040204" pitchFamily="34" charset="0"/>
                <a:cs typeface="Verdana" panose="020B0604030504040204" pitchFamily="34" charset="0"/>
              </a:defRPr>
            </a:lvl2pPr>
            <a:lvl3pPr>
              <a:defRPr sz="2200">
                <a:latin typeface="Verdana" panose="020B0604030504040204" pitchFamily="34" charset="0"/>
                <a:ea typeface="Verdana" panose="020B0604030504040204" pitchFamily="34" charset="0"/>
                <a:cs typeface="Verdana" panose="020B0604030504040204" pitchFamily="34" charset="0"/>
              </a:defRPr>
            </a:lvl3pPr>
            <a:lvl4pPr>
              <a:defRPr sz="2200">
                <a:latin typeface="Verdana" panose="020B0604030504040204" pitchFamily="34" charset="0"/>
                <a:ea typeface="Verdana" panose="020B0604030504040204" pitchFamily="34" charset="0"/>
                <a:cs typeface="Verdana" panose="020B0604030504040204" pitchFamily="34" charset="0"/>
              </a:defRPr>
            </a:lvl4pPr>
            <a:lvl5pPr>
              <a:defRPr sz="22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03B87F4-C93D-D443-A00F-94E618E68A03}"/>
              </a:ext>
            </a:extLst>
          </p:cNvPr>
          <p:cNvSpPr>
            <a:spLocks noGrp="1"/>
          </p:cNvSpPr>
          <p:nvPr>
            <p:ph type="body" sz="quarter" idx="3"/>
          </p:nvPr>
        </p:nvSpPr>
        <p:spPr>
          <a:xfrm>
            <a:off x="6172200" y="1681163"/>
            <a:ext cx="5183188" cy="823912"/>
          </a:xfrm>
          <a:prstGeom prst="rect">
            <a:avLst/>
          </a:prstGeom>
        </p:spPr>
        <p:txBody>
          <a:bodyPr anchor="ctr"/>
          <a:lstStyle>
            <a:lvl1pPr marL="0" indent="0">
              <a:buNone/>
              <a:defRPr sz="22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5B0BC2E2-C3C9-1E4D-8D66-5A6EE187B5AC}"/>
              </a:ext>
            </a:extLst>
          </p:cNvPr>
          <p:cNvSpPr>
            <a:spLocks noGrp="1"/>
          </p:cNvSpPr>
          <p:nvPr>
            <p:ph sz="quarter" idx="4"/>
          </p:nvPr>
        </p:nvSpPr>
        <p:spPr>
          <a:xfrm>
            <a:off x="6172200" y="2505074"/>
            <a:ext cx="5183188" cy="3329283"/>
          </a:xfrm>
          <a:prstGeom prst="rect">
            <a:avLst/>
          </a:prstGeom>
        </p:spPr>
        <p:txBody>
          <a:bodyPr/>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200">
                <a:latin typeface="Verdana" panose="020B0604030504040204" pitchFamily="34" charset="0"/>
                <a:ea typeface="Verdana" panose="020B0604030504040204" pitchFamily="34" charset="0"/>
                <a:cs typeface="Verdana" panose="020B0604030504040204" pitchFamily="34" charset="0"/>
              </a:defRPr>
            </a:lvl2pPr>
            <a:lvl3pPr>
              <a:defRPr sz="2200">
                <a:latin typeface="Verdana" panose="020B0604030504040204" pitchFamily="34" charset="0"/>
                <a:ea typeface="Verdana" panose="020B0604030504040204" pitchFamily="34" charset="0"/>
                <a:cs typeface="Verdana" panose="020B0604030504040204" pitchFamily="34" charset="0"/>
              </a:defRPr>
            </a:lvl3pPr>
            <a:lvl4pPr>
              <a:defRPr sz="2200">
                <a:latin typeface="Verdana" panose="020B0604030504040204" pitchFamily="34" charset="0"/>
                <a:ea typeface="Verdana" panose="020B0604030504040204" pitchFamily="34" charset="0"/>
                <a:cs typeface="Verdana" panose="020B0604030504040204" pitchFamily="34" charset="0"/>
              </a:defRPr>
            </a:lvl4pPr>
            <a:lvl5pPr>
              <a:defRPr sz="22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7290221"/>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A965-D192-5A41-83C3-94475F652546}"/>
              </a:ext>
            </a:extLst>
          </p:cNvPr>
          <p:cNvSpPr>
            <a:spLocks noGrp="1"/>
          </p:cNvSpPr>
          <p:nvPr>
            <p:ph type="title"/>
          </p:nvPr>
        </p:nvSpPr>
        <p:spPr>
          <a:xfrm>
            <a:off x="830108" y="437953"/>
            <a:ext cx="8930837" cy="897233"/>
          </a:xfrm>
          <a:prstGeom prst="rect">
            <a:avLst/>
          </a:prstGeom>
        </p:spPr>
        <p:txBody>
          <a:bodyPr anchor="ctr"/>
          <a:lstStyle>
            <a:lvl1pP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4732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894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04C0-17D7-A24D-A584-2923B87ECFC7}"/>
              </a:ext>
            </a:extLst>
          </p:cNvPr>
          <p:cNvSpPr>
            <a:spLocks noGrp="1"/>
          </p:cNvSpPr>
          <p:nvPr>
            <p:ph type="title"/>
          </p:nvPr>
        </p:nvSpPr>
        <p:spPr>
          <a:xfrm>
            <a:off x="839788" y="457200"/>
            <a:ext cx="8921157" cy="740421"/>
          </a:xfrm>
          <a:prstGeom prst="rect">
            <a:avLst/>
          </a:prstGeom>
        </p:spPr>
        <p:txBody>
          <a:bodyPr anchor="ctr"/>
          <a:lstStyle>
            <a:lvl1pP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0D5C194D-F3CE-544A-B0F4-3467E6F874AE}"/>
              </a:ext>
            </a:extLst>
          </p:cNvPr>
          <p:cNvSpPr>
            <a:spLocks noGrp="1"/>
          </p:cNvSpPr>
          <p:nvPr>
            <p:ph type="pic" idx="1"/>
          </p:nvPr>
        </p:nvSpPr>
        <p:spPr>
          <a:xfrm>
            <a:off x="5183188" y="1586039"/>
            <a:ext cx="6172200" cy="4275011"/>
          </a:xfrm>
          <a:prstGeom prst="rect">
            <a:avLst/>
          </a:prstGeom>
        </p:spPr>
        <p:txBody>
          <a:bodyPr/>
          <a:lstStyle>
            <a:lvl1pPr marL="0" indent="0">
              <a:buNone/>
              <a:defRPr sz="2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931FDB7-009E-3D42-8734-B81265290139}"/>
              </a:ext>
            </a:extLst>
          </p:cNvPr>
          <p:cNvSpPr>
            <a:spLocks noGrp="1"/>
          </p:cNvSpPr>
          <p:nvPr>
            <p:ph type="body" sz="half" idx="2"/>
          </p:nvPr>
        </p:nvSpPr>
        <p:spPr>
          <a:xfrm>
            <a:off x="839788" y="1586039"/>
            <a:ext cx="3932237" cy="4282949"/>
          </a:xfrm>
          <a:prstGeom prst="rect">
            <a:avLst/>
          </a:prstGeom>
        </p:spPr>
        <p:txBody>
          <a:bodyPr/>
          <a:lstStyle>
            <a:lvl1pPr marL="0" indent="0">
              <a:buNone/>
              <a:defRPr sz="2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78575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AB8-F57A-3D45-A969-96FEC9C7C460}"/>
              </a:ext>
            </a:extLst>
          </p:cNvPr>
          <p:cNvSpPr>
            <a:spLocks noGrp="1"/>
          </p:cNvSpPr>
          <p:nvPr>
            <p:ph type="ctrTitle" hasCustomPrompt="1"/>
          </p:nvPr>
        </p:nvSpPr>
        <p:spPr>
          <a:xfrm>
            <a:off x="1159251" y="1832540"/>
            <a:ext cx="9873498" cy="1355699"/>
          </a:xfrm>
          <a:prstGeom prst="rect">
            <a:avLst/>
          </a:prstGeom>
        </p:spPr>
        <p:txBody>
          <a:bodyPr anchor="ctr"/>
          <a:lstStyle>
            <a:lvl1pPr algn="ctr">
              <a:defRPr sz="6000" b="1">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of Presentation</a:t>
            </a:r>
          </a:p>
        </p:txBody>
      </p:sp>
      <p:sp>
        <p:nvSpPr>
          <p:cNvPr id="3" name="Subtitle 2">
            <a:extLst>
              <a:ext uri="{FF2B5EF4-FFF2-40B4-BE49-F238E27FC236}">
                <a16:creationId xmlns:a16="http://schemas.microsoft.com/office/drawing/2014/main" id="{C4DAF3AA-5ABE-EC43-B472-912334AD37B3}"/>
              </a:ext>
            </a:extLst>
          </p:cNvPr>
          <p:cNvSpPr>
            <a:spLocks noGrp="1"/>
          </p:cNvSpPr>
          <p:nvPr>
            <p:ph type="subTitle" idx="1" hasCustomPrompt="1"/>
          </p:nvPr>
        </p:nvSpPr>
        <p:spPr>
          <a:xfrm>
            <a:off x="1159252" y="3280315"/>
            <a:ext cx="9873497" cy="1791748"/>
          </a:xfrm>
          <a:prstGeom prst="rect">
            <a:avLst/>
          </a:prstGeom>
        </p:spPr>
        <p:txBody>
          <a:bodyPr anchor="ctr"/>
          <a:lstStyle>
            <a:lvl1pPr marL="0" indent="0" algn="ctr">
              <a:buNone/>
              <a:defRPr sz="24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 of Presentation</a:t>
            </a:r>
          </a:p>
          <a:p>
            <a:r>
              <a:rPr lang="en-US" dirty="0"/>
              <a:t>Location/Date or Year</a:t>
            </a:r>
          </a:p>
        </p:txBody>
      </p:sp>
    </p:spTree>
    <p:extLst>
      <p:ext uri="{BB962C8B-B14F-4D97-AF65-F5344CB8AC3E}">
        <p14:creationId xmlns:p14="http://schemas.microsoft.com/office/powerpoint/2010/main" val="35669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C045-20E5-AF47-A48A-4AF2F0A4F4C3}"/>
              </a:ext>
            </a:extLst>
          </p:cNvPr>
          <p:cNvSpPr>
            <a:spLocks noGrp="1"/>
          </p:cNvSpPr>
          <p:nvPr>
            <p:ph type="title"/>
          </p:nvPr>
        </p:nvSpPr>
        <p:spPr>
          <a:xfrm>
            <a:off x="838200" y="424205"/>
            <a:ext cx="10515599" cy="870521"/>
          </a:xfrm>
          <a:prstGeom prst="rect">
            <a:avLst/>
          </a:prstGeom>
        </p:spPr>
        <p:txBody>
          <a:bodyPr anchor="ctr"/>
          <a:lstStyle>
            <a:lvl1pPr algn="ctr">
              <a:defRPr sz="3600" b="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6EB650-C0B8-5742-A03F-1FA766A5CE27}"/>
              </a:ext>
            </a:extLst>
          </p:cNvPr>
          <p:cNvSpPr>
            <a:spLocks noGrp="1"/>
          </p:cNvSpPr>
          <p:nvPr>
            <p:ph sz="half" idx="1"/>
          </p:nvPr>
        </p:nvSpPr>
        <p:spPr>
          <a:xfrm>
            <a:off x="838200" y="1825625"/>
            <a:ext cx="5181600" cy="3992548"/>
          </a:xfrm>
          <a:prstGeom prst="rect">
            <a:avLst/>
          </a:prstGeom>
        </p:spPr>
        <p:txBody>
          <a:bodyPr/>
          <a:lstStyle>
            <a:lvl1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0A37FE-1A6A-FF46-AD43-61988284152E}"/>
              </a:ext>
            </a:extLst>
          </p:cNvPr>
          <p:cNvSpPr>
            <a:spLocks noGrp="1"/>
          </p:cNvSpPr>
          <p:nvPr>
            <p:ph sz="half" idx="2"/>
          </p:nvPr>
        </p:nvSpPr>
        <p:spPr>
          <a:xfrm>
            <a:off x="6172200" y="1825625"/>
            <a:ext cx="5181600" cy="3992548"/>
          </a:xfrm>
          <a:prstGeom prst="rect">
            <a:avLst/>
          </a:prstGeom>
        </p:spPr>
        <p:txBody>
          <a:bodyPr/>
          <a:lstStyle>
            <a:lvl1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2815522"/>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1 Main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C045-20E5-AF47-A48A-4AF2F0A4F4C3}"/>
              </a:ext>
            </a:extLst>
          </p:cNvPr>
          <p:cNvSpPr>
            <a:spLocks noGrp="1"/>
          </p:cNvSpPr>
          <p:nvPr>
            <p:ph type="title"/>
          </p:nvPr>
        </p:nvSpPr>
        <p:spPr>
          <a:xfrm>
            <a:off x="838200" y="424205"/>
            <a:ext cx="10448108" cy="870521"/>
          </a:xfrm>
          <a:prstGeom prst="rect">
            <a:avLst/>
          </a:prstGeom>
        </p:spPr>
        <p:txBody>
          <a:bodyPr anchor="ctr"/>
          <a:lstStyle>
            <a:lvl1pPr algn="ctr">
              <a:defRPr sz="3600" b="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6EB650-C0B8-5742-A03F-1FA766A5CE27}"/>
              </a:ext>
            </a:extLst>
          </p:cNvPr>
          <p:cNvSpPr>
            <a:spLocks noGrp="1"/>
          </p:cNvSpPr>
          <p:nvPr>
            <p:ph sz="half" idx="1"/>
          </p:nvPr>
        </p:nvSpPr>
        <p:spPr>
          <a:xfrm>
            <a:off x="838199" y="1724297"/>
            <a:ext cx="10448109" cy="4093876"/>
          </a:xfrm>
          <a:prstGeom prst="rect">
            <a:avLst/>
          </a:prstGeom>
        </p:spPr>
        <p:txBody>
          <a:bodyPr/>
          <a:lstStyle>
            <a:lvl1pPr>
              <a:spcBef>
                <a:spcPts val="600"/>
              </a:spcBef>
              <a:defRPr sz="2200" b="1">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a:spcBef>
                <a:spcPts val="600"/>
              </a:spcBef>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a:spcBef>
                <a:spcPts val="600"/>
              </a:spcBef>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a:spcBef>
                <a:spcPts val="600"/>
              </a:spcBef>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a:spcBef>
                <a:spcPts val="600"/>
              </a:spcBef>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5056235"/>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805B-A826-1D44-A8DD-923593FFC4C8}"/>
              </a:ext>
            </a:extLst>
          </p:cNvPr>
          <p:cNvSpPr>
            <a:spLocks noGrp="1"/>
          </p:cNvSpPr>
          <p:nvPr>
            <p:ph type="title"/>
          </p:nvPr>
        </p:nvSpPr>
        <p:spPr>
          <a:xfrm>
            <a:off x="839788" y="437954"/>
            <a:ext cx="10515600" cy="881048"/>
          </a:xfrm>
          <a:prstGeom prst="rect">
            <a:avLst/>
          </a:prstGeom>
        </p:spPr>
        <p:txBody>
          <a:bodyPr anchor="ctr"/>
          <a:lstStyle>
            <a:lvl1pPr algn="ctr">
              <a:defRPr sz="3600" b="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6DED59F-958C-7A41-81C6-9695551F4857}"/>
              </a:ext>
            </a:extLst>
          </p:cNvPr>
          <p:cNvSpPr>
            <a:spLocks noGrp="1"/>
          </p:cNvSpPr>
          <p:nvPr>
            <p:ph type="body" idx="1"/>
          </p:nvPr>
        </p:nvSpPr>
        <p:spPr>
          <a:xfrm>
            <a:off x="839788" y="1681163"/>
            <a:ext cx="5157787" cy="823912"/>
          </a:xfrm>
          <a:prstGeom prst="rect">
            <a:avLst/>
          </a:prstGeom>
        </p:spPr>
        <p:txBody>
          <a:bodyPr anchor="ctr"/>
          <a:lstStyle>
            <a:lvl1pPr marL="0" indent="0">
              <a:buNone/>
              <a:defRPr sz="2200" b="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504582-5E52-6D4E-951B-9E5F118C58D1}"/>
              </a:ext>
            </a:extLst>
          </p:cNvPr>
          <p:cNvSpPr>
            <a:spLocks noGrp="1"/>
          </p:cNvSpPr>
          <p:nvPr>
            <p:ph sz="half" idx="2"/>
          </p:nvPr>
        </p:nvSpPr>
        <p:spPr>
          <a:xfrm>
            <a:off x="839788" y="2505075"/>
            <a:ext cx="5157787" cy="3329283"/>
          </a:xfrm>
          <a:prstGeom prst="rect">
            <a:avLst/>
          </a:prstGeom>
        </p:spPr>
        <p:txBody>
          <a:bodyPr/>
          <a:lstStyle>
            <a:lvl1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03B87F4-C93D-D443-A00F-94E618E68A03}"/>
              </a:ext>
            </a:extLst>
          </p:cNvPr>
          <p:cNvSpPr>
            <a:spLocks noGrp="1"/>
          </p:cNvSpPr>
          <p:nvPr>
            <p:ph type="body" sz="quarter" idx="3"/>
          </p:nvPr>
        </p:nvSpPr>
        <p:spPr>
          <a:xfrm>
            <a:off x="6172200" y="1681163"/>
            <a:ext cx="5183188" cy="823912"/>
          </a:xfrm>
          <a:prstGeom prst="rect">
            <a:avLst/>
          </a:prstGeom>
        </p:spPr>
        <p:txBody>
          <a:bodyPr anchor="ctr"/>
          <a:lstStyle>
            <a:lvl1pPr marL="0" indent="0">
              <a:buNone/>
              <a:defRPr sz="2200" b="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5B0BC2E2-C3C9-1E4D-8D66-5A6EE187B5AC}"/>
              </a:ext>
            </a:extLst>
          </p:cNvPr>
          <p:cNvSpPr>
            <a:spLocks noGrp="1"/>
          </p:cNvSpPr>
          <p:nvPr>
            <p:ph sz="quarter" idx="4"/>
          </p:nvPr>
        </p:nvSpPr>
        <p:spPr>
          <a:xfrm>
            <a:off x="6172200" y="2505074"/>
            <a:ext cx="5183188" cy="3329283"/>
          </a:xfrm>
          <a:prstGeom prst="rect">
            <a:avLst/>
          </a:prstGeom>
        </p:spPr>
        <p:txBody>
          <a:bodyPr/>
          <a:lstStyle>
            <a:lvl1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2pPr>
            <a:lvl3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3pPr>
            <a:lvl4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4pPr>
            <a:lvl5pPr>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3976743"/>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A965-D192-5A41-83C3-94475F652546}"/>
              </a:ext>
            </a:extLst>
          </p:cNvPr>
          <p:cNvSpPr>
            <a:spLocks noGrp="1"/>
          </p:cNvSpPr>
          <p:nvPr>
            <p:ph type="title"/>
          </p:nvPr>
        </p:nvSpPr>
        <p:spPr>
          <a:xfrm>
            <a:off x="830108" y="437953"/>
            <a:ext cx="10539299" cy="897233"/>
          </a:xfrm>
          <a:prstGeom prst="rect">
            <a:avLst/>
          </a:prstGeom>
        </p:spPr>
        <p:txBody>
          <a:bodyPr anchor="ctr"/>
          <a:lstStyle>
            <a:lvl1pPr algn="ctr">
              <a:defRPr sz="3600" b="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88902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C045-20E5-AF47-A48A-4AF2F0A4F4C3}"/>
              </a:ext>
            </a:extLst>
          </p:cNvPr>
          <p:cNvSpPr>
            <a:spLocks noGrp="1"/>
          </p:cNvSpPr>
          <p:nvPr>
            <p:ph type="title"/>
          </p:nvPr>
        </p:nvSpPr>
        <p:spPr>
          <a:xfrm>
            <a:off x="838200" y="424205"/>
            <a:ext cx="10515600" cy="870521"/>
          </a:xfrm>
          <a:prstGeom prst="rect">
            <a:avLst/>
          </a:prstGeom>
        </p:spPr>
        <p:txBody>
          <a:bodyPr anchor="ctr"/>
          <a:lstStyle>
            <a:lvl1pPr algn="ct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16EB650-C0B8-5742-A03F-1FA766A5CE27}"/>
              </a:ext>
            </a:extLst>
          </p:cNvPr>
          <p:cNvSpPr>
            <a:spLocks noGrp="1"/>
          </p:cNvSpPr>
          <p:nvPr>
            <p:ph sz="half" idx="1"/>
          </p:nvPr>
        </p:nvSpPr>
        <p:spPr>
          <a:xfrm>
            <a:off x="838200" y="1825625"/>
            <a:ext cx="5181600" cy="3992548"/>
          </a:xfrm>
          <a:prstGeom prst="rect">
            <a:avLst/>
          </a:prstGeom>
        </p:spPr>
        <p:txBody>
          <a:bodyPr/>
          <a:lstStyle>
            <a:lvl1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C0A37FE-1A6A-FF46-AD43-61988284152E}"/>
              </a:ext>
            </a:extLst>
          </p:cNvPr>
          <p:cNvSpPr>
            <a:spLocks noGrp="1"/>
          </p:cNvSpPr>
          <p:nvPr>
            <p:ph sz="half" idx="2"/>
          </p:nvPr>
        </p:nvSpPr>
        <p:spPr>
          <a:xfrm>
            <a:off x="6172200" y="1825625"/>
            <a:ext cx="5181600" cy="3992548"/>
          </a:xfrm>
          <a:prstGeom prst="rect">
            <a:avLst/>
          </a:prstGeom>
        </p:spPr>
        <p:txBody>
          <a:bodyPr/>
          <a:lstStyle>
            <a:lvl1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spcAft>
                <a:spcPts val="600"/>
              </a:spcAft>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5149086"/>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874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04C0-17D7-A24D-A584-2923B87ECFC7}"/>
              </a:ext>
            </a:extLst>
          </p:cNvPr>
          <p:cNvSpPr>
            <a:spLocks noGrp="1"/>
          </p:cNvSpPr>
          <p:nvPr>
            <p:ph type="title"/>
          </p:nvPr>
        </p:nvSpPr>
        <p:spPr>
          <a:xfrm>
            <a:off x="839788" y="457200"/>
            <a:ext cx="10515600" cy="740421"/>
          </a:xfrm>
          <a:prstGeom prst="rect">
            <a:avLst/>
          </a:prstGeom>
        </p:spPr>
        <p:txBody>
          <a:bodyPr anchor="ctr"/>
          <a:lstStyle>
            <a:lvl1pPr algn="ctr">
              <a:defRPr sz="3600" b="1">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0D5C194D-F3CE-544A-B0F4-3467E6F874AE}"/>
              </a:ext>
            </a:extLst>
          </p:cNvPr>
          <p:cNvSpPr>
            <a:spLocks noGrp="1"/>
          </p:cNvSpPr>
          <p:nvPr>
            <p:ph type="pic" idx="1"/>
          </p:nvPr>
        </p:nvSpPr>
        <p:spPr>
          <a:xfrm>
            <a:off x="5183188" y="1586039"/>
            <a:ext cx="6172200" cy="4275011"/>
          </a:xfrm>
          <a:prstGeom prst="rect">
            <a:avLst/>
          </a:prstGeom>
        </p:spPr>
        <p:txBody>
          <a:bodyPr/>
          <a:lstStyle>
            <a:lvl1pPr marL="0" indent="0">
              <a:buNone/>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931FDB7-009E-3D42-8734-B81265290139}"/>
              </a:ext>
            </a:extLst>
          </p:cNvPr>
          <p:cNvSpPr>
            <a:spLocks noGrp="1"/>
          </p:cNvSpPr>
          <p:nvPr>
            <p:ph type="body" sz="half" idx="2"/>
          </p:nvPr>
        </p:nvSpPr>
        <p:spPr>
          <a:xfrm>
            <a:off x="839788" y="1586039"/>
            <a:ext cx="3932237" cy="4282949"/>
          </a:xfrm>
          <a:prstGeom prst="rect">
            <a:avLst/>
          </a:prstGeom>
        </p:spPr>
        <p:txBody>
          <a:bodyPr/>
          <a:lstStyle>
            <a:lvl1pPr marL="0" indent="0">
              <a:buNone/>
              <a:defRPr sz="2200">
                <a:solidFill>
                  <a:schemeClr val="bg1">
                    <a:lumMod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025247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33145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2070678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2806843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371943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58475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811047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3699795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92758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1 Main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C045-20E5-AF47-A48A-4AF2F0A4F4C3}"/>
              </a:ext>
            </a:extLst>
          </p:cNvPr>
          <p:cNvSpPr>
            <a:spLocks noGrp="1"/>
          </p:cNvSpPr>
          <p:nvPr>
            <p:ph type="title"/>
          </p:nvPr>
        </p:nvSpPr>
        <p:spPr>
          <a:xfrm>
            <a:off x="838200" y="424205"/>
            <a:ext cx="10515600" cy="870521"/>
          </a:xfrm>
          <a:prstGeom prst="rect">
            <a:avLst/>
          </a:prstGeom>
        </p:spPr>
        <p:txBody>
          <a:bodyPr anchor="ctr"/>
          <a:lstStyle>
            <a:lvl1pPr algn="ct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16EB650-C0B8-5742-A03F-1FA766A5CE27}"/>
              </a:ext>
            </a:extLst>
          </p:cNvPr>
          <p:cNvSpPr>
            <a:spLocks noGrp="1"/>
          </p:cNvSpPr>
          <p:nvPr>
            <p:ph sz="half" idx="1"/>
          </p:nvPr>
        </p:nvSpPr>
        <p:spPr>
          <a:xfrm>
            <a:off x="838200" y="1593669"/>
            <a:ext cx="10515600" cy="4224504"/>
          </a:xfrm>
          <a:prstGeom prst="rect">
            <a:avLst/>
          </a:prstGeom>
        </p:spPr>
        <p:txBody>
          <a:bodyPr>
            <a:normAutofit/>
          </a:bodyPr>
          <a:lstStyle>
            <a:lvl1pPr>
              <a:spcAft>
                <a:spcPts val="600"/>
              </a:spcAft>
              <a:defRPr sz="22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spcAft>
                <a:spcPts val="600"/>
              </a:spcAft>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2pPr>
            <a:lvl3pPr>
              <a:spcAft>
                <a:spcPts val="600"/>
              </a:spcAft>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3pPr>
            <a:lvl4pPr>
              <a:spcAft>
                <a:spcPts val="600"/>
              </a:spcAft>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4pPr>
            <a:lvl5pPr>
              <a:spcAft>
                <a:spcPts val="600"/>
              </a:spcAft>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3870882"/>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11321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2823725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D98EC-0129-0E43-B6CC-EDCC1F71DBF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485480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7A94D6-BE86-4289-B470-75C0D74C00F3}"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CECF3-0E95-4B0B-B86A-E95ED46CE9D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2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7A94D6-BE86-4289-B470-75C0D74C00F3}"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CECF3-0E95-4B0B-B86A-E95ED46CE9D6}" type="slidenum">
              <a:rPr lang="en-US" smtClean="0"/>
              <a:t>‹#›</a:t>
            </a:fld>
            <a:endParaRPr lang="en-US"/>
          </a:p>
        </p:txBody>
      </p:sp>
    </p:spTree>
    <p:extLst>
      <p:ext uri="{BB962C8B-B14F-4D97-AF65-F5344CB8AC3E}">
        <p14:creationId xmlns:p14="http://schemas.microsoft.com/office/powerpoint/2010/main" val="89443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7A94D6-BE86-4289-B470-75C0D74C00F3}"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CECF3-0E95-4B0B-B86A-E95ED46CE9D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1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7A94D6-BE86-4289-B470-75C0D74C00F3}"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CECF3-0E95-4B0B-B86A-E95ED46CE9D6}" type="slidenum">
              <a:rPr lang="en-US" smtClean="0"/>
              <a:t>‹#›</a:t>
            </a:fld>
            <a:endParaRPr lang="en-US"/>
          </a:p>
        </p:txBody>
      </p:sp>
    </p:spTree>
    <p:extLst>
      <p:ext uri="{BB962C8B-B14F-4D97-AF65-F5344CB8AC3E}">
        <p14:creationId xmlns:p14="http://schemas.microsoft.com/office/powerpoint/2010/main" val="371554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7A94D6-BE86-4289-B470-75C0D74C00F3}" type="datetimeFigureOut">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7CECF3-0E95-4B0B-B86A-E95ED46CE9D6}" type="slidenum">
              <a:rPr lang="en-US" smtClean="0"/>
              <a:t>‹#›</a:t>
            </a:fld>
            <a:endParaRPr lang="en-US"/>
          </a:p>
        </p:txBody>
      </p:sp>
    </p:spTree>
    <p:extLst>
      <p:ext uri="{BB962C8B-B14F-4D97-AF65-F5344CB8AC3E}">
        <p14:creationId xmlns:p14="http://schemas.microsoft.com/office/powerpoint/2010/main" val="185841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7A94D6-BE86-4289-B470-75C0D74C00F3}" type="datetimeFigureOut">
              <a:rPr lang="en-US" smtClean="0"/>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7CECF3-0E95-4B0B-B86A-E95ED46CE9D6}" type="slidenum">
              <a:rPr lang="en-US" smtClean="0"/>
              <a:t>‹#›</a:t>
            </a:fld>
            <a:endParaRPr lang="en-US"/>
          </a:p>
        </p:txBody>
      </p:sp>
    </p:spTree>
    <p:extLst>
      <p:ext uri="{BB962C8B-B14F-4D97-AF65-F5344CB8AC3E}">
        <p14:creationId xmlns:p14="http://schemas.microsoft.com/office/powerpoint/2010/main" val="329813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47A94D6-BE86-4289-B470-75C0D74C00F3}" type="datetimeFigureOut">
              <a:rPr lang="en-US" smtClean="0"/>
              <a:t>10/29/2018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67CECF3-0E95-4B0B-B86A-E95ED46CE9D6}" type="slidenum">
              <a:rPr lang="en-US" smtClean="0"/>
              <a:t>‹#›</a:t>
            </a:fld>
            <a:endParaRPr lang="en-US"/>
          </a:p>
        </p:txBody>
      </p:sp>
    </p:spTree>
    <p:extLst>
      <p:ext uri="{BB962C8B-B14F-4D97-AF65-F5344CB8AC3E}">
        <p14:creationId xmlns:p14="http://schemas.microsoft.com/office/powerpoint/2010/main" val="282254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805B-A826-1D44-A8DD-923593FFC4C8}"/>
              </a:ext>
            </a:extLst>
          </p:cNvPr>
          <p:cNvSpPr>
            <a:spLocks noGrp="1"/>
          </p:cNvSpPr>
          <p:nvPr>
            <p:ph type="title"/>
          </p:nvPr>
        </p:nvSpPr>
        <p:spPr>
          <a:xfrm>
            <a:off x="839788" y="437954"/>
            <a:ext cx="10515600" cy="881048"/>
          </a:xfrm>
          <a:prstGeom prst="rect">
            <a:avLst/>
          </a:prstGeom>
        </p:spPr>
        <p:txBody>
          <a:bodyPr anchor="ctr"/>
          <a:lstStyle>
            <a:lvl1pPr algn="ct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6DED59F-958C-7A41-81C6-9695551F4857}"/>
              </a:ext>
            </a:extLst>
          </p:cNvPr>
          <p:cNvSpPr>
            <a:spLocks noGrp="1"/>
          </p:cNvSpPr>
          <p:nvPr>
            <p:ph type="body" idx="1"/>
          </p:nvPr>
        </p:nvSpPr>
        <p:spPr>
          <a:xfrm>
            <a:off x="839788" y="1681163"/>
            <a:ext cx="5157787" cy="823912"/>
          </a:xfrm>
          <a:prstGeom prst="rect">
            <a:avLst/>
          </a:prstGeom>
        </p:spPr>
        <p:txBody>
          <a:bodyPr anchor="ctr"/>
          <a:lstStyle>
            <a:lvl1pPr marL="0" indent="0" algn="ctr">
              <a:buNone/>
              <a:defRPr sz="22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504582-5E52-6D4E-951B-9E5F118C58D1}"/>
              </a:ext>
            </a:extLst>
          </p:cNvPr>
          <p:cNvSpPr>
            <a:spLocks noGrp="1"/>
          </p:cNvSpPr>
          <p:nvPr>
            <p:ph sz="half" idx="2"/>
          </p:nvPr>
        </p:nvSpPr>
        <p:spPr>
          <a:xfrm>
            <a:off x="839788" y="2505075"/>
            <a:ext cx="5157787" cy="3329283"/>
          </a:xfrm>
          <a:prstGeom prst="rect">
            <a:avLst/>
          </a:prstGeom>
        </p:spPr>
        <p:txBody>
          <a:bodyPr/>
          <a:lstStyle>
            <a:lvl1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vl2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2pPr>
            <a:lvl3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3pPr>
            <a:lvl4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4pPr>
            <a:lvl5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03B87F4-C93D-D443-A00F-94E618E68A03}"/>
              </a:ext>
            </a:extLst>
          </p:cNvPr>
          <p:cNvSpPr>
            <a:spLocks noGrp="1"/>
          </p:cNvSpPr>
          <p:nvPr>
            <p:ph type="body" sz="quarter" idx="3"/>
          </p:nvPr>
        </p:nvSpPr>
        <p:spPr>
          <a:xfrm>
            <a:off x="6172200" y="1681163"/>
            <a:ext cx="5183188" cy="823912"/>
          </a:xfrm>
          <a:prstGeom prst="rect">
            <a:avLst/>
          </a:prstGeom>
        </p:spPr>
        <p:txBody>
          <a:bodyPr anchor="ctr"/>
          <a:lstStyle>
            <a:lvl1pPr marL="0" indent="0" algn="ctr">
              <a:buNone/>
              <a:defRPr sz="22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0BC2E2-C3C9-1E4D-8D66-5A6EE187B5AC}"/>
              </a:ext>
            </a:extLst>
          </p:cNvPr>
          <p:cNvSpPr>
            <a:spLocks noGrp="1"/>
          </p:cNvSpPr>
          <p:nvPr>
            <p:ph sz="quarter" idx="4"/>
          </p:nvPr>
        </p:nvSpPr>
        <p:spPr>
          <a:xfrm>
            <a:off x="6172200" y="2505074"/>
            <a:ext cx="5183188" cy="3329283"/>
          </a:xfrm>
          <a:prstGeom prst="rect">
            <a:avLst/>
          </a:prstGeom>
        </p:spPr>
        <p:txBody>
          <a:bodyPr/>
          <a:lstStyle>
            <a:lvl1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vl2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2pPr>
            <a:lvl3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3pPr>
            <a:lvl4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4pPr>
            <a:lvl5pPr>
              <a:spcBef>
                <a:spcPts val="600"/>
              </a:spcBef>
              <a:defRPr sz="2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9649589"/>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47A94D6-BE86-4289-B470-75C0D74C00F3}" type="datetimeFigureOut">
              <a:rPr lang="en-US" smtClean="0"/>
              <a:t>10/29/2018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67CECF3-0E95-4B0B-B86A-E95ED46CE9D6}" type="slidenum">
              <a:rPr lang="en-US" smtClean="0"/>
              <a:t>‹#›</a:t>
            </a:fld>
            <a:endParaRPr lang="en-US"/>
          </a:p>
        </p:txBody>
      </p:sp>
    </p:spTree>
    <p:extLst>
      <p:ext uri="{BB962C8B-B14F-4D97-AF65-F5344CB8AC3E}">
        <p14:creationId xmlns:p14="http://schemas.microsoft.com/office/powerpoint/2010/main" val="3551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7A94D6-BE86-4289-B470-75C0D74C00F3}"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CECF3-0E95-4B0B-B86A-E95ED46CE9D6}" type="slidenum">
              <a:rPr lang="en-US" smtClean="0"/>
              <a:t>‹#›</a:t>
            </a:fld>
            <a:endParaRPr lang="en-US"/>
          </a:p>
        </p:txBody>
      </p:sp>
    </p:spTree>
    <p:extLst>
      <p:ext uri="{BB962C8B-B14F-4D97-AF65-F5344CB8AC3E}">
        <p14:creationId xmlns:p14="http://schemas.microsoft.com/office/powerpoint/2010/main" val="386979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7A94D6-BE86-4289-B470-75C0D74C00F3}"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CECF3-0E95-4B0B-B86A-E95ED46CE9D6}" type="slidenum">
              <a:rPr lang="en-US" smtClean="0"/>
              <a:t>‹#›</a:t>
            </a:fld>
            <a:endParaRPr lang="en-US"/>
          </a:p>
        </p:txBody>
      </p:sp>
    </p:spTree>
    <p:extLst>
      <p:ext uri="{BB962C8B-B14F-4D97-AF65-F5344CB8AC3E}">
        <p14:creationId xmlns:p14="http://schemas.microsoft.com/office/powerpoint/2010/main" val="292404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7A94D6-BE86-4289-B470-75C0D74C00F3}"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CECF3-0E95-4B0B-B86A-E95ED46CE9D6}" type="slidenum">
              <a:rPr lang="en-US" smtClean="0"/>
              <a:t>‹#›</a:t>
            </a:fld>
            <a:endParaRPr lang="en-US"/>
          </a:p>
        </p:txBody>
      </p:sp>
    </p:spTree>
    <p:extLst>
      <p:ext uri="{BB962C8B-B14F-4D97-AF65-F5344CB8AC3E}">
        <p14:creationId xmlns:p14="http://schemas.microsoft.com/office/powerpoint/2010/main" val="256386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TextBox 9"/>
          <p:cNvSpPr txBox="1"/>
          <p:nvPr/>
        </p:nvSpPr>
        <p:spPr>
          <a:xfrm>
            <a:off x="-33867" y="165100"/>
            <a:ext cx="12192000" cy="338554"/>
          </a:xfrm>
          <a:prstGeom prst="rect">
            <a:avLst/>
          </a:prstGeom>
          <a:noFill/>
        </p:spPr>
        <p:txBody>
          <a:bodyPr wrap="square" rtlCol="0">
            <a:spAutoFit/>
          </a:bodyPr>
          <a:lstStyle/>
          <a:p>
            <a:pPr algn="ctr"/>
            <a:r>
              <a:rPr lang="en-US" sz="1600" b="1" i="1" dirty="0">
                <a:latin typeface="Optima"/>
                <a:cs typeface="Optima"/>
              </a:rPr>
              <a:t>Vision: Every child in every district receives the instruction that they need and deserve…every day.</a:t>
            </a:r>
          </a:p>
        </p:txBody>
      </p:sp>
      <p:sp>
        <p:nvSpPr>
          <p:cNvPr id="19" name="Rectangle 18"/>
          <p:cNvSpPr/>
          <p:nvPr/>
        </p:nvSpPr>
        <p:spPr>
          <a:xfrm>
            <a:off x="7020483" y="5824733"/>
            <a:ext cx="2731008"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p:nvPr/>
        </p:nvSpPr>
        <p:spPr>
          <a:xfrm>
            <a:off x="7068863" y="5547129"/>
            <a:ext cx="2731008" cy="3017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p:nvSpPr>
        <p:spPr>
          <a:xfrm>
            <a:off x="7102557" y="4939956"/>
            <a:ext cx="2728129" cy="603504"/>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Rectangle 21"/>
          <p:cNvSpPr/>
          <p:nvPr/>
        </p:nvSpPr>
        <p:spPr>
          <a:xfrm flipH="1">
            <a:off x="2440509" y="5824733"/>
            <a:ext cx="2731008" cy="197552"/>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p:nvSpPr>
        <p:spPr>
          <a:xfrm flipH="1">
            <a:off x="2392129" y="5549811"/>
            <a:ext cx="2731008" cy="299071"/>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ectangle 23"/>
          <p:cNvSpPr/>
          <p:nvPr/>
        </p:nvSpPr>
        <p:spPr>
          <a:xfrm flipH="1">
            <a:off x="2521143" y="4965356"/>
            <a:ext cx="2731008" cy="598142"/>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93134" y="63500"/>
            <a:ext cx="12005733" cy="6731000"/>
          </a:xfrm>
          <a:prstGeom prst="rect">
            <a:avLst/>
          </a:prstGeom>
          <a:noFill/>
          <a:ln w="38100">
            <a:gradFill flip="none" rotWithShape="1">
              <a:gsLst>
                <a:gs pos="0">
                  <a:srgbClr val="FF0000"/>
                </a:gs>
                <a:gs pos="100000">
                  <a:srgbClr val="008501"/>
                </a:gs>
                <a:gs pos="23000">
                  <a:srgbClr val="FFFF00"/>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828800" y="3581406"/>
            <a:ext cx="8534400" cy="869642"/>
          </a:xfrm>
        </p:spPr>
        <p:txBody>
          <a:bodyPr/>
          <a:lstStyle>
            <a:lvl1pPr marL="0" indent="0" algn="ctr">
              <a:buNone/>
              <a:defRPr b="0" i="0">
                <a:solidFill>
                  <a:schemeClr val="tx1">
                    <a:tint val="75000"/>
                  </a:schemeClr>
                </a:solidFill>
                <a:latin typeface="Optima"/>
                <a:cs typeface="Opti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914400" y="1927230"/>
            <a:ext cx="10363200" cy="1470025"/>
          </a:xfrm>
        </p:spPr>
        <p:txBody>
          <a:bodyPr>
            <a:normAutofit/>
          </a:bodyPr>
          <a:lstStyle>
            <a:lvl1pPr>
              <a:defRPr sz="4800" b="1" i="0">
                <a:latin typeface="Goudy Old Style"/>
                <a:cs typeface="Goudy Old Style"/>
              </a:defRPr>
            </a:lvl1pPr>
          </a:lstStyle>
          <a:p>
            <a:r>
              <a:rPr lang="en-US"/>
              <a:t>Click to edit Master title style</a:t>
            </a:r>
            <a:endParaRPr lang="en-US" dirty="0"/>
          </a:p>
        </p:txBody>
      </p:sp>
      <p:grpSp>
        <p:nvGrpSpPr>
          <p:cNvPr id="30" name="Group 29"/>
          <p:cNvGrpSpPr/>
          <p:nvPr/>
        </p:nvGrpSpPr>
        <p:grpSpPr>
          <a:xfrm>
            <a:off x="4823179" y="4753423"/>
            <a:ext cx="2545644" cy="1639844"/>
            <a:chOff x="3617384" y="4753423"/>
            <a:chExt cx="1909233" cy="1639844"/>
          </a:xfrm>
        </p:grpSpPr>
        <p:pic>
          <p:nvPicPr>
            <p:cNvPr id="29" name="Picture 28" descr="ORTIi_RGB_Color_Logo.gif"/>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3" y="4753423"/>
              <a:ext cx="1896534" cy="1639844"/>
            </a:xfrm>
            <a:prstGeom prst="rect">
              <a:avLst/>
            </a:prstGeom>
          </p:spPr>
        </p:pic>
        <p:pic>
          <p:nvPicPr>
            <p:cNvPr id="28" name="Picture 27" descr="ORTIi_RGB_Color_Logo.pdf"/>
            <p:cNvPicPr>
              <a:picLocks noChangeAspect="1"/>
            </p:cNvPicPr>
            <p:nvPr userDrawn="1"/>
          </p:nvPicPr>
          <p:blipFill rotWithShape="1">
            <a:blip r:embed="rId4">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spTree>
    <p:extLst>
      <p:ext uri="{BB962C8B-B14F-4D97-AF65-F5344CB8AC3E}">
        <p14:creationId xmlns:p14="http://schemas.microsoft.com/office/powerpoint/2010/main" val="1117775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cxnSp>
        <p:nvCxnSpPr>
          <p:cNvPr id="19" name="Straight Connector 18"/>
          <p:cNvCxnSpPr/>
          <p:nvPr/>
        </p:nvCxnSpPr>
        <p:spPr>
          <a:xfrm flipV="1">
            <a:off x="104020" y="1258514"/>
            <a:ext cx="11994845"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2">
            <a:alphaModFix amt="9000"/>
          </a:blip>
          <a:stretch>
            <a:fillRect/>
          </a:stretch>
        </p:blipFill>
        <p:spPr>
          <a:xfrm>
            <a:off x="152400" y="171667"/>
            <a:ext cx="11802533" cy="6675120"/>
          </a:xfrm>
          <a:prstGeom prst="rect">
            <a:avLst/>
          </a:prstGeom>
          <a:noFill/>
        </p:spPr>
      </p:pic>
      <p:sp>
        <p:nvSpPr>
          <p:cNvPr id="15" name="Rectangle 14"/>
          <p:cNvSpPr/>
          <p:nvPr/>
        </p:nvSpPr>
        <p:spPr>
          <a:xfrm>
            <a:off x="104019" y="71278"/>
            <a:ext cx="11994847"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p:nvSpPr>
        <p:spPr>
          <a:xfrm>
            <a:off x="93134" y="63500"/>
            <a:ext cx="12005733"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0" name="Group 29"/>
          <p:cNvGrpSpPr/>
          <p:nvPr/>
        </p:nvGrpSpPr>
        <p:grpSpPr>
          <a:xfrm>
            <a:off x="5000665" y="6159495"/>
            <a:ext cx="2189995" cy="614767"/>
            <a:chOff x="3750499" y="6159494"/>
            <a:chExt cx="1642496" cy="614767"/>
          </a:xfrm>
        </p:grpSpPr>
        <p:sp>
          <p:nvSpPr>
            <p:cNvPr id="21" name="Rectangle 20"/>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ectangle 23"/>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ectangle 24"/>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ectangle 25"/>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7" name="Group 26"/>
            <p:cNvGrpSpPr/>
            <p:nvPr userDrawn="1"/>
          </p:nvGrpSpPr>
          <p:grpSpPr>
            <a:xfrm>
              <a:off x="4202642" y="6159494"/>
              <a:ext cx="738717" cy="614767"/>
              <a:chOff x="3617384" y="4753423"/>
              <a:chExt cx="1909233" cy="1639844"/>
            </a:xfrm>
          </p:grpSpPr>
          <p:pic>
            <p:nvPicPr>
              <p:cNvPr id="28" name="Picture 27" descr="ORTIi_RGB_Color_Logo.gif"/>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29" name="Picture 28" descr="ORTIi_RGB_Color_Logo.pdf"/>
              <p:cNvPicPr>
                <a:picLocks noChangeAspect="1"/>
              </p:cNvPicPr>
              <p:nvPr userDrawn="1"/>
            </p:nvPicPr>
            <p:blipFill rotWithShape="1">
              <a:blip r:embed="rId5" cstate="print">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1" name="Content Placeholder 2"/>
          <p:cNvSpPr>
            <a:spLocks noGrp="1"/>
          </p:cNvSpPr>
          <p:nvPr>
            <p:ph idx="1"/>
          </p:nvPr>
        </p:nvSpPr>
        <p:spPr>
          <a:xfrm>
            <a:off x="609600" y="1502303"/>
            <a:ext cx="10972800" cy="455741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2256473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o Footer">
    <p:spTree>
      <p:nvGrpSpPr>
        <p:cNvPr id="1" name=""/>
        <p:cNvGrpSpPr/>
        <p:nvPr/>
      </p:nvGrpSpPr>
      <p:grpSpPr>
        <a:xfrm>
          <a:off x="0" y="0"/>
          <a:ext cx="0" cy="0"/>
          <a:chOff x="0" y="0"/>
          <a:chExt cx="0" cy="0"/>
        </a:xfrm>
      </p:grpSpPr>
      <p:cxnSp>
        <p:nvCxnSpPr>
          <p:cNvPr id="29" name="Straight Connector 28"/>
          <p:cNvCxnSpPr/>
          <p:nvPr/>
        </p:nvCxnSpPr>
        <p:spPr>
          <a:xfrm flipV="1">
            <a:off x="104020" y="1258514"/>
            <a:ext cx="11994845"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2">
            <a:alphaModFix amt="9000"/>
          </a:blip>
          <a:stretch>
            <a:fillRect/>
          </a:stretch>
        </p:blipFill>
        <p:spPr>
          <a:xfrm>
            <a:off x="152400" y="180133"/>
            <a:ext cx="11802533" cy="6675120"/>
          </a:xfrm>
          <a:prstGeom prst="rect">
            <a:avLst/>
          </a:prstGeom>
          <a:noFill/>
        </p:spPr>
      </p:pic>
      <p:sp>
        <p:nvSpPr>
          <p:cNvPr id="28" name="Rectangle 27"/>
          <p:cNvSpPr/>
          <p:nvPr/>
        </p:nvSpPr>
        <p:spPr>
          <a:xfrm>
            <a:off x="104019" y="71278"/>
            <a:ext cx="11994847"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7" name="Rectangle 26"/>
          <p:cNvSpPr/>
          <p:nvPr/>
        </p:nvSpPr>
        <p:spPr>
          <a:xfrm>
            <a:off x="93134" y="63500"/>
            <a:ext cx="12005733"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Content Placeholder 2"/>
          <p:cNvSpPr>
            <a:spLocks noGrp="1"/>
          </p:cNvSpPr>
          <p:nvPr>
            <p:ph idx="1"/>
          </p:nvPr>
        </p:nvSpPr>
        <p:spPr>
          <a:xfrm>
            <a:off x="609600" y="1502303"/>
            <a:ext cx="10972800" cy="5004935"/>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4215964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ouble Content Slide">
    <p:spTree>
      <p:nvGrpSpPr>
        <p:cNvPr id="1" name=""/>
        <p:cNvGrpSpPr/>
        <p:nvPr/>
      </p:nvGrpSpPr>
      <p:grpSpPr>
        <a:xfrm>
          <a:off x="0" y="0"/>
          <a:ext cx="0" cy="0"/>
          <a:chOff x="0" y="0"/>
          <a:chExt cx="0" cy="0"/>
        </a:xfrm>
      </p:grpSpPr>
      <p:cxnSp>
        <p:nvCxnSpPr>
          <p:cNvPr id="40" name="Straight Connector 39"/>
          <p:cNvCxnSpPr/>
          <p:nvPr/>
        </p:nvCxnSpPr>
        <p:spPr>
          <a:xfrm flipV="1">
            <a:off x="104020" y="1258514"/>
            <a:ext cx="11994845"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2">
            <a:alphaModFix amt="9000"/>
          </a:blip>
          <a:stretch>
            <a:fillRect/>
          </a:stretch>
        </p:blipFill>
        <p:spPr>
          <a:xfrm>
            <a:off x="152400" y="180133"/>
            <a:ext cx="11802533" cy="6675120"/>
          </a:xfrm>
          <a:prstGeom prst="rect">
            <a:avLst/>
          </a:prstGeom>
          <a:noFill/>
        </p:spPr>
      </p:pic>
      <p:sp>
        <p:nvSpPr>
          <p:cNvPr id="39" name="Rectangle 38"/>
          <p:cNvSpPr/>
          <p:nvPr/>
        </p:nvSpPr>
        <p:spPr>
          <a:xfrm>
            <a:off x="104019" y="71278"/>
            <a:ext cx="11994847"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TextBox 18"/>
          <p:cNvSpPr txBox="1"/>
          <p:nvPr/>
        </p:nvSpPr>
        <p:spPr>
          <a:xfrm>
            <a:off x="13241867" y="4648200"/>
            <a:ext cx="184731" cy="369332"/>
          </a:xfrm>
          <a:prstGeom prst="rect">
            <a:avLst/>
          </a:prstGeom>
          <a:noFill/>
        </p:spPr>
        <p:txBody>
          <a:bodyPr wrap="none" rtlCol="0">
            <a:spAutoFit/>
          </a:bodyPr>
          <a:lstStyle/>
          <a:p>
            <a:endParaRPr lang="en-US" sz="1800" dirty="0"/>
          </a:p>
        </p:txBody>
      </p:sp>
      <p:sp>
        <p:nvSpPr>
          <p:cNvPr id="38" name="Rectangle 37"/>
          <p:cNvSpPr/>
          <p:nvPr/>
        </p:nvSpPr>
        <p:spPr>
          <a:xfrm>
            <a:off x="93134" y="63500"/>
            <a:ext cx="12005733"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41" name="Group 40"/>
          <p:cNvGrpSpPr/>
          <p:nvPr/>
        </p:nvGrpSpPr>
        <p:grpSpPr>
          <a:xfrm>
            <a:off x="5000665" y="6159495"/>
            <a:ext cx="2189995" cy="614767"/>
            <a:chOff x="3750499" y="6159494"/>
            <a:chExt cx="1642496" cy="614767"/>
          </a:xfrm>
        </p:grpSpPr>
        <p:sp>
          <p:nvSpPr>
            <p:cNvPr id="42" name="Rectangle 41"/>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3" name="Rectangle 42"/>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4" name="Rectangle 43"/>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5" name="Rectangle 44"/>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6" name="Rectangle 45"/>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7" name="Rectangle 46"/>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48" name="Group 47"/>
            <p:cNvGrpSpPr/>
            <p:nvPr userDrawn="1"/>
          </p:nvGrpSpPr>
          <p:grpSpPr>
            <a:xfrm>
              <a:off x="4202642" y="6159494"/>
              <a:ext cx="738717" cy="614767"/>
              <a:chOff x="3617384" y="4753423"/>
              <a:chExt cx="1909233" cy="1639844"/>
            </a:xfrm>
          </p:grpSpPr>
          <p:pic>
            <p:nvPicPr>
              <p:cNvPr id="49" name="Picture 48" descr="ORTIi_RGB_Color_Logo.gif"/>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0" name="Picture 49" descr="ORTIi_RGB_Color_Logo.pdf"/>
              <p:cNvPicPr>
                <a:picLocks noChangeAspect="1"/>
              </p:cNvPicPr>
              <p:nvPr userDrawn="1"/>
            </p:nvPicPr>
            <p:blipFill rotWithShape="1">
              <a:blip r:embed="rId5" cstate="print">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Content Placeholder 2"/>
          <p:cNvSpPr>
            <a:spLocks noGrp="1"/>
          </p:cNvSpPr>
          <p:nvPr>
            <p:ph idx="11"/>
          </p:nvPr>
        </p:nvSpPr>
        <p:spPr>
          <a:xfrm>
            <a:off x="6170185" y="1502304"/>
            <a:ext cx="538963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2"/>
          <p:cNvSpPr>
            <a:spLocks noGrp="1"/>
          </p:cNvSpPr>
          <p:nvPr>
            <p:ph idx="1"/>
          </p:nvPr>
        </p:nvSpPr>
        <p:spPr>
          <a:xfrm>
            <a:off x="609601" y="1502304"/>
            <a:ext cx="5389639" cy="459369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3681514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Slide">
    <p:spTree>
      <p:nvGrpSpPr>
        <p:cNvPr id="1" name=""/>
        <p:cNvGrpSpPr/>
        <p:nvPr/>
      </p:nvGrpSpPr>
      <p:grpSpPr>
        <a:xfrm>
          <a:off x="0" y="0"/>
          <a:ext cx="0" cy="0"/>
          <a:chOff x="0" y="0"/>
          <a:chExt cx="0" cy="0"/>
        </a:xfrm>
      </p:grpSpPr>
      <p:cxnSp>
        <p:nvCxnSpPr>
          <p:cNvPr id="52" name="Straight Connector 51"/>
          <p:cNvCxnSpPr/>
          <p:nvPr/>
        </p:nvCxnSpPr>
        <p:spPr>
          <a:xfrm flipV="1">
            <a:off x="104020" y="1258514"/>
            <a:ext cx="11994845"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2">
            <a:alphaModFix amt="9000"/>
          </a:blip>
          <a:stretch>
            <a:fillRect/>
          </a:stretch>
        </p:blipFill>
        <p:spPr>
          <a:xfrm>
            <a:off x="152400" y="180133"/>
            <a:ext cx="11802533" cy="6675120"/>
          </a:xfrm>
          <a:prstGeom prst="rect">
            <a:avLst/>
          </a:prstGeom>
          <a:noFill/>
        </p:spPr>
      </p:pic>
      <p:sp>
        <p:nvSpPr>
          <p:cNvPr id="51" name="Rectangle 50"/>
          <p:cNvSpPr/>
          <p:nvPr/>
        </p:nvSpPr>
        <p:spPr>
          <a:xfrm>
            <a:off x="104019" y="71278"/>
            <a:ext cx="11994847"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TextBox 18"/>
          <p:cNvSpPr txBox="1"/>
          <p:nvPr/>
        </p:nvSpPr>
        <p:spPr>
          <a:xfrm>
            <a:off x="13241867" y="4648200"/>
            <a:ext cx="184731" cy="369332"/>
          </a:xfrm>
          <a:prstGeom prst="rect">
            <a:avLst/>
          </a:prstGeom>
          <a:noFill/>
        </p:spPr>
        <p:txBody>
          <a:bodyPr wrap="none" rtlCol="0">
            <a:spAutoFit/>
          </a:bodyPr>
          <a:lstStyle/>
          <a:p>
            <a:endParaRPr lang="en-US" sz="1800" dirty="0"/>
          </a:p>
        </p:txBody>
      </p:sp>
      <p:sp>
        <p:nvSpPr>
          <p:cNvPr id="50" name="Rectangle 49"/>
          <p:cNvSpPr/>
          <p:nvPr/>
        </p:nvSpPr>
        <p:spPr>
          <a:xfrm>
            <a:off x="93134" y="63500"/>
            <a:ext cx="12005733"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53" name="Group 52"/>
          <p:cNvGrpSpPr/>
          <p:nvPr/>
        </p:nvGrpSpPr>
        <p:grpSpPr>
          <a:xfrm>
            <a:off x="5000665" y="6159495"/>
            <a:ext cx="2189995" cy="614767"/>
            <a:chOff x="3750499" y="6159494"/>
            <a:chExt cx="1642496" cy="614767"/>
          </a:xfrm>
        </p:grpSpPr>
        <p:sp>
          <p:nvSpPr>
            <p:cNvPr id="54" name="Rectangle 5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5" name="Rectangle 5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6" name="Rectangle 5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7" name="Rectangle 5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8" name="Rectangle 5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9" name="Rectangle 5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60" name="Group 59"/>
            <p:cNvGrpSpPr/>
            <p:nvPr userDrawn="1"/>
          </p:nvGrpSpPr>
          <p:grpSpPr>
            <a:xfrm>
              <a:off x="4202642" y="6159494"/>
              <a:ext cx="738717" cy="614767"/>
              <a:chOff x="3617384" y="4753423"/>
              <a:chExt cx="1909233" cy="1639844"/>
            </a:xfrm>
          </p:grpSpPr>
          <p:pic>
            <p:nvPicPr>
              <p:cNvPr id="61" name="Picture 60" descr="ORTIi_RGB_Color_Logo.gif"/>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62" name="Picture 61" descr="ORTIi_RGB_Color_Logo.pdf"/>
              <p:cNvPicPr>
                <a:picLocks noChangeAspect="1"/>
              </p:cNvPicPr>
              <p:nvPr userDrawn="1"/>
            </p:nvPicPr>
            <p:blipFill rotWithShape="1">
              <a:blip r:embed="rId5" cstate="print">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45" name="Content Placeholder 2"/>
          <p:cNvSpPr>
            <a:spLocks noGrp="1"/>
          </p:cNvSpPr>
          <p:nvPr>
            <p:ph idx="11"/>
          </p:nvPr>
        </p:nvSpPr>
        <p:spPr>
          <a:xfrm>
            <a:off x="6170185" y="2189238"/>
            <a:ext cx="538963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2"/>
          <p:cNvSpPr>
            <a:spLocks noGrp="1"/>
          </p:cNvSpPr>
          <p:nvPr>
            <p:ph idx="1"/>
          </p:nvPr>
        </p:nvSpPr>
        <p:spPr>
          <a:xfrm>
            <a:off x="609601" y="2189238"/>
            <a:ext cx="5389639" cy="388257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Text Placeholder 46"/>
          <p:cNvSpPr>
            <a:spLocks noGrp="1"/>
          </p:cNvSpPr>
          <p:nvPr>
            <p:ph type="body" sz="quarter" idx="13"/>
          </p:nvPr>
        </p:nvSpPr>
        <p:spPr>
          <a:xfrm>
            <a:off x="6170185" y="1499584"/>
            <a:ext cx="5389033" cy="568325"/>
          </a:xfrm>
        </p:spPr>
        <p:txBody>
          <a:bodyPr>
            <a:noAutofit/>
          </a:bodyPr>
          <a:lstStyle>
            <a:lvl1pPr marL="0" indent="0">
              <a:buNone/>
              <a:defRPr sz="2800"/>
            </a:lvl1pPr>
          </a:lstStyle>
          <a:p>
            <a:pPr lvl="0"/>
            <a:r>
              <a:rPr lang="en-US"/>
              <a:t>Click to edit Master text styles</a:t>
            </a:r>
          </a:p>
        </p:txBody>
      </p:sp>
      <p:sp>
        <p:nvSpPr>
          <p:cNvPr id="47" name="Text Placeholder 46"/>
          <p:cNvSpPr>
            <a:spLocks noGrp="1"/>
          </p:cNvSpPr>
          <p:nvPr>
            <p:ph type="body" sz="quarter" idx="12"/>
          </p:nvPr>
        </p:nvSpPr>
        <p:spPr>
          <a:xfrm>
            <a:off x="609601" y="1499584"/>
            <a:ext cx="5389033" cy="568325"/>
          </a:xfrm>
        </p:spPr>
        <p:txBody>
          <a:bodyPr>
            <a:noAutofit/>
          </a:bodyPr>
          <a:lstStyle>
            <a:lvl1pPr marL="0" indent="0">
              <a:buNone/>
              <a:defRPr sz="2800"/>
            </a:lvl1pPr>
          </a:lstStyle>
          <a:p>
            <a:pPr lvl="0"/>
            <a:r>
              <a:rPr lang="en-US"/>
              <a:t>Click to edit Master text styles</a:t>
            </a:r>
          </a:p>
        </p:txBody>
      </p:sp>
      <p:sp>
        <p:nvSpPr>
          <p:cNvPr id="42"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190359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Open Layout (No Text)">
    <p:spTree>
      <p:nvGrpSpPr>
        <p:cNvPr id="1" name=""/>
        <p:cNvGrpSpPr/>
        <p:nvPr/>
      </p:nvGrpSpPr>
      <p:grpSpPr>
        <a:xfrm>
          <a:off x="0" y="0"/>
          <a:ext cx="0" cy="0"/>
          <a:chOff x="0" y="0"/>
          <a:chExt cx="0" cy="0"/>
        </a:xfrm>
      </p:grpSpPr>
      <p:cxnSp>
        <p:nvCxnSpPr>
          <p:cNvPr id="42" name="Straight Connector 41"/>
          <p:cNvCxnSpPr/>
          <p:nvPr/>
        </p:nvCxnSpPr>
        <p:spPr>
          <a:xfrm flipV="1">
            <a:off x="104020" y="1258514"/>
            <a:ext cx="11994845" cy="9740"/>
          </a:xfrm>
          <a:prstGeom prst="line">
            <a:avLst/>
          </a:prstGeom>
          <a:ln w="28575" cmpd="sng">
            <a:gradFill flip="none" rotWithShape="1">
              <a:gsLst>
                <a:gs pos="49000">
                  <a:srgbClr val="008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2">
            <a:alphaModFix amt="9000"/>
          </a:blip>
          <a:stretch>
            <a:fillRect/>
          </a:stretch>
        </p:blipFill>
        <p:spPr>
          <a:xfrm>
            <a:off x="152400" y="180133"/>
            <a:ext cx="11802533" cy="6675120"/>
          </a:xfrm>
          <a:prstGeom prst="rect">
            <a:avLst/>
          </a:prstGeom>
          <a:noFill/>
        </p:spPr>
      </p:pic>
      <p:sp>
        <p:nvSpPr>
          <p:cNvPr id="41" name="Rectangle 40"/>
          <p:cNvSpPr/>
          <p:nvPr/>
        </p:nvSpPr>
        <p:spPr>
          <a:xfrm>
            <a:off x="104019" y="71278"/>
            <a:ext cx="11994847" cy="1187237"/>
          </a:xfrm>
          <a:prstGeom prst="rect">
            <a:avLst/>
          </a:prstGeom>
          <a:gradFill flip="none" rotWithShape="1">
            <a:gsLst>
              <a:gs pos="80000">
                <a:srgbClr val="008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p:txBody>
          <a:bodyPr/>
          <a:lstStyle/>
          <a:p>
            <a:fld id="{39BD32EA-88C8-4A81-9F97-211BB9EC27B5}" type="slidenum">
              <a:rPr lang="en-US" smtClean="0"/>
              <a:pPr/>
              <a:t>‹#›</a:t>
            </a:fld>
            <a:endParaRPr lang="en-US" dirty="0"/>
          </a:p>
        </p:txBody>
      </p:sp>
      <p:sp>
        <p:nvSpPr>
          <p:cNvPr id="19" name="TextBox 18"/>
          <p:cNvSpPr txBox="1"/>
          <p:nvPr/>
        </p:nvSpPr>
        <p:spPr>
          <a:xfrm>
            <a:off x="13241867" y="4648200"/>
            <a:ext cx="184731" cy="369332"/>
          </a:xfrm>
          <a:prstGeom prst="rect">
            <a:avLst/>
          </a:prstGeom>
          <a:noFill/>
        </p:spPr>
        <p:txBody>
          <a:bodyPr wrap="none" rtlCol="0">
            <a:spAutoFit/>
          </a:bodyPr>
          <a:lstStyle/>
          <a:p>
            <a:endParaRPr lang="en-US" sz="1800" dirty="0"/>
          </a:p>
        </p:txBody>
      </p:sp>
      <p:sp>
        <p:nvSpPr>
          <p:cNvPr id="40" name="Rectangle 39"/>
          <p:cNvSpPr/>
          <p:nvPr/>
        </p:nvSpPr>
        <p:spPr>
          <a:xfrm>
            <a:off x="93134" y="63500"/>
            <a:ext cx="12005733"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43" name="Group 42"/>
          <p:cNvGrpSpPr/>
          <p:nvPr/>
        </p:nvGrpSpPr>
        <p:grpSpPr>
          <a:xfrm>
            <a:off x="5000665" y="6159495"/>
            <a:ext cx="2189995" cy="614767"/>
            <a:chOff x="3750499" y="6159494"/>
            <a:chExt cx="1642496" cy="614767"/>
          </a:xfrm>
        </p:grpSpPr>
        <p:sp>
          <p:nvSpPr>
            <p:cNvPr id="44" name="Rectangle 43"/>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5" name="Rectangle 44"/>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6" name="Rectangle 45"/>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7" name="Rectangle 46"/>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8" name="Rectangle 47"/>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9" name="Rectangle 48"/>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50" name="Group 49"/>
            <p:cNvGrpSpPr/>
            <p:nvPr userDrawn="1"/>
          </p:nvGrpSpPr>
          <p:grpSpPr>
            <a:xfrm>
              <a:off x="4202642" y="6159494"/>
              <a:ext cx="738717" cy="614767"/>
              <a:chOff x="3617384" y="4753423"/>
              <a:chExt cx="1909233" cy="1639844"/>
            </a:xfrm>
          </p:grpSpPr>
          <p:pic>
            <p:nvPicPr>
              <p:cNvPr id="51" name="Picture 50" descr="ORTIi_RGB_Color_Logo.gif"/>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52" name="Picture 51" descr="ORTIi_RGB_Color_Logo.pdf"/>
              <p:cNvPicPr>
                <a:picLocks noChangeAspect="1"/>
              </p:cNvPicPr>
              <p:nvPr userDrawn="1"/>
            </p:nvPicPr>
            <p:blipFill rotWithShape="1">
              <a:blip r:embed="rId5" cstate="print">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6"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4269895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A965-D192-5A41-83C3-94475F652546}"/>
              </a:ext>
            </a:extLst>
          </p:cNvPr>
          <p:cNvSpPr>
            <a:spLocks noGrp="1"/>
          </p:cNvSpPr>
          <p:nvPr>
            <p:ph type="title"/>
          </p:nvPr>
        </p:nvSpPr>
        <p:spPr>
          <a:xfrm>
            <a:off x="830108" y="437953"/>
            <a:ext cx="10296928" cy="897233"/>
          </a:xfrm>
          <a:prstGeom prst="rect">
            <a:avLst/>
          </a:prstGeom>
        </p:spPr>
        <p:txBody>
          <a:bodyPr anchor="ctr"/>
          <a:lstStyle>
            <a:lvl1pPr algn="ct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407869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9000"/>
          </a:blip>
          <a:stretch>
            <a:fillRect/>
          </a:stretch>
        </p:blipFill>
        <p:spPr>
          <a:xfrm>
            <a:off x="152400" y="180133"/>
            <a:ext cx="11802533" cy="6675120"/>
          </a:xfrm>
          <a:prstGeom prst="rect">
            <a:avLst/>
          </a:prstGeom>
          <a:noFill/>
        </p:spPr>
      </p:pic>
      <p:sp>
        <p:nvSpPr>
          <p:cNvPr id="4" name="Content Placeholder 2"/>
          <p:cNvSpPr>
            <a:spLocks noGrp="1"/>
          </p:cNvSpPr>
          <p:nvPr>
            <p:ph idx="1"/>
          </p:nvPr>
        </p:nvSpPr>
        <p:spPr>
          <a:xfrm>
            <a:off x="609600" y="1502304"/>
            <a:ext cx="10972800" cy="4854047"/>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
        <p:nvSpPr>
          <p:cNvPr id="7" name="Rectangle 6"/>
          <p:cNvSpPr/>
          <p:nvPr/>
        </p:nvSpPr>
        <p:spPr>
          <a:xfrm>
            <a:off x="93134" y="63500"/>
            <a:ext cx="12005733"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57906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Slide - No State Outline">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1502304"/>
            <a:ext cx="10972800" cy="453322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
        <p:nvSpPr>
          <p:cNvPr id="7" name="Rectangle 6"/>
          <p:cNvSpPr/>
          <p:nvPr/>
        </p:nvSpPr>
        <p:spPr>
          <a:xfrm>
            <a:off x="93134" y="51405"/>
            <a:ext cx="12005733" cy="6731000"/>
          </a:xfrm>
          <a:prstGeom prst="rect">
            <a:avLst/>
          </a:prstGeom>
          <a:noFill/>
          <a:ln w="38100">
            <a:solidFill>
              <a:srgbClr val="00850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8" name="Group 7"/>
          <p:cNvGrpSpPr/>
          <p:nvPr/>
        </p:nvGrpSpPr>
        <p:grpSpPr>
          <a:xfrm>
            <a:off x="5000665" y="6159495"/>
            <a:ext cx="2189995" cy="614767"/>
            <a:chOff x="3750499" y="6159494"/>
            <a:chExt cx="1642496" cy="614767"/>
          </a:xfrm>
        </p:grpSpPr>
        <p:sp>
          <p:nvSpPr>
            <p:cNvPr id="9" name="Rectangle 8"/>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5" name="Group 14"/>
            <p:cNvGrpSpPr/>
            <p:nvPr userDrawn="1"/>
          </p:nvGrpSpPr>
          <p:grpSpPr>
            <a:xfrm>
              <a:off x="4202642" y="6159494"/>
              <a:ext cx="738717" cy="614767"/>
              <a:chOff x="3617384" y="4753423"/>
              <a:chExt cx="1909233" cy="1639844"/>
            </a:xfrm>
          </p:grpSpPr>
          <p:pic>
            <p:nvPicPr>
              <p:cNvPr id="16" name="Picture 15" descr="ORTIi_RGB_Color_Logo.gif"/>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17" name="Picture 16" descr="ORTIi_RGB_Color_Logo.pdf"/>
              <p:cNvPicPr>
                <a:picLocks noChangeAspect="1"/>
              </p:cNvPicPr>
              <p:nvPr userDrawn="1"/>
            </p:nvPicPr>
            <p:blipFill rotWithShape="1">
              <a:blip r:embed="rId4" cstate="print">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Tree>
    <p:extLst>
      <p:ext uri="{BB962C8B-B14F-4D97-AF65-F5344CB8AC3E}">
        <p14:creationId xmlns:p14="http://schemas.microsoft.com/office/powerpoint/2010/main" val="78810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er 2 Slide">
    <p:spTree>
      <p:nvGrpSpPr>
        <p:cNvPr id="1" name=""/>
        <p:cNvGrpSpPr/>
        <p:nvPr/>
      </p:nvGrpSpPr>
      <p:grpSpPr>
        <a:xfrm>
          <a:off x="0" y="0"/>
          <a:ext cx="0" cy="0"/>
          <a:chOff x="0" y="0"/>
          <a:chExt cx="0" cy="0"/>
        </a:xfrm>
      </p:grpSpPr>
      <p:cxnSp>
        <p:nvCxnSpPr>
          <p:cNvPr id="28" name="Straight Connector 27"/>
          <p:cNvCxnSpPr/>
          <p:nvPr/>
        </p:nvCxnSpPr>
        <p:spPr>
          <a:xfrm flipV="1">
            <a:off x="104020" y="1258514"/>
            <a:ext cx="11994845" cy="9740"/>
          </a:xfrm>
          <a:prstGeom prst="line">
            <a:avLst/>
          </a:prstGeom>
          <a:ln w="28575" cmpd="sng">
            <a:gradFill flip="none" rotWithShape="1">
              <a:gsLst>
                <a:gs pos="49000">
                  <a:srgbClr val="FFFF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2">
            <a:alphaModFix amt="9000"/>
          </a:blip>
          <a:stretch>
            <a:fillRect/>
          </a:stretch>
        </p:blipFill>
        <p:spPr>
          <a:xfrm>
            <a:off x="152400" y="180133"/>
            <a:ext cx="11802533" cy="6675120"/>
          </a:xfrm>
          <a:prstGeom prst="rect">
            <a:avLst/>
          </a:prstGeom>
          <a:noFill/>
        </p:spPr>
      </p:pic>
      <p:sp>
        <p:nvSpPr>
          <p:cNvPr id="27" name="Rectangle 26"/>
          <p:cNvSpPr/>
          <p:nvPr/>
        </p:nvSpPr>
        <p:spPr>
          <a:xfrm>
            <a:off x="104019" y="71278"/>
            <a:ext cx="11994847" cy="1187237"/>
          </a:xfrm>
          <a:prstGeom prst="rect">
            <a:avLst/>
          </a:prstGeom>
          <a:gradFill flip="none" rotWithShape="1">
            <a:gsLst>
              <a:gs pos="80000">
                <a:srgbClr val="FFFF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TextBox 18"/>
          <p:cNvSpPr txBox="1"/>
          <p:nvPr/>
        </p:nvSpPr>
        <p:spPr>
          <a:xfrm>
            <a:off x="13241867" y="4648200"/>
            <a:ext cx="184731" cy="369332"/>
          </a:xfrm>
          <a:prstGeom prst="rect">
            <a:avLst/>
          </a:prstGeom>
          <a:noFill/>
        </p:spPr>
        <p:txBody>
          <a:bodyPr wrap="none" rtlCol="0">
            <a:spAutoFit/>
          </a:bodyPr>
          <a:lstStyle/>
          <a:p>
            <a:endParaRPr lang="en-US" sz="1800" dirty="0"/>
          </a:p>
        </p:txBody>
      </p:sp>
      <p:sp>
        <p:nvSpPr>
          <p:cNvPr id="26" name="Rectangle 25"/>
          <p:cNvSpPr/>
          <p:nvPr/>
        </p:nvSpPr>
        <p:spPr>
          <a:xfrm>
            <a:off x="93134" y="63500"/>
            <a:ext cx="12005733" cy="6731000"/>
          </a:xfrm>
          <a:prstGeom prst="rect">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9" name="Group 28"/>
          <p:cNvGrpSpPr/>
          <p:nvPr/>
        </p:nvGrpSpPr>
        <p:grpSpPr>
          <a:xfrm>
            <a:off x="5000665" y="6159495"/>
            <a:ext cx="2189995" cy="614767"/>
            <a:chOff x="3750499" y="6159494"/>
            <a:chExt cx="1642496" cy="614767"/>
          </a:xfrm>
        </p:grpSpPr>
        <p:sp>
          <p:nvSpPr>
            <p:cNvPr id="30" name="Rectangle 2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1" name="Rectangle 3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2" name="Rectangle 3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Rectangle 3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4" name="Rectangle 3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5" name="Rectangle 3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6" name="Group 35"/>
            <p:cNvGrpSpPr/>
            <p:nvPr userDrawn="1"/>
          </p:nvGrpSpPr>
          <p:grpSpPr>
            <a:xfrm>
              <a:off x="4202642" y="6159494"/>
              <a:ext cx="738717" cy="614767"/>
              <a:chOff x="3617384" y="4753423"/>
              <a:chExt cx="1909233" cy="1639844"/>
            </a:xfrm>
          </p:grpSpPr>
          <p:pic>
            <p:nvPicPr>
              <p:cNvPr id="37" name="Picture 36" descr="ORTIi_RGB_Color_Logo.gif"/>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38" name="Picture 37" descr="ORTIi_RGB_Color_Logo.pdf"/>
              <p:cNvPicPr>
                <a:picLocks noChangeAspect="1"/>
              </p:cNvPicPr>
              <p:nvPr userDrawn="1"/>
            </p:nvPicPr>
            <p:blipFill rotWithShape="1">
              <a:blip r:embed="rId5" cstate="print">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14" name="Content Placeholder 2"/>
          <p:cNvSpPr>
            <a:spLocks noGrp="1"/>
          </p:cNvSpPr>
          <p:nvPr>
            <p:ph idx="1"/>
          </p:nvPr>
        </p:nvSpPr>
        <p:spPr>
          <a:xfrm>
            <a:off x="609600" y="1502303"/>
            <a:ext cx="10972800" cy="4521126"/>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321343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er 3 Slide">
    <p:spTree>
      <p:nvGrpSpPr>
        <p:cNvPr id="1" name=""/>
        <p:cNvGrpSpPr/>
        <p:nvPr/>
      </p:nvGrpSpPr>
      <p:grpSpPr>
        <a:xfrm>
          <a:off x="0" y="0"/>
          <a:ext cx="0" cy="0"/>
          <a:chOff x="0" y="0"/>
          <a:chExt cx="0" cy="0"/>
        </a:xfrm>
      </p:grpSpPr>
      <p:cxnSp>
        <p:nvCxnSpPr>
          <p:cNvPr id="38" name="Straight Connector 37"/>
          <p:cNvCxnSpPr/>
          <p:nvPr/>
        </p:nvCxnSpPr>
        <p:spPr>
          <a:xfrm flipV="1">
            <a:off x="104020" y="1258514"/>
            <a:ext cx="11994845" cy="9740"/>
          </a:xfrm>
          <a:prstGeom prst="line">
            <a:avLst/>
          </a:prstGeom>
          <a:ln w="28575" cmpd="sng">
            <a:gradFill flip="none" rotWithShape="1">
              <a:gsLst>
                <a:gs pos="49000">
                  <a:srgbClr val="FF0000"/>
                </a:gs>
                <a:gs pos="80000">
                  <a:schemeClr val="bg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2">
            <a:alphaModFix amt="9000"/>
          </a:blip>
          <a:stretch>
            <a:fillRect/>
          </a:stretch>
        </p:blipFill>
        <p:spPr>
          <a:xfrm>
            <a:off x="152400" y="180133"/>
            <a:ext cx="11802533" cy="6675120"/>
          </a:xfrm>
          <a:prstGeom prst="rect">
            <a:avLst/>
          </a:prstGeom>
          <a:noFill/>
        </p:spPr>
      </p:pic>
      <p:sp>
        <p:nvSpPr>
          <p:cNvPr id="37" name="Rectangle 36"/>
          <p:cNvSpPr/>
          <p:nvPr/>
        </p:nvSpPr>
        <p:spPr>
          <a:xfrm>
            <a:off x="104019" y="71278"/>
            <a:ext cx="11994847" cy="1187237"/>
          </a:xfrm>
          <a:prstGeom prst="rect">
            <a:avLst/>
          </a:prstGeom>
          <a:gradFill flip="none" rotWithShape="1">
            <a:gsLst>
              <a:gs pos="80000">
                <a:srgbClr val="FF0000">
                  <a:alpha val="35000"/>
                </a:srgbClr>
              </a:gs>
              <a:gs pos="100000">
                <a:srgbClr val="FFFFFF">
                  <a:alpha val="35000"/>
                </a:srgbClr>
              </a:gs>
            </a:gsLst>
            <a:lin ang="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TextBox 18"/>
          <p:cNvSpPr txBox="1"/>
          <p:nvPr/>
        </p:nvSpPr>
        <p:spPr>
          <a:xfrm>
            <a:off x="13241867" y="4648200"/>
            <a:ext cx="184731" cy="369332"/>
          </a:xfrm>
          <a:prstGeom prst="rect">
            <a:avLst/>
          </a:prstGeom>
          <a:noFill/>
        </p:spPr>
        <p:txBody>
          <a:bodyPr wrap="none" rtlCol="0">
            <a:spAutoFit/>
          </a:bodyPr>
          <a:lstStyle/>
          <a:p>
            <a:endParaRPr lang="en-US" sz="1800" dirty="0"/>
          </a:p>
        </p:txBody>
      </p:sp>
      <p:sp>
        <p:nvSpPr>
          <p:cNvPr id="36" name="Rectangle 35"/>
          <p:cNvSpPr/>
          <p:nvPr/>
        </p:nvSpPr>
        <p:spPr>
          <a:xfrm>
            <a:off x="93134" y="63500"/>
            <a:ext cx="12005733" cy="67310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9" name="Group 38"/>
          <p:cNvGrpSpPr/>
          <p:nvPr/>
        </p:nvGrpSpPr>
        <p:grpSpPr>
          <a:xfrm>
            <a:off x="5000665" y="6159495"/>
            <a:ext cx="2189995" cy="614767"/>
            <a:chOff x="3750499" y="6159494"/>
            <a:chExt cx="1642496" cy="614767"/>
          </a:xfrm>
        </p:grpSpPr>
        <p:sp>
          <p:nvSpPr>
            <p:cNvPr id="40" name="Rectangle 39"/>
            <p:cNvSpPr/>
            <p:nvPr userDrawn="1"/>
          </p:nvSpPr>
          <p:spPr>
            <a:xfrm>
              <a:off x="4847167" y="6587065"/>
              <a:ext cx="545828" cy="91440"/>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1" name="Rectangle 40"/>
            <p:cNvSpPr/>
            <p:nvPr userDrawn="1"/>
          </p:nvSpPr>
          <p:spPr>
            <a:xfrm>
              <a:off x="4851401" y="6471613"/>
              <a:ext cx="541080" cy="119552"/>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2" name="Rectangle 41"/>
            <p:cNvSpPr/>
            <p:nvPr userDrawn="1"/>
          </p:nvSpPr>
          <p:spPr>
            <a:xfrm>
              <a:off x="4851401" y="6233573"/>
              <a:ext cx="541080" cy="239103"/>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3" name="Rectangle 42"/>
            <p:cNvSpPr/>
            <p:nvPr userDrawn="1"/>
          </p:nvSpPr>
          <p:spPr>
            <a:xfrm flipH="1">
              <a:off x="3750500" y="6587067"/>
              <a:ext cx="542100" cy="88758"/>
            </a:xfrm>
            <a:prstGeom prst="rect">
              <a:avLst/>
            </a:prstGeom>
            <a:gradFill flip="none" rotWithShape="1">
              <a:gsLst>
                <a:gs pos="0">
                  <a:srgbClr val="FF0000">
                    <a:alpha val="25000"/>
                  </a:srgbClr>
                </a:gs>
                <a:gs pos="8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4" name="Rectangle 43"/>
            <p:cNvSpPr/>
            <p:nvPr userDrawn="1"/>
          </p:nvSpPr>
          <p:spPr>
            <a:xfrm flipH="1">
              <a:off x="3750500" y="6472676"/>
              <a:ext cx="542100" cy="118489"/>
            </a:xfrm>
            <a:prstGeom prst="rect">
              <a:avLst/>
            </a:prstGeom>
            <a:gradFill flip="none" rotWithShape="1">
              <a:gsLst>
                <a:gs pos="50000">
                  <a:srgbClr val="FFFF00">
                    <a:alpha val="25000"/>
                  </a:srgbClr>
                </a:gs>
                <a:gs pos="92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5" name="Rectangle 44"/>
            <p:cNvSpPr/>
            <p:nvPr userDrawn="1"/>
          </p:nvSpPr>
          <p:spPr>
            <a:xfrm flipH="1">
              <a:off x="3750499" y="6235697"/>
              <a:ext cx="546333" cy="236979"/>
            </a:xfrm>
            <a:prstGeom prst="rect">
              <a:avLst/>
            </a:prstGeom>
            <a:gradFill flip="none" rotWithShape="1">
              <a:gsLst>
                <a:gs pos="80000">
                  <a:srgbClr val="008000">
                    <a:alpha val="35000"/>
                  </a:srgbClr>
                </a:gs>
                <a:gs pos="100000">
                  <a:srgbClr val="FFFFFF">
                    <a:alpha val="3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46" name="Group 45"/>
            <p:cNvGrpSpPr/>
            <p:nvPr userDrawn="1"/>
          </p:nvGrpSpPr>
          <p:grpSpPr>
            <a:xfrm>
              <a:off x="4202642" y="6159494"/>
              <a:ext cx="738717" cy="614767"/>
              <a:chOff x="3617384" y="4753423"/>
              <a:chExt cx="1909233" cy="1639844"/>
            </a:xfrm>
          </p:grpSpPr>
          <p:pic>
            <p:nvPicPr>
              <p:cNvPr id="47" name="Picture 46" descr="ORTIi_RGB_Color_Logo.gif"/>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ackgroundRemoval t="4361" b="96963" l="4880" r="96324">
                            <a14:foregroundMark x1="14238" y1="9190" x2="13904" y2="17290"/>
                            <a14:foregroundMark x1="14238" y1="17445" x2="12500" y2="34190"/>
                            <a14:foregroundMark x1="12299" y1="34579" x2="9759" y2="42290"/>
                            <a14:foregroundMark x1="8556" y1="46495" x2="8556" y2="51480"/>
                            <a14:foregroundMark x1="9759" y1="54984" x2="12500" y2="59735"/>
                            <a14:foregroundMark x1="9291" y1="57710" x2="7888" y2="62695"/>
                            <a14:foregroundMark x1="7286" y1="65421" x2="7286" y2="65421"/>
                            <a14:foregroundMark x1="7420" y1="70794" x2="7420" y2="70794"/>
                            <a14:foregroundMark x1="7420" y1="76480" x2="7420" y2="76480"/>
                            <a14:foregroundMark x1="9024" y1="82555" x2="9024" y2="82555"/>
                            <a14:foregroundMark x1="7888" y1="79595" x2="7888" y2="79595"/>
                            <a14:foregroundMark x1="11029" y1="83100" x2="61564" y2="83100"/>
                            <a14:foregroundMark x1="66711" y1="82555" x2="91377" y2="81776"/>
                            <a14:foregroundMark x1="91511" y1="81075" x2="90709" y2="49844"/>
                            <a14:foregroundMark x1="90575" y1="48676" x2="91511" y2="43380"/>
                            <a14:foregroundMark x1="90575" y1="42290" x2="88035" y2="41511"/>
                            <a14:foregroundMark x1="88035" y1="40810" x2="87433" y2="38941"/>
                            <a14:foregroundMark x1="87567" y1="38240" x2="90842" y2="32009"/>
                            <a14:foregroundMark x1="91043" y1="30685" x2="92112" y2="26090"/>
                            <a14:foregroundMark x1="92447" y1="25389" x2="94786" y2="17290"/>
                            <a14:foregroundMark x1="13703" y1="60826" x2="13703" y2="60826"/>
                            <a14:foregroundMark x1="20388" y1="63785" x2="20388" y2="63785"/>
                            <a14:foregroundMark x1="15775" y1="62305" x2="15775" y2="62305"/>
                            <a14:foregroundMark x1="25401" y1="63240" x2="25401" y2="63240"/>
                            <a14:foregroundMark x1="31417" y1="59190" x2="31417" y2="59190"/>
                            <a14:foregroundMark x1="29011" y1="61760" x2="29011" y2="61760"/>
                            <a14:foregroundMark x1="32821" y1="57165" x2="35361" y2="44315"/>
                            <a14:foregroundMark x1="34425" y1="43380" x2="30749" y2="35826"/>
                            <a14:foregroundMark x1="14238" y1="34579" x2="20053" y2="32321"/>
                            <a14:foregroundMark x1="29813" y1="35280" x2="24599" y2="32710"/>
                            <a14:foregroundMark x1="39572" y1="62150" x2="39305" y2="40421"/>
                            <a14:foregroundMark x1="43249" y1="51636" x2="50936" y2="62461"/>
                            <a14:foregroundMark x1="46056" y1="50389" x2="50000" y2="45950"/>
                            <a14:foregroundMark x1="41979" y1="39486" x2="45455" y2="39720"/>
                            <a14:foregroundMark x1="55080" y1="39875" x2="67981" y2="39875"/>
                            <a14:foregroundMark x1="61230" y1="41199" x2="61364" y2="62305"/>
                            <a14:foregroundMark x1="73195" y1="40654" x2="73195" y2="62695"/>
                            <a14:foregroundMark x1="81083" y1="47819" x2="81083" y2="62695"/>
                            <a14:foregroundMark x1="81417" y1="39486" x2="81417" y2="39486"/>
                            <a14:foregroundMark x1="7420" y1="93224" x2="7420" y2="93224"/>
                            <a14:foregroundMark x1="14973" y1="8645" x2="17513" y2="8489"/>
                            <a14:foregroundMark x1="18182" y1="7321" x2="19586" y2="7321"/>
                            <a14:foregroundMark x1="19719" y1="8489" x2="20856" y2="9891"/>
                            <a14:foregroundMark x1="22259" y1="9034" x2="24131" y2="9190"/>
                            <a14:foregroundMark x1="24799" y1="10125" x2="26671" y2="13629"/>
                            <a14:foregroundMark x1="26337" y1="14486" x2="26805" y2="18224"/>
                            <a14:foregroundMark x1="27741" y1="18925" x2="32487" y2="20561"/>
                            <a14:foregroundMark x1="17513" y1="13863" x2="16644" y2="29517"/>
                            <a14:foregroundMark x1="16043" y1="16277" x2="16043" y2="16277"/>
                            <a14:foregroundMark x1="15575" y1="18769" x2="15575" y2="18769"/>
                            <a14:foregroundMark x1="15174" y1="25078" x2="15174" y2="25078"/>
                            <a14:foregroundMark x1="14773" y1="30997" x2="15174" y2="27570"/>
                            <a14:foregroundMark x1="14104" y1="32477" x2="22126" y2="27804"/>
                            <a14:foregroundMark x1="20053" y1="25857" x2="19586" y2="15576"/>
                            <a14:foregroundMark x1="16444" y1="12150" x2="21056" y2="13318"/>
                            <a14:foregroundMark x1="16243" y1="11137" x2="19385" y2="11137"/>
                            <a14:foregroundMark x1="15842" y1="37150" x2="14572" y2="53271"/>
                            <a14:foregroundMark x1="13302" y1="41044" x2="13102" y2="50312"/>
                            <a14:foregroundMark x1="12634" y1="52570" x2="17513" y2="58956"/>
                            <a14:foregroundMark x1="14372" y1="57477" x2="15575" y2="59190"/>
                            <a14:foregroundMark x1="16845" y1="35670" x2="21925" y2="35436"/>
                            <a14:foregroundMark x1="16243" y1="36137" x2="22727" y2="42757"/>
                            <a14:foregroundMark x1="17513" y1="40265" x2="20655" y2="55218"/>
                            <a14:foregroundMark x1="17313" y1="50078" x2="19385" y2="58178"/>
                            <a14:foregroundMark x1="17513" y1="63084" x2="17513" y2="63084"/>
                            <a14:foregroundMark x1="33489" y1="19704" x2="37500" y2="17757"/>
                            <a14:foregroundMark x1="10561" y1="61838" x2="11430" y2="79050"/>
                            <a14:foregroundMark x1="10361" y1="60125" x2="16845" y2="67991"/>
                            <a14:foregroundMark x1="10361" y1="79984" x2="24465" y2="79283"/>
                            <a14:foregroundMark x1="14572" y1="76090" x2="13904" y2="66978"/>
                            <a14:foregroundMark x1="17045" y1="76090" x2="18316" y2="66745"/>
                            <a14:foregroundMark x1="16644" y1="59891" x2="23195" y2="60670"/>
                            <a14:foregroundMark x1="91979" y1="17290" x2="86497" y2="33178"/>
                            <a14:foregroundMark x1="88570" y1="31464" x2="89439" y2="29517"/>
                            <a14:foregroundMark x1="92380" y1="18224" x2="91310" y2="16044"/>
                            <a14:foregroundMark x1="86898" y1="33411" x2="85027" y2="40031"/>
                            <a14:foregroundMark x1="85227" y1="41745" x2="88770" y2="45483"/>
                            <a14:foregroundMark x1="88770" y1="45717" x2="87767" y2="62617"/>
                            <a14:foregroundMark x1="88770" y1="60125" x2="89037" y2="77336"/>
                            <a14:foregroundMark x1="89439" y1="78505" x2="75535" y2="78271"/>
                            <a14:foregroundMark x1="90307" y1="79517" x2="77674" y2="79984"/>
                            <a14:foregroundMark x1="85628" y1="75623" x2="85628" y2="46184"/>
                            <a14:foregroundMark x1="90040" y1="15576" x2="86497" y2="27804"/>
                            <a14:foregroundMark x1="84626" y1="30530" x2="83556" y2="37150"/>
                            <a14:foregroundMark x1="84158" y1="44237" x2="83957" y2="52570"/>
                            <a14:foregroundMark x1="83757" y1="55763" x2="83556" y2="73910"/>
                            <a14:foregroundMark x1="46658" y1="40031" x2="49666" y2="42445"/>
                          </a14:backgroundRemoval>
                        </a14:imgEffect>
                      </a14:imgLayer>
                    </a14:imgProps>
                  </a:ext>
                  <a:ext uri="{28A0092B-C50C-407E-A947-70E740481C1C}">
                    <a14:useLocalDpi xmlns:a14="http://schemas.microsoft.com/office/drawing/2010/main" val="0"/>
                  </a:ext>
                </a:extLst>
              </a:blip>
              <a:srcRect l="3267" t="2877" r="2500" b="2192"/>
              <a:stretch/>
            </p:blipFill>
            <p:spPr>
              <a:xfrm>
                <a:off x="3623734" y="4753423"/>
                <a:ext cx="1896535" cy="1639844"/>
              </a:xfrm>
              <a:prstGeom prst="rect">
                <a:avLst/>
              </a:prstGeom>
            </p:spPr>
          </p:pic>
          <p:pic>
            <p:nvPicPr>
              <p:cNvPr id="48" name="Picture 47" descr="ORTIi_RGB_Color_Logo.pdf"/>
              <p:cNvPicPr>
                <a:picLocks noChangeAspect="1"/>
              </p:cNvPicPr>
              <p:nvPr userDrawn="1"/>
            </p:nvPicPr>
            <p:blipFill rotWithShape="1">
              <a:blip r:embed="rId5" cstate="print">
                <a:extLst>
                  <a:ext uri="{28A0092B-C50C-407E-A947-70E740481C1C}">
                    <a14:useLocalDpi xmlns:a14="http://schemas.microsoft.com/office/drawing/2010/main" val="0"/>
                  </a:ext>
                </a:extLst>
              </a:blip>
              <a:srcRect l="2879" t="89309" r="2670" b="1866"/>
              <a:stretch/>
            </p:blipFill>
            <p:spPr>
              <a:xfrm>
                <a:off x="3617384" y="6216772"/>
                <a:ext cx="1909233" cy="152960"/>
              </a:xfrm>
              <a:prstGeom prst="rect">
                <a:avLst/>
              </a:prstGeom>
              <a:ln>
                <a:noFill/>
              </a:ln>
              <a:effectLst/>
            </p:spPr>
          </p:pic>
        </p:grpSp>
      </p:grpSp>
      <p:sp>
        <p:nvSpPr>
          <p:cNvPr id="34" name="Content Placeholder 2"/>
          <p:cNvSpPr>
            <a:spLocks noGrp="1"/>
          </p:cNvSpPr>
          <p:nvPr>
            <p:ph idx="1"/>
          </p:nvPr>
        </p:nvSpPr>
        <p:spPr>
          <a:xfrm>
            <a:off x="609600" y="1502304"/>
            <a:ext cx="10972800" cy="4581602"/>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itle 1"/>
          <p:cNvSpPr>
            <a:spLocks noGrp="1"/>
          </p:cNvSpPr>
          <p:nvPr>
            <p:ph type="title"/>
          </p:nvPr>
        </p:nvSpPr>
        <p:spPr>
          <a:xfrm>
            <a:off x="609600" y="180133"/>
            <a:ext cx="10972800" cy="981011"/>
          </a:xfrm>
        </p:spPr>
        <p:txBody>
          <a:bodyPr/>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45089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Oregon Response to Interven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5506"/>
            <a:ext cx="109728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a:t>Click to edit Master title style</a:t>
            </a:r>
            <a:endParaRPr lang="en-US" dirty="0"/>
          </a:p>
        </p:txBody>
      </p:sp>
      <p:sp>
        <p:nvSpPr>
          <p:cNvPr id="3" name="Content Placeholder 2"/>
          <p:cNvSpPr>
            <a:spLocks noGrp="1"/>
          </p:cNvSpPr>
          <p:nvPr>
            <p:ph idx="1"/>
          </p:nvPr>
        </p:nvSpPr>
        <p:spPr>
          <a:xfrm>
            <a:off x="609600" y="1764633"/>
            <a:ext cx="10972800" cy="4361531"/>
          </a:xfrm>
        </p:spPr>
        <p:txBody>
          <a:bodyPr/>
          <a:lstStyle>
            <a:lvl1pPr>
              <a:defRPr>
                <a:latin typeface="Optima"/>
                <a:cs typeface="Optima"/>
              </a:defRPr>
            </a:lvl1pPr>
            <a:lvl2pPr>
              <a:defRPr>
                <a:latin typeface="Optima"/>
                <a:cs typeface="Optima"/>
              </a:defRPr>
            </a:lvl2pPr>
            <a:lvl3pPr>
              <a:defRPr>
                <a:latin typeface="Optima"/>
                <a:cs typeface="Optima"/>
              </a:defRPr>
            </a:lvl3pPr>
            <a:lvl4pPr>
              <a:defRPr>
                <a:latin typeface="Optima"/>
                <a:cs typeface="Optima"/>
              </a:defRPr>
            </a:lvl4pPr>
            <a:lvl5pPr>
              <a:defRPr>
                <a:latin typeface="Optima"/>
                <a:cs typeface="Opti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2343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6991932-627E-E84C-8897-9332DBA13255}" type="slidenum">
              <a:rPr lang="en-US" smtClean="0"/>
              <a:t>‹#›</a:t>
            </a:fld>
            <a:endParaRPr lang="en-US"/>
          </a:p>
        </p:txBody>
      </p:sp>
    </p:spTree>
    <p:extLst>
      <p:ext uri="{BB962C8B-B14F-4D97-AF65-F5344CB8AC3E}">
        <p14:creationId xmlns:p14="http://schemas.microsoft.com/office/powerpoint/2010/main" val="2660935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85AAAF-D4FC-47EE-9AB4-32647DC80817}" type="slidenum">
              <a:rPr lang="en-US" smtClean="0"/>
              <a:pPr/>
              <a:t>‹#›</a:t>
            </a:fld>
            <a:endParaRPr lang="en-US"/>
          </a:p>
        </p:txBody>
      </p:sp>
      <p:sp>
        <p:nvSpPr>
          <p:cNvPr id="5" name="Title 1"/>
          <p:cNvSpPr>
            <a:spLocks noGrp="1"/>
          </p:cNvSpPr>
          <p:nvPr>
            <p:ph type="title"/>
          </p:nvPr>
        </p:nvSpPr>
        <p:spPr>
          <a:xfrm>
            <a:off x="609600" y="51162"/>
            <a:ext cx="10972800" cy="1143000"/>
          </a:xfrm>
        </p:spPr>
        <p:txBody>
          <a:bodyPr>
            <a:normAutofit/>
          </a:bodyPr>
          <a:lstStyle>
            <a:lvl1pPr>
              <a:defRPr sz="4800" b="1" i="0">
                <a:solidFill>
                  <a:schemeClr val="bg1"/>
                </a:solidFill>
                <a:effectLst>
                  <a:outerShdw blurRad="38100" dist="38100" dir="2700000" algn="tl">
                    <a:srgbClr val="000000">
                      <a:alpha val="43137"/>
                    </a:srgbClr>
                  </a:outerShdw>
                </a:effectLst>
                <a:latin typeface="Goudy Old Style"/>
                <a:cs typeface="Goudy Old Style"/>
              </a:defRPr>
            </a:lvl1pPr>
          </a:lstStyle>
          <a:p>
            <a:r>
              <a:rPr lang="en-US"/>
              <a:t>Click to edit Master title style</a:t>
            </a:r>
            <a:endParaRPr lang="en-US" dirty="0"/>
          </a:p>
        </p:txBody>
      </p:sp>
    </p:spTree>
    <p:extLst>
      <p:ext uri="{BB962C8B-B14F-4D97-AF65-F5344CB8AC3E}">
        <p14:creationId xmlns:p14="http://schemas.microsoft.com/office/powerpoint/2010/main" val="345095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81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04C0-17D7-A24D-A584-2923B87ECFC7}"/>
              </a:ext>
            </a:extLst>
          </p:cNvPr>
          <p:cNvSpPr>
            <a:spLocks noGrp="1"/>
          </p:cNvSpPr>
          <p:nvPr>
            <p:ph type="title"/>
          </p:nvPr>
        </p:nvSpPr>
        <p:spPr>
          <a:xfrm>
            <a:off x="839788" y="457200"/>
            <a:ext cx="10515600" cy="740421"/>
          </a:xfrm>
          <a:prstGeom prst="rect">
            <a:avLst/>
          </a:prstGeom>
        </p:spPr>
        <p:txBody>
          <a:bodyPr anchor="b"/>
          <a:lstStyle>
            <a:lvl1pPr algn="ctr">
              <a:defRPr sz="3600" b="1">
                <a:solidFill>
                  <a:srgbClr val="19519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D5C194D-F3CE-544A-B0F4-3467E6F874AE}"/>
              </a:ext>
            </a:extLst>
          </p:cNvPr>
          <p:cNvSpPr>
            <a:spLocks noGrp="1"/>
          </p:cNvSpPr>
          <p:nvPr>
            <p:ph type="pic" idx="1"/>
          </p:nvPr>
        </p:nvSpPr>
        <p:spPr>
          <a:xfrm>
            <a:off x="5183188" y="1586039"/>
            <a:ext cx="6172200" cy="4275011"/>
          </a:xfrm>
          <a:prstGeom prst="rect">
            <a:avLst/>
          </a:prstGeom>
        </p:spPr>
        <p:txBody>
          <a:bodyPr/>
          <a:lstStyle>
            <a:lvl1pPr marL="0" indent="0">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931FDB7-009E-3D42-8734-B81265290139}"/>
              </a:ext>
            </a:extLst>
          </p:cNvPr>
          <p:cNvSpPr>
            <a:spLocks noGrp="1"/>
          </p:cNvSpPr>
          <p:nvPr>
            <p:ph type="body" sz="half" idx="2"/>
          </p:nvPr>
        </p:nvSpPr>
        <p:spPr>
          <a:xfrm>
            <a:off x="839788" y="1586039"/>
            <a:ext cx="3932237" cy="4282949"/>
          </a:xfrm>
          <a:prstGeom prst="rect">
            <a:avLst/>
          </a:prstGeom>
        </p:spPr>
        <p:txBody>
          <a:bodyPr/>
          <a:lstStyle>
            <a:lvl1pPr marL="0" indent="0">
              <a:buNone/>
              <a:defRPr sz="2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0425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AB8-F57A-3D45-A969-96FEC9C7C460}"/>
              </a:ext>
            </a:extLst>
          </p:cNvPr>
          <p:cNvSpPr>
            <a:spLocks noGrp="1"/>
          </p:cNvSpPr>
          <p:nvPr>
            <p:ph type="ctrTitle" hasCustomPrompt="1"/>
          </p:nvPr>
        </p:nvSpPr>
        <p:spPr>
          <a:xfrm>
            <a:off x="1159251" y="1832540"/>
            <a:ext cx="9873498" cy="1355699"/>
          </a:xfrm>
          <a:prstGeom prst="rect">
            <a:avLst/>
          </a:prstGeom>
        </p:spPr>
        <p:txBody>
          <a:bodyPr anchor="ctr"/>
          <a:lstStyle>
            <a:lvl1pPr algn="ctr">
              <a:defRPr sz="60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of Presentation</a:t>
            </a:r>
          </a:p>
        </p:txBody>
      </p:sp>
      <p:sp>
        <p:nvSpPr>
          <p:cNvPr id="3" name="Subtitle 2">
            <a:extLst>
              <a:ext uri="{FF2B5EF4-FFF2-40B4-BE49-F238E27FC236}">
                <a16:creationId xmlns:a16="http://schemas.microsoft.com/office/drawing/2014/main" id="{C4DAF3AA-5ABE-EC43-B472-912334AD37B3}"/>
              </a:ext>
            </a:extLst>
          </p:cNvPr>
          <p:cNvSpPr>
            <a:spLocks noGrp="1"/>
          </p:cNvSpPr>
          <p:nvPr>
            <p:ph type="subTitle" idx="1" hasCustomPrompt="1"/>
          </p:nvPr>
        </p:nvSpPr>
        <p:spPr>
          <a:xfrm>
            <a:off x="1159252" y="3280315"/>
            <a:ext cx="9873497" cy="1791748"/>
          </a:xfrm>
          <a:prstGeom prst="rect">
            <a:avLst/>
          </a:prstGeom>
        </p:spPr>
        <p:txBody>
          <a:bodyPr anchor="ctr"/>
          <a:lstStyle>
            <a:lvl1pPr marL="0" indent="0" algn="ctr">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 of Presentation</a:t>
            </a:r>
          </a:p>
          <a:p>
            <a:r>
              <a:rPr lang="en-US" dirty="0"/>
              <a:t>Location/Date or Year</a:t>
            </a:r>
          </a:p>
        </p:txBody>
      </p:sp>
    </p:spTree>
    <p:extLst>
      <p:ext uri="{BB962C8B-B14F-4D97-AF65-F5344CB8AC3E}">
        <p14:creationId xmlns:p14="http://schemas.microsoft.com/office/powerpoint/2010/main" val="108279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C045-20E5-AF47-A48A-4AF2F0A4F4C3}"/>
              </a:ext>
            </a:extLst>
          </p:cNvPr>
          <p:cNvSpPr>
            <a:spLocks noGrp="1"/>
          </p:cNvSpPr>
          <p:nvPr>
            <p:ph type="title"/>
          </p:nvPr>
        </p:nvSpPr>
        <p:spPr>
          <a:xfrm>
            <a:off x="838200" y="424205"/>
            <a:ext cx="8900711" cy="870521"/>
          </a:xfrm>
          <a:prstGeom prst="rect">
            <a:avLst/>
          </a:prstGeom>
        </p:spPr>
        <p:txBody>
          <a:bodyPr anchor="ctr"/>
          <a:lstStyle>
            <a:lvl1pPr>
              <a:defRPr sz="3600" b="1">
                <a:solidFill>
                  <a:srgbClr val="1A5EAE"/>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16EB650-C0B8-5742-A03F-1FA766A5CE27}"/>
              </a:ext>
            </a:extLst>
          </p:cNvPr>
          <p:cNvSpPr>
            <a:spLocks noGrp="1"/>
          </p:cNvSpPr>
          <p:nvPr>
            <p:ph sz="half" idx="1"/>
          </p:nvPr>
        </p:nvSpPr>
        <p:spPr>
          <a:xfrm>
            <a:off x="838200" y="1825625"/>
            <a:ext cx="5181600" cy="3992548"/>
          </a:xfrm>
          <a:prstGeom prst="rect">
            <a:avLst/>
          </a:prstGeom>
        </p:spPr>
        <p:txBody>
          <a:bodyPr/>
          <a:lstStyle>
            <a:lvl1pPr>
              <a:spcBef>
                <a:spcPts val="600"/>
              </a:spcBef>
              <a:defRPr sz="2200">
                <a:latin typeface="Verdana" panose="020B0604030504040204" pitchFamily="34" charset="0"/>
                <a:ea typeface="Verdana" panose="020B0604030504040204" pitchFamily="34" charset="0"/>
                <a:cs typeface="Verdana" panose="020B0604030504040204" pitchFamily="34" charset="0"/>
              </a:defRPr>
            </a:lvl1pPr>
            <a:lvl2pPr>
              <a:spcBef>
                <a:spcPts val="600"/>
              </a:spcBef>
              <a:defRPr sz="2200">
                <a:latin typeface="Verdana" panose="020B0604030504040204" pitchFamily="34" charset="0"/>
                <a:ea typeface="Verdana" panose="020B0604030504040204" pitchFamily="34" charset="0"/>
                <a:cs typeface="Verdana" panose="020B0604030504040204" pitchFamily="34" charset="0"/>
              </a:defRPr>
            </a:lvl2pPr>
            <a:lvl3pPr>
              <a:spcBef>
                <a:spcPts val="600"/>
              </a:spcBef>
              <a:defRPr sz="2200">
                <a:latin typeface="Verdana" panose="020B0604030504040204" pitchFamily="34" charset="0"/>
                <a:ea typeface="Verdana" panose="020B0604030504040204" pitchFamily="34" charset="0"/>
                <a:cs typeface="Verdana" panose="020B0604030504040204" pitchFamily="34" charset="0"/>
              </a:defRPr>
            </a:lvl3pPr>
            <a:lvl4pPr>
              <a:spcBef>
                <a:spcPts val="600"/>
              </a:spcBef>
              <a:defRPr sz="2200">
                <a:latin typeface="Verdana" panose="020B0604030504040204" pitchFamily="34" charset="0"/>
                <a:ea typeface="Verdana" panose="020B0604030504040204" pitchFamily="34" charset="0"/>
                <a:cs typeface="Verdana" panose="020B0604030504040204" pitchFamily="34" charset="0"/>
              </a:defRPr>
            </a:lvl4pPr>
            <a:lvl5pPr>
              <a:spcBef>
                <a:spcPts val="600"/>
              </a:spcBef>
              <a:defRPr sz="22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0A37FE-1A6A-FF46-AD43-61988284152E}"/>
              </a:ext>
            </a:extLst>
          </p:cNvPr>
          <p:cNvSpPr>
            <a:spLocks noGrp="1"/>
          </p:cNvSpPr>
          <p:nvPr>
            <p:ph sz="half" idx="2"/>
          </p:nvPr>
        </p:nvSpPr>
        <p:spPr>
          <a:xfrm>
            <a:off x="6172200" y="1825625"/>
            <a:ext cx="5181600" cy="3992548"/>
          </a:xfrm>
          <a:prstGeom prst="rect">
            <a:avLst/>
          </a:prstGeom>
        </p:spPr>
        <p:txBody>
          <a:bodyPr/>
          <a:lstStyle>
            <a:lvl1pPr>
              <a:spcBef>
                <a:spcPts val="600"/>
              </a:spcBef>
              <a:defRPr sz="2200">
                <a:latin typeface="Verdana" panose="020B0604030504040204" pitchFamily="34" charset="0"/>
                <a:ea typeface="Verdana" panose="020B0604030504040204" pitchFamily="34" charset="0"/>
                <a:cs typeface="Verdana" panose="020B0604030504040204" pitchFamily="34" charset="0"/>
              </a:defRPr>
            </a:lvl1pPr>
            <a:lvl2pPr>
              <a:spcBef>
                <a:spcPts val="600"/>
              </a:spcBef>
              <a:defRPr sz="2200">
                <a:latin typeface="Verdana" panose="020B0604030504040204" pitchFamily="34" charset="0"/>
                <a:ea typeface="Verdana" panose="020B0604030504040204" pitchFamily="34" charset="0"/>
                <a:cs typeface="Verdana" panose="020B0604030504040204" pitchFamily="34" charset="0"/>
              </a:defRPr>
            </a:lvl2pPr>
            <a:lvl3pPr>
              <a:spcBef>
                <a:spcPts val="600"/>
              </a:spcBef>
              <a:defRPr sz="2200">
                <a:latin typeface="Verdana" panose="020B0604030504040204" pitchFamily="34" charset="0"/>
                <a:ea typeface="Verdana" panose="020B0604030504040204" pitchFamily="34" charset="0"/>
                <a:cs typeface="Verdana" panose="020B0604030504040204" pitchFamily="34" charset="0"/>
              </a:defRPr>
            </a:lvl3pPr>
            <a:lvl4pPr>
              <a:spcBef>
                <a:spcPts val="600"/>
              </a:spcBef>
              <a:defRPr sz="2200">
                <a:latin typeface="Verdana" panose="020B0604030504040204" pitchFamily="34" charset="0"/>
                <a:ea typeface="Verdana" panose="020B0604030504040204" pitchFamily="34" charset="0"/>
                <a:cs typeface="Verdana" panose="020B0604030504040204" pitchFamily="34" charset="0"/>
              </a:defRPr>
            </a:lvl4pPr>
            <a:lvl5pPr>
              <a:spcBef>
                <a:spcPts val="600"/>
              </a:spcBef>
              <a:defRPr sz="22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017743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776F3-A95E-B545-89DA-5DC7FAFB400A}"/>
              </a:ext>
            </a:extLst>
          </p:cNvPr>
          <p:cNvPicPr>
            <a:picLocks noChangeAspect="1"/>
          </p:cNvPicPr>
          <p:nvPr/>
        </p:nvPicPr>
        <p:blipFill>
          <a:blip r:embed="rId9"/>
          <a:stretch>
            <a:fillRect/>
          </a:stretch>
        </p:blipFill>
        <p:spPr>
          <a:xfrm>
            <a:off x="9931068" y="5629619"/>
            <a:ext cx="1653453" cy="967445"/>
          </a:xfrm>
          <a:prstGeom prst="rect">
            <a:avLst/>
          </a:prstGeom>
        </p:spPr>
      </p:pic>
    </p:spTree>
    <p:extLst>
      <p:ext uri="{BB962C8B-B14F-4D97-AF65-F5344CB8AC3E}">
        <p14:creationId xmlns:p14="http://schemas.microsoft.com/office/powerpoint/2010/main" val="8036508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776F3-A95E-B545-89DA-5DC7FAFB400A}"/>
              </a:ext>
            </a:extLst>
          </p:cNvPr>
          <p:cNvPicPr>
            <a:picLocks noChangeAspect="1"/>
          </p:cNvPicPr>
          <p:nvPr/>
        </p:nvPicPr>
        <p:blipFill>
          <a:blip r:embed="rId9"/>
          <a:stretch>
            <a:fillRect/>
          </a:stretch>
        </p:blipFill>
        <p:spPr>
          <a:xfrm>
            <a:off x="9907572" y="437592"/>
            <a:ext cx="1357460" cy="794258"/>
          </a:xfrm>
          <a:prstGeom prst="rect">
            <a:avLst/>
          </a:prstGeom>
        </p:spPr>
      </p:pic>
    </p:spTree>
    <p:extLst>
      <p:ext uri="{BB962C8B-B14F-4D97-AF65-F5344CB8AC3E}">
        <p14:creationId xmlns:p14="http://schemas.microsoft.com/office/powerpoint/2010/main" val="28501655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alpha val="75000"/>
                <a:lumMod val="79000"/>
                <a:lumOff val="21000"/>
              </a:schemeClr>
            </a:gs>
            <a:gs pos="91000">
              <a:srgbClr val="1A5EAE">
                <a:alpha val="79000"/>
              </a:srgbClr>
            </a:gs>
            <a:gs pos="76000">
              <a:srgbClr val="1A5EAE"/>
            </a:gs>
            <a:gs pos="20000">
              <a:srgbClr val="1A5EAE"/>
            </a:gs>
            <a:gs pos="97000">
              <a:srgbClr val="1A5EAE">
                <a:alpha val="64000"/>
              </a:srgbClr>
            </a:gs>
          </a:gsLst>
          <a:lin ang="27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24948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D98EC-0129-0E43-B6CC-EDCC1F71DBF7}" type="datetimeFigureOut">
              <a:rPr lang="en-US" smtClean="0"/>
              <a:pPr/>
              <a:t>10/29/2018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6D326-75DE-3D4E-A732-5F3E38B3649D}" type="slidenum">
              <a:rPr lang="en-US" smtClean="0"/>
              <a:pPr/>
              <a:t>‹#›</a:t>
            </a:fld>
            <a:endParaRPr lang="en-US" dirty="0"/>
          </a:p>
        </p:txBody>
      </p:sp>
    </p:spTree>
    <p:extLst>
      <p:ext uri="{BB962C8B-B14F-4D97-AF65-F5344CB8AC3E}">
        <p14:creationId xmlns:p14="http://schemas.microsoft.com/office/powerpoint/2010/main" val="11185749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47A94D6-BE86-4289-B470-75C0D74C00F3}" type="datetimeFigureOut">
              <a:rPr lang="en-US" smtClean="0"/>
              <a:t>10/29/2018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67CECF3-0E95-4B0B-B86A-E95ED46CE9D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43824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9BD32EA-88C8-4A81-9F97-211BB9EC27B5}" type="slidenum">
              <a:rPr lang="en-US" smtClean="0"/>
              <a:pPr/>
              <a:t>‹#›</a:t>
            </a:fld>
            <a:endParaRPr lang="en-US" dirty="0"/>
          </a:p>
        </p:txBody>
      </p:sp>
    </p:spTree>
    <p:extLst>
      <p:ext uri="{BB962C8B-B14F-4D97-AF65-F5344CB8AC3E}">
        <p14:creationId xmlns:p14="http://schemas.microsoft.com/office/powerpoint/2010/main" val="117117375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ctr" defTabSz="457200" rtl="0" eaLnBrk="1" latinLnBrk="0" hangingPunct="1">
        <a:spcBef>
          <a:spcPct val="0"/>
        </a:spcBef>
        <a:buNone/>
        <a:defRPr sz="4800" b="1" i="0" kern="1200">
          <a:solidFill>
            <a:srgbClr val="000000"/>
          </a:solidFill>
          <a:latin typeface="Goudy Old Style"/>
          <a:ea typeface="+mj-ea"/>
          <a:cs typeface="Goudy Old Style"/>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800" b="0" i="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400" b="0" i="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000" b="0" i="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9.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hyperlink" Target="https://ogapmathllc.com/" TargetMode="External"/><Relationship Id="rId2" Type="http://schemas.openxmlformats.org/officeDocument/2006/relationships/image" Target="../media/image9.png"/><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hyperlink" Target="https://commoncoretools.files.wordpress.com/2011/05/ccss_progression_cc_oa_k5_2011_05_302.pdf" TargetMode="External"/><Relationship Id="rId7" Type="http://schemas.openxmlformats.org/officeDocument/2006/relationships/image" Target="../media/image13.png"/><Relationship Id="rId2" Type="http://schemas.openxmlformats.org/officeDocument/2006/relationships/hyperlink" Target="http://www.bit.ly/mathpowerbook" TargetMode="External"/><Relationship Id="rId1" Type="http://schemas.openxmlformats.org/officeDocument/2006/relationships/slideLayout" Target="../slideLayouts/slideLayout3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commoncoretools.me/wp-content/uploads/2015/03/ccss_progression_nbp_k5_2015_03_16.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ogapmathllc.com/" TargetMode="External"/><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fletchy.com/progression-videos/" TargetMode="External"/><Relationship Id="rId1" Type="http://schemas.openxmlformats.org/officeDocument/2006/relationships/slideLayout" Target="../slideLayouts/slideLayout34.xml"/><Relationship Id="rId4" Type="http://schemas.openxmlformats.org/officeDocument/2006/relationships/comments" Target="../comments/comment1.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9.xml"/><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9.xml"/><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39.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9.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9.xml"/><Relationship Id="rId5" Type="http://schemas.openxmlformats.org/officeDocument/2006/relationships/image" Target="../media/image71.png"/><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9.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hyperlink" Target="http://www.conceptuamath.com/math-tools/" TargetMode="External"/><Relationship Id="rId2" Type="http://schemas.openxmlformats.org/officeDocument/2006/relationships/hyperlink" Target="http://www.bit.ly/mathpowerbook" TargetMode="Externa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emf"/><Relationship Id="rId1" Type="http://schemas.openxmlformats.org/officeDocument/2006/relationships/slideLayout" Target="../slideLayouts/slideLayout22.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34.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34.xml"/><Relationship Id="rId5" Type="http://schemas.openxmlformats.org/officeDocument/2006/relationships/image" Target="../media/image1.emf"/><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Flipping%20the%20I%20Do,%20You%20Do,%20We%20Do%20Approach.mp4" TargetMode="External"/><Relationship Id="rId1" Type="http://schemas.openxmlformats.org/officeDocument/2006/relationships/slideLayout" Target="../slideLayouts/slideLayout34.xml"/><Relationship Id="rId5" Type="http://schemas.openxmlformats.org/officeDocument/2006/relationships/image" Target="../media/image89.png"/><Relationship Id="rId4" Type="http://schemas.openxmlformats.org/officeDocument/2006/relationships/hyperlink" Target="https://vimeo.com/289651220"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AFD9-28B6-40BE-9F66-82BC5F2CA060}"/>
              </a:ext>
            </a:extLst>
          </p:cNvPr>
          <p:cNvSpPr>
            <a:spLocks noGrp="1"/>
          </p:cNvSpPr>
          <p:nvPr>
            <p:ph type="ctrTitle"/>
          </p:nvPr>
        </p:nvSpPr>
        <p:spPr/>
        <p:txBody>
          <a:bodyPr anchor="ctr">
            <a:normAutofit fontScale="90000"/>
          </a:bodyPr>
          <a:lstStyle/>
          <a:p>
            <a:pPr algn="ctr"/>
            <a:r>
              <a:rPr lang="en-US" dirty="0"/>
              <a:t> Informing RtI Practices</a:t>
            </a:r>
            <a:br>
              <a:rPr lang="en-US" dirty="0"/>
            </a:br>
            <a:r>
              <a:rPr lang="en-US" sz="2400" dirty="0"/>
              <a:t> for  </a:t>
            </a:r>
            <a:br>
              <a:rPr lang="en-US" dirty="0"/>
            </a:br>
            <a:r>
              <a:rPr lang="en-US" dirty="0"/>
              <a:t>Mathematics </a:t>
            </a:r>
            <a:br>
              <a:rPr lang="en-US" dirty="0"/>
            </a:br>
            <a:r>
              <a:rPr lang="en-US" sz="2400" dirty="0"/>
              <a:t>in the </a:t>
            </a:r>
            <a:br>
              <a:rPr lang="en-US" sz="2400" dirty="0"/>
            </a:br>
            <a:r>
              <a:rPr lang="en-US" dirty="0"/>
              <a:t>Common Core Era</a:t>
            </a:r>
          </a:p>
        </p:txBody>
      </p:sp>
      <p:sp>
        <p:nvSpPr>
          <p:cNvPr id="6" name="Subtitle 5">
            <a:extLst>
              <a:ext uri="{FF2B5EF4-FFF2-40B4-BE49-F238E27FC236}">
                <a16:creationId xmlns:a16="http://schemas.microsoft.com/office/drawing/2014/main" id="{F072346C-6C81-4D49-9D8F-342183E45AC4}"/>
              </a:ext>
            </a:extLst>
          </p:cNvPr>
          <p:cNvSpPr>
            <a:spLocks noGrp="1"/>
          </p:cNvSpPr>
          <p:nvPr>
            <p:ph type="subTitle" idx="1"/>
          </p:nvPr>
        </p:nvSpPr>
        <p:spPr>
          <a:xfrm>
            <a:off x="1100051" y="4455620"/>
            <a:ext cx="10058400" cy="1791068"/>
          </a:xfrm>
        </p:spPr>
        <p:txBody>
          <a:bodyPr>
            <a:normAutofit fontScale="92500" lnSpcReduction="10000"/>
          </a:bodyPr>
          <a:lstStyle/>
          <a:p>
            <a:pPr algn="ctr"/>
            <a:r>
              <a:rPr lang="en-US" cap="none" dirty="0"/>
              <a:t>Arjan Khalsa</a:t>
            </a:r>
          </a:p>
          <a:p>
            <a:pPr algn="ctr"/>
            <a:r>
              <a:rPr lang="en-US" cap="none" dirty="0"/>
              <a:t>STEM Advocate, Activate Learning</a:t>
            </a:r>
          </a:p>
          <a:p>
            <a:pPr algn="ctr"/>
            <a:r>
              <a:rPr lang="en-US" cap="none" dirty="0"/>
              <a:t>@</a:t>
            </a:r>
            <a:r>
              <a:rPr lang="en-US" cap="none" dirty="0" err="1"/>
              <a:t>ArjanKhalsa</a:t>
            </a:r>
            <a:endParaRPr lang="en-US" cap="none" dirty="0"/>
          </a:p>
          <a:p>
            <a:pPr algn="ctr"/>
            <a:r>
              <a:rPr lang="en-US" cap="none" dirty="0"/>
              <a:t>akhalsa@activatelearning.com</a:t>
            </a:r>
          </a:p>
        </p:txBody>
      </p:sp>
      <p:pic>
        <p:nvPicPr>
          <p:cNvPr id="7" name="Picture 6">
            <a:extLst>
              <a:ext uri="{FF2B5EF4-FFF2-40B4-BE49-F238E27FC236}">
                <a16:creationId xmlns:a16="http://schemas.microsoft.com/office/drawing/2014/main" id="{0FFD5876-21EA-4B65-B58A-4A608C2A3DEA}"/>
              </a:ext>
            </a:extLst>
          </p:cNvPr>
          <p:cNvPicPr>
            <a:picLocks noChangeAspect="1"/>
          </p:cNvPicPr>
          <p:nvPr/>
        </p:nvPicPr>
        <p:blipFill>
          <a:blip r:embed="rId2"/>
          <a:stretch>
            <a:fillRect/>
          </a:stretch>
        </p:blipFill>
        <p:spPr>
          <a:xfrm>
            <a:off x="10143878" y="4455620"/>
            <a:ext cx="1357460" cy="794258"/>
          </a:xfrm>
          <a:prstGeom prst="rect">
            <a:avLst/>
          </a:prstGeom>
        </p:spPr>
      </p:pic>
      <p:pic>
        <p:nvPicPr>
          <p:cNvPr id="8" name="Picture 7">
            <a:extLst>
              <a:ext uri="{FF2B5EF4-FFF2-40B4-BE49-F238E27FC236}">
                <a16:creationId xmlns:a16="http://schemas.microsoft.com/office/drawing/2014/main" id="{7D559A3D-9070-4D4D-9F04-48FBAEFBE8CC}"/>
              </a:ext>
            </a:extLst>
          </p:cNvPr>
          <p:cNvPicPr>
            <a:picLocks noChangeAspect="1"/>
          </p:cNvPicPr>
          <p:nvPr/>
        </p:nvPicPr>
        <p:blipFill>
          <a:blip r:embed="rId3"/>
          <a:stretch>
            <a:fillRect/>
          </a:stretch>
        </p:blipFill>
        <p:spPr>
          <a:xfrm>
            <a:off x="423541" y="4455620"/>
            <a:ext cx="2714625" cy="904875"/>
          </a:xfrm>
          <a:prstGeom prst="rect">
            <a:avLst/>
          </a:prstGeom>
        </p:spPr>
      </p:pic>
    </p:spTree>
    <p:extLst>
      <p:ext uri="{BB962C8B-B14F-4D97-AF65-F5344CB8AC3E}">
        <p14:creationId xmlns:p14="http://schemas.microsoft.com/office/powerpoint/2010/main" val="203441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8A84-701A-468A-B811-1F9A4F9ADA68}"/>
              </a:ext>
            </a:extLst>
          </p:cNvPr>
          <p:cNvSpPr>
            <a:spLocks noGrp="1"/>
          </p:cNvSpPr>
          <p:nvPr>
            <p:ph type="title"/>
          </p:nvPr>
        </p:nvSpPr>
        <p:spPr>
          <a:xfrm>
            <a:off x="1141885" y="557561"/>
            <a:ext cx="10058400" cy="934472"/>
          </a:xfrm>
        </p:spPr>
        <p:txBody>
          <a:bodyPr/>
          <a:lstStyle/>
          <a:p>
            <a:r>
              <a:rPr lang="en-US" dirty="0"/>
              <a:t>Recognizing and Building Quantities </a:t>
            </a:r>
          </a:p>
        </p:txBody>
      </p:sp>
      <p:pic>
        <p:nvPicPr>
          <p:cNvPr id="6" name="Picture 5">
            <a:extLst>
              <a:ext uri="{FF2B5EF4-FFF2-40B4-BE49-F238E27FC236}">
                <a16:creationId xmlns:a16="http://schemas.microsoft.com/office/drawing/2014/main" id="{038CE6F0-B748-41B0-BBC3-8BD5295088AE}"/>
              </a:ext>
            </a:extLst>
          </p:cNvPr>
          <p:cNvPicPr>
            <a:picLocks noChangeAspect="1"/>
          </p:cNvPicPr>
          <p:nvPr/>
        </p:nvPicPr>
        <p:blipFill>
          <a:blip r:embed="rId2"/>
          <a:stretch>
            <a:fillRect/>
          </a:stretch>
        </p:blipFill>
        <p:spPr>
          <a:xfrm>
            <a:off x="5449454" y="3038340"/>
            <a:ext cx="1787418" cy="2027072"/>
          </a:xfrm>
          <a:prstGeom prst="rect">
            <a:avLst/>
          </a:prstGeom>
        </p:spPr>
      </p:pic>
      <p:pic>
        <p:nvPicPr>
          <p:cNvPr id="7" name="Picture 6">
            <a:extLst>
              <a:ext uri="{FF2B5EF4-FFF2-40B4-BE49-F238E27FC236}">
                <a16:creationId xmlns:a16="http://schemas.microsoft.com/office/drawing/2014/main" id="{ABCF596F-E79F-4498-BA3E-1F55CA438467}"/>
              </a:ext>
            </a:extLst>
          </p:cNvPr>
          <p:cNvPicPr>
            <a:picLocks noChangeAspect="1"/>
          </p:cNvPicPr>
          <p:nvPr/>
        </p:nvPicPr>
        <p:blipFill>
          <a:blip r:embed="rId3"/>
          <a:stretch>
            <a:fillRect/>
          </a:stretch>
        </p:blipFill>
        <p:spPr>
          <a:xfrm>
            <a:off x="7610294" y="2780145"/>
            <a:ext cx="3589991" cy="2694709"/>
          </a:xfrm>
          <a:prstGeom prst="rect">
            <a:avLst/>
          </a:prstGeom>
        </p:spPr>
      </p:pic>
      <p:pic>
        <p:nvPicPr>
          <p:cNvPr id="8" name="Picture 7">
            <a:extLst>
              <a:ext uri="{FF2B5EF4-FFF2-40B4-BE49-F238E27FC236}">
                <a16:creationId xmlns:a16="http://schemas.microsoft.com/office/drawing/2014/main" id="{77322F0F-22E1-4928-8FC0-5D937E9DB272}"/>
              </a:ext>
            </a:extLst>
          </p:cNvPr>
          <p:cNvPicPr>
            <a:picLocks noChangeAspect="1"/>
          </p:cNvPicPr>
          <p:nvPr/>
        </p:nvPicPr>
        <p:blipFill>
          <a:blip r:embed="rId4"/>
          <a:stretch>
            <a:fillRect/>
          </a:stretch>
        </p:blipFill>
        <p:spPr>
          <a:xfrm>
            <a:off x="1141885" y="2780145"/>
            <a:ext cx="3948163" cy="2694709"/>
          </a:xfrm>
          <a:prstGeom prst="rect">
            <a:avLst/>
          </a:prstGeom>
        </p:spPr>
      </p:pic>
      <p:sp>
        <p:nvSpPr>
          <p:cNvPr id="3" name="Rectangle 2">
            <a:extLst>
              <a:ext uri="{FF2B5EF4-FFF2-40B4-BE49-F238E27FC236}">
                <a16:creationId xmlns:a16="http://schemas.microsoft.com/office/drawing/2014/main" id="{731A9F96-937E-448D-AF1C-102844B64CF8}"/>
              </a:ext>
            </a:extLst>
          </p:cNvPr>
          <p:cNvSpPr/>
          <p:nvPr/>
        </p:nvSpPr>
        <p:spPr>
          <a:xfrm>
            <a:off x="2868058" y="1817783"/>
            <a:ext cx="6455884" cy="815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Counting Collections</a:t>
            </a:r>
          </a:p>
        </p:txBody>
      </p:sp>
    </p:spTree>
    <p:extLst>
      <p:ext uri="{BB962C8B-B14F-4D97-AF65-F5344CB8AC3E}">
        <p14:creationId xmlns:p14="http://schemas.microsoft.com/office/powerpoint/2010/main" val="428153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F393C-2FDE-4A91-9A92-398101FA0B2A}"/>
              </a:ext>
            </a:extLst>
          </p:cNvPr>
          <p:cNvPicPr>
            <a:picLocks noChangeAspect="1"/>
          </p:cNvPicPr>
          <p:nvPr/>
        </p:nvPicPr>
        <p:blipFill>
          <a:blip r:embed="rId2"/>
          <a:stretch>
            <a:fillRect/>
          </a:stretch>
        </p:blipFill>
        <p:spPr>
          <a:xfrm>
            <a:off x="2672155" y="2007219"/>
            <a:ext cx="6908650" cy="4184755"/>
          </a:xfrm>
          <a:prstGeom prst="rect">
            <a:avLst/>
          </a:prstGeom>
        </p:spPr>
      </p:pic>
      <p:sp>
        <p:nvSpPr>
          <p:cNvPr id="5" name="Title 4">
            <a:extLst>
              <a:ext uri="{FF2B5EF4-FFF2-40B4-BE49-F238E27FC236}">
                <a16:creationId xmlns:a16="http://schemas.microsoft.com/office/drawing/2014/main" id="{6B2D57F7-D5B2-4DA2-9D8D-379C11F961B0}"/>
              </a:ext>
            </a:extLst>
          </p:cNvPr>
          <p:cNvSpPr>
            <a:spLocks noGrp="1"/>
          </p:cNvSpPr>
          <p:nvPr>
            <p:ph type="title"/>
          </p:nvPr>
        </p:nvSpPr>
        <p:spPr>
          <a:xfrm>
            <a:off x="1097280" y="130486"/>
            <a:ext cx="10058400" cy="1450757"/>
          </a:xfrm>
        </p:spPr>
        <p:txBody>
          <a:bodyPr/>
          <a:lstStyle/>
          <a:p>
            <a:r>
              <a:rPr lang="en-US" dirty="0"/>
              <a:t>Comparing Numbers</a:t>
            </a:r>
          </a:p>
        </p:txBody>
      </p:sp>
      <p:sp>
        <p:nvSpPr>
          <p:cNvPr id="2" name="Oval 1">
            <a:extLst>
              <a:ext uri="{FF2B5EF4-FFF2-40B4-BE49-F238E27FC236}">
                <a16:creationId xmlns:a16="http://schemas.microsoft.com/office/drawing/2014/main" id="{0086444E-A509-4096-B379-B8B6D3D1A1A6}"/>
              </a:ext>
            </a:extLst>
          </p:cNvPr>
          <p:cNvSpPr/>
          <p:nvPr/>
        </p:nvSpPr>
        <p:spPr>
          <a:xfrm>
            <a:off x="4248727" y="5301673"/>
            <a:ext cx="701964" cy="3694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CDC5B1B2-57B4-4FE7-96E1-70DCFE8E4D11}"/>
              </a:ext>
            </a:extLst>
          </p:cNvPr>
          <p:cNvSpPr/>
          <p:nvPr/>
        </p:nvSpPr>
        <p:spPr>
          <a:xfrm>
            <a:off x="7241311" y="5301673"/>
            <a:ext cx="701964" cy="3694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88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8A84-701A-468A-B811-1F9A4F9ADA68}"/>
              </a:ext>
            </a:extLst>
          </p:cNvPr>
          <p:cNvSpPr>
            <a:spLocks noGrp="1"/>
          </p:cNvSpPr>
          <p:nvPr>
            <p:ph type="title"/>
          </p:nvPr>
        </p:nvSpPr>
        <p:spPr>
          <a:xfrm>
            <a:off x="1204331" y="535259"/>
            <a:ext cx="10058400" cy="1023682"/>
          </a:xfrm>
        </p:spPr>
        <p:txBody>
          <a:bodyPr>
            <a:normAutofit fontScale="90000"/>
          </a:bodyPr>
          <a:lstStyle/>
          <a:p>
            <a:r>
              <a:rPr lang="en-US" dirty="0"/>
              <a:t>Number Names, Numerals, and Cardinality</a:t>
            </a:r>
          </a:p>
        </p:txBody>
      </p:sp>
      <p:pic>
        <p:nvPicPr>
          <p:cNvPr id="4" name="Picture 3">
            <a:extLst>
              <a:ext uri="{FF2B5EF4-FFF2-40B4-BE49-F238E27FC236}">
                <a16:creationId xmlns:a16="http://schemas.microsoft.com/office/drawing/2014/main" id="{BF4202B3-D1E1-4E4B-992F-A95392922F35}"/>
              </a:ext>
            </a:extLst>
          </p:cNvPr>
          <p:cNvPicPr>
            <a:picLocks noChangeAspect="1"/>
          </p:cNvPicPr>
          <p:nvPr/>
        </p:nvPicPr>
        <p:blipFill>
          <a:blip r:embed="rId2"/>
          <a:stretch>
            <a:fillRect/>
          </a:stretch>
        </p:blipFill>
        <p:spPr>
          <a:xfrm>
            <a:off x="1204331" y="1914388"/>
            <a:ext cx="3868763" cy="1811899"/>
          </a:xfrm>
          <a:prstGeom prst="rect">
            <a:avLst/>
          </a:prstGeom>
          <a:ln>
            <a:solidFill>
              <a:schemeClr val="accent1"/>
            </a:solidFill>
          </a:ln>
        </p:spPr>
      </p:pic>
      <p:pic>
        <p:nvPicPr>
          <p:cNvPr id="5" name="Picture 4">
            <a:extLst>
              <a:ext uri="{FF2B5EF4-FFF2-40B4-BE49-F238E27FC236}">
                <a16:creationId xmlns:a16="http://schemas.microsoft.com/office/drawing/2014/main" id="{B81B7AC6-D41C-431C-AA5C-AAD9D1EEE120}"/>
              </a:ext>
            </a:extLst>
          </p:cNvPr>
          <p:cNvPicPr>
            <a:picLocks noChangeAspect="1"/>
          </p:cNvPicPr>
          <p:nvPr/>
        </p:nvPicPr>
        <p:blipFill>
          <a:blip r:embed="rId3"/>
          <a:stretch>
            <a:fillRect/>
          </a:stretch>
        </p:blipFill>
        <p:spPr>
          <a:xfrm>
            <a:off x="7697848" y="1914387"/>
            <a:ext cx="2713107" cy="1811900"/>
          </a:xfrm>
          <a:prstGeom prst="rect">
            <a:avLst/>
          </a:prstGeom>
          <a:ln>
            <a:solidFill>
              <a:schemeClr val="accent1"/>
            </a:solidFill>
          </a:ln>
        </p:spPr>
      </p:pic>
      <p:pic>
        <p:nvPicPr>
          <p:cNvPr id="6" name="Picture 5">
            <a:extLst>
              <a:ext uri="{FF2B5EF4-FFF2-40B4-BE49-F238E27FC236}">
                <a16:creationId xmlns:a16="http://schemas.microsoft.com/office/drawing/2014/main" id="{801F0991-04E0-4DC6-9E07-15E870554C85}"/>
              </a:ext>
            </a:extLst>
          </p:cNvPr>
          <p:cNvPicPr>
            <a:picLocks noChangeAspect="1"/>
          </p:cNvPicPr>
          <p:nvPr/>
        </p:nvPicPr>
        <p:blipFill>
          <a:blip r:embed="rId4"/>
          <a:stretch>
            <a:fillRect/>
          </a:stretch>
        </p:blipFill>
        <p:spPr>
          <a:xfrm>
            <a:off x="3138712" y="3948629"/>
            <a:ext cx="6114473" cy="2265026"/>
          </a:xfrm>
          <a:prstGeom prst="rect">
            <a:avLst/>
          </a:prstGeom>
        </p:spPr>
      </p:pic>
      <p:sp>
        <p:nvSpPr>
          <p:cNvPr id="3" name="Rectangle 2">
            <a:extLst>
              <a:ext uri="{FF2B5EF4-FFF2-40B4-BE49-F238E27FC236}">
                <a16:creationId xmlns:a16="http://schemas.microsoft.com/office/drawing/2014/main" id="{2E95A38A-28CF-41E5-9240-EACE58226CD8}"/>
              </a:ext>
            </a:extLst>
          </p:cNvPr>
          <p:cNvSpPr/>
          <p:nvPr/>
        </p:nvSpPr>
        <p:spPr>
          <a:xfrm>
            <a:off x="9992299" y="4043190"/>
            <a:ext cx="1751682" cy="1630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One-to-one correspondence</a:t>
            </a:r>
          </a:p>
        </p:txBody>
      </p:sp>
    </p:spTree>
    <p:extLst>
      <p:ext uri="{BB962C8B-B14F-4D97-AF65-F5344CB8AC3E}">
        <p14:creationId xmlns:p14="http://schemas.microsoft.com/office/powerpoint/2010/main" val="125719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F393C-2FDE-4A91-9A92-398101FA0B2A}"/>
              </a:ext>
            </a:extLst>
          </p:cNvPr>
          <p:cNvPicPr>
            <a:picLocks noChangeAspect="1"/>
          </p:cNvPicPr>
          <p:nvPr/>
        </p:nvPicPr>
        <p:blipFill>
          <a:blip r:embed="rId2"/>
          <a:stretch>
            <a:fillRect/>
          </a:stretch>
        </p:blipFill>
        <p:spPr>
          <a:xfrm>
            <a:off x="2672155" y="2007219"/>
            <a:ext cx="6908650" cy="4184755"/>
          </a:xfrm>
          <a:prstGeom prst="rect">
            <a:avLst/>
          </a:prstGeom>
        </p:spPr>
      </p:pic>
      <p:sp>
        <p:nvSpPr>
          <p:cNvPr id="5" name="Title 4">
            <a:extLst>
              <a:ext uri="{FF2B5EF4-FFF2-40B4-BE49-F238E27FC236}">
                <a16:creationId xmlns:a16="http://schemas.microsoft.com/office/drawing/2014/main" id="{6B2D57F7-D5B2-4DA2-9D8D-379C11F961B0}"/>
              </a:ext>
            </a:extLst>
          </p:cNvPr>
          <p:cNvSpPr>
            <a:spLocks noGrp="1"/>
          </p:cNvSpPr>
          <p:nvPr>
            <p:ph type="title"/>
          </p:nvPr>
        </p:nvSpPr>
        <p:spPr>
          <a:xfrm>
            <a:off x="1097280" y="130486"/>
            <a:ext cx="10058400" cy="1450757"/>
          </a:xfrm>
        </p:spPr>
        <p:txBody>
          <a:bodyPr/>
          <a:lstStyle/>
          <a:p>
            <a:r>
              <a:rPr lang="en-US" dirty="0"/>
              <a:t>Comparing Numbers</a:t>
            </a:r>
          </a:p>
        </p:txBody>
      </p:sp>
      <p:sp>
        <p:nvSpPr>
          <p:cNvPr id="2" name="Oval 1">
            <a:extLst>
              <a:ext uri="{FF2B5EF4-FFF2-40B4-BE49-F238E27FC236}">
                <a16:creationId xmlns:a16="http://schemas.microsoft.com/office/drawing/2014/main" id="{BDDD84CE-4356-4D44-AB81-D80983843A27}"/>
              </a:ext>
            </a:extLst>
          </p:cNvPr>
          <p:cNvSpPr/>
          <p:nvPr/>
        </p:nvSpPr>
        <p:spPr>
          <a:xfrm>
            <a:off x="7124243" y="5067759"/>
            <a:ext cx="936434" cy="8813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FDCB316-2803-4452-990E-23993D890080}"/>
              </a:ext>
            </a:extLst>
          </p:cNvPr>
          <p:cNvSpPr/>
          <p:nvPr/>
        </p:nvSpPr>
        <p:spPr>
          <a:xfrm>
            <a:off x="4175392" y="5067758"/>
            <a:ext cx="936434" cy="8813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91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8A84-701A-468A-B811-1F9A4F9ADA68}"/>
              </a:ext>
            </a:extLst>
          </p:cNvPr>
          <p:cNvSpPr>
            <a:spLocks noGrp="1"/>
          </p:cNvSpPr>
          <p:nvPr>
            <p:ph type="title"/>
          </p:nvPr>
        </p:nvSpPr>
        <p:spPr>
          <a:xfrm>
            <a:off x="1097279" y="163940"/>
            <a:ext cx="10058400" cy="1450757"/>
          </a:xfrm>
        </p:spPr>
        <p:txBody>
          <a:bodyPr/>
          <a:lstStyle/>
          <a:p>
            <a:r>
              <a:rPr lang="en-US" dirty="0"/>
              <a:t>Writing Numbers </a:t>
            </a:r>
          </a:p>
        </p:txBody>
      </p:sp>
      <p:pic>
        <p:nvPicPr>
          <p:cNvPr id="3" name="Picture 2">
            <a:extLst>
              <a:ext uri="{FF2B5EF4-FFF2-40B4-BE49-F238E27FC236}">
                <a16:creationId xmlns:a16="http://schemas.microsoft.com/office/drawing/2014/main" id="{1A6F3273-F7A0-4E7E-82BA-674AA32AD3AC}"/>
              </a:ext>
            </a:extLst>
          </p:cNvPr>
          <p:cNvPicPr>
            <a:picLocks noChangeAspect="1"/>
          </p:cNvPicPr>
          <p:nvPr/>
        </p:nvPicPr>
        <p:blipFill>
          <a:blip r:embed="rId2"/>
          <a:stretch>
            <a:fillRect/>
          </a:stretch>
        </p:blipFill>
        <p:spPr>
          <a:xfrm>
            <a:off x="1869165" y="2062975"/>
            <a:ext cx="8514629" cy="3888058"/>
          </a:xfrm>
          <a:prstGeom prst="rect">
            <a:avLst/>
          </a:prstGeom>
          <a:ln>
            <a:solidFill>
              <a:schemeClr val="accent1"/>
            </a:solidFill>
          </a:ln>
        </p:spPr>
      </p:pic>
    </p:spTree>
    <p:extLst>
      <p:ext uri="{BB962C8B-B14F-4D97-AF65-F5344CB8AC3E}">
        <p14:creationId xmlns:p14="http://schemas.microsoft.com/office/powerpoint/2010/main" val="28077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E33BFE-80CD-4F46-893E-D3698D2295B1}"/>
              </a:ext>
            </a:extLst>
          </p:cNvPr>
          <p:cNvSpPr>
            <a:spLocks noGrp="1"/>
          </p:cNvSpPr>
          <p:nvPr>
            <p:ph type="title"/>
          </p:nvPr>
        </p:nvSpPr>
        <p:spPr>
          <a:xfrm>
            <a:off x="1074978" y="610391"/>
            <a:ext cx="10058400" cy="865051"/>
          </a:xfrm>
        </p:spPr>
        <p:txBody>
          <a:bodyPr/>
          <a:lstStyle/>
          <a:p>
            <a:r>
              <a:rPr lang="en-US" dirty="0"/>
              <a:t>Compose Numbers </a:t>
            </a:r>
          </a:p>
        </p:txBody>
      </p:sp>
      <p:pic>
        <p:nvPicPr>
          <p:cNvPr id="4" name="Picture 3">
            <a:extLst>
              <a:ext uri="{FF2B5EF4-FFF2-40B4-BE49-F238E27FC236}">
                <a16:creationId xmlns:a16="http://schemas.microsoft.com/office/drawing/2014/main" id="{AB49D170-5A4F-4405-A321-6A7E0B0DD8F9}"/>
              </a:ext>
            </a:extLst>
          </p:cNvPr>
          <p:cNvPicPr>
            <a:picLocks noChangeAspect="1"/>
          </p:cNvPicPr>
          <p:nvPr/>
        </p:nvPicPr>
        <p:blipFill rotWithShape="1">
          <a:blip r:embed="rId2"/>
          <a:srcRect t="17321"/>
          <a:stretch/>
        </p:blipFill>
        <p:spPr>
          <a:xfrm>
            <a:off x="1308960" y="3072490"/>
            <a:ext cx="3823541" cy="2239878"/>
          </a:xfrm>
          <a:prstGeom prst="rect">
            <a:avLst/>
          </a:prstGeom>
        </p:spPr>
      </p:pic>
      <p:sp>
        <p:nvSpPr>
          <p:cNvPr id="5" name="TextBox 4">
            <a:extLst>
              <a:ext uri="{FF2B5EF4-FFF2-40B4-BE49-F238E27FC236}">
                <a16:creationId xmlns:a16="http://schemas.microsoft.com/office/drawing/2014/main" id="{18A75396-9CF9-4660-AC14-7BA6506A1D9B}"/>
              </a:ext>
            </a:extLst>
          </p:cNvPr>
          <p:cNvSpPr txBox="1"/>
          <p:nvPr/>
        </p:nvSpPr>
        <p:spPr>
          <a:xfrm>
            <a:off x="1308961" y="2121735"/>
            <a:ext cx="38235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Ten Frames - Fingers</a:t>
            </a:r>
          </a:p>
        </p:txBody>
      </p:sp>
      <p:pic>
        <p:nvPicPr>
          <p:cNvPr id="9" name="Picture 8">
            <a:extLst>
              <a:ext uri="{FF2B5EF4-FFF2-40B4-BE49-F238E27FC236}">
                <a16:creationId xmlns:a16="http://schemas.microsoft.com/office/drawing/2014/main" id="{D763D36C-B4DC-4A89-8A51-4B54F5C85F88}"/>
              </a:ext>
            </a:extLst>
          </p:cNvPr>
          <p:cNvPicPr>
            <a:picLocks noChangeAspect="1"/>
          </p:cNvPicPr>
          <p:nvPr/>
        </p:nvPicPr>
        <p:blipFill rotWithShape="1">
          <a:blip r:embed="rId3"/>
          <a:srcRect t="14872"/>
          <a:stretch/>
        </p:blipFill>
        <p:spPr>
          <a:xfrm>
            <a:off x="7416711" y="2850908"/>
            <a:ext cx="2524270" cy="2683042"/>
          </a:xfrm>
          <a:prstGeom prst="rect">
            <a:avLst/>
          </a:prstGeom>
          <a:ln>
            <a:solidFill>
              <a:srgbClr val="0070C0"/>
            </a:solidFill>
          </a:ln>
        </p:spPr>
      </p:pic>
      <p:sp>
        <p:nvSpPr>
          <p:cNvPr id="10" name="TextBox 9">
            <a:extLst>
              <a:ext uri="{FF2B5EF4-FFF2-40B4-BE49-F238E27FC236}">
                <a16:creationId xmlns:a16="http://schemas.microsoft.com/office/drawing/2014/main" id="{AD308A02-25EA-40CA-8CD3-FB46BB6D52FF}"/>
              </a:ext>
            </a:extLst>
          </p:cNvPr>
          <p:cNvSpPr txBox="1"/>
          <p:nvPr/>
        </p:nvSpPr>
        <p:spPr>
          <a:xfrm>
            <a:off x="6646127" y="2121735"/>
            <a:ext cx="38583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Linking Cubes</a:t>
            </a:r>
          </a:p>
        </p:txBody>
      </p:sp>
      <p:sp>
        <p:nvSpPr>
          <p:cNvPr id="7" name="Rectangle 6">
            <a:extLst>
              <a:ext uri="{FF2B5EF4-FFF2-40B4-BE49-F238E27FC236}">
                <a16:creationId xmlns:a16="http://schemas.microsoft.com/office/drawing/2014/main" id="{4A084830-0CB8-400A-8706-971A05549560}"/>
              </a:ext>
            </a:extLst>
          </p:cNvPr>
          <p:cNvSpPr/>
          <p:nvPr/>
        </p:nvSpPr>
        <p:spPr>
          <a:xfrm>
            <a:off x="10257537" y="4497119"/>
            <a:ext cx="1751682" cy="1630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Hierarchical inclusion</a:t>
            </a:r>
          </a:p>
        </p:txBody>
      </p:sp>
    </p:spTree>
    <p:extLst>
      <p:ext uri="{BB962C8B-B14F-4D97-AF65-F5344CB8AC3E}">
        <p14:creationId xmlns:p14="http://schemas.microsoft.com/office/powerpoint/2010/main" val="246826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D36D58D8-94C9-4A41-88A4-0BF237E93C8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Composing and Decomposing Numbers</a:t>
            </a:r>
          </a:p>
        </p:txBody>
      </p:sp>
      <p:cxnSp>
        <p:nvCxnSpPr>
          <p:cNvPr id="5" name="Straight Connector 4"/>
          <p:cNvCxnSpPr/>
          <p:nvPr/>
        </p:nvCxnSpPr>
        <p:spPr>
          <a:xfrm flipV="1">
            <a:off x="838200" y="1159727"/>
            <a:ext cx="10268415" cy="4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91C47C3-CF27-44F2-A56A-5E224693AEF6}"/>
              </a:ext>
            </a:extLst>
          </p:cNvPr>
          <p:cNvPicPr>
            <a:picLocks noChangeAspect="1"/>
          </p:cNvPicPr>
          <p:nvPr/>
        </p:nvPicPr>
        <p:blipFill>
          <a:blip r:embed="rId2"/>
          <a:stretch>
            <a:fillRect/>
          </a:stretch>
        </p:blipFill>
        <p:spPr>
          <a:xfrm>
            <a:off x="2390775" y="1613989"/>
            <a:ext cx="7410450" cy="3990975"/>
          </a:xfrm>
          <a:prstGeom prst="rect">
            <a:avLst/>
          </a:prstGeom>
        </p:spPr>
      </p:pic>
      <p:sp>
        <p:nvSpPr>
          <p:cNvPr id="6" name="Rectangle 5">
            <a:extLst>
              <a:ext uri="{FF2B5EF4-FFF2-40B4-BE49-F238E27FC236}">
                <a16:creationId xmlns:a16="http://schemas.microsoft.com/office/drawing/2014/main" id="{6EE7CFFC-6D67-41F0-B983-575487EF3853}"/>
              </a:ext>
            </a:extLst>
          </p:cNvPr>
          <p:cNvSpPr/>
          <p:nvPr/>
        </p:nvSpPr>
        <p:spPr>
          <a:xfrm>
            <a:off x="9992299" y="4043190"/>
            <a:ext cx="1751682" cy="1630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Number Conservation</a:t>
            </a:r>
          </a:p>
        </p:txBody>
      </p:sp>
    </p:spTree>
    <p:extLst>
      <p:ext uri="{BB962C8B-B14F-4D97-AF65-F5344CB8AC3E}">
        <p14:creationId xmlns:p14="http://schemas.microsoft.com/office/powerpoint/2010/main" val="77239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3E516-5D12-4AF8-B556-9BE3BD8FEA46}"/>
              </a:ext>
            </a:extLst>
          </p:cNvPr>
          <p:cNvPicPr>
            <a:picLocks noChangeAspect="1"/>
          </p:cNvPicPr>
          <p:nvPr/>
        </p:nvPicPr>
        <p:blipFill rotWithShape="1">
          <a:blip r:embed="rId2"/>
          <a:srcRect t="24728"/>
          <a:stretch/>
        </p:blipFill>
        <p:spPr>
          <a:xfrm rot="10800000" flipH="1">
            <a:off x="1288996" y="1984416"/>
            <a:ext cx="3868299" cy="1895900"/>
          </a:xfrm>
          <a:prstGeom prst="rect">
            <a:avLst/>
          </a:prstGeom>
          <a:ln>
            <a:solidFill>
              <a:srgbClr val="0070C0"/>
            </a:solidFill>
          </a:ln>
        </p:spPr>
      </p:pic>
      <p:pic>
        <p:nvPicPr>
          <p:cNvPr id="4" name="Picture 3">
            <a:extLst>
              <a:ext uri="{FF2B5EF4-FFF2-40B4-BE49-F238E27FC236}">
                <a16:creationId xmlns:a16="http://schemas.microsoft.com/office/drawing/2014/main" id="{CA0F800E-7200-4E6F-B2EC-4EADD104DD24}"/>
              </a:ext>
            </a:extLst>
          </p:cNvPr>
          <p:cNvPicPr>
            <a:picLocks noChangeAspect="1"/>
          </p:cNvPicPr>
          <p:nvPr/>
        </p:nvPicPr>
        <p:blipFill rotWithShape="1">
          <a:blip r:embed="rId3"/>
          <a:srcRect t="41989"/>
          <a:stretch/>
        </p:blipFill>
        <p:spPr>
          <a:xfrm>
            <a:off x="1288995" y="4771349"/>
            <a:ext cx="3880338" cy="1407858"/>
          </a:xfrm>
          <a:prstGeom prst="rect">
            <a:avLst/>
          </a:prstGeom>
          <a:ln>
            <a:solidFill>
              <a:srgbClr val="0070C0"/>
            </a:solidFill>
          </a:ln>
        </p:spPr>
      </p:pic>
      <p:pic>
        <p:nvPicPr>
          <p:cNvPr id="5" name="Picture 4">
            <a:extLst>
              <a:ext uri="{FF2B5EF4-FFF2-40B4-BE49-F238E27FC236}">
                <a16:creationId xmlns:a16="http://schemas.microsoft.com/office/drawing/2014/main" id="{5E18433A-FA24-4A42-94E5-1C09301233B7}"/>
              </a:ext>
            </a:extLst>
          </p:cNvPr>
          <p:cNvPicPr>
            <a:picLocks noChangeAspect="1"/>
          </p:cNvPicPr>
          <p:nvPr/>
        </p:nvPicPr>
        <p:blipFill>
          <a:blip r:embed="rId4"/>
          <a:stretch>
            <a:fillRect/>
          </a:stretch>
        </p:blipFill>
        <p:spPr>
          <a:xfrm>
            <a:off x="5953124" y="1984416"/>
            <a:ext cx="5400675" cy="1600200"/>
          </a:xfrm>
          <a:prstGeom prst="rect">
            <a:avLst/>
          </a:prstGeom>
          <a:ln>
            <a:solidFill>
              <a:schemeClr val="accent1"/>
            </a:solidFill>
          </a:ln>
        </p:spPr>
      </p:pic>
      <p:sp>
        <p:nvSpPr>
          <p:cNvPr id="6" name="Title 7">
            <a:extLst>
              <a:ext uri="{FF2B5EF4-FFF2-40B4-BE49-F238E27FC236}">
                <a16:creationId xmlns:a16="http://schemas.microsoft.com/office/drawing/2014/main" id="{EA1D39D3-37A0-403F-A042-C85E238885FE}"/>
              </a:ext>
            </a:extLst>
          </p:cNvPr>
          <p:cNvSpPr txBox="1">
            <a:spLocks/>
          </p:cNvSpPr>
          <p:nvPr/>
        </p:nvSpPr>
        <p:spPr>
          <a:xfrm>
            <a:off x="1082840" y="365125"/>
            <a:ext cx="1027095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Seeing a Number</a:t>
            </a:r>
          </a:p>
        </p:txBody>
      </p:sp>
      <p:sp>
        <p:nvSpPr>
          <p:cNvPr id="7" name="TextBox 6">
            <a:extLst>
              <a:ext uri="{FF2B5EF4-FFF2-40B4-BE49-F238E27FC236}">
                <a16:creationId xmlns:a16="http://schemas.microsoft.com/office/drawing/2014/main" id="{0D194D41-8EB7-42E6-BC70-BEDBE05509FE}"/>
              </a:ext>
            </a:extLst>
          </p:cNvPr>
          <p:cNvSpPr txBox="1"/>
          <p:nvPr/>
        </p:nvSpPr>
        <p:spPr>
          <a:xfrm>
            <a:off x="960178" y="1410646"/>
            <a:ext cx="4049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Ten Frames</a:t>
            </a:r>
          </a:p>
        </p:txBody>
      </p:sp>
      <p:sp>
        <p:nvSpPr>
          <p:cNvPr id="8" name="TextBox 7">
            <a:extLst>
              <a:ext uri="{FF2B5EF4-FFF2-40B4-BE49-F238E27FC236}">
                <a16:creationId xmlns:a16="http://schemas.microsoft.com/office/drawing/2014/main" id="{9D94C8CF-3DB0-4C37-9EB3-EF0A0EB23629}"/>
              </a:ext>
            </a:extLst>
          </p:cNvPr>
          <p:cNvSpPr txBox="1"/>
          <p:nvPr/>
        </p:nvSpPr>
        <p:spPr>
          <a:xfrm>
            <a:off x="6628628" y="1334166"/>
            <a:ext cx="40496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Dot Cards</a:t>
            </a:r>
          </a:p>
        </p:txBody>
      </p:sp>
      <p:sp>
        <p:nvSpPr>
          <p:cNvPr id="9" name="Rectangle 8">
            <a:extLst>
              <a:ext uri="{FF2B5EF4-FFF2-40B4-BE49-F238E27FC236}">
                <a16:creationId xmlns:a16="http://schemas.microsoft.com/office/drawing/2014/main" id="{303CF2A5-3D91-41BD-AA39-B1F323341F62}"/>
              </a:ext>
            </a:extLst>
          </p:cNvPr>
          <p:cNvSpPr/>
          <p:nvPr/>
        </p:nvSpPr>
        <p:spPr>
          <a:xfrm>
            <a:off x="1134726" y="4064223"/>
            <a:ext cx="428060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Rekenrek</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EB0880A-2B27-42FC-877E-22B97D0ABB4C}"/>
              </a:ext>
            </a:extLst>
          </p:cNvPr>
          <p:cNvPicPr>
            <a:picLocks noChangeAspect="1"/>
          </p:cNvPicPr>
          <p:nvPr/>
        </p:nvPicPr>
        <p:blipFill>
          <a:blip r:embed="rId5"/>
          <a:stretch>
            <a:fillRect/>
          </a:stretch>
        </p:blipFill>
        <p:spPr>
          <a:xfrm>
            <a:off x="8053418" y="4506572"/>
            <a:ext cx="1871167" cy="1672635"/>
          </a:xfrm>
          <a:prstGeom prst="rect">
            <a:avLst/>
          </a:prstGeom>
          <a:ln>
            <a:solidFill>
              <a:schemeClr val="accent1"/>
            </a:solidFill>
          </a:ln>
        </p:spPr>
      </p:pic>
      <p:sp>
        <p:nvSpPr>
          <p:cNvPr id="12" name="TextBox 11">
            <a:extLst>
              <a:ext uri="{FF2B5EF4-FFF2-40B4-BE49-F238E27FC236}">
                <a16:creationId xmlns:a16="http://schemas.microsoft.com/office/drawing/2014/main" id="{9A0DFBE4-E22A-443F-A1D4-1FCDF586F75E}"/>
              </a:ext>
            </a:extLst>
          </p:cNvPr>
          <p:cNvSpPr txBox="1"/>
          <p:nvPr/>
        </p:nvSpPr>
        <p:spPr>
          <a:xfrm>
            <a:off x="6146881" y="3856322"/>
            <a:ext cx="5013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Number Bonds – Numerals!</a:t>
            </a:r>
          </a:p>
        </p:txBody>
      </p:sp>
      <p:cxnSp>
        <p:nvCxnSpPr>
          <p:cNvPr id="13" name="Straight Connector 12"/>
          <p:cNvCxnSpPr/>
          <p:nvPr/>
        </p:nvCxnSpPr>
        <p:spPr>
          <a:xfrm flipV="1">
            <a:off x="838200" y="1159727"/>
            <a:ext cx="10268415" cy="4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2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BE77-6304-485A-B430-879D1753BBF2}"/>
              </a:ext>
            </a:extLst>
          </p:cNvPr>
          <p:cNvSpPr>
            <a:spLocks noGrp="1"/>
          </p:cNvSpPr>
          <p:nvPr>
            <p:ph type="title"/>
          </p:nvPr>
        </p:nvSpPr>
        <p:spPr>
          <a:xfrm>
            <a:off x="965227" y="502474"/>
            <a:ext cx="10058400" cy="3566160"/>
          </a:xfrm>
        </p:spPr>
        <p:txBody>
          <a:bodyPr anchor="ctr"/>
          <a:lstStyle/>
          <a:p>
            <a:pPr algn="ctr"/>
            <a:r>
              <a:rPr lang="en-US" dirty="0"/>
              <a:t>Numbers and Operations </a:t>
            </a:r>
            <a:br>
              <a:rPr lang="en-US" dirty="0"/>
            </a:br>
            <a:r>
              <a:rPr lang="en-US" dirty="0"/>
              <a:t>in Base 10</a:t>
            </a:r>
          </a:p>
        </p:txBody>
      </p:sp>
      <p:sp>
        <p:nvSpPr>
          <p:cNvPr id="3" name="Text Placeholder 2">
            <a:extLst>
              <a:ext uri="{FF2B5EF4-FFF2-40B4-BE49-F238E27FC236}">
                <a16:creationId xmlns:a16="http://schemas.microsoft.com/office/drawing/2014/main" id="{446357FF-193B-4C52-9FDF-59676FF9A17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2F1BAC04-9721-4E51-A020-32B61A2190B7}"/>
              </a:ext>
            </a:extLst>
          </p:cNvPr>
          <p:cNvPicPr>
            <a:picLocks noChangeAspect="1"/>
          </p:cNvPicPr>
          <p:nvPr/>
        </p:nvPicPr>
        <p:blipFill>
          <a:blip r:embed="rId2"/>
          <a:stretch>
            <a:fillRect/>
          </a:stretch>
        </p:blipFill>
        <p:spPr>
          <a:xfrm>
            <a:off x="10585667" y="5249878"/>
            <a:ext cx="1357460" cy="794258"/>
          </a:xfrm>
          <a:prstGeom prst="rect">
            <a:avLst/>
          </a:prstGeom>
        </p:spPr>
      </p:pic>
    </p:spTree>
    <p:extLst>
      <p:ext uri="{BB962C8B-B14F-4D97-AF65-F5344CB8AC3E}">
        <p14:creationId xmlns:p14="http://schemas.microsoft.com/office/powerpoint/2010/main" val="225590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CF0D-3874-44B9-BA4B-4A14748AC8A1}"/>
              </a:ext>
            </a:extLst>
          </p:cNvPr>
          <p:cNvSpPr>
            <a:spLocks noGrp="1"/>
          </p:cNvSpPr>
          <p:nvPr>
            <p:ph type="title"/>
          </p:nvPr>
        </p:nvSpPr>
        <p:spPr/>
        <p:txBody>
          <a:bodyPr/>
          <a:lstStyle/>
          <a:p>
            <a:r>
              <a:rPr lang="en-US" dirty="0"/>
              <a:t>We have a GREAT number system!</a:t>
            </a:r>
          </a:p>
        </p:txBody>
      </p:sp>
      <p:pic>
        <p:nvPicPr>
          <p:cNvPr id="4" name="Picture 3">
            <a:extLst>
              <a:ext uri="{FF2B5EF4-FFF2-40B4-BE49-F238E27FC236}">
                <a16:creationId xmlns:a16="http://schemas.microsoft.com/office/drawing/2014/main" id="{B01D6EAC-319B-48C3-82C2-77A62A5EF4C0}"/>
              </a:ext>
            </a:extLst>
          </p:cNvPr>
          <p:cNvPicPr>
            <a:picLocks noChangeAspect="1"/>
          </p:cNvPicPr>
          <p:nvPr/>
        </p:nvPicPr>
        <p:blipFill>
          <a:blip r:embed="rId2"/>
          <a:stretch>
            <a:fillRect/>
          </a:stretch>
        </p:blipFill>
        <p:spPr>
          <a:xfrm>
            <a:off x="1402523" y="2247361"/>
            <a:ext cx="9255410" cy="3190913"/>
          </a:xfrm>
          <a:prstGeom prst="rect">
            <a:avLst/>
          </a:prstGeom>
        </p:spPr>
      </p:pic>
    </p:spTree>
    <p:extLst>
      <p:ext uri="{BB962C8B-B14F-4D97-AF65-F5344CB8AC3E}">
        <p14:creationId xmlns:p14="http://schemas.microsoft.com/office/powerpoint/2010/main" val="419366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835B0-7C47-4861-9C3C-05332D53604C}"/>
              </a:ext>
            </a:extLst>
          </p:cNvPr>
          <p:cNvPicPr>
            <a:picLocks noChangeAspect="1"/>
          </p:cNvPicPr>
          <p:nvPr/>
        </p:nvPicPr>
        <p:blipFill>
          <a:blip r:embed="rId2"/>
          <a:stretch>
            <a:fillRect/>
          </a:stretch>
        </p:blipFill>
        <p:spPr>
          <a:xfrm>
            <a:off x="6195410" y="0"/>
            <a:ext cx="5419725" cy="6781800"/>
          </a:xfrm>
          <a:prstGeom prst="rect">
            <a:avLst/>
          </a:prstGeom>
        </p:spPr>
      </p:pic>
      <p:sp>
        <p:nvSpPr>
          <p:cNvPr id="6" name="Rectangle 5">
            <a:extLst>
              <a:ext uri="{FF2B5EF4-FFF2-40B4-BE49-F238E27FC236}">
                <a16:creationId xmlns:a16="http://schemas.microsoft.com/office/drawing/2014/main" id="{6492E114-04B5-41F6-8010-7A5A8EF3E08C}"/>
              </a:ext>
            </a:extLst>
          </p:cNvPr>
          <p:cNvSpPr/>
          <p:nvPr/>
        </p:nvSpPr>
        <p:spPr>
          <a:xfrm>
            <a:off x="811041" y="2400453"/>
            <a:ext cx="2607189" cy="369332"/>
          </a:xfrm>
          <a:prstGeom prst="rect">
            <a:avLst/>
          </a:prstGeom>
          <a:noFill/>
        </p:spPr>
        <p:txBody>
          <a:bodyPr wrap="none">
            <a:spAutoFit/>
          </a:bodyPr>
          <a:lstStyle/>
          <a:p>
            <a:r>
              <a:rPr lang="en-US" u="sng" dirty="0">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https://ogapmathllc.com/</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DED8D6E-DF15-40DF-B4C1-9DBBE123BECC}"/>
              </a:ext>
            </a:extLst>
          </p:cNvPr>
          <p:cNvSpPr/>
          <p:nvPr/>
        </p:nvSpPr>
        <p:spPr>
          <a:xfrm>
            <a:off x="321227" y="1943723"/>
            <a:ext cx="3586816" cy="369332"/>
          </a:xfrm>
          <a:prstGeom prst="rect">
            <a:avLst/>
          </a:prstGeom>
        </p:spPr>
        <p:txBody>
          <a:bodyPr wrap="none">
            <a:spAutoFit/>
          </a:bodyPr>
          <a:lstStyle/>
          <a:p>
            <a:r>
              <a:rPr lang="en-US" dirty="0">
                <a:latin typeface="Antic Slab"/>
              </a:rPr>
              <a:t>Ongoing Assessment Project (OGAP)</a:t>
            </a:r>
            <a:endParaRPr lang="en-US" b="0" i="0" dirty="0">
              <a:effectLst/>
              <a:latin typeface="Antic Slab"/>
            </a:endParaRPr>
          </a:p>
        </p:txBody>
      </p:sp>
      <p:pic>
        <p:nvPicPr>
          <p:cNvPr id="8" name="Picture 7">
            <a:extLst>
              <a:ext uri="{FF2B5EF4-FFF2-40B4-BE49-F238E27FC236}">
                <a16:creationId xmlns:a16="http://schemas.microsoft.com/office/drawing/2014/main" id="{6F49B50E-794B-44E5-BE42-0780272AB3E4}"/>
              </a:ext>
            </a:extLst>
          </p:cNvPr>
          <p:cNvPicPr>
            <a:picLocks noChangeAspect="1"/>
          </p:cNvPicPr>
          <p:nvPr/>
        </p:nvPicPr>
        <p:blipFill>
          <a:blip r:embed="rId4"/>
          <a:stretch>
            <a:fillRect/>
          </a:stretch>
        </p:blipFill>
        <p:spPr>
          <a:xfrm>
            <a:off x="414365" y="964580"/>
            <a:ext cx="3400540" cy="730177"/>
          </a:xfrm>
          <a:prstGeom prst="rect">
            <a:avLst/>
          </a:prstGeom>
        </p:spPr>
      </p:pic>
      <p:sp>
        <p:nvSpPr>
          <p:cNvPr id="9" name="Rectangle 8">
            <a:extLst>
              <a:ext uri="{FF2B5EF4-FFF2-40B4-BE49-F238E27FC236}">
                <a16:creationId xmlns:a16="http://schemas.microsoft.com/office/drawing/2014/main" id="{B0AB31A0-EA48-48F9-AF41-B7AB92B7E8B3}"/>
              </a:ext>
            </a:extLst>
          </p:cNvPr>
          <p:cNvSpPr/>
          <p:nvPr/>
        </p:nvSpPr>
        <p:spPr>
          <a:xfrm>
            <a:off x="1628078" y="1534936"/>
            <a:ext cx="2186827" cy="1598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1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BE77-6304-485A-B430-879D1753BBF2}"/>
              </a:ext>
            </a:extLst>
          </p:cNvPr>
          <p:cNvSpPr>
            <a:spLocks noGrp="1"/>
          </p:cNvSpPr>
          <p:nvPr>
            <p:ph type="title"/>
          </p:nvPr>
        </p:nvSpPr>
        <p:spPr>
          <a:xfrm>
            <a:off x="1191126" y="85881"/>
            <a:ext cx="10058400" cy="1450757"/>
          </a:xfrm>
        </p:spPr>
        <p:txBody>
          <a:bodyPr/>
          <a:lstStyle/>
          <a:p>
            <a:r>
              <a:rPr lang="en-US" dirty="0"/>
              <a:t>Kindergarten – It’s all about 10 Units</a:t>
            </a:r>
          </a:p>
        </p:txBody>
      </p:sp>
      <p:pic>
        <p:nvPicPr>
          <p:cNvPr id="6" name="Picture 5">
            <a:extLst>
              <a:ext uri="{FF2B5EF4-FFF2-40B4-BE49-F238E27FC236}">
                <a16:creationId xmlns:a16="http://schemas.microsoft.com/office/drawing/2014/main" id="{8DE6B99C-006D-47A6-880A-5CF880EE0707}"/>
              </a:ext>
            </a:extLst>
          </p:cNvPr>
          <p:cNvPicPr>
            <a:picLocks noChangeAspect="1"/>
          </p:cNvPicPr>
          <p:nvPr/>
        </p:nvPicPr>
        <p:blipFill>
          <a:blip r:embed="rId2"/>
          <a:stretch>
            <a:fillRect/>
          </a:stretch>
        </p:blipFill>
        <p:spPr>
          <a:xfrm>
            <a:off x="669072" y="1938519"/>
            <a:ext cx="3446542" cy="2566574"/>
          </a:xfrm>
          <a:prstGeom prst="rect">
            <a:avLst/>
          </a:prstGeom>
        </p:spPr>
      </p:pic>
      <p:pic>
        <p:nvPicPr>
          <p:cNvPr id="7" name="Picture 6">
            <a:extLst>
              <a:ext uri="{FF2B5EF4-FFF2-40B4-BE49-F238E27FC236}">
                <a16:creationId xmlns:a16="http://schemas.microsoft.com/office/drawing/2014/main" id="{3BBFFF4B-2CDC-4581-A82F-1099357F7FAE}"/>
              </a:ext>
            </a:extLst>
          </p:cNvPr>
          <p:cNvPicPr>
            <a:picLocks noChangeAspect="1"/>
          </p:cNvPicPr>
          <p:nvPr/>
        </p:nvPicPr>
        <p:blipFill rotWithShape="1">
          <a:blip r:embed="rId3"/>
          <a:srcRect l="2467" t="15262" r="28257" b="19824"/>
          <a:stretch/>
        </p:blipFill>
        <p:spPr>
          <a:xfrm>
            <a:off x="4390347" y="2571407"/>
            <a:ext cx="6859179" cy="3615238"/>
          </a:xfrm>
          <a:prstGeom prst="rect">
            <a:avLst/>
          </a:prstGeom>
        </p:spPr>
      </p:pic>
      <p:sp>
        <p:nvSpPr>
          <p:cNvPr id="8" name="TextBox 7">
            <a:extLst>
              <a:ext uri="{FF2B5EF4-FFF2-40B4-BE49-F238E27FC236}">
                <a16:creationId xmlns:a16="http://schemas.microsoft.com/office/drawing/2014/main" id="{14A46CD3-EB62-4A9C-AB42-5D6FA6BBEFB5}"/>
              </a:ext>
            </a:extLst>
          </p:cNvPr>
          <p:cNvSpPr txBox="1"/>
          <p:nvPr/>
        </p:nvSpPr>
        <p:spPr>
          <a:xfrm>
            <a:off x="6220326" y="6488668"/>
            <a:ext cx="40426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Teaching Channel</a:t>
            </a:r>
          </a:p>
        </p:txBody>
      </p:sp>
    </p:spTree>
    <p:extLst>
      <p:ext uri="{BB962C8B-B14F-4D97-AF65-F5344CB8AC3E}">
        <p14:creationId xmlns:p14="http://schemas.microsoft.com/office/powerpoint/2010/main" val="380356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BE77-6304-485A-B430-879D1753BBF2}"/>
              </a:ext>
            </a:extLst>
          </p:cNvPr>
          <p:cNvSpPr>
            <a:spLocks noGrp="1"/>
          </p:cNvSpPr>
          <p:nvPr>
            <p:ph type="title"/>
          </p:nvPr>
        </p:nvSpPr>
        <p:spPr>
          <a:xfrm>
            <a:off x="1097280" y="0"/>
            <a:ext cx="10332720" cy="1450757"/>
          </a:xfrm>
        </p:spPr>
        <p:txBody>
          <a:bodyPr>
            <a:normAutofit/>
          </a:bodyPr>
          <a:lstStyle/>
          <a:p>
            <a:r>
              <a:rPr lang="en-US" dirty="0"/>
              <a:t>First Grade – It’s All </a:t>
            </a:r>
            <a:r>
              <a:rPr lang="en-US"/>
              <a:t>About a </a:t>
            </a:r>
            <a:r>
              <a:rPr lang="en-US" dirty="0"/>
              <a:t>Unit Called 10</a:t>
            </a:r>
          </a:p>
        </p:txBody>
      </p:sp>
      <p:pic>
        <p:nvPicPr>
          <p:cNvPr id="7" name="Picture 6">
            <a:extLst>
              <a:ext uri="{FF2B5EF4-FFF2-40B4-BE49-F238E27FC236}">
                <a16:creationId xmlns:a16="http://schemas.microsoft.com/office/drawing/2014/main" id="{7F3CB0C3-0BEB-4CD3-8F3B-B17B4E25FB99}"/>
              </a:ext>
            </a:extLst>
          </p:cNvPr>
          <p:cNvPicPr>
            <a:picLocks noChangeAspect="1"/>
          </p:cNvPicPr>
          <p:nvPr/>
        </p:nvPicPr>
        <p:blipFill>
          <a:blip r:embed="rId2"/>
          <a:stretch>
            <a:fillRect/>
          </a:stretch>
        </p:blipFill>
        <p:spPr>
          <a:xfrm>
            <a:off x="3790437" y="1886381"/>
            <a:ext cx="4521917" cy="4263029"/>
          </a:xfrm>
          <a:prstGeom prst="rect">
            <a:avLst/>
          </a:prstGeom>
        </p:spPr>
      </p:pic>
    </p:spTree>
    <p:extLst>
      <p:ext uri="{BB962C8B-B14F-4D97-AF65-F5344CB8AC3E}">
        <p14:creationId xmlns:p14="http://schemas.microsoft.com/office/powerpoint/2010/main" val="32049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81E8B7-4C33-45DB-B1D4-65CF53563800}"/>
              </a:ext>
            </a:extLst>
          </p:cNvPr>
          <p:cNvPicPr>
            <a:picLocks noChangeAspect="1"/>
          </p:cNvPicPr>
          <p:nvPr/>
        </p:nvPicPr>
        <p:blipFill>
          <a:blip r:embed="rId2"/>
          <a:stretch>
            <a:fillRect/>
          </a:stretch>
        </p:blipFill>
        <p:spPr>
          <a:xfrm>
            <a:off x="735821" y="1842893"/>
            <a:ext cx="4486504" cy="3469858"/>
          </a:xfrm>
          <a:prstGeom prst="rect">
            <a:avLst/>
          </a:prstGeom>
        </p:spPr>
      </p:pic>
      <p:pic>
        <p:nvPicPr>
          <p:cNvPr id="4" name="Picture 3">
            <a:extLst>
              <a:ext uri="{FF2B5EF4-FFF2-40B4-BE49-F238E27FC236}">
                <a16:creationId xmlns:a16="http://schemas.microsoft.com/office/drawing/2014/main" id="{809471D7-F0D6-4D1D-B596-073633F7F53E}"/>
              </a:ext>
            </a:extLst>
          </p:cNvPr>
          <p:cNvPicPr>
            <a:picLocks noChangeAspect="1"/>
          </p:cNvPicPr>
          <p:nvPr/>
        </p:nvPicPr>
        <p:blipFill>
          <a:blip r:embed="rId3"/>
          <a:stretch>
            <a:fillRect/>
          </a:stretch>
        </p:blipFill>
        <p:spPr>
          <a:xfrm>
            <a:off x="5603984" y="1842893"/>
            <a:ext cx="6328446" cy="3469858"/>
          </a:xfrm>
          <a:prstGeom prst="rect">
            <a:avLst/>
          </a:prstGeom>
        </p:spPr>
      </p:pic>
      <p:sp>
        <p:nvSpPr>
          <p:cNvPr id="5" name="TextBox 4">
            <a:extLst>
              <a:ext uri="{FF2B5EF4-FFF2-40B4-BE49-F238E27FC236}">
                <a16:creationId xmlns:a16="http://schemas.microsoft.com/office/drawing/2014/main" id="{AA74F2F3-986C-4887-A34C-53CA46223006}"/>
              </a:ext>
            </a:extLst>
          </p:cNvPr>
          <p:cNvSpPr txBox="1"/>
          <p:nvPr/>
        </p:nvSpPr>
        <p:spPr>
          <a:xfrm>
            <a:off x="5603984" y="669911"/>
            <a:ext cx="621711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Ten Frames, Ten Rods,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Visual Representations</a:t>
            </a:r>
          </a:p>
        </p:txBody>
      </p:sp>
      <p:sp>
        <p:nvSpPr>
          <p:cNvPr id="6" name="TextBox 5">
            <a:extLst>
              <a:ext uri="{FF2B5EF4-FFF2-40B4-BE49-F238E27FC236}">
                <a16:creationId xmlns:a16="http://schemas.microsoft.com/office/drawing/2014/main" id="{72B4D3A7-8637-495E-AD1F-6AEE76852D9B}"/>
              </a:ext>
            </a:extLst>
          </p:cNvPr>
          <p:cNvSpPr txBox="1"/>
          <p:nvPr/>
        </p:nvSpPr>
        <p:spPr>
          <a:xfrm>
            <a:off x="826264" y="669912"/>
            <a:ext cx="43834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Ten</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Frames</a:t>
            </a:r>
          </a:p>
        </p:txBody>
      </p:sp>
    </p:spTree>
    <p:extLst>
      <p:ext uri="{BB962C8B-B14F-4D97-AF65-F5344CB8AC3E}">
        <p14:creationId xmlns:p14="http://schemas.microsoft.com/office/powerpoint/2010/main" val="207466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5546-F0AF-48AA-9967-4CF7096D28E7}"/>
              </a:ext>
            </a:extLst>
          </p:cNvPr>
          <p:cNvSpPr>
            <a:spLocks noGrp="1"/>
          </p:cNvSpPr>
          <p:nvPr>
            <p:ph type="title"/>
          </p:nvPr>
        </p:nvSpPr>
        <p:spPr>
          <a:xfrm>
            <a:off x="1063826" y="219695"/>
            <a:ext cx="10058400" cy="1450757"/>
          </a:xfrm>
        </p:spPr>
        <p:txBody>
          <a:bodyPr>
            <a:normAutofit/>
          </a:bodyPr>
          <a:lstStyle/>
          <a:p>
            <a:r>
              <a:rPr lang="en-US" dirty="0"/>
              <a:t>Grade 1 – Adding Within 100, Strategies around the Units of 10</a:t>
            </a:r>
          </a:p>
        </p:txBody>
      </p:sp>
      <p:pic>
        <p:nvPicPr>
          <p:cNvPr id="5" name="Picture 4">
            <a:extLst>
              <a:ext uri="{FF2B5EF4-FFF2-40B4-BE49-F238E27FC236}">
                <a16:creationId xmlns:a16="http://schemas.microsoft.com/office/drawing/2014/main" id="{BF1D82A1-3133-4FFF-A573-633052EDDB08}"/>
              </a:ext>
            </a:extLst>
          </p:cNvPr>
          <p:cNvPicPr>
            <a:picLocks noChangeAspect="1"/>
          </p:cNvPicPr>
          <p:nvPr/>
        </p:nvPicPr>
        <p:blipFill>
          <a:blip r:embed="rId2"/>
          <a:stretch>
            <a:fillRect/>
          </a:stretch>
        </p:blipFill>
        <p:spPr>
          <a:xfrm>
            <a:off x="587538" y="2117307"/>
            <a:ext cx="5219700" cy="3343275"/>
          </a:xfrm>
          <a:prstGeom prst="rect">
            <a:avLst/>
          </a:prstGeom>
        </p:spPr>
      </p:pic>
      <p:pic>
        <p:nvPicPr>
          <p:cNvPr id="6" name="Picture 5">
            <a:extLst>
              <a:ext uri="{FF2B5EF4-FFF2-40B4-BE49-F238E27FC236}">
                <a16:creationId xmlns:a16="http://schemas.microsoft.com/office/drawing/2014/main" id="{EFF59CC0-1492-4286-B853-6A9968F01EA6}"/>
              </a:ext>
            </a:extLst>
          </p:cNvPr>
          <p:cNvPicPr>
            <a:picLocks noChangeAspect="1"/>
          </p:cNvPicPr>
          <p:nvPr/>
        </p:nvPicPr>
        <p:blipFill>
          <a:blip r:embed="rId3"/>
          <a:stretch>
            <a:fillRect/>
          </a:stretch>
        </p:blipFill>
        <p:spPr>
          <a:xfrm>
            <a:off x="6212556" y="2117307"/>
            <a:ext cx="5391031" cy="3343275"/>
          </a:xfrm>
          <a:prstGeom prst="rect">
            <a:avLst/>
          </a:prstGeom>
        </p:spPr>
      </p:pic>
    </p:spTree>
    <p:extLst>
      <p:ext uri="{BB962C8B-B14F-4D97-AF65-F5344CB8AC3E}">
        <p14:creationId xmlns:p14="http://schemas.microsoft.com/office/powerpoint/2010/main" val="2788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20B5-CD4E-44F6-BDC5-F0A88DD6FD39}"/>
              </a:ext>
            </a:extLst>
          </p:cNvPr>
          <p:cNvSpPr>
            <a:spLocks noGrp="1"/>
          </p:cNvSpPr>
          <p:nvPr>
            <p:ph type="title"/>
          </p:nvPr>
        </p:nvSpPr>
        <p:spPr>
          <a:xfrm>
            <a:off x="1097279" y="219696"/>
            <a:ext cx="10058400" cy="1450757"/>
          </a:xfrm>
        </p:spPr>
        <p:txBody>
          <a:bodyPr>
            <a:normAutofit/>
          </a:bodyPr>
          <a:lstStyle/>
          <a:p>
            <a:r>
              <a:rPr lang="en-US" sz="4400" dirty="0"/>
              <a:t>Grade 2 – Fluent within 100, and Working with Hundreds</a:t>
            </a:r>
          </a:p>
        </p:txBody>
      </p:sp>
      <p:pic>
        <p:nvPicPr>
          <p:cNvPr id="9" name="Picture 8">
            <a:extLst>
              <a:ext uri="{FF2B5EF4-FFF2-40B4-BE49-F238E27FC236}">
                <a16:creationId xmlns:a16="http://schemas.microsoft.com/office/drawing/2014/main" id="{11E58D3B-401A-48C2-A085-D372C939D56B}"/>
              </a:ext>
            </a:extLst>
          </p:cNvPr>
          <p:cNvPicPr>
            <a:picLocks noChangeAspect="1"/>
          </p:cNvPicPr>
          <p:nvPr/>
        </p:nvPicPr>
        <p:blipFill>
          <a:blip r:embed="rId2"/>
          <a:stretch>
            <a:fillRect/>
          </a:stretch>
        </p:blipFill>
        <p:spPr>
          <a:xfrm>
            <a:off x="406293" y="2598234"/>
            <a:ext cx="11440373" cy="2083811"/>
          </a:xfrm>
          <a:prstGeom prst="rect">
            <a:avLst/>
          </a:prstGeom>
        </p:spPr>
      </p:pic>
    </p:spTree>
    <p:extLst>
      <p:ext uri="{BB962C8B-B14F-4D97-AF65-F5344CB8AC3E}">
        <p14:creationId xmlns:p14="http://schemas.microsoft.com/office/powerpoint/2010/main" val="330214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1B968-DF27-4F7A-8EE9-EF4C8A4E43DD}"/>
              </a:ext>
            </a:extLst>
          </p:cNvPr>
          <p:cNvPicPr>
            <a:picLocks noChangeAspect="1"/>
          </p:cNvPicPr>
          <p:nvPr/>
        </p:nvPicPr>
        <p:blipFill>
          <a:blip r:embed="rId2"/>
          <a:stretch>
            <a:fillRect/>
          </a:stretch>
        </p:blipFill>
        <p:spPr>
          <a:xfrm>
            <a:off x="1566514" y="316416"/>
            <a:ext cx="8858250" cy="5600700"/>
          </a:xfrm>
          <a:prstGeom prst="rect">
            <a:avLst/>
          </a:prstGeom>
        </p:spPr>
      </p:pic>
    </p:spTree>
    <p:extLst>
      <p:ext uri="{BB962C8B-B14F-4D97-AF65-F5344CB8AC3E}">
        <p14:creationId xmlns:p14="http://schemas.microsoft.com/office/powerpoint/2010/main" val="109357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4FBC7C-86E6-4F9F-9BC7-7B9BAB2BF354}"/>
              </a:ext>
            </a:extLst>
          </p:cNvPr>
          <p:cNvSpPr>
            <a:spLocks noGrp="1"/>
          </p:cNvSpPr>
          <p:nvPr>
            <p:ph type="title"/>
          </p:nvPr>
        </p:nvSpPr>
        <p:spPr/>
        <p:txBody>
          <a:bodyPr>
            <a:normAutofit/>
          </a:bodyPr>
          <a:lstStyle/>
          <a:p>
            <a:r>
              <a:rPr lang="en-US" dirty="0"/>
              <a:t>Grade 3 – Fluency with 1000, Working with Larger Numbers </a:t>
            </a:r>
          </a:p>
        </p:txBody>
      </p:sp>
      <p:sp>
        <p:nvSpPr>
          <p:cNvPr id="4" name="Content Placeholder 3">
            <a:extLst>
              <a:ext uri="{FF2B5EF4-FFF2-40B4-BE49-F238E27FC236}">
                <a16:creationId xmlns:a16="http://schemas.microsoft.com/office/drawing/2014/main" id="{DA407865-6960-4BD3-84AE-15349B4A5676}"/>
              </a:ext>
            </a:extLst>
          </p:cNvPr>
          <p:cNvSpPr>
            <a:spLocks noGrp="1"/>
          </p:cNvSpPr>
          <p:nvPr>
            <p:ph idx="1"/>
          </p:nvPr>
        </p:nvSpPr>
        <p:spPr>
          <a:xfrm>
            <a:off x="1217341" y="1997360"/>
            <a:ext cx="3633439" cy="1961284"/>
          </a:xfrm>
        </p:spPr>
        <p:txBody>
          <a:bodyPr/>
          <a:lstStyle/>
          <a:p>
            <a:pPr marL="0" indent="0">
              <a:buNone/>
            </a:pPr>
            <a:r>
              <a:rPr lang="en-US" dirty="0"/>
              <a:t>The major focus is multiplication</a:t>
            </a:r>
          </a:p>
        </p:txBody>
      </p:sp>
      <p:pic>
        <p:nvPicPr>
          <p:cNvPr id="7" name="Picture 6">
            <a:extLst>
              <a:ext uri="{FF2B5EF4-FFF2-40B4-BE49-F238E27FC236}">
                <a16:creationId xmlns:a16="http://schemas.microsoft.com/office/drawing/2014/main" id="{8903398A-64B5-473B-8CC1-D0268996CCFD}"/>
              </a:ext>
            </a:extLst>
          </p:cNvPr>
          <p:cNvPicPr>
            <a:picLocks noChangeAspect="1"/>
          </p:cNvPicPr>
          <p:nvPr/>
        </p:nvPicPr>
        <p:blipFill>
          <a:blip r:embed="rId2"/>
          <a:stretch>
            <a:fillRect/>
          </a:stretch>
        </p:blipFill>
        <p:spPr>
          <a:xfrm>
            <a:off x="6390828" y="1393888"/>
            <a:ext cx="5378200" cy="4786041"/>
          </a:xfrm>
          <a:prstGeom prst="rect">
            <a:avLst/>
          </a:prstGeom>
        </p:spPr>
      </p:pic>
    </p:spTree>
    <p:extLst>
      <p:ext uri="{BB962C8B-B14F-4D97-AF65-F5344CB8AC3E}">
        <p14:creationId xmlns:p14="http://schemas.microsoft.com/office/powerpoint/2010/main" val="269713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06B7-832F-4FEE-B010-6BC0CF0C8302}"/>
              </a:ext>
            </a:extLst>
          </p:cNvPr>
          <p:cNvSpPr>
            <a:spLocks noGrp="1"/>
          </p:cNvSpPr>
          <p:nvPr>
            <p:ph type="title"/>
          </p:nvPr>
        </p:nvSpPr>
        <p:spPr>
          <a:xfrm>
            <a:off x="1097280" y="97032"/>
            <a:ext cx="10058400" cy="1450757"/>
          </a:xfrm>
        </p:spPr>
        <p:txBody>
          <a:bodyPr/>
          <a:lstStyle/>
          <a:p>
            <a:r>
              <a:rPr lang="en-US" dirty="0"/>
              <a:t>Place Value with Larger Numbers</a:t>
            </a:r>
          </a:p>
        </p:txBody>
      </p:sp>
      <p:pic>
        <p:nvPicPr>
          <p:cNvPr id="4" name="Picture 3">
            <a:extLst>
              <a:ext uri="{FF2B5EF4-FFF2-40B4-BE49-F238E27FC236}">
                <a16:creationId xmlns:a16="http://schemas.microsoft.com/office/drawing/2014/main" id="{E23F9DD0-0A4A-42EC-886F-67C378A9D808}"/>
              </a:ext>
            </a:extLst>
          </p:cNvPr>
          <p:cNvPicPr>
            <a:picLocks noChangeAspect="1"/>
          </p:cNvPicPr>
          <p:nvPr/>
        </p:nvPicPr>
        <p:blipFill rotWithShape="1">
          <a:blip r:embed="rId2"/>
          <a:srcRect b="23025"/>
          <a:stretch/>
        </p:blipFill>
        <p:spPr>
          <a:xfrm>
            <a:off x="1364502" y="2316780"/>
            <a:ext cx="9523956" cy="2471429"/>
          </a:xfrm>
          <a:prstGeom prst="rect">
            <a:avLst/>
          </a:prstGeom>
        </p:spPr>
      </p:pic>
    </p:spTree>
    <p:extLst>
      <p:ext uri="{BB962C8B-B14F-4D97-AF65-F5344CB8AC3E}">
        <p14:creationId xmlns:p14="http://schemas.microsoft.com/office/powerpoint/2010/main" val="53767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06B7-832F-4FEE-B010-6BC0CF0C8302}"/>
              </a:ext>
            </a:extLst>
          </p:cNvPr>
          <p:cNvSpPr>
            <a:spLocks noGrp="1"/>
          </p:cNvSpPr>
          <p:nvPr>
            <p:ph type="title"/>
          </p:nvPr>
        </p:nvSpPr>
        <p:spPr>
          <a:xfrm>
            <a:off x="1192871" y="219696"/>
            <a:ext cx="10058400" cy="1450757"/>
          </a:xfrm>
        </p:spPr>
        <p:txBody>
          <a:bodyPr>
            <a:normAutofit/>
          </a:bodyPr>
          <a:lstStyle/>
          <a:p>
            <a:r>
              <a:rPr lang="en-US" sz="4400" dirty="0"/>
              <a:t>Grade 4 – Values to 1,000,000 with </a:t>
            </a:r>
            <a:br>
              <a:rPr lang="en-US" sz="4400" dirty="0"/>
            </a:br>
            <a:r>
              <a:rPr lang="en-US" sz="4400" dirty="0"/>
              <a:t>all Forms of Notation</a:t>
            </a:r>
          </a:p>
        </p:txBody>
      </p:sp>
      <p:pic>
        <p:nvPicPr>
          <p:cNvPr id="3" name="Picture 2">
            <a:extLst>
              <a:ext uri="{FF2B5EF4-FFF2-40B4-BE49-F238E27FC236}">
                <a16:creationId xmlns:a16="http://schemas.microsoft.com/office/drawing/2014/main" id="{0A622778-B20D-43CB-A327-D674EA70BA96}"/>
              </a:ext>
            </a:extLst>
          </p:cNvPr>
          <p:cNvPicPr>
            <a:picLocks noChangeAspect="1"/>
          </p:cNvPicPr>
          <p:nvPr/>
        </p:nvPicPr>
        <p:blipFill>
          <a:blip r:embed="rId2"/>
          <a:stretch>
            <a:fillRect/>
          </a:stretch>
        </p:blipFill>
        <p:spPr>
          <a:xfrm>
            <a:off x="1192871" y="2225787"/>
            <a:ext cx="10134600" cy="3635009"/>
          </a:xfrm>
          <a:prstGeom prst="rect">
            <a:avLst/>
          </a:prstGeom>
        </p:spPr>
      </p:pic>
    </p:spTree>
    <p:extLst>
      <p:ext uri="{BB962C8B-B14F-4D97-AF65-F5344CB8AC3E}">
        <p14:creationId xmlns:p14="http://schemas.microsoft.com/office/powerpoint/2010/main" val="23547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06B7-832F-4FEE-B010-6BC0CF0C8302}"/>
              </a:ext>
            </a:extLst>
          </p:cNvPr>
          <p:cNvSpPr>
            <a:spLocks noGrp="1"/>
          </p:cNvSpPr>
          <p:nvPr>
            <p:ph type="title"/>
          </p:nvPr>
        </p:nvSpPr>
        <p:spPr>
          <a:xfrm>
            <a:off x="1123826" y="434897"/>
            <a:ext cx="10058400" cy="1034833"/>
          </a:xfrm>
        </p:spPr>
        <p:txBody>
          <a:bodyPr/>
          <a:lstStyle/>
          <a:p>
            <a:r>
              <a:rPr lang="en-US" dirty="0"/>
              <a:t>Heading Towards 1,000,000</a:t>
            </a:r>
          </a:p>
        </p:txBody>
      </p:sp>
      <p:pic>
        <p:nvPicPr>
          <p:cNvPr id="5" name="Picture 4">
            <a:extLst>
              <a:ext uri="{FF2B5EF4-FFF2-40B4-BE49-F238E27FC236}">
                <a16:creationId xmlns:a16="http://schemas.microsoft.com/office/drawing/2014/main" id="{50723AAE-2855-492A-8B12-706C01F4CE02}"/>
              </a:ext>
            </a:extLst>
          </p:cNvPr>
          <p:cNvPicPr>
            <a:picLocks noChangeAspect="1"/>
          </p:cNvPicPr>
          <p:nvPr/>
        </p:nvPicPr>
        <p:blipFill>
          <a:blip r:embed="rId2"/>
          <a:stretch>
            <a:fillRect/>
          </a:stretch>
        </p:blipFill>
        <p:spPr>
          <a:xfrm>
            <a:off x="726625" y="2149955"/>
            <a:ext cx="10852802" cy="4069801"/>
          </a:xfrm>
          <a:prstGeom prst="rect">
            <a:avLst/>
          </a:prstGeom>
        </p:spPr>
      </p:pic>
    </p:spTree>
    <p:extLst>
      <p:ext uri="{BB962C8B-B14F-4D97-AF65-F5344CB8AC3E}">
        <p14:creationId xmlns:p14="http://schemas.microsoft.com/office/powerpoint/2010/main" val="360040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835B0-7C47-4861-9C3C-05332D53604C}"/>
              </a:ext>
            </a:extLst>
          </p:cNvPr>
          <p:cNvPicPr>
            <a:picLocks noChangeAspect="1"/>
          </p:cNvPicPr>
          <p:nvPr/>
        </p:nvPicPr>
        <p:blipFill>
          <a:blip r:embed="rId2"/>
          <a:stretch>
            <a:fillRect/>
          </a:stretch>
        </p:blipFill>
        <p:spPr>
          <a:xfrm>
            <a:off x="5574096" y="38100"/>
            <a:ext cx="5419725" cy="6781800"/>
          </a:xfrm>
          <a:prstGeom prst="rect">
            <a:avLst/>
          </a:prstGeom>
        </p:spPr>
      </p:pic>
      <p:sp>
        <p:nvSpPr>
          <p:cNvPr id="2" name="TextBox 1">
            <a:extLst>
              <a:ext uri="{FF2B5EF4-FFF2-40B4-BE49-F238E27FC236}">
                <a16:creationId xmlns:a16="http://schemas.microsoft.com/office/drawing/2014/main" id="{95529E5D-5BB5-46FA-9CE0-5E9E8D5FA158}"/>
              </a:ext>
            </a:extLst>
          </p:cNvPr>
          <p:cNvSpPr txBox="1"/>
          <p:nvPr/>
        </p:nvSpPr>
        <p:spPr>
          <a:xfrm>
            <a:off x="1198179" y="936702"/>
            <a:ext cx="3813717" cy="4154984"/>
          </a:xfrm>
          <a:prstGeom prst="rect">
            <a:avLst/>
          </a:prstGeom>
          <a:noFill/>
        </p:spPr>
        <p:txBody>
          <a:bodyPr wrap="square" rtlCol="0">
            <a:spAutoFit/>
          </a:bodyPr>
          <a:lstStyle/>
          <a:p>
            <a:r>
              <a:rPr lang="en-US" sz="6600" dirty="0">
                <a:solidFill>
                  <a:schemeClr val="tx1">
                    <a:lumMod val="75000"/>
                    <a:lumOff val="25000"/>
                  </a:schemeClr>
                </a:solidFill>
              </a:rPr>
              <a:t>This is what you are assessing!</a:t>
            </a:r>
          </a:p>
        </p:txBody>
      </p:sp>
    </p:spTree>
    <p:extLst>
      <p:ext uri="{BB962C8B-B14F-4D97-AF65-F5344CB8AC3E}">
        <p14:creationId xmlns:p14="http://schemas.microsoft.com/office/powerpoint/2010/main" val="2021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10B9C8-E132-4A78-B4CE-3E6B0B8CD5C4}"/>
              </a:ext>
            </a:extLst>
          </p:cNvPr>
          <p:cNvSpPr txBox="1"/>
          <p:nvPr/>
        </p:nvSpPr>
        <p:spPr>
          <a:xfrm>
            <a:off x="1392974" y="2660805"/>
            <a:ext cx="100584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Nine hundred seventy-nine thousand six hundred fifty-eight</a:t>
            </a:r>
          </a:p>
        </p:txBody>
      </p:sp>
    </p:spTree>
    <p:extLst>
      <p:ext uri="{BB962C8B-B14F-4D97-AF65-F5344CB8AC3E}">
        <p14:creationId xmlns:p14="http://schemas.microsoft.com/office/powerpoint/2010/main" val="9305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1FF1-9339-45C9-B18C-67471B176668}"/>
              </a:ext>
            </a:extLst>
          </p:cNvPr>
          <p:cNvSpPr>
            <a:spLocks noGrp="1"/>
          </p:cNvSpPr>
          <p:nvPr>
            <p:ph type="title"/>
          </p:nvPr>
        </p:nvSpPr>
        <p:spPr>
          <a:xfrm>
            <a:off x="1097279" y="163939"/>
            <a:ext cx="10058400" cy="1450757"/>
          </a:xfrm>
        </p:spPr>
        <p:txBody>
          <a:bodyPr/>
          <a:lstStyle/>
          <a:p>
            <a:r>
              <a:rPr lang="en-US" dirty="0"/>
              <a:t>Place Value Addition</a:t>
            </a:r>
          </a:p>
        </p:txBody>
      </p:sp>
      <p:pic>
        <p:nvPicPr>
          <p:cNvPr id="4" name="Picture 3">
            <a:extLst>
              <a:ext uri="{FF2B5EF4-FFF2-40B4-BE49-F238E27FC236}">
                <a16:creationId xmlns:a16="http://schemas.microsoft.com/office/drawing/2014/main" id="{3B415C4C-3779-494D-AEC0-F7CE0DC18623}"/>
              </a:ext>
            </a:extLst>
          </p:cNvPr>
          <p:cNvPicPr>
            <a:picLocks noChangeAspect="1"/>
          </p:cNvPicPr>
          <p:nvPr/>
        </p:nvPicPr>
        <p:blipFill>
          <a:blip r:embed="rId2"/>
          <a:stretch>
            <a:fillRect/>
          </a:stretch>
        </p:blipFill>
        <p:spPr>
          <a:xfrm>
            <a:off x="1410182" y="1929160"/>
            <a:ext cx="9432595" cy="4177012"/>
          </a:xfrm>
          <a:prstGeom prst="rect">
            <a:avLst/>
          </a:prstGeom>
          <a:ln>
            <a:solidFill>
              <a:schemeClr val="accent1"/>
            </a:solidFill>
          </a:ln>
        </p:spPr>
      </p:pic>
    </p:spTree>
    <p:extLst>
      <p:ext uri="{BB962C8B-B14F-4D97-AF65-F5344CB8AC3E}">
        <p14:creationId xmlns:p14="http://schemas.microsoft.com/office/powerpoint/2010/main" val="89646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1FF1-9339-45C9-B18C-67471B176668}"/>
              </a:ext>
            </a:extLst>
          </p:cNvPr>
          <p:cNvSpPr>
            <a:spLocks noGrp="1"/>
          </p:cNvSpPr>
          <p:nvPr>
            <p:ph type="title"/>
          </p:nvPr>
        </p:nvSpPr>
        <p:spPr>
          <a:xfrm>
            <a:off x="1097279" y="152789"/>
            <a:ext cx="10058400" cy="1450757"/>
          </a:xfrm>
        </p:spPr>
        <p:txBody>
          <a:bodyPr>
            <a:normAutofit/>
          </a:bodyPr>
          <a:lstStyle/>
          <a:p>
            <a:r>
              <a:rPr lang="en-US" dirty="0"/>
              <a:t>Place Value Addition with Large Numbers</a:t>
            </a:r>
          </a:p>
        </p:txBody>
      </p:sp>
      <p:pic>
        <p:nvPicPr>
          <p:cNvPr id="3" name="Picture 2">
            <a:extLst>
              <a:ext uri="{FF2B5EF4-FFF2-40B4-BE49-F238E27FC236}">
                <a16:creationId xmlns:a16="http://schemas.microsoft.com/office/drawing/2014/main" id="{21E1F40E-C72A-46FC-880B-53A840834129}"/>
              </a:ext>
            </a:extLst>
          </p:cNvPr>
          <p:cNvPicPr>
            <a:picLocks noChangeAspect="1"/>
          </p:cNvPicPr>
          <p:nvPr/>
        </p:nvPicPr>
        <p:blipFill>
          <a:blip r:embed="rId2"/>
          <a:stretch>
            <a:fillRect/>
          </a:stretch>
        </p:blipFill>
        <p:spPr>
          <a:xfrm>
            <a:off x="1828281" y="2085277"/>
            <a:ext cx="8596397" cy="3787013"/>
          </a:xfrm>
          <a:prstGeom prst="rect">
            <a:avLst/>
          </a:prstGeom>
          <a:ln>
            <a:solidFill>
              <a:schemeClr val="accent1"/>
            </a:solidFill>
          </a:ln>
        </p:spPr>
      </p:pic>
    </p:spTree>
    <p:extLst>
      <p:ext uri="{BB962C8B-B14F-4D97-AF65-F5344CB8AC3E}">
        <p14:creationId xmlns:p14="http://schemas.microsoft.com/office/powerpoint/2010/main" val="400206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1FF1-9339-45C9-B18C-67471B176668}"/>
              </a:ext>
            </a:extLst>
          </p:cNvPr>
          <p:cNvSpPr>
            <a:spLocks noGrp="1"/>
          </p:cNvSpPr>
          <p:nvPr>
            <p:ph type="title"/>
          </p:nvPr>
        </p:nvSpPr>
        <p:spPr>
          <a:xfrm>
            <a:off x="1360448" y="230848"/>
            <a:ext cx="9594509" cy="1383849"/>
          </a:xfrm>
        </p:spPr>
        <p:txBody>
          <a:bodyPr>
            <a:normAutofit/>
          </a:bodyPr>
          <a:lstStyle/>
          <a:p>
            <a:r>
              <a:rPr lang="en-US" sz="4400" dirty="0"/>
              <a:t>Place Value Subtraction with Large Numbers</a:t>
            </a:r>
          </a:p>
        </p:txBody>
      </p:sp>
      <p:pic>
        <p:nvPicPr>
          <p:cNvPr id="4" name="Picture 3">
            <a:extLst>
              <a:ext uri="{FF2B5EF4-FFF2-40B4-BE49-F238E27FC236}">
                <a16:creationId xmlns:a16="http://schemas.microsoft.com/office/drawing/2014/main" id="{1B256FA9-995B-4785-BEF9-73B56F8DC064}"/>
              </a:ext>
            </a:extLst>
          </p:cNvPr>
          <p:cNvPicPr>
            <a:picLocks noChangeAspect="1"/>
          </p:cNvPicPr>
          <p:nvPr/>
        </p:nvPicPr>
        <p:blipFill>
          <a:blip r:embed="rId2"/>
          <a:stretch>
            <a:fillRect/>
          </a:stretch>
        </p:blipFill>
        <p:spPr>
          <a:xfrm>
            <a:off x="1706522" y="2096428"/>
            <a:ext cx="8902359" cy="3802705"/>
          </a:xfrm>
          <a:prstGeom prst="rect">
            <a:avLst/>
          </a:prstGeom>
          <a:ln>
            <a:solidFill>
              <a:schemeClr val="accent1"/>
            </a:solidFill>
          </a:ln>
        </p:spPr>
      </p:pic>
    </p:spTree>
    <p:extLst>
      <p:ext uri="{BB962C8B-B14F-4D97-AF65-F5344CB8AC3E}">
        <p14:creationId xmlns:p14="http://schemas.microsoft.com/office/powerpoint/2010/main" val="180395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1FF1-9339-45C9-B18C-67471B176668}"/>
              </a:ext>
            </a:extLst>
          </p:cNvPr>
          <p:cNvSpPr>
            <a:spLocks noGrp="1"/>
          </p:cNvSpPr>
          <p:nvPr>
            <p:ph type="title"/>
          </p:nvPr>
        </p:nvSpPr>
        <p:spPr>
          <a:xfrm>
            <a:off x="1097280" y="175091"/>
            <a:ext cx="10058400" cy="1450757"/>
          </a:xfrm>
        </p:spPr>
        <p:txBody>
          <a:bodyPr>
            <a:normAutofit/>
          </a:bodyPr>
          <a:lstStyle/>
          <a:p>
            <a:r>
              <a:rPr lang="en-US" sz="4400" dirty="0"/>
              <a:t>Grade 5 - Place Value Addition and Subtraction with Decimals</a:t>
            </a:r>
          </a:p>
        </p:txBody>
      </p:sp>
      <p:pic>
        <p:nvPicPr>
          <p:cNvPr id="5" name="Picture 4">
            <a:extLst>
              <a:ext uri="{FF2B5EF4-FFF2-40B4-BE49-F238E27FC236}">
                <a16:creationId xmlns:a16="http://schemas.microsoft.com/office/drawing/2014/main" id="{1761BB51-C309-401E-9965-C63483B15BCB}"/>
              </a:ext>
            </a:extLst>
          </p:cNvPr>
          <p:cNvPicPr>
            <a:picLocks noChangeAspect="1"/>
          </p:cNvPicPr>
          <p:nvPr/>
        </p:nvPicPr>
        <p:blipFill>
          <a:blip r:embed="rId2"/>
          <a:stretch>
            <a:fillRect/>
          </a:stretch>
        </p:blipFill>
        <p:spPr>
          <a:xfrm>
            <a:off x="1838048" y="1973765"/>
            <a:ext cx="8576864" cy="4068027"/>
          </a:xfrm>
          <a:prstGeom prst="rect">
            <a:avLst/>
          </a:prstGeom>
          <a:ln>
            <a:solidFill>
              <a:schemeClr val="accent1"/>
            </a:solidFill>
          </a:ln>
        </p:spPr>
      </p:pic>
    </p:spTree>
    <p:extLst>
      <p:ext uri="{BB962C8B-B14F-4D97-AF65-F5344CB8AC3E}">
        <p14:creationId xmlns:p14="http://schemas.microsoft.com/office/powerpoint/2010/main" val="93705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233FD-120C-40BE-81B2-CE245CCA314B}"/>
              </a:ext>
            </a:extLst>
          </p:cNvPr>
          <p:cNvSpPr>
            <a:spLocks noGrp="1"/>
          </p:cNvSpPr>
          <p:nvPr>
            <p:ph type="title"/>
          </p:nvPr>
        </p:nvSpPr>
        <p:spPr>
          <a:xfrm>
            <a:off x="1097280" y="446718"/>
            <a:ext cx="10058400" cy="3566160"/>
          </a:xfrm>
        </p:spPr>
        <p:txBody>
          <a:bodyPr anchor="ctr"/>
          <a:lstStyle/>
          <a:p>
            <a:pPr algn="ctr"/>
            <a:r>
              <a:rPr lang="en-US" dirty="0"/>
              <a:t>Operations and Algebraic Thinking</a:t>
            </a:r>
          </a:p>
        </p:txBody>
      </p:sp>
      <p:sp>
        <p:nvSpPr>
          <p:cNvPr id="3" name="Text Placeholder 2">
            <a:extLst>
              <a:ext uri="{FF2B5EF4-FFF2-40B4-BE49-F238E27FC236}">
                <a16:creationId xmlns:a16="http://schemas.microsoft.com/office/drawing/2014/main" id="{0D1288A4-EEBD-4D49-A120-7790D08BFD5B}"/>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C2FF99B3-D590-495A-BAEF-F4BD34FC5C4C}"/>
              </a:ext>
            </a:extLst>
          </p:cNvPr>
          <p:cNvPicPr>
            <a:picLocks noChangeAspect="1"/>
          </p:cNvPicPr>
          <p:nvPr/>
        </p:nvPicPr>
        <p:blipFill>
          <a:blip r:embed="rId2"/>
          <a:stretch>
            <a:fillRect/>
          </a:stretch>
        </p:blipFill>
        <p:spPr>
          <a:xfrm>
            <a:off x="10585667" y="5249878"/>
            <a:ext cx="1357460" cy="794258"/>
          </a:xfrm>
          <a:prstGeom prst="rect">
            <a:avLst/>
          </a:prstGeom>
        </p:spPr>
      </p:pic>
      <p:sp>
        <p:nvSpPr>
          <p:cNvPr id="5" name="Oval 4">
            <a:extLst>
              <a:ext uri="{FF2B5EF4-FFF2-40B4-BE49-F238E27FC236}">
                <a16:creationId xmlns:a16="http://schemas.microsoft.com/office/drawing/2014/main" id="{671F82F9-8281-4067-8C9D-09911610463E}"/>
              </a:ext>
            </a:extLst>
          </p:cNvPr>
          <p:cNvSpPr/>
          <p:nvPr/>
        </p:nvSpPr>
        <p:spPr>
          <a:xfrm>
            <a:off x="457200" y="5687122"/>
            <a:ext cx="1357460" cy="524107"/>
          </a:xfrm>
          <a:prstGeom prst="ellipse">
            <a:avLst/>
          </a:prstGeom>
          <a:solidFill>
            <a:srgbClr val="3494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Bears</a:t>
            </a:r>
          </a:p>
        </p:txBody>
      </p:sp>
    </p:spTree>
    <p:extLst>
      <p:ext uri="{BB962C8B-B14F-4D97-AF65-F5344CB8AC3E}">
        <p14:creationId xmlns:p14="http://schemas.microsoft.com/office/powerpoint/2010/main" val="230986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F94C5-96DE-4218-94EB-EDC1A5760EF6}"/>
              </a:ext>
            </a:extLst>
          </p:cNvPr>
          <p:cNvSpPr txBox="1"/>
          <p:nvPr/>
        </p:nvSpPr>
        <p:spPr>
          <a:xfrm>
            <a:off x="1138237" y="219656"/>
            <a:ext cx="9915525"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Three bears are sitting in the forest. Two more bears join them. How many bears are sitting in the forest now?</a:t>
            </a:r>
          </a:p>
        </p:txBody>
      </p:sp>
      <p:pic>
        <p:nvPicPr>
          <p:cNvPr id="5" name="Picture 4">
            <a:extLst>
              <a:ext uri="{FF2B5EF4-FFF2-40B4-BE49-F238E27FC236}">
                <a16:creationId xmlns:a16="http://schemas.microsoft.com/office/drawing/2014/main" id="{0D12BAB9-04F3-4BEA-9E02-B7B0E7ACB0C5}"/>
              </a:ext>
            </a:extLst>
          </p:cNvPr>
          <p:cNvPicPr>
            <a:picLocks noChangeAspect="1"/>
          </p:cNvPicPr>
          <p:nvPr/>
        </p:nvPicPr>
        <p:blipFill rotWithShape="1">
          <a:blip r:embed="rId2">
            <a:extLst>
              <a:ext uri="{28A0092B-C50C-407E-A947-70E740481C1C}">
                <a14:useLocalDpi xmlns:a14="http://schemas.microsoft.com/office/drawing/2010/main" val="0"/>
              </a:ext>
            </a:extLst>
          </a:blip>
          <a:srcRect t="18070"/>
          <a:stretch/>
        </p:blipFill>
        <p:spPr>
          <a:xfrm>
            <a:off x="1138237" y="1564105"/>
            <a:ext cx="9144000" cy="5618748"/>
          </a:xfrm>
          <a:prstGeom prst="rect">
            <a:avLst/>
          </a:prstGeom>
        </p:spPr>
      </p:pic>
    </p:spTree>
    <p:extLst>
      <p:ext uri="{BB962C8B-B14F-4D97-AF65-F5344CB8AC3E}">
        <p14:creationId xmlns:p14="http://schemas.microsoft.com/office/powerpoint/2010/main" val="10273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F4C97-60AB-43E2-A288-DF944CE1F3DC}"/>
              </a:ext>
            </a:extLst>
          </p:cNvPr>
          <p:cNvSpPr txBox="1"/>
          <p:nvPr/>
        </p:nvSpPr>
        <p:spPr>
          <a:xfrm>
            <a:off x="1008928" y="182710"/>
            <a:ext cx="9915525"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bears are playing in the forest. 2 bears leave. </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many bears are playing in the forest now?</a:t>
            </a:r>
          </a:p>
        </p:txBody>
      </p:sp>
      <p:pic>
        <p:nvPicPr>
          <p:cNvPr id="5" name="Picture 4" descr="A picture containing television, screen, monitor&#10;&#10;Description generated with very high confidence">
            <a:extLst>
              <a:ext uri="{FF2B5EF4-FFF2-40B4-BE49-F238E27FC236}">
                <a16:creationId xmlns:a16="http://schemas.microsoft.com/office/drawing/2014/main" id="{31BF0480-E622-4861-B2F7-D2EFB4FEE448}"/>
              </a:ext>
            </a:extLst>
          </p:cNvPr>
          <p:cNvPicPr>
            <a:picLocks noChangeAspect="1"/>
          </p:cNvPicPr>
          <p:nvPr/>
        </p:nvPicPr>
        <p:blipFill rotWithShape="1">
          <a:blip r:embed="rId2">
            <a:extLst>
              <a:ext uri="{28A0092B-C50C-407E-A947-70E740481C1C}">
                <a14:useLocalDpi xmlns:a14="http://schemas.microsoft.com/office/drawing/2010/main" val="0"/>
              </a:ext>
            </a:extLst>
          </a:blip>
          <a:srcRect t="18947"/>
          <a:stretch/>
        </p:blipFill>
        <p:spPr>
          <a:xfrm>
            <a:off x="1394690" y="1720515"/>
            <a:ext cx="9144000" cy="5558589"/>
          </a:xfrm>
          <a:prstGeom prst="rect">
            <a:avLst/>
          </a:prstGeom>
        </p:spPr>
      </p:pic>
    </p:spTree>
    <p:extLst>
      <p:ext uri="{BB962C8B-B14F-4D97-AF65-F5344CB8AC3E}">
        <p14:creationId xmlns:p14="http://schemas.microsoft.com/office/powerpoint/2010/main" val="70836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3B00-BCF2-4FBE-9E0A-311EE6DC1F09}"/>
              </a:ext>
            </a:extLst>
          </p:cNvPr>
          <p:cNvPicPr>
            <a:picLocks noChangeAspect="1"/>
          </p:cNvPicPr>
          <p:nvPr/>
        </p:nvPicPr>
        <p:blipFill>
          <a:blip r:embed="rId2"/>
          <a:stretch>
            <a:fillRect/>
          </a:stretch>
        </p:blipFill>
        <p:spPr>
          <a:xfrm>
            <a:off x="2338265" y="2107581"/>
            <a:ext cx="7525801" cy="4125254"/>
          </a:xfrm>
          <a:prstGeom prst="rect">
            <a:avLst/>
          </a:prstGeom>
        </p:spPr>
      </p:pic>
      <p:sp>
        <p:nvSpPr>
          <p:cNvPr id="3" name="TextBox 2">
            <a:extLst>
              <a:ext uri="{FF2B5EF4-FFF2-40B4-BE49-F238E27FC236}">
                <a16:creationId xmlns:a16="http://schemas.microsoft.com/office/drawing/2014/main" id="{22C26431-2357-44FE-A088-364515568C81}"/>
              </a:ext>
            </a:extLst>
          </p:cNvPr>
          <p:cNvSpPr txBox="1"/>
          <p:nvPr/>
        </p:nvSpPr>
        <p:spPr>
          <a:xfrm>
            <a:off x="947854" y="433137"/>
            <a:ext cx="10247969"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Blair ate 5 red fish and 2 blue fish. How many more red fish did Blair eat than blue fish?</a:t>
            </a:r>
          </a:p>
        </p:txBody>
      </p:sp>
      <p:sp>
        <p:nvSpPr>
          <p:cNvPr id="4" name="Rectangle 3">
            <a:extLst>
              <a:ext uri="{FF2B5EF4-FFF2-40B4-BE49-F238E27FC236}">
                <a16:creationId xmlns:a16="http://schemas.microsoft.com/office/drawing/2014/main" id="{43810F40-5299-4FE5-8CF1-4FC6BBCB3A15}"/>
              </a:ext>
            </a:extLst>
          </p:cNvPr>
          <p:cNvSpPr/>
          <p:nvPr/>
        </p:nvSpPr>
        <p:spPr>
          <a:xfrm>
            <a:off x="3874168" y="2107581"/>
            <a:ext cx="4090737" cy="1165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07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EA1D39D3-37A0-403F-A042-C85E238885FE}"/>
              </a:ext>
            </a:extLst>
          </p:cNvPr>
          <p:cNvSpPr txBox="1">
            <a:spLocks/>
          </p:cNvSpPr>
          <p:nvPr/>
        </p:nvSpPr>
        <p:spPr>
          <a:xfrm>
            <a:off x="1082840" y="365125"/>
            <a:ext cx="1027095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Put Together – Take Apart</a:t>
            </a:r>
          </a:p>
        </p:txBody>
      </p:sp>
      <p:sp>
        <p:nvSpPr>
          <p:cNvPr id="7" name="TextBox 6">
            <a:extLst>
              <a:ext uri="{FF2B5EF4-FFF2-40B4-BE49-F238E27FC236}">
                <a16:creationId xmlns:a16="http://schemas.microsoft.com/office/drawing/2014/main" id="{0D194D41-8EB7-42E6-BC70-BEDBE05509FE}"/>
              </a:ext>
            </a:extLst>
          </p:cNvPr>
          <p:cNvSpPr txBox="1"/>
          <p:nvPr/>
        </p:nvSpPr>
        <p:spPr>
          <a:xfrm>
            <a:off x="960178" y="1410646"/>
            <a:ext cx="997916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There are 8 bears by the lake. </a:t>
            </a:r>
            <a:r>
              <a:rPr lang="en-US" sz="2800" dirty="0">
                <a:solidFill>
                  <a:prstClr val="black"/>
                </a:solidFill>
                <a:latin typeface="Calibri" panose="020F0502020204030204"/>
              </a:rPr>
              <a:t>5 are on the shore. The rest are in the water. How many are in the water?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Rectangle 8">
            <a:extLst>
              <a:ext uri="{FF2B5EF4-FFF2-40B4-BE49-F238E27FC236}">
                <a16:creationId xmlns:a16="http://schemas.microsoft.com/office/drawing/2014/main" id="{303CF2A5-3D91-41BD-AA39-B1F323341F62}"/>
              </a:ext>
            </a:extLst>
          </p:cNvPr>
          <p:cNvSpPr/>
          <p:nvPr/>
        </p:nvSpPr>
        <p:spPr>
          <a:xfrm>
            <a:off x="5296892" y="2570028"/>
            <a:ext cx="269214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90E"/>
                </a:solidFill>
                <a:effectLst/>
                <a:uLnTx/>
                <a:uFillTx/>
                <a:latin typeface="Calibri" panose="020F0502020204030204"/>
                <a:ea typeface="+mn-ea"/>
                <a:cs typeface="+mn-cs"/>
              </a:rPr>
              <a:t>8</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CF4B60"/>
                </a:solidFill>
                <a:effectLst/>
                <a:uLnTx/>
                <a:uFillTx/>
                <a:latin typeface="Calibri" panose="020F0502020204030204"/>
                <a:ea typeface="+mn-ea"/>
                <a:cs typeface="+mn-cs"/>
              </a:rPr>
              <a:t>5</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1AA6BF"/>
                </a:solidFill>
                <a:effectLst/>
                <a:uLnTx/>
                <a:uFillTx/>
                <a:latin typeface="Calibri" panose="020F0502020204030204"/>
                <a:ea typeface="+mn-ea"/>
                <a:cs typeface="+mn-cs"/>
              </a:rPr>
              <a:t>?</a:t>
            </a:r>
          </a:p>
        </p:txBody>
      </p:sp>
      <p:cxnSp>
        <p:nvCxnSpPr>
          <p:cNvPr id="13" name="Straight Connector 12"/>
          <p:cNvCxnSpPr/>
          <p:nvPr/>
        </p:nvCxnSpPr>
        <p:spPr>
          <a:xfrm flipV="1">
            <a:off x="838200" y="1159727"/>
            <a:ext cx="10268415" cy="44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2A04BCE-0CDF-4C06-A86A-B244C1654A94}"/>
              </a:ext>
            </a:extLst>
          </p:cNvPr>
          <p:cNvPicPr>
            <a:picLocks noChangeAspect="1"/>
          </p:cNvPicPr>
          <p:nvPr/>
        </p:nvPicPr>
        <p:blipFill>
          <a:blip r:embed="rId2"/>
          <a:stretch>
            <a:fillRect/>
          </a:stretch>
        </p:blipFill>
        <p:spPr>
          <a:xfrm>
            <a:off x="1164489" y="3110958"/>
            <a:ext cx="3038475" cy="1238250"/>
          </a:xfrm>
          <a:prstGeom prst="rect">
            <a:avLst/>
          </a:prstGeom>
        </p:spPr>
      </p:pic>
      <p:sp>
        <p:nvSpPr>
          <p:cNvPr id="15" name="Rectangle 14">
            <a:extLst>
              <a:ext uri="{FF2B5EF4-FFF2-40B4-BE49-F238E27FC236}">
                <a16:creationId xmlns:a16="http://schemas.microsoft.com/office/drawing/2014/main" id="{FD79A56D-A00D-48E6-85BF-118C9867505D}"/>
              </a:ext>
            </a:extLst>
          </p:cNvPr>
          <p:cNvSpPr/>
          <p:nvPr/>
        </p:nvSpPr>
        <p:spPr>
          <a:xfrm>
            <a:off x="5296892" y="3579767"/>
            <a:ext cx="2692146" cy="769441"/>
          </a:xfrm>
          <a:prstGeom prst="rect">
            <a:avLst/>
          </a:prstGeom>
        </p:spPr>
        <p:txBody>
          <a:bodyPr wrap="square">
            <a:spAutoFit/>
          </a:bodyPr>
          <a:lstStyle/>
          <a:p>
            <a:pPr lvl="0" algn="ctr">
              <a:defRPr/>
            </a:pPr>
            <a:r>
              <a:rPr lang="en-US" sz="4400" dirty="0">
                <a:solidFill>
                  <a:srgbClr val="CF4B60"/>
                </a:solidFill>
              </a:rPr>
              <a:t>5 </a:t>
            </a:r>
            <a:r>
              <a:rPr lang="en-US" sz="4400" dirty="0"/>
              <a:t>+</a:t>
            </a:r>
            <a:r>
              <a:rPr lang="en-US" sz="4400" dirty="0">
                <a:solidFill>
                  <a:srgbClr val="CF4B60"/>
                </a:solidFill>
              </a:rPr>
              <a:t> </a:t>
            </a:r>
            <a:r>
              <a:rPr lang="en-US" sz="4400" dirty="0">
                <a:solidFill>
                  <a:srgbClr val="1AA6BF"/>
                </a:solidFill>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4400" b="1" dirty="0">
                <a:solidFill>
                  <a:srgbClr val="FFC90E"/>
                </a:solidFill>
              </a:rPr>
              <a:t>8</a:t>
            </a:r>
            <a:endParaRPr kumimoji="0" lang="en-US" sz="4400" b="0" i="0" u="none" strike="noStrike" kern="1200" cap="none" spc="0" normalizeH="0" baseline="0" noProof="0" dirty="0">
              <a:ln>
                <a:noFill/>
              </a:ln>
              <a:solidFill>
                <a:srgbClr val="1AA6B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4579E7D-126A-44F4-9147-577CF79D73C6}"/>
              </a:ext>
            </a:extLst>
          </p:cNvPr>
          <p:cNvSpPr/>
          <p:nvPr/>
        </p:nvSpPr>
        <p:spPr>
          <a:xfrm>
            <a:off x="8335365" y="3555226"/>
            <a:ext cx="2692146" cy="769441"/>
          </a:xfrm>
          <a:prstGeom prst="rect">
            <a:avLst/>
          </a:prstGeom>
        </p:spPr>
        <p:txBody>
          <a:bodyPr wrap="square">
            <a:spAutoFit/>
          </a:bodyPr>
          <a:lstStyle/>
          <a:p>
            <a:pPr lvl="0" algn="ctr">
              <a:defRPr/>
            </a:pPr>
            <a:r>
              <a:rPr lang="en-US" sz="4400" dirty="0">
                <a:solidFill>
                  <a:srgbClr val="CF4B60"/>
                </a:solidFill>
              </a:rPr>
              <a:t>5 </a:t>
            </a:r>
            <a:r>
              <a:rPr lang="en-US" sz="4400" dirty="0"/>
              <a:t>+</a:t>
            </a:r>
            <a:r>
              <a:rPr lang="en-US" sz="4400" dirty="0">
                <a:solidFill>
                  <a:srgbClr val="CF4B60"/>
                </a:solidFill>
              </a:rPr>
              <a:t> </a:t>
            </a:r>
            <a:r>
              <a:rPr lang="en-US" sz="4400" dirty="0">
                <a:solidFill>
                  <a:srgbClr val="1AA6BF"/>
                </a:solidFill>
              </a:rPr>
              <a:t>3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4400" b="1" dirty="0">
                <a:solidFill>
                  <a:srgbClr val="FFC90E"/>
                </a:solidFill>
              </a:rPr>
              <a:t>8</a:t>
            </a:r>
            <a:endParaRPr kumimoji="0" lang="en-US" sz="4400" b="0" i="0" u="none" strike="noStrike" kern="1200" cap="none" spc="0" normalizeH="0" baseline="0" noProof="0" dirty="0">
              <a:ln>
                <a:noFill/>
              </a:ln>
              <a:solidFill>
                <a:srgbClr val="1AA6B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2F23564-4471-450E-8153-A5E7728C6286}"/>
              </a:ext>
            </a:extLst>
          </p:cNvPr>
          <p:cNvSpPr/>
          <p:nvPr/>
        </p:nvSpPr>
        <p:spPr>
          <a:xfrm>
            <a:off x="8335365" y="2575269"/>
            <a:ext cx="269214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90E"/>
                </a:solidFill>
                <a:effectLst/>
                <a:uLnTx/>
                <a:uFillTx/>
                <a:latin typeface="Calibri" panose="020F0502020204030204"/>
                <a:ea typeface="+mn-ea"/>
                <a:cs typeface="+mn-cs"/>
              </a:rPr>
              <a:t>8</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CF4B60"/>
                </a:solidFill>
                <a:effectLst/>
                <a:uLnTx/>
                <a:uFillTx/>
                <a:latin typeface="Calibri" panose="020F0502020204030204"/>
                <a:ea typeface="+mn-ea"/>
                <a:cs typeface="+mn-cs"/>
              </a:rPr>
              <a:t>5</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1AA6BF"/>
                </a:solidFill>
                <a:effectLst/>
                <a:uLnTx/>
                <a:uFillTx/>
                <a:latin typeface="Calibri" panose="020F0502020204030204"/>
                <a:ea typeface="+mn-ea"/>
                <a:cs typeface="+mn-cs"/>
              </a:rPr>
              <a:t>3</a:t>
            </a:r>
          </a:p>
        </p:txBody>
      </p:sp>
      <p:sp>
        <p:nvSpPr>
          <p:cNvPr id="18" name="Rectangle 17">
            <a:extLst>
              <a:ext uri="{FF2B5EF4-FFF2-40B4-BE49-F238E27FC236}">
                <a16:creationId xmlns:a16="http://schemas.microsoft.com/office/drawing/2014/main" id="{FEC25071-41D1-4B5B-A2B5-2C3CF580890A}"/>
              </a:ext>
            </a:extLst>
          </p:cNvPr>
          <p:cNvSpPr/>
          <p:nvPr/>
        </p:nvSpPr>
        <p:spPr>
          <a:xfrm>
            <a:off x="5296892" y="4561628"/>
            <a:ext cx="269214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90E"/>
                </a:solidFill>
                <a:effectLst/>
                <a:uLnTx/>
                <a:uFillTx/>
                <a:latin typeface="Calibri" panose="020F0502020204030204"/>
                <a:ea typeface="+mn-ea"/>
                <a:cs typeface="+mn-cs"/>
              </a:rPr>
              <a:t>8</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1AA6BF"/>
                </a:solidFill>
                <a:effectLst/>
                <a:uLnTx/>
                <a:uFillTx/>
                <a:latin typeface="Calibri" panose="020F0502020204030204"/>
                <a:ea typeface="+mn-ea"/>
                <a:cs typeface="+mn-cs"/>
              </a:rPr>
              <a:t>3</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CF4B60"/>
                </a:solidFill>
                <a:effectLst/>
                <a:uLnTx/>
                <a:uFillTx/>
                <a:latin typeface="Calibri" panose="020F0502020204030204"/>
                <a:ea typeface="+mn-ea"/>
                <a:cs typeface="+mn-cs"/>
              </a:rPr>
              <a:t>?</a:t>
            </a:r>
          </a:p>
        </p:txBody>
      </p:sp>
      <p:sp>
        <p:nvSpPr>
          <p:cNvPr id="19" name="Rectangle 18">
            <a:extLst>
              <a:ext uri="{FF2B5EF4-FFF2-40B4-BE49-F238E27FC236}">
                <a16:creationId xmlns:a16="http://schemas.microsoft.com/office/drawing/2014/main" id="{87604225-CA37-49FD-A9A4-15F40C8460C4}"/>
              </a:ext>
            </a:extLst>
          </p:cNvPr>
          <p:cNvSpPr/>
          <p:nvPr/>
        </p:nvSpPr>
        <p:spPr>
          <a:xfrm>
            <a:off x="5296892" y="5433272"/>
            <a:ext cx="269214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AA6BF"/>
                </a:solidFill>
                <a:effectLst/>
                <a:uLnTx/>
                <a:uFillTx/>
                <a:latin typeface="Calibri" panose="020F0502020204030204"/>
                <a:ea typeface="+mn-ea"/>
                <a:cs typeface="+mn-cs"/>
              </a:rPr>
              <a:t>3</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CF4B60"/>
                </a:solidFill>
                <a:effectLst/>
                <a:uLnTx/>
                <a:uFillTx/>
                <a:latin typeface="Calibri" panose="020F0502020204030204"/>
                <a:ea typeface="+mn-ea"/>
                <a:cs typeface="+mn-cs"/>
              </a:rPr>
              <a:t>5</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FFC90E"/>
                </a:solidFill>
                <a:effectLst/>
                <a:uLnTx/>
                <a:uFillTx/>
                <a:latin typeface="Calibri" panose="020F0502020204030204"/>
                <a:ea typeface="+mn-ea"/>
                <a:cs typeface="+mn-cs"/>
              </a:rPr>
              <a:t>?</a:t>
            </a:r>
          </a:p>
        </p:txBody>
      </p:sp>
      <p:sp>
        <p:nvSpPr>
          <p:cNvPr id="20" name="Rectangle 19">
            <a:extLst>
              <a:ext uri="{FF2B5EF4-FFF2-40B4-BE49-F238E27FC236}">
                <a16:creationId xmlns:a16="http://schemas.microsoft.com/office/drawing/2014/main" id="{5871A4D3-280A-4E75-86C5-60BA4EC24A4D}"/>
              </a:ext>
            </a:extLst>
          </p:cNvPr>
          <p:cNvSpPr/>
          <p:nvPr/>
        </p:nvSpPr>
        <p:spPr>
          <a:xfrm>
            <a:off x="8335365" y="4544884"/>
            <a:ext cx="269214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90E"/>
                </a:solidFill>
                <a:effectLst/>
                <a:uLnTx/>
                <a:uFillTx/>
                <a:latin typeface="Calibri" panose="020F0502020204030204"/>
                <a:ea typeface="+mn-ea"/>
                <a:cs typeface="+mn-cs"/>
              </a:rPr>
              <a:t>8</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1AA6BF"/>
                </a:solidFill>
                <a:effectLst/>
                <a:uLnTx/>
                <a:uFillTx/>
                <a:latin typeface="Calibri" panose="020F0502020204030204"/>
                <a:ea typeface="+mn-ea"/>
                <a:cs typeface="+mn-cs"/>
              </a:rPr>
              <a:t>3</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CF4B60"/>
                </a:solidFill>
                <a:effectLst/>
                <a:uLnTx/>
                <a:uFillTx/>
                <a:latin typeface="Calibri" panose="020F0502020204030204"/>
                <a:ea typeface="+mn-ea"/>
                <a:cs typeface="+mn-cs"/>
              </a:rPr>
              <a:t>5</a:t>
            </a:r>
          </a:p>
        </p:txBody>
      </p:sp>
      <p:sp>
        <p:nvSpPr>
          <p:cNvPr id="21" name="Rectangle 20">
            <a:extLst>
              <a:ext uri="{FF2B5EF4-FFF2-40B4-BE49-F238E27FC236}">
                <a16:creationId xmlns:a16="http://schemas.microsoft.com/office/drawing/2014/main" id="{ADDE1A26-63EA-4191-AD88-0D41428CC845}"/>
              </a:ext>
            </a:extLst>
          </p:cNvPr>
          <p:cNvSpPr/>
          <p:nvPr/>
        </p:nvSpPr>
        <p:spPr>
          <a:xfrm>
            <a:off x="8335365" y="5387585"/>
            <a:ext cx="269214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AA6BF"/>
                </a:solidFill>
                <a:effectLst/>
                <a:uLnTx/>
                <a:uFillTx/>
                <a:latin typeface="Calibri" panose="020F0502020204030204"/>
                <a:ea typeface="+mn-ea"/>
                <a:cs typeface="+mn-cs"/>
              </a:rPr>
              <a:t>3</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CF4B60"/>
                </a:solidFill>
                <a:effectLst/>
                <a:uLnTx/>
                <a:uFillTx/>
                <a:latin typeface="Calibri" panose="020F0502020204030204"/>
                <a:ea typeface="+mn-ea"/>
                <a:cs typeface="+mn-cs"/>
              </a:rPr>
              <a:t>5</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4400" b="0" i="0" u="none" strike="noStrike" kern="1200" cap="none" spc="0" normalizeH="0" baseline="0" noProof="0" dirty="0">
                <a:ln>
                  <a:noFill/>
                </a:ln>
                <a:solidFill>
                  <a:srgbClr val="FFC90E"/>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40534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70BC94-CFCF-4371-8A6C-CF496DF20DFA}"/>
              </a:ext>
            </a:extLst>
          </p:cNvPr>
          <p:cNvSpPr>
            <a:spLocks noGrp="1"/>
          </p:cNvSpPr>
          <p:nvPr>
            <p:ph idx="1"/>
          </p:nvPr>
        </p:nvSpPr>
        <p:spPr>
          <a:xfrm>
            <a:off x="166687" y="3824636"/>
            <a:ext cx="7874167" cy="2032000"/>
          </a:xfrm>
        </p:spPr>
        <p:txBody>
          <a:bodyPr>
            <a:normAutofit fontScale="85000" lnSpcReduction="20000"/>
          </a:bodyPr>
          <a:lstStyle/>
          <a:p>
            <a:pPr marL="0" indent="0" algn="ctr">
              <a:buNone/>
            </a:pPr>
            <a:r>
              <a:rPr lang="en-US" sz="3300" dirty="0"/>
              <a:t>Free, online PDFs</a:t>
            </a:r>
            <a:endParaRPr lang="en-US" sz="3300" dirty="0">
              <a:hlinkClick r:id="rId2"/>
            </a:endParaRPr>
          </a:p>
          <a:p>
            <a:endParaRPr lang="en-US" sz="2400" u="sng" dirty="0">
              <a:hlinkClick r:id="rId3"/>
            </a:endParaRPr>
          </a:p>
          <a:p>
            <a:r>
              <a:rPr lang="en-US" sz="2400" u="sng" dirty="0">
                <a:solidFill>
                  <a:schemeClr val="accent6"/>
                </a:solidFill>
                <a:hlinkClick r:id="rId3"/>
              </a:rPr>
              <a:t>https://commoncoretools.files.wordpress.com/2011/05/ccss_progression_cc_oa_k5_2011_05_302.pdf</a:t>
            </a:r>
            <a:endParaRPr lang="en-US" sz="2400" dirty="0">
              <a:solidFill>
                <a:schemeClr val="accent6"/>
              </a:solidFill>
            </a:endParaRPr>
          </a:p>
          <a:p>
            <a:r>
              <a:rPr lang="en-US" sz="2400" u="sng" dirty="0">
                <a:solidFill>
                  <a:schemeClr val="accent6"/>
                </a:solidFill>
                <a:hlinkClick r:id="rId4"/>
              </a:rPr>
              <a:t>http://commoncoretools.me/wp-content/uploads/2015/03/ccss_progression_nbp_k5_2015_03_16.pdf</a:t>
            </a:r>
            <a:endParaRPr lang="en-US" sz="2400" dirty="0">
              <a:solidFill>
                <a:schemeClr val="accent6"/>
              </a:solidFill>
            </a:endParaRPr>
          </a:p>
          <a:p>
            <a:pPr marL="0" indent="0">
              <a:buNone/>
            </a:pPr>
            <a:endParaRPr lang="en-US" sz="2400" dirty="0"/>
          </a:p>
        </p:txBody>
      </p:sp>
      <p:pic>
        <p:nvPicPr>
          <p:cNvPr id="4" name="Picture 3">
            <a:extLst>
              <a:ext uri="{FF2B5EF4-FFF2-40B4-BE49-F238E27FC236}">
                <a16:creationId xmlns:a16="http://schemas.microsoft.com/office/drawing/2014/main" id="{B5F1A03C-77A8-433E-B68A-17194AB45856}"/>
              </a:ext>
            </a:extLst>
          </p:cNvPr>
          <p:cNvPicPr>
            <a:picLocks noChangeAspect="1"/>
          </p:cNvPicPr>
          <p:nvPr/>
        </p:nvPicPr>
        <p:blipFill>
          <a:blip r:embed="rId5"/>
          <a:stretch>
            <a:fillRect/>
          </a:stretch>
        </p:blipFill>
        <p:spPr>
          <a:xfrm>
            <a:off x="508961" y="226268"/>
            <a:ext cx="6396037" cy="3158359"/>
          </a:xfrm>
          <a:prstGeom prst="rect">
            <a:avLst/>
          </a:prstGeom>
          <a:ln>
            <a:solidFill>
              <a:schemeClr val="accent4">
                <a:lumMod val="50000"/>
              </a:schemeClr>
            </a:solidFill>
          </a:ln>
        </p:spPr>
      </p:pic>
      <p:pic>
        <p:nvPicPr>
          <p:cNvPr id="7" name="Picture 6">
            <a:extLst>
              <a:ext uri="{FF2B5EF4-FFF2-40B4-BE49-F238E27FC236}">
                <a16:creationId xmlns:a16="http://schemas.microsoft.com/office/drawing/2014/main" id="{BF08EF43-6C6A-4950-B943-34FABF780860}"/>
              </a:ext>
            </a:extLst>
          </p:cNvPr>
          <p:cNvPicPr>
            <a:picLocks noChangeAspect="1"/>
          </p:cNvPicPr>
          <p:nvPr/>
        </p:nvPicPr>
        <p:blipFill>
          <a:blip r:embed="rId6"/>
          <a:stretch>
            <a:fillRect/>
          </a:stretch>
        </p:blipFill>
        <p:spPr>
          <a:xfrm>
            <a:off x="7258422" y="612950"/>
            <a:ext cx="2006266" cy="3462337"/>
          </a:xfrm>
          <a:prstGeom prst="rect">
            <a:avLst/>
          </a:prstGeom>
          <a:ln>
            <a:solidFill>
              <a:schemeClr val="accent4">
                <a:lumMod val="50000"/>
              </a:schemeClr>
            </a:solidFill>
          </a:ln>
        </p:spPr>
      </p:pic>
      <p:pic>
        <p:nvPicPr>
          <p:cNvPr id="8" name="Picture 7">
            <a:extLst>
              <a:ext uri="{FF2B5EF4-FFF2-40B4-BE49-F238E27FC236}">
                <a16:creationId xmlns:a16="http://schemas.microsoft.com/office/drawing/2014/main" id="{20F4CE8E-5893-4DC8-96A5-994DDD612FEC}"/>
              </a:ext>
            </a:extLst>
          </p:cNvPr>
          <p:cNvPicPr>
            <a:picLocks noChangeAspect="1"/>
          </p:cNvPicPr>
          <p:nvPr/>
        </p:nvPicPr>
        <p:blipFill>
          <a:blip r:embed="rId7"/>
          <a:stretch>
            <a:fillRect/>
          </a:stretch>
        </p:blipFill>
        <p:spPr>
          <a:xfrm>
            <a:off x="8246844" y="1498600"/>
            <a:ext cx="3687289" cy="4032405"/>
          </a:xfrm>
          <a:prstGeom prst="rect">
            <a:avLst/>
          </a:prstGeom>
          <a:ln>
            <a:solidFill>
              <a:schemeClr val="accent4">
                <a:lumMod val="50000"/>
              </a:schemeClr>
            </a:solidFill>
          </a:ln>
        </p:spPr>
      </p:pic>
    </p:spTree>
    <p:extLst>
      <p:ext uri="{BB962C8B-B14F-4D97-AF65-F5344CB8AC3E}">
        <p14:creationId xmlns:p14="http://schemas.microsoft.com/office/powerpoint/2010/main" val="92574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6E16E-F990-4724-B9D9-79F70B5B1FFB}"/>
              </a:ext>
            </a:extLst>
          </p:cNvPr>
          <p:cNvSpPr>
            <a:spLocks noGrp="1"/>
          </p:cNvSpPr>
          <p:nvPr>
            <p:ph type="title"/>
          </p:nvPr>
        </p:nvSpPr>
        <p:spPr>
          <a:xfrm>
            <a:off x="1186490" y="105440"/>
            <a:ext cx="10058400" cy="1450757"/>
          </a:xfrm>
        </p:spPr>
        <p:txBody>
          <a:bodyPr/>
          <a:lstStyle/>
          <a:p>
            <a:r>
              <a:rPr lang="en-US" dirty="0"/>
              <a:t>First Grade </a:t>
            </a:r>
          </a:p>
        </p:txBody>
      </p:sp>
      <p:grpSp>
        <p:nvGrpSpPr>
          <p:cNvPr id="11" name="Group 10">
            <a:extLst>
              <a:ext uri="{FF2B5EF4-FFF2-40B4-BE49-F238E27FC236}">
                <a16:creationId xmlns:a16="http://schemas.microsoft.com/office/drawing/2014/main" id="{70B87353-EB6E-4A25-B596-DDC49B9103BB}"/>
              </a:ext>
            </a:extLst>
          </p:cNvPr>
          <p:cNvGrpSpPr/>
          <p:nvPr/>
        </p:nvGrpSpPr>
        <p:grpSpPr>
          <a:xfrm>
            <a:off x="1346347" y="2364058"/>
            <a:ext cx="9560265" cy="3288259"/>
            <a:chOff x="838200" y="1690688"/>
            <a:chExt cx="9994231" cy="3437522"/>
          </a:xfrm>
        </p:grpSpPr>
        <p:pic>
          <p:nvPicPr>
            <p:cNvPr id="5" name="Picture 4">
              <a:extLst>
                <a:ext uri="{FF2B5EF4-FFF2-40B4-BE49-F238E27FC236}">
                  <a16:creationId xmlns:a16="http://schemas.microsoft.com/office/drawing/2014/main" id="{DB619E3B-10E7-4E47-A39A-6F6FF3DB4020}"/>
                </a:ext>
              </a:extLst>
            </p:cNvPr>
            <p:cNvPicPr>
              <a:picLocks noChangeAspect="1"/>
            </p:cNvPicPr>
            <p:nvPr/>
          </p:nvPicPr>
          <p:blipFill>
            <a:blip r:embed="rId2"/>
            <a:stretch>
              <a:fillRect/>
            </a:stretch>
          </p:blipFill>
          <p:spPr>
            <a:xfrm>
              <a:off x="838200" y="1690688"/>
              <a:ext cx="7168735" cy="3437522"/>
            </a:xfrm>
            <a:prstGeom prst="rect">
              <a:avLst/>
            </a:prstGeom>
          </p:spPr>
        </p:pic>
        <p:pic>
          <p:nvPicPr>
            <p:cNvPr id="8" name="Picture 7">
              <a:extLst>
                <a:ext uri="{FF2B5EF4-FFF2-40B4-BE49-F238E27FC236}">
                  <a16:creationId xmlns:a16="http://schemas.microsoft.com/office/drawing/2014/main" id="{BDF24AF5-3E2D-433A-BE5E-8A9F60CDBBEF}"/>
                </a:ext>
              </a:extLst>
            </p:cNvPr>
            <p:cNvPicPr>
              <a:picLocks noChangeAspect="1"/>
            </p:cNvPicPr>
            <p:nvPr/>
          </p:nvPicPr>
          <p:blipFill>
            <a:blip r:embed="rId3"/>
            <a:stretch>
              <a:fillRect/>
            </a:stretch>
          </p:blipFill>
          <p:spPr>
            <a:xfrm>
              <a:off x="7784431" y="2127835"/>
              <a:ext cx="3048000" cy="3000375"/>
            </a:xfrm>
            <a:prstGeom prst="rect">
              <a:avLst/>
            </a:prstGeom>
          </p:spPr>
        </p:pic>
        <p:sp>
          <p:nvSpPr>
            <p:cNvPr id="9" name="Rectangle 8">
              <a:extLst>
                <a:ext uri="{FF2B5EF4-FFF2-40B4-BE49-F238E27FC236}">
                  <a16:creationId xmlns:a16="http://schemas.microsoft.com/office/drawing/2014/main" id="{9C47E438-3AF6-4CEB-8308-76547B2171CD}"/>
                </a:ext>
              </a:extLst>
            </p:cNvPr>
            <p:cNvSpPr/>
            <p:nvPr/>
          </p:nvSpPr>
          <p:spPr>
            <a:xfrm>
              <a:off x="838200" y="1690688"/>
              <a:ext cx="9994231" cy="43714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57A1565-78E5-402B-9490-D653CD39AFF2}"/>
                </a:ext>
              </a:extLst>
            </p:cNvPr>
            <p:cNvPicPr>
              <a:picLocks noChangeAspect="1"/>
            </p:cNvPicPr>
            <p:nvPr/>
          </p:nvPicPr>
          <p:blipFill>
            <a:blip r:embed="rId4"/>
            <a:stretch>
              <a:fillRect/>
            </a:stretch>
          </p:blipFill>
          <p:spPr>
            <a:xfrm>
              <a:off x="3034965" y="1823035"/>
              <a:ext cx="5600700" cy="304800"/>
            </a:xfrm>
            <a:prstGeom prst="rect">
              <a:avLst/>
            </a:prstGeom>
          </p:spPr>
        </p:pic>
      </p:grpSp>
    </p:spTree>
    <p:extLst>
      <p:ext uri="{BB962C8B-B14F-4D97-AF65-F5344CB8AC3E}">
        <p14:creationId xmlns:p14="http://schemas.microsoft.com/office/powerpoint/2010/main" val="120617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E40D22-FEB8-41ED-B85A-7D62C151F627}"/>
              </a:ext>
            </a:extLst>
          </p:cNvPr>
          <p:cNvSpPr/>
          <p:nvPr/>
        </p:nvSpPr>
        <p:spPr>
          <a:xfrm>
            <a:off x="811041" y="2400453"/>
            <a:ext cx="2607189" cy="369332"/>
          </a:xfrm>
          <a:prstGeom prst="rect">
            <a:avLst/>
          </a:prstGeom>
          <a:noFill/>
        </p:spPr>
        <p:txBody>
          <a:bodyPr wrap="none">
            <a:spAutoFit/>
          </a:bodyPr>
          <a:lstStyle/>
          <a:p>
            <a:r>
              <a:rPr lang="en-US" u="sng" dirty="0">
                <a:latin typeface="Calibri" panose="020F050202020403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https://ogapmathllc.com/</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A1265B2-4504-48A6-907D-09AD887B2106}"/>
              </a:ext>
            </a:extLst>
          </p:cNvPr>
          <p:cNvSpPr/>
          <p:nvPr/>
        </p:nvSpPr>
        <p:spPr>
          <a:xfrm>
            <a:off x="321227" y="1943723"/>
            <a:ext cx="3586816" cy="369332"/>
          </a:xfrm>
          <a:prstGeom prst="rect">
            <a:avLst/>
          </a:prstGeom>
        </p:spPr>
        <p:txBody>
          <a:bodyPr wrap="none">
            <a:spAutoFit/>
          </a:bodyPr>
          <a:lstStyle/>
          <a:p>
            <a:r>
              <a:rPr lang="en-US" dirty="0">
                <a:latin typeface="Antic Slab"/>
              </a:rPr>
              <a:t>Ongoing Assessment Project (OGAP)</a:t>
            </a:r>
            <a:endParaRPr lang="en-US" b="0" i="0" dirty="0">
              <a:effectLst/>
              <a:latin typeface="Antic Slab"/>
            </a:endParaRPr>
          </a:p>
        </p:txBody>
      </p:sp>
      <p:pic>
        <p:nvPicPr>
          <p:cNvPr id="2" name="Picture 1">
            <a:extLst>
              <a:ext uri="{FF2B5EF4-FFF2-40B4-BE49-F238E27FC236}">
                <a16:creationId xmlns:a16="http://schemas.microsoft.com/office/drawing/2014/main" id="{F5807F44-D467-4AD2-B4D0-D6EAC697A38A}"/>
              </a:ext>
            </a:extLst>
          </p:cNvPr>
          <p:cNvPicPr>
            <a:picLocks noChangeAspect="1"/>
          </p:cNvPicPr>
          <p:nvPr/>
        </p:nvPicPr>
        <p:blipFill>
          <a:blip r:embed="rId3"/>
          <a:stretch>
            <a:fillRect/>
          </a:stretch>
        </p:blipFill>
        <p:spPr>
          <a:xfrm>
            <a:off x="4048472" y="334420"/>
            <a:ext cx="7953375" cy="5876925"/>
          </a:xfrm>
          <a:prstGeom prst="rect">
            <a:avLst/>
          </a:prstGeom>
        </p:spPr>
      </p:pic>
      <p:pic>
        <p:nvPicPr>
          <p:cNvPr id="5" name="Picture 4">
            <a:extLst>
              <a:ext uri="{FF2B5EF4-FFF2-40B4-BE49-F238E27FC236}">
                <a16:creationId xmlns:a16="http://schemas.microsoft.com/office/drawing/2014/main" id="{9DC93715-87A8-4577-BCCD-28AF25211CE6}"/>
              </a:ext>
            </a:extLst>
          </p:cNvPr>
          <p:cNvPicPr>
            <a:picLocks noChangeAspect="1"/>
          </p:cNvPicPr>
          <p:nvPr/>
        </p:nvPicPr>
        <p:blipFill>
          <a:blip r:embed="rId4"/>
          <a:stretch>
            <a:fillRect/>
          </a:stretch>
        </p:blipFill>
        <p:spPr>
          <a:xfrm>
            <a:off x="414365" y="964580"/>
            <a:ext cx="3400540" cy="730177"/>
          </a:xfrm>
          <a:prstGeom prst="rect">
            <a:avLst/>
          </a:prstGeom>
        </p:spPr>
      </p:pic>
      <p:sp>
        <p:nvSpPr>
          <p:cNvPr id="7" name="Rectangle 6">
            <a:extLst>
              <a:ext uri="{FF2B5EF4-FFF2-40B4-BE49-F238E27FC236}">
                <a16:creationId xmlns:a16="http://schemas.microsoft.com/office/drawing/2014/main" id="{985BCC4C-96CF-40BB-9A24-A9C0A58E2269}"/>
              </a:ext>
            </a:extLst>
          </p:cNvPr>
          <p:cNvSpPr/>
          <p:nvPr/>
        </p:nvSpPr>
        <p:spPr>
          <a:xfrm>
            <a:off x="1628078" y="1534936"/>
            <a:ext cx="2186827" cy="1598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58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BF32A-0688-41E7-A413-E97C9D6C6E34}"/>
              </a:ext>
            </a:extLst>
          </p:cNvPr>
          <p:cNvSpPr>
            <a:spLocks noGrp="1"/>
          </p:cNvSpPr>
          <p:nvPr>
            <p:ph type="title"/>
          </p:nvPr>
        </p:nvSpPr>
        <p:spPr>
          <a:xfrm>
            <a:off x="1119582" y="208545"/>
            <a:ext cx="10058400" cy="1450757"/>
          </a:xfrm>
        </p:spPr>
        <p:txBody>
          <a:bodyPr>
            <a:normAutofit/>
          </a:bodyPr>
          <a:lstStyle/>
          <a:p>
            <a:r>
              <a:rPr lang="en-US" sz="4400" dirty="0"/>
              <a:t>Grade 2 – Patterns in addition and subtraction to 100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365" y="1962615"/>
            <a:ext cx="4170866" cy="4170866"/>
          </a:xfrm>
          <a:prstGeom prst="rect">
            <a:avLst/>
          </a:prstGeom>
        </p:spPr>
      </p:pic>
    </p:spTree>
    <p:extLst>
      <p:ext uri="{BB962C8B-B14F-4D97-AF65-F5344CB8AC3E}">
        <p14:creationId xmlns:p14="http://schemas.microsoft.com/office/powerpoint/2010/main" val="391039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BF32A-0688-41E7-A413-E97C9D6C6E34}"/>
              </a:ext>
            </a:extLst>
          </p:cNvPr>
          <p:cNvSpPr>
            <a:spLocks noGrp="1"/>
          </p:cNvSpPr>
          <p:nvPr>
            <p:ph type="title"/>
          </p:nvPr>
        </p:nvSpPr>
        <p:spPr>
          <a:xfrm>
            <a:off x="1119582" y="208545"/>
            <a:ext cx="10058400" cy="1450757"/>
          </a:xfrm>
        </p:spPr>
        <p:txBody>
          <a:bodyPr>
            <a:normAutofit/>
          </a:bodyPr>
          <a:lstStyle/>
          <a:p>
            <a:r>
              <a:rPr lang="en-US" sz="4400" dirty="0"/>
              <a:t>Grade 2 – Patterns in addition and subtraction to 100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365" y="1962615"/>
            <a:ext cx="4170866" cy="4170866"/>
          </a:xfrm>
          <a:prstGeom prst="rect">
            <a:avLst/>
          </a:prstGeom>
        </p:spPr>
      </p:pic>
      <p:sp>
        <p:nvSpPr>
          <p:cNvPr id="2" name="Rectangle 1">
            <a:extLst>
              <a:ext uri="{FF2B5EF4-FFF2-40B4-BE49-F238E27FC236}">
                <a16:creationId xmlns:a16="http://schemas.microsoft.com/office/drawing/2014/main" id="{93CFF288-61F4-4EAD-8BDB-46A022803357}"/>
              </a:ext>
            </a:extLst>
          </p:cNvPr>
          <p:cNvSpPr/>
          <p:nvPr/>
        </p:nvSpPr>
        <p:spPr>
          <a:xfrm>
            <a:off x="9022814" y="1962615"/>
            <a:ext cx="2346593" cy="4085645"/>
          </a:xfrm>
          <a:prstGeom prst="rect">
            <a:avLst/>
          </a:prstGeom>
          <a:solidFill>
            <a:srgbClr val="80D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3545">
                    <a:lumMod val="50000"/>
                  </a:srgbClr>
                </a:solidFill>
                <a:effectLst/>
                <a:uLnTx/>
                <a:uFillTx/>
                <a:latin typeface="Calibri" panose="020F0502020204030204"/>
                <a:ea typeface="+mn-ea"/>
                <a:cs typeface="+mn-cs"/>
              </a:rPr>
              <a:t>Repeated Addition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3545">
                    <a:lumMod val="50000"/>
                  </a:srgbClr>
                </a:solidFill>
                <a:effectLst/>
                <a:uLnTx/>
                <a:uFillTx/>
                <a:latin typeface="Calibri" panose="020F0502020204030204"/>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3545">
                    <a:lumMod val="50000"/>
                  </a:srgbClr>
                </a:solidFill>
                <a:effectLst/>
                <a:uLnTx/>
                <a:uFillTx/>
                <a:latin typeface="Calibri" panose="020F0502020204030204"/>
                <a:ea typeface="+mn-ea"/>
                <a:cs typeface="+mn-cs"/>
              </a:rPr>
              <a:t>Repeated Subtraction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373545">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3545">
                    <a:lumMod val="50000"/>
                  </a:srgbClr>
                </a:solidFill>
                <a:effectLst/>
                <a:uLnTx/>
                <a:uFillTx/>
                <a:latin typeface="Calibri" panose="020F0502020204030204"/>
                <a:ea typeface="+mn-ea"/>
                <a:cs typeface="+mn-cs"/>
              </a:rPr>
              <a:t>Multiplication and Division</a:t>
            </a:r>
          </a:p>
        </p:txBody>
      </p:sp>
    </p:spTree>
    <p:extLst>
      <p:ext uri="{BB962C8B-B14F-4D97-AF65-F5344CB8AC3E}">
        <p14:creationId xmlns:p14="http://schemas.microsoft.com/office/powerpoint/2010/main" val="18693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833D95-7B9C-4C3A-AA7C-E0ABE8D6F6C8}"/>
              </a:ext>
            </a:extLst>
          </p:cNvPr>
          <p:cNvPicPr>
            <a:picLocks noChangeAspect="1"/>
          </p:cNvPicPr>
          <p:nvPr/>
        </p:nvPicPr>
        <p:blipFill>
          <a:blip r:embed="rId2"/>
          <a:stretch>
            <a:fillRect/>
          </a:stretch>
        </p:blipFill>
        <p:spPr>
          <a:xfrm>
            <a:off x="1951464" y="315704"/>
            <a:ext cx="8124825" cy="5569003"/>
          </a:xfrm>
          <a:prstGeom prst="rect">
            <a:avLst/>
          </a:prstGeom>
        </p:spPr>
      </p:pic>
    </p:spTree>
    <p:extLst>
      <p:ext uri="{BB962C8B-B14F-4D97-AF65-F5344CB8AC3E}">
        <p14:creationId xmlns:p14="http://schemas.microsoft.com/office/powerpoint/2010/main" val="238723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341FC-553C-4642-A766-477002EF1777}"/>
              </a:ext>
            </a:extLst>
          </p:cNvPr>
          <p:cNvPicPr>
            <a:picLocks noChangeAspect="1"/>
          </p:cNvPicPr>
          <p:nvPr/>
        </p:nvPicPr>
        <p:blipFill>
          <a:blip r:embed="rId2"/>
          <a:stretch>
            <a:fillRect/>
          </a:stretch>
        </p:blipFill>
        <p:spPr>
          <a:xfrm>
            <a:off x="2381067" y="1895707"/>
            <a:ext cx="7490825" cy="4270917"/>
          </a:xfrm>
          <a:prstGeom prst="rect">
            <a:avLst/>
          </a:prstGeom>
        </p:spPr>
      </p:pic>
      <p:sp>
        <p:nvSpPr>
          <p:cNvPr id="3" name="Title 2">
            <a:extLst>
              <a:ext uri="{FF2B5EF4-FFF2-40B4-BE49-F238E27FC236}">
                <a16:creationId xmlns:a16="http://schemas.microsoft.com/office/drawing/2014/main" id="{2CED837A-3586-4AA4-A066-339891499B9A}"/>
              </a:ext>
            </a:extLst>
          </p:cNvPr>
          <p:cNvSpPr>
            <a:spLocks noGrp="1"/>
          </p:cNvSpPr>
          <p:nvPr>
            <p:ph type="title"/>
          </p:nvPr>
        </p:nvSpPr>
        <p:spPr>
          <a:xfrm>
            <a:off x="1097279" y="152789"/>
            <a:ext cx="10058400" cy="1450757"/>
          </a:xfrm>
        </p:spPr>
        <p:txBody>
          <a:bodyPr/>
          <a:lstStyle/>
          <a:p>
            <a:r>
              <a:rPr lang="en-US" dirty="0"/>
              <a:t>Multiplication</a:t>
            </a:r>
          </a:p>
        </p:txBody>
      </p:sp>
    </p:spTree>
    <p:extLst>
      <p:ext uri="{BB962C8B-B14F-4D97-AF65-F5344CB8AC3E}">
        <p14:creationId xmlns:p14="http://schemas.microsoft.com/office/powerpoint/2010/main" val="31071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ED837A-3586-4AA4-A066-339891499B9A}"/>
              </a:ext>
            </a:extLst>
          </p:cNvPr>
          <p:cNvSpPr>
            <a:spLocks noGrp="1"/>
          </p:cNvSpPr>
          <p:nvPr>
            <p:ph type="title"/>
          </p:nvPr>
        </p:nvSpPr>
        <p:spPr>
          <a:xfrm>
            <a:off x="1097280" y="175091"/>
            <a:ext cx="10058400" cy="1450757"/>
          </a:xfrm>
        </p:spPr>
        <p:txBody>
          <a:bodyPr/>
          <a:lstStyle/>
          <a:p>
            <a:r>
              <a:rPr lang="en-US" dirty="0"/>
              <a:t>Division</a:t>
            </a:r>
          </a:p>
        </p:txBody>
      </p:sp>
      <p:pic>
        <p:nvPicPr>
          <p:cNvPr id="4" name="Picture 3">
            <a:extLst>
              <a:ext uri="{FF2B5EF4-FFF2-40B4-BE49-F238E27FC236}">
                <a16:creationId xmlns:a16="http://schemas.microsoft.com/office/drawing/2014/main" id="{3B508D17-509B-4D0D-932F-6DB75A3B61B6}"/>
              </a:ext>
            </a:extLst>
          </p:cNvPr>
          <p:cNvPicPr>
            <a:picLocks noChangeAspect="1"/>
          </p:cNvPicPr>
          <p:nvPr/>
        </p:nvPicPr>
        <p:blipFill>
          <a:blip r:embed="rId2"/>
          <a:stretch>
            <a:fillRect/>
          </a:stretch>
        </p:blipFill>
        <p:spPr>
          <a:xfrm>
            <a:off x="3125540" y="1929161"/>
            <a:ext cx="5824532" cy="4202037"/>
          </a:xfrm>
          <a:prstGeom prst="rect">
            <a:avLst/>
          </a:prstGeom>
        </p:spPr>
      </p:pic>
    </p:spTree>
    <p:extLst>
      <p:ext uri="{BB962C8B-B14F-4D97-AF65-F5344CB8AC3E}">
        <p14:creationId xmlns:p14="http://schemas.microsoft.com/office/powerpoint/2010/main" val="243327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73ECD-BDA7-4678-B19E-5DCCC8AE9716}"/>
              </a:ext>
            </a:extLst>
          </p:cNvPr>
          <p:cNvSpPr>
            <a:spLocks noGrp="1"/>
          </p:cNvSpPr>
          <p:nvPr>
            <p:ph type="title"/>
          </p:nvPr>
        </p:nvSpPr>
        <p:spPr>
          <a:xfrm>
            <a:off x="1086129" y="141637"/>
            <a:ext cx="10058400" cy="1450757"/>
          </a:xfrm>
        </p:spPr>
        <p:txBody>
          <a:bodyPr/>
          <a:lstStyle/>
          <a:p>
            <a:r>
              <a:rPr lang="en-US" dirty="0"/>
              <a:t>Grade 3 – Multiplication and Division</a:t>
            </a:r>
          </a:p>
        </p:txBody>
      </p:sp>
      <p:pic>
        <p:nvPicPr>
          <p:cNvPr id="2" name="Picture 1">
            <a:extLst>
              <a:ext uri="{FF2B5EF4-FFF2-40B4-BE49-F238E27FC236}">
                <a16:creationId xmlns:a16="http://schemas.microsoft.com/office/drawing/2014/main" id="{F272143C-FC5A-49AE-A282-0D1DAD59A740}"/>
              </a:ext>
            </a:extLst>
          </p:cNvPr>
          <p:cNvPicPr>
            <a:picLocks noChangeAspect="1"/>
          </p:cNvPicPr>
          <p:nvPr/>
        </p:nvPicPr>
        <p:blipFill>
          <a:blip r:embed="rId2"/>
          <a:stretch>
            <a:fillRect/>
          </a:stretch>
        </p:blipFill>
        <p:spPr>
          <a:xfrm>
            <a:off x="3138487" y="2009373"/>
            <a:ext cx="5915025" cy="4029075"/>
          </a:xfrm>
          <a:prstGeom prst="rect">
            <a:avLst/>
          </a:prstGeom>
        </p:spPr>
      </p:pic>
    </p:spTree>
    <p:extLst>
      <p:ext uri="{BB962C8B-B14F-4D97-AF65-F5344CB8AC3E}">
        <p14:creationId xmlns:p14="http://schemas.microsoft.com/office/powerpoint/2010/main" val="29015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833D95-7B9C-4C3A-AA7C-E0ABE8D6F6C8}"/>
              </a:ext>
            </a:extLst>
          </p:cNvPr>
          <p:cNvPicPr>
            <a:picLocks noChangeAspect="1"/>
          </p:cNvPicPr>
          <p:nvPr/>
        </p:nvPicPr>
        <p:blipFill>
          <a:blip r:embed="rId2"/>
          <a:stretch>
            <a:fillRect/>
          </a:stretch>
        </p:blipFill>
        <p:spPr>
          <a:xfrm>
            <a:off x="1951464" y="315704"/>
            <a:ext cx="8124825" cy="5569003"/>
          </a:xfrm>
          <a:prstGeom prst="rect">
            <a:avLst/>
          </a:prstGeom>
        </p:spPr>
      </p:pic>
    </p:spTree>
    <p:extLst>
      <p:ext uri="{BB962C8B-B14F-4D97-AF65-F5344CB8AC3E}">
        <p14:creationId xmlns:p14="http://schemas.microsoft.com/office/powerpoint/2010/main" val="277609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DE08BFA4-98B0-4100-B686-441F737E67D8}"/>
              </a:ext>
            </a:extLst>
          </p:cNvPr>
          <p:cNvSpPr/>
          <p:nvPr/>
        </p:nvSpPr>
        <p:spPr>
          <a:xfrm>
            <a:off x="1479885" y="120228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2B71BDAA-CBE6-4D48-B143-9A809600D6A4}"/>
              </a:ext>
            </a:extLst>
          </p:cNvPr>
          <p:cNvSpPr/>
          <p:nvPr/>
        </p:nvSpPr>
        <p:spPr>
          <a:xfrm>
            <a:off x="3561031" y="2616965"/>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44" name="Oval 43">
            <a:extLst>
              <a:ext uri="{FF2B5EF4-FFF2-40B4-BE49-F238E27FC236}">
                <a16:creationId xmlns:a16="http://schemas.microsoft.com/office/drawing/2014/main" id="{801C1133-3437-493D-B7AF-359E748DCAC3}"/>
              </a:ext>
            </a:extLst>
          </p:cNvPr>
          <p:cNvSpPr/>
          <p:nvPr/>
        </p:nvSpPr>
        <p:spPr>
          <a:xfrm>
            <a:off x="3561031" y="2975705"/>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sp>
        <p:nvSpPr>
          <p:cNvPr id="45" name="Oval 44">
            <a:extLst>
              <a:ext uri="{FF2B5EF4-FFF2-40B4-BE49-F238E27FC236}">
                <a16:creationId xmlns:a16="http://schemas.microsoft.com/office/drawing/2014/main" id="{750E0AA2-58A3-4A77-864C-3B1FCE8B684E}"/>
              </a:ext>
            </a:extLst>
          </p:cNvPr>
          <p:cNvSpPr/>
          <p:nvPr/>
        </p:nvSpPr>
        <p:spPr>
          <a:xfrm>
            <a:off x="3561031" y="3340967"/>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46" name="Oval 45">
            <a:extLst>
              <a:ext uri="{FF2B5EF4-FFF2-40B4-BE49-F238E27FC236}">
                <a16:creationId xmlns:a16="http://schemas.microsoft.com/office/drawing/2014/main" id="{01663CEA-434E-4981-A32E-37C7915B2780}"/>
              </a:ext>
            </a:extLst>
          </p:cNvPr>
          <p:cNvSpPr/>
          <p:nvPr/>
        </p:nvSpPr>
        <p:spPr>
          <a:xfrm>
            <a:off x="3561031" y="3699707"/>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47" name="Oval 46">
            <a:extLst>
              <a:ext uri="{FF2B5EF4-FFF2-40B4-BE49-F238E27FC236}">
                <a16:creationId xmlns:a16="http://schemas.microsoft.com/office/drawing/2014/main" id="{F0FAA9E9-A92A-4975-A859-1CE0AED2F7F8}"/>
              </a:ext>
            </a:extLst>
          </p:cNvPr>
          <p:cNvSpPr/>
          <p:nvPr/>
        </p:nvSpPr>
        <p:spPr>
          <a:xfrm>
            <a:off x="3561031" y="1184863"/>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48" name="Oval 47">
            <a:extLst>
              <a:ext uri="{FF2B5EF4-FFF2-40B4-BE49-F238E27FC236}">
                <a16:creationId xmlns:a16="http://schemas.microsoft.com/office/drawing/2014/main" id="{64432E7D-AA99-4B4D-9939-CDEBC69F9B18}"/>
              </a:ext>
            </a:extLst>
          </p:cNvPr>
          <p:cNvSpPr/>
          <p:nvPr/>
        </p:nvSpPr>
        <p:spPr>
          <a:xfrm>
            <a:off x="3561031" y="1534224"/>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35</a:t>
            </a:r>
          </a:p>
        </p:txBody>
      </p:sp>
      <p:sp>
        <p:nvSpPr>
          <p:cNvPr id="49" name="Oval 48">
            <a:extLst>
              <a:ext uri="{FF2B5EF4-FFF2-40B4-BE49-F238E27FC236}">
                <a16:creationId xmlns:a16="http://schemas.microsoft.com/office/drawing/2014/main" id="{5FDB1BC3-D137-4182-82F1-416641EBD7F0}"/>
              </a:ext>
            </a:extLst>
          </p:cNvPr>
          <p:cNvSpPr/>
          <p:nvPr/>
        </p:nvSpPr>
        <p:spPr>
          <a:xfrm>
            <a:off x="3561031" y="1899486"/>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50" name="Oval 49">
            <a:extLst>
              <a:ext uri="{FF2B5EF4-FFF2-40B4-BE49-F238E27FC236}">
                <a16:creationId xmlns:a16="http://schemas.microsoft.com/office/drawing/2014/main" id="{09100869-2D28-4F92-A831-A45CEB7D83D0}"/>
              </a:ext>
            </a:extLst>
          </p:cNvPr>
          <p:cNvSpPr/>
          <p:nvPr/>
        </p:nvSpPr>
        <p:spPr>
          <a:xfrm>
            <a:off x="3561031" y="2258226"/>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51" name="TextBox 50">
            <a:extLst>
              <a:ext uri="{FF2B5EF4-FFF2-40B4-BE49-F238E27FC236}">
                <a16:creationId xmlns:a16="http://schemas.microsoft.com/office/drawing/2014/main" id="{51448186-1EF4-45F6-8459-62D30E476B29}"/>
              </a:ext>
            </a:extLst>
          </p:cNvPr>
          <p:cNvSpPr txBox="1"/>
          <p:nvPr/>
        </p:nvSpPr>
        <p:spPr>
          <a:xfrm>
            <a:off x="6981658" y="2086114"/>
            <a:ext cx="35179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8 x 5</a:t>
            </a:r>
          </a:p>
        </p:txBody>
      </p:sp>
      <p:pic>
        <p:nvPicPr>
          <p:cNvPr id="52" name="Picture 51">
            <a:extLst>
              <a:ext uri="{FF2B5EF4-FFF2-40B4-BE49-F238E27FC236}">
                <a16:creationId xmlns:a16="http://schemas.microsoft.com/office/drawing/2014/main" id="{FFA26825-58AA-4676-9D83-43DA116DD8C7}"/>
              </a:ext>
            </a:extLst>
          </p:cNvPr>
          <p:cNvPicPr>
            <a:picLocks noChangeAspect="1"/>
          </p:cNvPicPr>
          <p:nvPr/>
        </p:nvPicPr>
        <p:blipFill rotWithShape="1">
          <a:blip r:embed="rId2"/>
          <a:srcRect l="2709" t="64074" r="3125" b="19815"/>
          <a:stretch/>
        </p:blipFill>
        <p:spPr>
          <a:xfrm>
            <a:off x="393700" y="4827549"/>
            <a:ext cx="11480800" cy="1104900"/>
          </a:xfrm>
          <a:prstGeom prst="rect">
            <a:avLst/>
          </a:prstGeom>
        </p:spPr>
      </p:pic>
      <p:sp>
        <p:nvSpPr>
          <p:cNvPr id="54" name="Oval 53">
            <a:extLst>
              <a:ext uri="{FF2B5EF4-FFF2-40B4-BE49-F238E27FC236}">
                <a16:creationId xmlns:a16="http://schemas.microsoft.com/office/drawing/2014/main" id="{160D258E-3ECA-4C8B-BE2B-A90A5CC2BB9F}"/>
              </a:ext>
            </a:extLst>
          </p:cNvPr>
          <p:cNvSpPr/>
          <p:nvPr/>
        </p:nvSpPr>
        <p:spPr>
          <a:xfrm>
            <a:off x="1880937" y="120228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19B82B6F-C6FC-4A11-A823-55AD921E6C26}"/>
              </a:ext>
            </a:extLst>
          </p:cNvPr>
          <p:cNvSpPr/>
          <p:nvPr/>
        </p:nvSpPr>
        <p:spPr>
          <a:xfrm>
            <a:off x="2259425" y="120228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FF856B7B-120D-4346-9C79-23894AA3D82E}"/>
              </a:ext>
            </a:extLst>
          </p:cNvPr>
          <p:cNvSpPr/>
          <p:nvPr/>
        </p:nvSpPr>
        <p:spPr>
          <a:xfrm>
            <a:off x="2637913" y="120228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CCBF25E9-1D6D-4AB8-8779-E57FD54965C3}"/>
              </a:ext>
            </a:extLst>
          </p:cNvPr>
          <p:cNvSpPr/>
          <p:nvPr/>
        </p:nvSpPr>
        <p:spPr>
          <a:xfrm>
            <a:off x="3043835" y="120228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83D2122B-0732-411E-BAB5-8B29FECE69AD}"/>
              </a:ext>
            </a:extLst>
          </p:cNvPr>
          <p:cNvSpPr/>
          <p:nvPr/>
        </p:nvSpPr>
        <p:spPr>
          <a:xfrm>
            <a:off x="1479885" y="155969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EE21E3D2-A7CC-4E9F-B617-D10D8456F40C}"/>
              </a:ext>
            </a:extLst>
          </p:cNvPr>
          <p:cNvSpPr/>
          <p:nvPr/>
        </p:nvSpPr>
        <p:spPr>
          <a:xfrm>
            <a:off x="1880937" y="155969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C96AAA2C-3158-4168-BA24-0AD5D0961834}"/>
              </a:ext>
            </a:extLst>
          </p:cNvPr>
          <p:cNvSpPr/>
          <p:nvPr/>
        </p:nvSpPr>
        <p:spPr>
          <a:xfrm>
            <a:off x="2259425" y="155969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2E3DB7FC-9037-429B-B963-A550598957B9}"/>
              </a:ext>
            </a:extLst>
          </p:cNvPr>
          <p:cNvSpPr/>
          <p:nvPr/>
        </p:nvSpPr>
        <p:spPr>
          <a:xfrm>
            <a:off x="2637913" y="155969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754C6AF4-AB07-4A9D-A64F-A83F3AF8BB80}"/>
              </a:ext>
            </a:extLst>
          </p:cNvPr>
          <p:cNvSpPr/>
          <p:nvPr/>
        </p:nvSpPr>
        <p:spPr>
          <a:xfrm>
            <a:off x="3043835" y="155969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EF89BC5B-C848-43E5-9DE3-9553C4659DEF}"/>
              </a:ext>
            </a:extLst>
          </p:cNvPr>
          <p:cNvSpPr/>
          <p:nvPr/>
        </p:nvSpPr>
        <p:spPr>
          <a:xfrm>
            <a:off x="1471202" y="192762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4593572B-BE9F-45E2-BEC6-49D673B77561}"/>
              </a:ext>
            </a:extLst>
          </p:cNvPr>
          <p:cNvSpPr/>
          <p:nvPr/>
        </p:nvSpPr>
        <p:spPr>
          <a:xfrm>
            <a:off x="1872254" y="192762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D5EA83D3-FD27-4D9E-A544-EB523FD76B41}"/>
              </a:ext>
            </a:extLst>
          </p:cNvPr>
          <p:cNvSpPr/>
          <p:nvPr/>
        </p:nvSpPr>
        <p:spPr>
          <a:xfrm>
            <a:off x="2250742" y="192762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B5F372C-9251-40B0-A86E-F11733D30EF5}"/>
              </a:ext>
            </a:extLst>
          </p:cNvPr>
          <p:cNvSpPr/>
          <p:nvPr/>
        </p:nvSpPr>
        <p:spPr>
          <a:xfrm>
            <a:off x="2629230" y="192762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D5FD9AE4-217C-4707-ADE7-C9E3A9FBCADB}"/>
              </a:ext>
            </a:extLst>
          </p:cNvPr>
          <p:cNvSpPr/>
          <p:nvPr/>
        </p:nvSpPr>
        <p:spPr>
          <a:xfrm>
            <a:off x="3035152" y="192762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6B511CE0-4EFA-4DB1-A7ED-BCCCA7B87423}"/>
              </a:ext>
            </a:extLst>
          </p:cNvPr>
          <p:cNvSpPr/>
          <p:nvPr/>
        </p:nvSpPr>
        <p:spPr>
          <a:xfrm>
            <a:off x="1471202" y="228503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FBB7E613-2050-406B-8D7C-CA4DCC0384AA}"/>
              </a:ext>
            </a:extLst>
          </p:cNvPr>
          <p:cNvSpPr/>
          <p:nvPr/>
        </p:nvSpPr>
        <p:spPr>
          <a:xfrm>
            <a:off x="1872254" y="228503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67D6E55E-F135-417E-A40F-B74337C42990}"/>
              </a:ext>
            </a:extLst>
          </p:cNvPr>
          <p:cNvSpPr/>
          <p:nvPr/>
        </p:nvSpPr>
        <p:spPr>
          <a:xfrm>
            <a:off x="2250742" y="228503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93711D97-F567-437D-B8A4-778E1B7A311A}"/>
              </a:ext>
            </a:extLst>
          </p:cNvPr>
          <p:cNvSpPr/>
          <p:nvPr/>
        </p:nvSpPr>
        <p:spPr>
          <a:xfrm>
            <a:off x="2629230" y="228503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C0440A8A-CBD8-4519-B8C9-5E7963F6CF37}"/>
              </a:ext>
            </a:extLst>
          </p:cNvPr>
          <p:cNvSpPr/>
          <p:nvPr/>
        </p:nvSpPr>
        <p:spPr>
          <a:xfrm>
            <a:off x="3035152" y="2285031"/>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8C4AFB95-E938-4853-B9BD-6523216D9CD2}"/>
              </a:ext>
            </a:extLst>
          </p:cNvPr>
          <p:cNvSpPr/>
          <p:nvPr/>
        </p:nvSpPr>
        <p:spPr>
          <a:xfrm>
            <a:off x="1471202" y="263791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599C6D39-47AC-4018-AA3A-072F29DB756C}"/>
              </a:ext>
            </a:extLst>
          </p:cNvPr>
          <p:cNvSpPr/>
          <p:nvPr/>
        </p:nvSpPr>
        <p:spPr>
          <a:xfrm>
            <a:off x="1872254" y="263791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84D2AE1E-21AA-4968-AB09-78305FBBAE5D}"/>
              </a:ext>
            </a:extLst>
          </p:cNvPr>
          <p:cNvSpPr/>
          <p:nvPr/>
        </p:nvSpPr>
        <p:spPr>
          <a:xfrm>
            <a:off x="2250742" y="263791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1455F8C0-3F1C-4AC7-9C60-6C1F51714E52}"/>
              </a:ext>
            </a:extLst>
          </p:cNvPr>
          <p:cNvSpPr/>
          <p:nvPr/>
        </p:nvSpPr>
        <p:spPr>
          <a:xfrm>
            <a:off x="2629230" y="263791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0A7AD483-BBC9-4D10-A8D6-800DEA316DB1}"/>
              </a:ext>
            </a:extLst>
          </p:cNvPr>
          <p:cNvSpPr/>
          <p:nvPr/>
        </p:nvSpPr>
        <p:spPr>
          <a:xfrm>
            <a:off x="3035152" y="2637919"/>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E96B8213-26F0-4394-8DAA-F43BBB49A2FC}"/>
              </a:ext>
            </a:extLst>
          </p:cNvPr>
          <p:cNvSpPr/>
          <p:nvPr/>
        </p:nvSpPr>
        <p:spPr>
          <a:xfrm>
            <a:off x="1471202" y="300684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4885DD7D-3AC8-4242-B354-2D31DD18B03D}"/>
              </a:ext>
            </a:extLst>
          </p:cNvPr>
          <p:cNvSpPr/>
          <p:nvPr/>
        </p:nvSpPr>
        <p:spPr>
          <a:xfrm>
            <a:off x="1872254" y="300684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4466B161-8CE7-4EB9-B363-FA068A11A080}"/>
              </a:ext>
            </a:extLst>
          </p:cNvPr>
          <p:cNvSpPr/>
          <p:nvPr/>
        </p:nvSpPr>
        <p:spPr>
          <a:xfrm>
            <a:off x="2250742" y="300684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8073F60-B188-4F31-A8A6-C9C7E3B02CB8}"/>
              </a:ext>
            </a:extLst>
          </p:cNvPr>
          <p:cNvSpPr/>
          <p:nvPr/>
        </p:nvSpPr>
        <p:spPr>
          <a:xfrm>
            <a:off x="2629230" y="300684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1552042F-8D5C-40D1-9412-77E8B42AE83D}"/>
              </a:ext>
            </a:extLst>
          </p:cNvPr>
          <p:cNvSpPr/>
          <p:nvPr/>
        </p:nvSpPr>
        <p:spPr>
          <a:xfrm>
            <a:off x="3035152" y="300684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9CE0DB5F-C222-4376-8304-53B86A528C4E}"/>
              </a:ext>
            </a:extLst>
          </p:cNvPr>
          <p:cNvSpPr/>
          <p:nvPr/>
        </p:nvSpPr>
        <p:spPr>
          <a:xfrm>
            <a:off x="1471202" y="3364245"/>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6AA5228E-C65E-48B7-8754-110094EFD95C}"/>
              </a:ext>
            </a:extLst>
          </p:cNvPr>
          <p:cNvSpPr/>
          <p:nvPr/>
        </p:nvSpPr>
        <p:spPr>
          <a:xfrm>
            <a:off x="1872254" y="3364245"/>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CE355E50-3B0C-4E1D-93E8-828C24DD74FA}"/>
              </a:ext>
            </a:extLst>
          </p:cNvPr>
          <p:cNvSpPr/>
          <p:nvPr/>
        </p:nvSpPr>
        <p:spPr>
          <a:xfrm>
            <a:off x="2250742" y="3364245"/>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8D200C5A-AD7F-4704-A305-C50506992DEF}"/>
              </a:ext>
            </a:extLst>
          </p:cNvPr>
          <p:cNvSpPr/>
          <p:nvPr/>
        </p:nvSpPr>
        <p:spPr>
          <a:xfrm>
            <a:off x="2629230" y="3364245"/>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90CACFDE-7E83-4BE0-A8EB-E8C21F43ED0D}"/>
              </a:ext>
            </a:extLst>
          </p:cNvPr>
          <p:cNvSpPr/>
          <p:nvPr/>
        </p:nvSpPr>
        <p:spPr>
          <a:xfrm>
            <a:off x="3035152" y="3364245"/>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CE474A95-F249-4D53-80F9-24C0B97365C2}"/>
              </a:ext>
            </a:extLst>
          </p:cNvPr>
          <p:cNvSpPr/>
          <p:nvPr/>
        </p:nvSpPr>
        <p:spPr>
          <a:xfrm>
            <a:off x="1471202" y="371713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B3287ADC-074A-48E0-AF5B-4B3761A5D632}"/>
              </a:ext>
            </a:extLst>
          </p:cNvPr>
          <p:cNvSpPr/>
          <p:nvPr/>
        </p:nvSpPr>
        <p:spPr>
          <a:xfrm>
            <a:off x="1872254" y="371713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059A0037-BDD1-4FC8-AF29-81A599525BBF}"/>
              </a:ext>
            </a:extLst>
          </p:cNvPr>
          <p:cNvSpPr/>
          <p:nvPr/>
        </p:nvSpPr>
        <p:spPr>
          <a:xfrm>
            <a:off x="2250742" y="371713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E360A69F-EE26-4BD3-8BB1-9B991F6541CC}"/>
              </a:ext>
            </a:extLst>
          </p:cNvPr>
          <p:cNvSpPr/>
          <p:nvPr/>
        </p:nvSpPr>
        <p:spPr>
          <a:xfrm>
            <a:off x="2629230" y="371713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136A3BC0-F0D4-4ADD-B2A2-921D1AF2270F}"/>
              </a:ext>
            </a:extLst>
          </p:cNvPr>
          <p:cNvSpPr/>
          <p:nvPr/>
        </p:nvSpPr>
        <p:spPr>
          <a:xfrm>
            <a:off x="3035152" y="3717133"/>
            <a:ext cx="328356" cy="2891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24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9041-DADD-4242-A50A-E434957CD9CF}"/>
              </a:ext>
            </a:extLst>
          </p:cNvPr>
          <p:cNvSpPr>
            <a:spLocks noGrp="1"/>
          </p:cNvSpPr>
          <p:nvPr>
            <p:ph type="title"/>
          </p:nvPr>
        </p:nvSpPr>
        <p:spPr>
          <a:xfrm>
            <a:off x="1186489" y="163939"/>
            <a:ext cx="4545237" cy="1450757"/>
          </a:xfrm>
        </p:spPr>
        <p:txBody>
          <a:bodyPr>
            <a:normAutofit/>
          </a:bodyPr>
          <a:lstStyle/>
          <a:p>
            <a:r>
              <a:rPr lang="en-US" dirty="0"/>
              <a:t>Videos by </a:t>
            </a:r>
            <a:br>
              <a:rPr lang="en-US" dirty="0"/>
            </a:br>
            <a:r>
              <a:rPr lang="en-US" dirty="0"/>
              <a:t>Graham Fletcher</a:t>
            </a:r>
          </a:p>
        </p:txBody>
      </p:sp>
      <p:sp>
        <p:nvSpPr>
          <p:cNvPr id="3" name="Content Placeholder 2">
            <a:extLst>
              <a:ext uri="{FF2B5EF4-FFF2-40B4-BE49-F238E27FC236}">
                <a16:creationId xmlns:a16="http://schemas.microsoft.com/office/drawing/2014/main" id="{B370BC94-CFCF-4371-8A6C-CF496DF20DFA}"/>
              </a:ext>
            </a:extLst>
          </p:cNvPr>
          <p:cNvSpPr>
            <a:spLocks noGrp="1"/>
          </p:cNvSpPr>
          <p:nvPr>
            <p:ph idx="1"/>
          </p:nvPr>
        </p:nvSpPr>
        <p:spPr>
          <a:xfrm>
            <a:off x="1186489" y="1725264"/>
            <a:ext cx="6123315" cy="4351338"/>
          </a:xfrm>
        </p:spPr>
        <p:txBody>
          <a:bodyPr anchor="ctr"/>
          <a:lstStyle/>
          <a:p>
            <a:pPr marL="0" indent="0">
              <a:buNone/>
            </a:pPr>
            <a:r>
              <a:rPr lang="en-US" dirty="0">
                <a:solidFill>
                  <a:srgbClr val="E7E27F"/>
                </a:solidFill>
                <a:hlinkClick r:id="rId2"/>
              </a:rPr>
              <a:t>https://gfletchy.com/progression-videos/</a:t>
            </a:r>
            <a:endParaRPr lang="en-US" dirty="0">
              <a:solidFill>
                <a:srgbClr val="E7E27F"/>
              </a:solidFill>
            </a:endParaRPr>
          </a:p>
          <a:p>
            <a:pPr marL="0" indent="0">
              <a:buNone/>
            </a:pPr>
            <a:endParaRPr lang="en-US" dirty="0"/>
          </a:p>
        </p:txBody>
      </p:sp>
      <p:pic>
        <p:nvPicPr>
          <p:cNvPr id="4" name="Picture 3">
            <a:extLst>
              <a:ext uri="{FF2B5EF4-FFF2-40B4-BE49-F238E27FC236}">
                <a16:creationId xmlns:a16="http://schemas.microsoft.com/office/drawing/2014/main" id="{6F7CECFA-152B-4874-A922-DD248AF7E64B}"/>
              </a:ext>
            </a:extLst>
          </p:cNvPr>
          <p:cNvPicPr>
            <a:picLocks noChangeAspect="1"/>
          </p:cNvPicPr>
          <p:nvPr/>
        </p:nvPicPr>
        <p:blipFill>
          <a:blip r:embed="rId3"/>
          <a:stretch>
            <a:fillRect/>
          </a:stretch>
        </p:blipFill>
        <p:spPr>
          <a:xfrm>
            <a:off x="6712004" y="286603"/>
            <a:ext cx="4627784" cy="6013024"/>
          </a:xfrm>
          <a:prstGeom prst="rect">
            <a:avLst/>
          </a:prstGeom>
        </p:spPr>
      </p:pic>
    </p:spTree>
    <p:extLst>
      <p:ext uri="{BB962C8B-B14F-4D97-AF65-F5344CB8AC3E}">
        <p14:creationId xmlns:p14="http://schemas.microsoft.com/office/powerpoint/2010/main" val="13139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660BC8-E458-4419-B5BB-4928C179214D}"/>
              </a:ext>
            </a:extLst>
          </p:cNvPr>
          <p:cNvPicPr>
            <a:picLocks noChangeAspect="1"/>
          </p:cNvPicPr>
          <p:nvPr/>
        </p:nvPicPr>
        <p:blipFill rotWithShape="1">
          <a:blip r:embed="rId2"/>
          <a:srcRect l="5416" t="25371" r="5000" b="26296"/>
          <a:stretch/>
        </p:blipFill>
        <p:spPr>
          <a:xfrm>
            <a:off x="669693" y="2934645"/>
            <a:ext cx="10922000" cy="3314700"/>
          </a:xfrm>
          <a:prstGeom prst="rect">
            <a:avLst/>
          </a:prstGeom>
        </p:spPr>
      </p:pic>
      <p:sp>
        <p:nvSpPr>
          <p:cNvPr id="5" name="Oval 4">
            <a:extLst>
              <a:ext uri="{FF2B5EF4-FFF2-40B4-BE49-F238E27FC236}">
                <a16:creationId xmlns:a16="http://schemas.microsoft.com/office/drawing/2014/main" id="{7B2E0556-66F6-4C24-92E8-0A02E999C2F9}"/>
              </a:ext>
            </a:extLst>
          </p:cNvPr>
          <p:cNvSpPr/>
          <p:nvPr/>
        </p:nvSpPr>
        <p:spPr>
          <a:xfrm>
            <a:off x="12573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16AED0C-37E1-47B4-9796-52AA75102962}"/>
              </a:ext>
            </a:extLst>
          </p:cNvPr>
          <p:cNvSpPr/>
          <p:nvPr/>
        </p:nvSpPr>
        <p:spPr>
          <a:xfrm>
            <a:off x="16129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4FA928F-1586-424B-8295-3BAD6832D4B3}"/>
              </a:ext>
            </a:extLst>
          </p:cNvPr>
          <p:cNvSpPr/>
          <p:nvPr/>
        </p:nvSpPr>
        <p:spPr>
          <a:xfrm>
            <a:off x="19685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96F438E-91A8-401D-83B5-29D986B79ABD}"/>
              </a:ext>
            </a:extLst>
          </p:cNvPr>
          <p:cNvSpPr/>
          <p:nvPr/>
        </p:nvSpPr>
        <p:spPr>
          <a:xfrm>
            <a:off x="23241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2D1E062-A465-41D5-BB01-C21CE5F470B9}"/>
              </a:ext>
            </a:extLst>
          </p:cNvPr>
          <p:cNvSpPr/>
          <p:nvPr/>
        </p:nvSpPr>
        <p:spPr>
          <a:xfrm>
            <a:off x="26797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31FC905-629D-4491-89AD-F4E622BE4C33}"/>
              </a:ext>
            </a:extLst>
          </p:cNvPr>
          <p:cNvSpPr/>
          <p:nvPr/>
        </p:nvSpPr>
        <p:spPr>
          <a:xfrm>
            <a:off x="30353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9707576-E441-4374-8BAE-9235AEBED330}"/>
              </a:ext>
            </a:extLst>
          </p:cNvPr>
          <p:cNvSpPr/>
          <p:nvPr/>
        </p:nvSpPr>
        <p:spPr>
          <a:xfrm>
            <a:off x="33909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75F2CAF-B5A3-4C52-88B1-D0416C57FF03}"/>
              </a:ext>
            </a:extLst>
          </p:cNvPr>
          <p:cNvSpPr/>
          <p:nvPr/>
        </p:nvSpPr>
        <p:spPr>
          <a:xfrm>
            <a:off x="37465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F151F08-7216-4764-BE46-F6A70ADFE6B6}"/>
              </a:ext>
            </a:extLst>
          </p:cNvPr>
          <p:cNvSpPr/>
          <p:nvPr/>
        </p:nvSpPr>
        <p:spPr>
          <a:xfrm>
            <a:off x="4102100" y="2068765"/>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CC3F0D7-6369-4FE9-ABA9-1A7766208DCA}"/>
              </a:ext>
            </a:extLst>
          </p:cNvPr>
          <p:cNvSpPr/>
          <p:nvPr/>
        </p:nvSpPr>
        <p:spPr>
          <a:xfrm>
            <a:off x="12573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00B6690-B604-4E34-86B4-D54DC2F51861}"/>
              </a:ext>
            </a:extLst>
          </p:cNvPr>
          <p:cNvSpPr/>
          <p:nvPr/>
        </p:nvSpPr>
        <p:spPr>
          <a:xfrm>
            <a:off x="16129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D0AE2D9-AC94-49EA-9A62-E6A917AACB49}"/>
              </a:ext>
            </a:extLst>
          </p:cNvPr>
          <p:cNvSpPr/>
          <p:nvPr/>
        </p:nvSpPr>
        <p:spPr>
          <a:xfrm>
            <a:off x="19685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C456997-8346-4954-AAD7-92065C028C30}"/>
              </a:ext>
            </a:extLst>
          </p:cNvPr>
          <p:cNvSpPr/>
          <p:nvPr/>
        </p:nvSpPr>
        <p:spPr>
          <a:xfrm>
            <a:off x="23241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F5379A6B-2E34-4976-B2DB-2D92CE2C43C0}"/>
              </a:ext>
            </a:extLst>
          </p:cNvPr>
          <p:cNvSpPr/>
          <p:nvPr/>
        </p:nvSpPr>
        <p:spPr>
          <a:xfrm>
            <a:off x="26797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2911158C-5E97-48C8-AAF9-97FDFCBCDF1C}"/>
              </a:ext>
            </a:extLst>
          </p:cNvPr>
          <p:cNvSpPr/>
          <p:nvPr/>
        </p:nvSpPr>
        <p:spPr>
          <a:xfrm>
            <a:off x="30353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EC7B10E5-A5EF-4504-B298-0E6069DF31DC}"/>
              </a:ext>
            </a:extLst>
          </p:cNvPr>
          <p:cNvSpPr/>
          <p:nvPr/>
        </p:nvSpPr>
        <p:spPr>
          <a:xfrm>
            <a:off x="33909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0E10455-3125-48E2-ADE6-7E4BD7091CEC}"/>
              </a:ext>
            </a:extLst>
          </p:cNvPr>
          <p:cNvSpPr/>
          <p:nvPr/>
        </p:nvSpPr>
        <p:spPr>
          <a:xfrm>
            <a:off x="37465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E80FC49D-C745-4E0A-82A8-81CFF3F5DE11}"/>
              </a:ext>
            </a:extLst>
          </p:cNvPr>
          <p:cNvSpPr/>
          <p:nvPr/>
        </p:nvSpPr>
        <p:spPr>
          <a:xfrm>
            <a:off x="4102100" y="1708931"/>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C04DC0A-AFCF-4F98-82F8-122E01099B38}"/>
              </a:ext>
            </a:extLst>
          </p:cNvPr>
          <p:cNvSpPr/>
          <p:nvPr/>
        </p:nvSpPr>
        <p:spPr>
          <a:xfrm>
            <a:off x="12573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BE4EFC73-B321-4BD4-9910-5713BE7E0FCF}"/>
              </a:ext>
            </a:extLst>
          </p:cNvPr>
          <p:cNvSpPr/>
          <p:nvPr/>
        </p:nvSpPr>
        <p:spPr>
          <a:xfrm>
            <a:off x="16129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13DB53A8-A9CC-4BB0-AA89-2290418E3403}"/>
              </a:ext>
            </a:extLst>
          </p:cNvPr>
          <p:cNvSpPr/>
          <p:nvPr/>
        </p:nvSpPr>
        <p:spPr>
          <a:xfrm>
            <a:off x="19685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926DD8DF-7A1D-4BD5-877D-BB8EF85F4813}"/>
              </a:ext>
            </a:extLst>
          </p:cNvPr>
          <p:cNvSpPr/>
          <p:nvPr/>
        </p:nvSpPr>
        <p:spPr>
          <a:xfrm>
            <a:off x="23241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1E27C285-F189-4216-AB31-B968E71B200B}"/>
              </a:ext>
            </a:extLst>
          </p:cNvPr>
          <p:cNvSpPr/>
          <p:nvPr/>
        </p:nvSpPr>
        <p:spPr>
          <a:xfrm>
            <a:off x="26797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29F7BFF-9895-4886-A0A1-BCE6707DDBF7}"/>
              </a:ext>
            </a:extLst>
          </p:cNvPr>
          <p:cNvSpPr/>
          <p:nvPr/>
        </p:nvSpPr>
        <p:spPr>
          <a:xfrm>
            <a:off x="30353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8625E805-3784-4575-B3A5-4DCF98CE3565}"/>
              </a:ext>
            </a:extLst>
          </p:cNvPr>
          <p:cNvSpPr/>
          <p:nvPr/>
        </p:nvSpPr>
        <p:spPr>
          <a:xfrm>
            <a:off x="33909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549E096B-85F2-4EAA-B199-5D7E06446939}"/>
              </a:ext>
            </a:extLst>
          </p:cNvPr>
          <p:cNvSpPr/>
          <p:nvPr/>
        </p:nvSpPr>
        <p:spPr>
          <a:xfrm>
            <a:off x="37465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9AF71A87-97A6-465C-9539-EE437AE06B4F}"/>
              </a:ext>
            </a:extLst>
          </p:cNvPr>
          <p:cNvSpPr/>
          <p:nvPr/>
        </p:nvSpPr>
        <p:spPr>
          <a:xfrm>
            <a:off x="4102100" y="1340630"/>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5733F7A6-E84D-4299-A094-76C9D278FBEC}"/>
              </a:ext>
            </a:extLst>
          </p:cNvPr>
          <p:cNvSpPr/>
          <p:nvPr/>
        </p:nvSpPr>
        <p:spPr>
          <a:xfrm>
            <a:off x="12573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469A7205-39DA-423E-A553-1591EE756744}"/>
              </a:ext>
            </a:extLst>
          </p:cNvPr>
          <p:cNvSpPr/>
          <p:nvPr/>
        </p:nvSpPr>
        <p:spPr>
          <a:xfrm>
            <a:off x="16129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CAC1F5D5-6322-4A14-8184-352DF05B2ADD}"/>
              </a:ext>
            </a:extLst>
          </p:cNvPr>
          <p:cNvSpPr/>
          <p:nvPr/>
        </p:nvSpPr>
        <p:spPr>
          <a:xfrm>
            <a:off x="19685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0DDB813F-5FE5-4935-9B5F-B4D3CF1A355D}"/>
              </a:ext>
            </a:extLst>
          </p:cNvPr>
          <p:cNvSpPr/>
          <p:nvPr/>
        </p:nvSpPr>
        <p:spPr>
          <a:xfrm>
            <a:off x="23241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8919B35F-4A4F-4552-8147-8229DB1DA254}"/>
              </a:ext>
            </a:extLst>
          </p:cNvPr>
          <p:cNvSpPr/>
          <p:nvPr/>
        </p:nvSpPr>
        <p:spPr>
          <a:xfrm>
            <a:off x="26797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A2B5A396-9DC5-4B66-8FDE-C6F5D8115D7A}"/>
              </a:ext>
            </a:extLst>
          </p:cNvPr>
          <p:cNvSpPr/>
          <p:nvPr/>
        </p:nvSpPr>
        <p:spPr>
          <a:xfrm>
            <a:off x="30353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DBA9F37-5DFF-4802-BE75-98EFC554C05E}"/>
              </a:ext>
            </a:extLst>
          </p:cNvPr>
          <p:cNvSpPr/>
          <p:nvPr/>
        </p:nvSpPr>
        <p:spPr>
          <a:xfrm>
            <a:off x="33909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508828E3-FD86-4BAD-AC18-5AF2756A6B78}"/>
              </a:ext>
            </a:extLst>
          </p:cNvPr>
          <p:cNvSpPr/>
          <p:nvPr/>
        </p:nvSpPr>
        <p:spPr>
          <a:xfrm>
            <a:off x="37465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115B9FAA-8F2E-45C5-8676-468DF4A01E1C}"/>
              </a:ext>
            </a:extLst>
          </p:cNvPr>
          <p:cNvSpPr/>
          <p:nvPr/>
        </p:nvSpPr>
        <p:spPr>
          <a:xfrm>
            <a:off x="4102100" y="980796"/>
            <a:ext cx="330200" cy="33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E404BF3-1A7D-4184-A365-7EF291302F6F}"/>
              </a:ext>
            </a:extLst>
          </p:cNvPr>
          <p:cNvSpPr txBox="1"/>
          <p:nvPr/>
        </p:nvSpPr>
        <p:spPr>
          <a:xfrm>
            <a:off x="6657474" y="1340630"/>
            <a:ext cx="3914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36 ÷ 9</a:t>
            </a:r>
          </a:p>
        </p:txBody>
      </p:sp>
      <p:sp>
        <p:nvSpPr>
          <p:cNvPr id="42" name="TextBox 41">
            <a:extLst>
              <a:ext uri="{FF2B5EF4-FFF2-40B4-BE49-F238E27FC236}">
                <a16:creationId xmlns:a16="http://schemas.microsoft.com/office/drawing/2014/main" id="{CB0A537B-CF13-4792-81E0-1491956CF98E}"/>
              </a:ext>
            </a:extLst>
          </p:cNvPr>
          <p:cNvSpPr txBox="1"/>
          <p:nvPr/>
        </p:nvSpPr>
        <p:spPr>
          <a:xfrm>
            <a:off x="1052763" y="2522640"/>
            <a:ext cx="3914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43" name="TextBox 42">
            <a:extLst>
              <a:ext uri="{FF2B5EF4-FFF2-40B4-BE49-F238E27FC236}">
                <a16:creationId xmlns:a16="http://schemas.microsoft.com/office/drawing/2014/main" id="{96DB84D3-136F-4CF2-929E-321345A7CE13}"/>
              </a:ext>
            </a:extLst>
          </p:cNvPr>
          <p:cNvSpPr txBox="1"/>
          <p:nvPr/>
        </p:nvSpPr>
        <p:spPr>
          <a:xfrm>
            <a:off x="4761498" y="1340629"/>
            <a:ext cx="1066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00329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73ECD-BDA7-4678-B19E-5DCCC8AE9716}"/>
              </a:ext>
            </a:extLst>
          </p:cNvPr>
          <p:cNvSpPr>
            <a:spLocks noGrp="1"/>
          </p:cNvSpPr>
          <p:nvPr>
            <p:ph type="title"/>
          </p:nvPr>
        </p:nvSpPr>
        <p:spPr>
          <a:xfrm>
            <a:off x="1086129" y="141637"/>
            <a:ext cx="10058400" cy="1450757"/>
          </a:xfrm>
        </p:spPr>
        <p:txBody>
          <a:bodyPr/>
          <a:lstStyle/>
          <a:p>
            <a:r>
              <a:rPr lang="en-US" dirty="0"/>
              <a:t>Grade 4 – Multiplication, Larger Numbers</a:t>
            </a:r>
          </a:p>
        </p:txBody>
      </p:sp>
      <p:pic>
        <p:nvPicPr>
          <p:cNvPr id="2" name="Picture 1">
            <a:extLst>
              <a:ext uri="{FF2B5EF4-FFF2-40B4-BE49-F238E27FC236}">
                <a16:creationId xmlns:a16="http://schemas.microsoft.com/office/drawing/2014/main" id="{E4438EC1-1FBD-49F9-A932-69033AF2EB1D}"/>
              </a:ext>
            </a:extLst>
          </p:cNvPr>
          <p:cNvPicPr>
            <a:picLocks noChangeAspect="1"/>
          </p:cNvPicPr>
          <p:nvPr/>
        </p:nvPicPr>
        <p:blipFill>
          <a:blip r:embed="rId2"/>
          <a:stretch>
            <a:fillRect/>
          </a:stretch>
        </p:blipFill>
        <p:spPr>
          <a:xfrm>
            <a:off x="1635692" y="1972614"/>
            <a:ext cx="8959273" cy="4325873"/>
          </a:xfrm>
          <a:prstGeom prst="rect">
            <a:avLst/>
          </a:prstGeom>
        </p:spPr>
      </p:pic>
    </p:spTree>
    <p:extLst>
      <p:ext uri="{BB962C8B-B14F-4D97-AF65-F5344CB8AC3E}">
        <p14:creationId xmlns:p14="http://schemas.microsoft.com/office/powerpoint/2010/main" val="84208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73ECD-BDA7-4678-B19E-5DCCC8AE9716}"/>
              </a:ext>
            </a:extLst>
          </p:cNvPr>
          <p:cNvSpPr>
            <a:spLocks noGrp="1"/>
          </p:cNvSpPr>
          <p:nvPr>
            <p:ph type="title"/>
          </p:nvPr>
        </p:nvSpPr>
        <p:spPr>
          <a:xfrm>
            <a:off x="1086129" y="141637"/>
            <a:ext cx="10058400" cy="1450757"/>
          </a:xfrm>
        </p:spPr>
        <p:txBody>
          <a:bodyPr/>
          <a:lstStyle/>
          <a:p>
            <a:r>
              <a:rPr lang="en-US" dirty="0"/>
              <a:t>Grade 4 – Division, Larger Numbers</a:t>
            </a:r>
          </a:p>
        </p:txBody>
      </p:sp>
      <p:pic>
        <p:nvPicPr>
          <p:cNvPr id="3" name="Picture 2">
            <a:extLst>
              <a:ext uri="{FF2B5EF4-FFF2-40B4-BE49-F238E27FC236}">
                <a16:creationId xmlns:a16="http://schemas.microsoft.com/office/drawing/2014/main" id="{9489122D-5A9C-44E5-9F95-2151BB390F34}"/>
              </a:ext>
            </a:extLst>
          </p:cNvPr>
          <p:cNvPicPr>
            <a:picLocks noChangeAspect="1"/>
          </p:cNvPicPr>
          <p:nvPr/>
        </p:nvPicPr>
        <p:blipFill>
          <a:blip r:embed="rId2"/>
          <a:stretch>
            <a:fillRect/>
          </a:stretch>
        </p:blipFill>
        <p:spPr>
          <a:xfrm>
            <a:off x="2129838" y="2135793"/>
            <a:ext cx="7970982" cy="4162679"/>
          </a:xfrm>
          <a:prstGeom prst="rect">
            <a:avLst/>
          </a:prstGeom>
        </p:spPr>
      </p:pic>
    </p:spTree>
    <p:extLst>
      <p:ext uri="{BB962C8B-B14F-4D97-AF65-F5344CB8AC3E}">
        <p14:creationId xmlns:p14="http://schemas.microsoft.com/office/powerpoint/2010/main" val="268522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233FD-120C-40BE-81B2-CE245CCA314B}"/>
              </a:ext>
            </a:extLst>
          </p:cNvPr>
          <p:cNvSpPr>
            <a:spLocks noGrp="1"/>
          </p:cNvSpPr>
          <p:nvPr>
            <p:ph type="title"/>
          </p:nvPr>
        </p:nvSpPr>
        <p:spPr>
          <a:xfrm>
            <a:off x="1097280" y="580532"/>
            <a:ext cx="10058400" cy="3566160"/>
          </a:xfrm>
        </p:spPr>
        <p:txBody>
          <a:bodyPr anchor="ctr"/>
          <a:lstStyle/>
          <a:p>
            <a:pPr algn="ctr"/>
            <a:r>
              <a:rPr lang="en-US" dirty="0"/>
              <a:t>A Difficult 5</a:t>
            </a:r>
            <a:r>
              <a:rPr lang="en-US" baseline="30000" dirty="0"/>
              <a:t>th</a:t>
            </a:r>
            <a:r>
              <a:rPr lang="en-US" dirty="0"/>
              <a:t> Grade Problem</a:t>
            </a:r>
          </a:p>
        </p:txBody>
      </p:sp>
      <p:sp>
        <p:nvSpPr>
          <p:cNvPr id="4" name="TextBox 3">
            <a:extLst>
              <a:ext uri="{FF2B5EF4-FFF2-40B4-BE49-F238E27FC236}">
                <a16:creationId xmlns:a16="http://schemas.microsoft.com/office/drawing/2014/main" id="{ED15099C-1947-4C92-A3EE-93C247F8038F}"/>
              </a:ext>
            </a:extLst>
          </p:cNvPr>
          <p:cNvSpPr txBox="1"/>
          <p:nvPr/>
        </p:nvSpPr>
        <p:spPr>
          <a:xfrm>
            <a:off x="4130841" y="4547113"/>
            <a:ext cx="39142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8.4 ÷ 1.4 = ?</a:t>
            </a:r>
          </a:p>
        </p:txBody>
      </p:sp>
      <p:sp>
        <p:nvSpPr>
          <p:cNvPr id="5" name="Oval 4">
            <a:extLst>
              <a:ext uri="{FF2B5EF4-FFF2-40B4-BE49-F238E27FC236}">
                <a16:creationId xmlns:a16="http://schemas.microsoft.com/office/drawing/2014/main" id="{4B77AF0D-2509-47DA-A2D9-5985652F2538}"/>
              </a:ext>
            </a:extLst>
          </p:cNvPr>
          <p:cNvSpPr/>
          <p:nvPr/>
        </p:nvSpPr>
        <p:spPr>
          <a:xfrm>
            <a:off x="457200" y="5687122"/>
            <a:ext cx="1357460" cy="524107"/>
          </a:xfrm>
          <a:prstGeom prst="ellipse">
            <a:avLst/>
          </a:prstGeom>
          <a:solidFill>
            <a:srgbClr val="3494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Division</a:t>
            </a:r>
          </a:p>
        </p:txBody>
      </p:sp>
    </p:spTree>
    <p:extLst>
      <p:ext uri="{BB962C8B-B14F-4D97-AF65-F5344CB8AC3E}">
        <p14:creationId xmlns:p14="http://schemas.microsoft.com/office/powerpoint/2010/main" val="204681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7E404-702A-410E-B2F7-22B1076B7C1E}"/>
              </a:ext>
            </a:extLst>
          </p:cNvPr>
          <p:cNvPicPr>
            <a:picLocks noChangeAspect="1"/>
          </p:cNvPicPr>
          <p:nvPr/>
        </p:nvPicPr>
        <p:blipFill>
          <a:blip r:embed="rId2"/>
          <a:stretch>
            <a:fillRect/>
          </a:stretch>
        </p:blipFill>
        <p:spPr>
          <a:xfrm>
            <a:off x="224756" y="202435"/>
            <a:ext cx="4581525" cy="2971800"/>
          </a:xfrm>
          <a:prstGeom prst="rect">
            <a:avLst/>
          </a:prstGeom>
        </p:spPr>
      </p:pic>
      <p:pic>
        <p:nvPicPr>
          <p:cNvPr id="5" name="Picture 4">
            <a:extLst>
              <a:ext uri="{FF2B5EF4-FFF2-40B4-BE49-F238E27FC236}">
                <a16:creationId xmlns:a16="http://schemas.microsoft.com/office/drawing/2014/main" id="{83D1701D-31F2-4C6D-8380-E1F598D21C3A}"/>
              </a:ext>
            </a:extLst>
          </p:cNvPr>
          <p:cNvPicPr>
            <a:picLocks noChangeAspect="1"/>
          </p:cNvPicPr>
          <p:nvPr/>
        </p:nvPicPr>
        <p:blipFill>
          <a:blip r:embed="rId3"/>
          <a:stretch>
            <a:fillRect/>
          </a:stretch>
        </p:blipFill>
        <p:spPr>
          <a:xfrm>
            <a:off x="8123851" y="202435"/>
            <a:ext cx="2956281" cy="2971800"/>
          </a:xfrm>
          <a:prstGeom prst="rect">
            <a:avLst/>
          </a:prstGeom>
        </p:spPr>
      </p:pic>
      <p:pic>
        <p:nvPicPr>
          <p:cNvPr id="6" name="Picture 5">
            <a:extLst>
              <a:ext uri="{FF2B5EF4-FFF2-40B4-BE49-F238E27FC236}">
                <a16:creationId xmlns:a16="http://schemas.microsoft.com/office/drawing/2014/main" id="{4A25CFBC-D51F-4B8B-950E-66532C05350A}"/>
              </a:ext>
            </a:extLst>
          </p:cNvPr>
          <p:cNvPicPr>
            <a:picLocks noChangeAspect="1"/>
          </p:cNvPicPr>
          <p:nvPr/>
        </p:nvPicPr>
        <p:blipFill>
          <a:blip r:embed="rId4"/>
          <a:stretch>
            <a:fillRect/>
          </a:stretch>
        </p:blipFill>
        <p:spPr>
          <a:xfrm>
            <a:off x="533742" y="3429000"/>
            <a:ext cx="3696735" cy="2406867"/>
          </a:xfrm>
          <a:prstGeom prst="rect">
            <a:avLst/>
          </a:prstGeom>
        </p:spPr>
      </p:pic>
      <p:pic>
        <p:nvPicPr>
          <p:cNvPr id="7" name="Picture 6">
            <a:extLst>
              <a:ext uri="{FF2B5EF4-FFF2-40B4-BE49-F238E27FC236}">
                <a16:creationId xmlns:a16="http://schemas.microsoft.com/office/drawing/2014/main" id="{9330B328-7AF8-4962-A5E5-0D2037561541}"/>
              </a:ext>
            </a:extLst>
          </p:cNvPr>
          <p:cNvPicPr>
            <a:picLocks noChangeAspect="1"/>
          </p:cNvPicPr>
          <p:nvPr/>
        </p:nvPicPr>
        <p:blipFill rotWithShape="1">
          <a:blip r:embed="rId5"/>
          <a:srcRect l="2576" t="53307" r="22661"/>
          <a:stretch/>
        </p:blipFill>
        <p:spPr>
          <a:xfrm>
            <a:off x="4378116" y="5045725"/>
            <a:ext cx="7491470" cy="1218626"/>
          </a:xfrm>
          <a:prstGeom prst="rect">
            <a:avLst/>
          </a:prstGeom>
        </p:spPr>
      </p:pic>
      <p:pic>
        <p:nvPicPr>
          <p:cNvPr id="8" name="Picture 7">
            <a:extLst>
              <a:ext uri="{FF2B5EF4-FFF2-40B4-BE49-F238E27FC236}">
                <a16:creationId xmlns:a16="http://schemas.microsoft.com/office/drawing/2014/main" id="{D2F15604-2EDA-4A61-BC45-D9229AD9DC82}"/>
              </a:ext>
            </a:extLst>
          </p:cNvPr>
          <p:cNvPicPr>
            <a:picLocks noChangeAspect="1"/>
          </p:cNvPicPr>
          <p:nvPr/>
        </p:nvPicPr>
        <p:blipFill rotWithShape="1">
          <a:blip r:embed="rId5"/>
          <a:srcRect l="30185" r="28952" b="43486"/>
          <a:stretch/>
        </p:blipFill>
        <p:spPr>
          <a:xfrm>
            <a:off x="6217185" y="3570785"/>
            <a:ext cx="4094603" cy="1474940"/>
          </a:xfrm>
          <a:prstGeom prst="rect">
            <a:avLst/>
          </a:prstGeom>
        </p:spPr>
      </p:pic>
    </p:spTree>
    <p:extLst>
      <p:ext uri="{BB962C8B-B14F-4D97-AF65-F5344CB8AC3E}">
        <p14:creationId xmlns:p14="http://schemas.microsoft.com/office/powerpoint/2010/main" val="326080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7E404-702A-410E-B2F7-22B1076B7C1E}"/>
              </a:ext>
            </a:extLst>
          </p:cNvPr>
          <p:cNvPicPr>
            <a:picLocks noChangeAspect="1"/>
          </p:cNvPicPr>
          <p:nvPr/>
        </p:nvPicPr>
        <p:blipFill>
          <a:blip r:embed="rId2"/>
          <a:stretch>
            <a:fillRect/>
          </a:stretch>
        </p:blipFill>
        <p:spPr>
          <a:xfrm>
            <a:off x="224756" y="202435"/>
            <a:ext cx="4581525" cy="2971800"/>
          </a:xfrm>
          <a:prstGeom prst="rect">
            <a:avLst/>
          </a:prstGeom>
        </p:spPr>
      </p:pic>
      <p:pic>
        <p:nvPicPr>
          <p:cNvPr id="5" name="Picture 4">
            <a:extLst>
              <a:ext uri="{FF2B5EF4-FFF2-40B4-BE49-F238E27FC236}">
                <a16:creationId xmlns:a16="http://schemas.microsoft.com/office/drawing/2014/main" id="{83D1701D-31F2-4C6D-8380-E1F598D21C3A}"/>
              </a:ext>
            </a:extLst>
          </p:cNvPr>
          <p:cNvPicPr>
            <a:picLocks noChangeAspect="1"/>
          </p:cNvPicPr>
          <p:nvPr/>
        </p:nvPicPr>
        <p:blipFill>
          <a:blip r:embed="rId3"/>
          <a:stretch>
            <a:fillRect/>
          </a:stretch>
        </p:blipFill>
        <p:spPr>
          <a:xfrm>
            <a:off x="8123851" y="202435"/>
            <a:ext cx="2956281" cy="2971800"/>
          </a:xfrm>
          <a:prstGeom prst="rect">
            <a:avLst/>
          </a:prstGeom>
        </p:spPr>
      </p:pic>
      <p:pic>
        <p:nvPicPr>
          <p:cNvPr id="6" name="Picture 5">
            <a:extLst>
              <a:ext uri="{FF2B5EF4-FFF2-40B4-BE49-F238E27FC236}">
                <a16:creationId xmlns:a16="http://schemas.microsoft.com/office/drawing/2014/main" id="{4A25CFBC-D51F-4B8B-950E-66532C05350A}"/>
              </a:ext>
            </a:extLst>
          </p:cNvPr>
          <p:cNvPicPr>
            <a:picLocks noChangeAspect="1"/>
          </p:cNvPicPr>
          <p:nvPr/>
        </p:nvPicPr>
        <p:blipFill>
          <a:blip r:embed="rId4"/>
          <a:stretch>
            <a:fillRect/>
          </a:stretch>
        </p:blipFill>
        <p:spPr>
          <a:xfrm>
            <a:off x="533742" y="3429000"/>
            <a:ext cx="3696735" cy="2406867"/>
          </a:xfrm>
          <a:prstGeom prst="rect">
            <a:avLst/>
          </a:prstGeom>
        </p:spPr>
      </p:pic>
      <p:pic>
        <p:nvPicPr>
          <p:cNvPr id="7" name="Picture 6">
            <a:extLst>
              <a:ext uri="{FF2B5EF4-FFF2-40B4-BE49-F238E27FC236}">
                <a16:creationId xmlns:a16="http://schemas.microsoft.com/office/drawing/2014/main" id="{9330B328-7AF8-4962-A5E5-0D2037561541}"/>
              </a:ext>
            </a:extLst>
          </p:cNvPr>
          <p:cNvPicPr>
            <a:picLocks noChangeAspect="1"/>
          </p:cNvPicPr>
          <p:nvPr/>
        </p:nvPicPr>
        <p:blipFill rotWithShape="1">
          <a:blip r:embed="rId5"/>
          <a:srcRect l="2576" t="53307" r="22661"/>
          <a:stretch/>
        </p:blipFill>
        <p:spPr>
          <a:xfrm>
            <a:off x="4378116" y="5045725"/>
            <a:ext cx="7491470" cy="1218626"/>
          </a:xfrm>
          <a:prstGeom prst="rect">
            <a:avLst/>
          </a:prstGeom>
        </p:spPr>
      </p:pic>
      <p:pic>
        <p:nvPicPr>
          <p:cNvPr id="8" name="Picture 7">
            <a:extLst>
              <a:ext uri="{FF2B5EF4-FFF2-40B4-BE49-F238E27FC236}">
                <a16:creationId xmlns:a16="http://schemas.microsoft.com/office/drawing/2014/main" id="{D2F15604-2EDA-4A61-BC45-D9229AD9DC82}"/>
              </a:ext>
            </a:extLst>
          </p:cNvPr>
          <p:cNvPicPr>
            <a:picLocks noChangeAspect="1"/>
          </p:cNvPicPr>
          <p:nvPr/>
        </p:nvPicPr>
        <p:blipFill rotWithShape="1">
          <a:blip r:embed="rId5"/>
          <a:srcRect l="30185" r="28952" b="43486"/>
          <a:stretch/>
        </p:blipFill>
        <p:spPr>
          <a:xfrm>
            <a:off x="6217185" y="3570785"/>
            <a:ext cx="4094603" cy="1474940"/>
          </a:xfrm>
          <a:prstGeom prst="rect">
            <a:avLst/>
          </a:prstGeom>
        </p:spPr>
      </p:pic>
      <p:sp>
        <p:nvSpPr>
          <p:cNvPr id="2" name="Rectangle 1">
            <a:extLst>
              <a:ext uri="{FF2B5EF4-FFF2-40B4-BE49-F238E27FC236}">
                <a16:creationId xmlns:a16="http://schemas.microsoft.com/office/drawing/2014/main" id="{A5EAC3AC-EDD9-43EC-9A1B-3C00E47BC11C}"/>
              </a:ext>
            </a:extLst>
          </p:cNvPr>
          <p:cNvSpPr/>
          <p:nvPr/>
        </p:nvSpPr>
        <p:spPr>
          <a:xfrm>
            <a:off x="224756" y="202435"/>
            <a:ext cx="4581525" cy="2893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Addition is all about base ten</a:t>
            </a:r>
          </a:p>
        </p:txBody>
      </p:sp>
    </p:spTree>
    <p:extLst>
      <p:ext uri="{BB962C8B-B14F-4D97-AF65-F5344CB8AC3E}">
        <p14:creationId xmlns:p14="http://schemas.microsoft.com/office/powerpoint/2010/main" val="309050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7E404-702A-410E-B2F7-22B1076B7C1E}"/>
              </a:ext>
            </a:extLst>
          </p:cNvPr>
          <p:cNvPicPr>
            <a:picLocks noChangeAspect="1"/>
          </p:cNvPicPr>
          <p:nvPr/>
        </p:nvPicPr>
        <p:blipFill>
          <a:blip r:embed="rId2"/>
          <a:stretch>
            <a:fillRect/>
          </a:stretch>
        </p:blipFill>
        <p:spPr>
          <a:xfrm>
            <a:off x="224756" y="202435"/>
            <a:ext cx="4581525" cy="2971800"/>
          </a:xfrm>
          <a:prstGeom prst="rect">
            <a:avLst/>
          </a:prstGeom>
        </p:spPr>
      </p:pic>
      <p:pic>
        <p:nvPicPr>
          <p:cNvPr id="6" name="Picture 5">
            <a:extLst>
              <a:ext uri="{FF2B5EF4-FFF2-40B4-BE49-F238E27FC236}">
                <a16:creationId xmlns:a16="http://schemas.microsoft.com/office/drawing/2014/main" id="{4A25CFBC-D51F-4B8B-950E-66532C05350A}"/>
              </a:ext>
            </a:extLst>
          </p:cNvPr>
          <p:cNvPicPr>
            <a:picLocks noChangeAspect="1"/>
          </p:cNvPicPr>
          <p:nvPr/>
        </p:nvPicPr>
        <p:blipFill>
          <a:blip r:embed="rId3"/>
          <a:stretch>
            <a:fillRect/>
          </a:stretch>
        </p:blipFill>
        <p:spPr>
          <a:xfrm>
            <a:off x="533742" y="3429000"/>
            <a:ext cx="3696735" cy="2406867"/>
          </a:xfrm>
          <a:prstGeom prst="rect">
            <a:avLst/>
          </a:prstGeom>
        </p:spPr>
      </p:pic>
      <p:pic>
        <p:nvPicPr>
          <p:cNvPr id="7" name="Picture 6">
            <a:extLst>
              <a:ext uri="{FF2B5EF4-FFF2-40B4-BE49-F238E27FC236}">
                <a16:creationId xmlns:a16="http://schemas.microsoft.com/office/drawing/2014/main" id="{9330B328-7AF8-4962-A5E5-0D2037561541}"/>
              </a:ext>
            </a:extLst>
          </p:cNvPr>
          <p:cNvPicPr>
            <a:picLocks noChangeAspect="1"/>
          </p:cNvPicPr>
          <p:nvPr/>
        </p:nvPicPr>
        <p:blipFill rotWithShape="1">
          <a:blip r:embed="rId4"/>
          <a:srcRect l="2576" t="53307" r="22661"/>
          <a:stretch/>
        </p:blipFill>
        <p:spPr>
          <a:xfrm>
            <a:off x="4378116" y="5045725"/>
            <a:ext cx="7491470" cy="1218626"/>
          </a:xfrm>
          <a:prstGeom prst="rect">
            <a:avLst/>
          </a:prstGeom>
        </p:spPr>
      </p:pic>
      <p:pic>
        <p:nvPicPr>
          <p:cNvPr id="8" name="Picture 7">
            <a:extLst>
              <a:ext uri="{FF2B5EF4-FFF2-40B4-BE49-F238E27FC236}">
                <a16:creationId xmlns:a16="http://schemas.microsoft.com/office/drawing/2014/main" id="{D2F15604-2EDA-4A61-BC45-D9229AD9DC82}"/>
              </a:ext>
            </a:extLst>
          </p:cNvPr>
          <p:cNvPicPr>
            <a:picLocks noChangeAspect="1"/>
          </p:cNvPicPr>
          <p:nvPr/>
        </p:nvPicPr>
        <p:blipFill rotWithShape="1">
          <a:blip r:embed="rId4"/>
          <a:srcRect l="30185" r="28952" b="43486"/>
          <a:stretch/>
        </p:blipFill>
        <p:spPr>
          <a:xfrm>
            <a:off x="6217185" y="3570785"/>
            <a:ext cx="4094603" cy="1474940"/>
          </a:xfrm>
          <a:prstGeom prst="rect">
            <a:avLst/>
          </a:prstGeom>
        </p:spPr>
      </p:pic>
      <p:sp>
        <p:nvSpPr>
          <p:cNvPr id="9" name="Rectangle 8">
            <a:extLst>
              <a:ext uri="{FF2B5EF4-FFF2-40B4-BE49-F238E27FC236}">
                <a16:creationId xmlns:a16="http://schemas.microsoft.com/office/drawing/2014/main" id="{22A4C497-A845-4394-ACD7-BBAABC767C06}"/>
              </a:ext>
            </a:extLst>
          </p:cNvPr>
          <p:cNvSpPr/>
          <p:nvPr/>
        </p:nvSpPr>
        <p:spPr>
          <a:xfrm>
            <a:off x="6877108" y="202434"/>
            <a:ext cx="4581525" cy="2893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Multiplication is repeated addition.</a:t>
            </a:r>
          </a:p>
        </p:txBody>
      </p:sp>
    </p:spTree>
    <p:extLst>
      <p:ext uri="{BB962C8B-B14F-4D97-AF65-F5344CB8AC3E}">
        <p14:creationId xmlns:p14="http://schemas.microsoft.com/office/powerpoint/2010/main" val="190852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7E404-702A-410E-B2F7-22B1076B7C1E}"/>
              </a:ext>
            </a:extLst>
          </p:cNvPr>
          <p:cNvPicPr>
            <a:picLocks noChangeAspect="1"/>
          </p:cNvPicPr>
          <p:nvPr/>
        </p:nvPicPr>
        <p:blipFill>
          <a:blip r:embed="rId2"/>
          <a:stretch>
            <a:fillRect/>
          </a:stretch>
        </p:blipFill>
        <p:spPr>
          <a:xfrm>
            <a:off x="224756" y="202435"/>
            <a:ext cx="4581525" cy="2971800"/>
          </a:xfrm>
          <a:prstGeom prst="rect">
            <a:avLst/>
          </a:prstGeom>
        </p:spPr>
      </p:pic>
      <p:pic>
        <p:nvPicPr>
          <p:cNvPr id="5" name="Picture 4">
            <a:extLst>
              <a:ext uri="{FF2B5EF4-FFF2-40B4-BE49-F238E27FC236}">
                <a16:creationId xmlns:a16="http://schemas.microsoft.com/office/drawing/2014/main" id="{83D1701D-31F2-4C6D-8380-E1F598D21C3A}"/>
              </a:ext>
            </a:extLst>
          </p:cNvPr>
          <p:cNvPicPr>
            <a:picLocks noChangeAspect="1"/>
          </p:cNvPicPr>
          <p:nvPr/>
        </p:nvPicPr>
        <p:blipFill>
          <a:blip r:embed="rId3"/>
          <a:stretch>
            <a:fillRect/>
          </a:stretch>
        </p:blipFill>
        <p:spPr>
          <a:xfrm>
            <a:off x="8123851" y="202435"/>
            <a:ext cx="2956281" cy="2971800"/>
          </a:xfrm>
          <a:prstGeom prst="rect">
            <a:avLst/>
          </a:prstGeom>
        </p:spPr>
      </p:pic>
      <p:pic>
        <p:nvPicPr>
          <p:cNvPr id="6" name="Picture 5">
            <a:extLst>
              <a:ext uri="{FF2B5EF4-FFF2-40B4-BE49-F238E27FC236}">
                <a16:creationId xmlns:a16="http://schemas.microsoft.com/office/drawing/2014/main" id="{4A25CFBC-D51F-4B8B-950E-66532C05350A}"/>
              </a:ext>
            </a:extLst>
          </p:cNvPr>
          <p:cNvPicPr>
            <a:picLocks noChangeAspect="1"/>
          </p:cNvPicPr>
          <p:nvPr/>
        </p:nvPicPr>
        <p:blipFill>
          <a:blip r:embed="rId4"/>
          <a:stretch>
            <a:fillRect/>
          </a:stretch>
        </p:blipFill>
        <p:spPr>
          <a:xfrm>
            <a:off x="533742" y="3429000"/>
            <a:ext cx="3696735" cy="2406867"/>
          </a:xfrm>
          <a:prstGeom prst="rect">
            <a:avLst/>
          </a:prstGeom>
        </p:spPr>
      </p:pic>
      <p:pic>
        <p:nvPicPr>
          <p:cNvPr id="7" name="Picture 6">
            <a:extLst>
              <a:ext uri="{FF2B5EF4-FFF2-40B4-BE49-F238E27FC236}">
                <a16:creationId xmlns:a16="http://schemas.microsoft.com/office/drawing/2014/main" id="{9330B328-7AF8-4962-A5E5-0D2037561541}"/>
              </a:ext>
            </a:extLst>
          </p:cNvPr>
          <p:cNvPicPr>
            <a:picLocks noChangeAspect="1"/>
          </p:cNvPicPr>
          <p:nvPr/>
        </p:nvPicPr>
        <p:blipFill rotWithShape="1">
          <a:blip r:embed="rId5"/>
          <a:srcRect l="2576" t="53307" r="22661"/>
          <a:stretch/>
        </p:blipFill>
        <p:spPr>
          <a:xfrm>
            <a:off x="4378116" y="5045725"/>
            <a:ext cx="7491470" cy="1218626"/>
          </a:xfrm>
          <a:prstGeom prst="rect">
            <a:avLst/>
          </a:prstGeom>
        </p:spPr>
      </p:pic>
      <p:pic>
        <p:nvPicPr>
          <p:cNvPr id="8" name="Picture 7">
            <a:extLst>
              <a:ext uri="{FF2B5EF4-FFF2-40B4-BE49-F238E27FC236}">
                <a16:creationId xmlns:a16="http://schemas.microsoft.com/office/drawing/2014/main" id="{D2F15604-2EDA-4A61-BC45-D9229AD9DC82}"/>
              </a:ext>
            </a:extLst>
          </p:cNvPr>
          <p:cNvPicPr>
            <a:picLocks noChangeAspect="1"/>
          </p:cNvPicPr>
          <p:nvPr/>
        </p:nvPicPr>
        <p:blipFill rotWithShape="1">
          <a:blip r:embed="rId5"/>
          <a:srcRect l="30185" r="28952" b="43486"/>
          <a:stretch/>
        </p:blipFill>
        <p:spPr>
          <a:xfrm>
            <a:off x="6217185" y="3570785"/>
            <a:ext cx="4094603" cy="1474940"/>
          </a:xfrm>
          <a:prstGeom prst="rect">
            <a:avLst/>
          </a:prstGeom>
        </p:spPr>
      </p:pic>
      <p:sp>
        <p:nvSpPr>
          <p:cNvPr id="2" name="Rectangle 1">
            <a:extLst>
              <a:ext uri="{FF2B5EF4-FFF2-40B4-BE49-F238E27FC236}">
                <a16:creationId xmlns:a16="http://schemas.microsoft.com/office/drawing/2014/main" id="{A5EAC3AC-EDD9-43EC-9A1B-3C00E47BC11C}"/>
              </a:ext>
            </a:extLst>
          </p:cNvPr>
          <p:cNvSpPr/>
          <p:nvPr/>
        </p:nvSpPr>
        <p:spPr>
          <a:xfrm>
            <a:off x="224755" y="3202522"/>
            <a:ext cx="4581525" cy="2893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Multiplication and division are the same.</a:t>
            </a:r>
          </a:p>
        </p:txBody>
      </p:sp>
    </p:spTree>
    <p:extLst>
      <p:ext uri="{BB962C8B-B14F-4D97-AF65-F5344CB8AC3E}">
        <p14:creationId xmlns:p14="http://schemas.microsoft.com/office/powerpoint/2010/main" val="406704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7E404-702A-410E-B2F7-22B1076B7C1E}"/>
              </a:ext>
            </a:extLst>
          </p:cNvPr>
          <p:cNvPicPr>
            <a:picLocks noChangeAspect="1"/>
          </p:cNvPicPr>
          <p:nvPr/>
        </p:nvPicPr>
        <p:blipFill>
          <a:blip r:embed="rId2"/>
          <a:stretch>
            <a:fillRect/>
          </a:stretch>
        </p:blipFill>
        <p:spPr>
          <a:xfrm>
            <a:off x="224756" y="202435"/>
            <a:ext cx="4581525" cy="2971800"/>
          </a:xfrm>
          <a:prstGeom prst="rect">
            <a:avLst/>
          </a:prstGeom>
        </p:spPr>
      </p:pic>
      <p:pic>
        <p:nvPicPr>
          <p:cNvPr id="5" name="Picture 4">
            <a:extLst>
              <a:ext uri="{FF2B5EF4-FFF2-40B4-BE49-F238E27FC236}">
                <a16:creationId xmlns:a16="http://schemas.microsoft.com/office/drawing/2014/main" id="{83D1701D-31F2-4C6D-8380-E1F598D21C3A}"/>
              </a:ext>
            </a:extLst>
          </p:cNvPr>
          <p:cNvPicPr>
            <a:picLocks noChangeAspect="1"/>
          </p:cNvPicPr>
          <p:nvPr/>
        </p:nvPicPr>
        <p:blipFill>
          <a:blip r:embed="rId3"/>
          <a:stretch>
            <a:fillRect/>
          </a:stretch>
        </p:blipFill>
        <p:spPr>
          <a:xfrm>
            <a:off x="8123851" y="202435"/>
            <a:ext cx="2956281" cy="2971800"/>
          </a:xfrm>
          <a:prstGeom prst="rect">
            <a:avLst/>
          </a:prstGeom>
        </p:spPr>
      </p:pic>
      <p:pic>
        <p:nvPicPr>
          <p:cNvPr id="6" name="Picture 5">
            <a:extLst>
              <a:ext uri="{FF2B5EF4-FFF2-40B4-BE49-F238E27FC236}">
                <a16:creationId xmlns:a16="http://schemas.microsoft.com/office/drawing/2014/main" id="{4A25CFBC-D51F-4B8B-950E-66532C05350A}"/>
              </a:ext>
            </a:extLst>
          </p:cNvPr>
          <p:cNvPicPr>
            <a:picLocks noChangeAspect="1"/>
          </p:cNvPicPr>
          <p:nvPr/>
        </p:nvPicPr>
        <p:blipFill>
          <a:blip r:embed="rId4"/>
          <a:stretch>
            <a:fillRect/>
          </a:stretch>
        </p:blipFill>
        <p:spPr>
          <a:xfrm>
            <a:off x="533742" y="3429000"/>
            <a:ext cx="3696735" cy="2406867"/>
          </a:xfrm>
          <a:prstGeom prst="rect">
            <a:avLst/>
          </a:prstGeom>
        </p:spPr>
      </p:pic>
      <p:pic>
        <p:nvPicPr>
          <p:cNvPr id="7" name="Picture 6">
            <a:extLst>
              <a:ext uri="{FF2B5EF4-FFF2-40B4-BE49-F238E27FC236}">
                <a16:creationId xmlns:a16="http://schemas.microsoft.com/office/drawing/2014/main" id="{9330B328-7AF8-4962-A5E5-0D2037561541}"/>
              </a:ext>
            </a:extLst>
          </p:cNvPr>
          <p:cNvPicPr>
            <a:picLocks noChangeAspect="1"/>
          </p:cNvPicPr>
          <p:nvPr/>
        </p:nvPicPr>
        <p:blipFill rotWithShape="1">
          <a:blip r:embed="rId5"/>
          <a:srcRect l="2576" t="53307" r="22661"/>
          <a:stretch/>
        </p:blipFill>
        <p:spPr>
          <a:xfrm>
            <a:off x="4378116" y="5045725"/>
            <a:ext cx="7491470" cy="1218626"/>
          </a:xfrm>
          <a:prstGeom prst="rect">
            <a:avLst/>
          </a:prstGeom>
        </p:spPr>
      </p:pic>
      <p:pic>
        <p:nvPicPr>
          <p:cNvPr id="8" name="Picture 7">
            <a:extLst>
              <a:ext uri="{FF2B5EF4-FFF2-40B4-BE49-F238E27FC236}">
                <a16:creationId xmlns:a16="http://schemas.microsoft.com/office/drawing/2014/main" id="{D2F15604-2EDA-4A61-BC45-D9229AD9DC82}"/>
              </a:ext>
            </a:extLst>
          </p:cNvPr>
          <p:cNvPicPr>
            <a:picLocks noChangeAspect="1"/>
          </p:cNvPicPr>
          <p:nvPr/>
        </p:nvPicPr>
        <p:blipFill rotWithShape="1">
          <a:blip r:embed="rId5"/>
          <a:srcRect l="30185" r="28952" b="43486"/>
          <a:stretch/>
        </p:blipFill>
        <p:spPr>
          <a:xfrm>
            <a:off x="6217185" y="3570785"/>
            <a:ext cx="4094603" cy="1474940"/>
          </a:xfrm>
          <a:prstGeom prst="rect">
            <a:avLst/>
          </a:prstGeom>
        </p:spPr>
      </p:pic>
      <p:sp>
        <p:nvSpPr>
          <p:cNvPr id="2" name="Rectangle 1">
            <a:extLst>
              <a:ext uri="{FF2B5EF4-FFF2-40B4-BE49-F238E27FC236}">
                <a16:creationId xmlns:a16="http://schemas.microsoft.com/office/drawing/2014/main" id="{A5EAC3AC-EDD9-43EC-9A1B-3C00E47BC11C}"/>
              </a:ext>
            </a:extLst>
          </p:cNvPr>
          <p:cNvSpPr/>
          <p:nvPr/>
        </p:nvSpPr>
        <p:spPr>
          <a:xfrm>
            <a:off x="4378116" y="3202522"/>
            <a:ext cx="7707388" cy="2893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Division is repeated subtraction.</a:t>
            </a:r>
          </a:p>
        </p:txBody>
      </p:sp>
    </p:spTree>
    <p:extLst>
      <p:ext uri="{BB962C8B-B14F-4D97-AF65-F5344CB8AC3E}">
        <p14:creationId xmlns:p14="http://schemas.microsoft.com/office/powerpoint/2010/main" val="271677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7E404-702A-410E-B2F7-22B1076B7C1E}"/>
              </a:ext>
            </a:extLst>
          </p:cNvPr>
          <p:cNvPicPr>
            <a:picLocks noChangeAspect="1"/>
          </p:cNvPicPr>
          <p:nvPr/>
        </p:nvPicPr>
        <p:blipFill>
          <a:blip r:embed="rId2"/>
          <a:stretch>
            <a:fillRect/>
          </a:stretch>
        </p:blipFill>
        <p:spPr>
          <a:xfrm>
            <a:off x="224756" y="202435"/>
            <a:ext cx="4581525" cy="2971800"/>
          </a:xfrm>
          <a:prstGeom prst="rect">
            <a:avLst/>
          </a:prstGeom>
        </p:spPr>
      </p:pic>
      <p:pic>
        <p:nvPicPr>
          <p:cNvPr id="5" name="Picture 4">
            <a:extLst>
              <a:ext uri="{FF2B5EF4-FFF2-40B4-BE49-F238E27FC236}">
                <a16:creationId xmlns:a16="http://schemas.microsoft.com/office/drawing/2014/main" id="{83D1701D-31F2-4C6D-8380-E1F598D21C3A}"/>
              </a:ext>
            </a:extLst>
          </p:cNvPr>
          <p:cNvPicPr>
            <a:picLocks noChangeAspect="1"/>
          </p:cNvPicPr>
          <p:nvPr/>
        </p:nvPicPr>
        <p:blipFill>
          <a:blip r:embed="rId3"/>
          <a:stretch>
            <a:fillRect/>
          </a:stretch>
        </p:blipFill>
        <p:spPr>
          <a:xfrm>
            <a:off x="8123851" y="202435"/>
            <a:ext cx="2956281" cy="2971800"/>
          </a:xfrm>
          <a:prstGeom prst="rect">
            <a:avLst/>
          </a:prstGeom>
        </p:spPr>
      </p:pic>
      <p:pic>
        <p:nvPicPr>
          <p:cNvPr id="6" name="Picture 5">
            <a:extLst>
              <a:ext uri="{FF2B5EF4-FFF2-40B4-BE49-F238E27FC236}">
                <a16:creationId xmlns:a16="http://schemas.microsoft.com/office/drawing/2014/main" id="{4A25CFBC-D51F-4B8B-950E-66532C05350A}"/>
              </a:ext>
            </a:extLst>
          </p:cNvPr>
          <p:cNvPicPr>
            <a:picLocks noChangeAspect="1"/>
          </p:cNvPicPr>
          <p:nvPr/>
        </p:nvPicPr>
        <p:blipFill>
          <a:blip r:embed="rId4"/>
          <a:stretch>
            <a:fillRect/>
          </a:stretch>
        </p:blipFill>
        <p:spPr>
          <a:xfrm>
            <a:off x="533742" y="3429000"/>
            <a:ext cx="3696735" cy="2406867"/>
          </a:xfrm>
          <a:prstGeom prst="rect">
            <a:avLst/>
          </a:prstGeom>
        </p:spPr>
      </p:pic>
      <p:pic>
        <p:nvPicPr>
          <p:cNvPr id="7" name="Picture 6">
            <a:extLst>
              <a:ext uri="{FF2B5EF4-FFF2-40B4-BE49-F238E27FC236}">
                <a16:creationId xmlns:a16="http://schemas.microsoft.com/office/drawing/2014/main" id="{9330B328-7AF8-4962-A5E5-0D2037561541}"/>
              </a:ext>
            </a:extLst>
          </p:cNvPr>
          <p:cNvPicPr>
            <a:picLocks noChangeAspect="1"/>
          </p:cNvPicPr>
          <p:nvPr/>
        </p:nvPicPr>
        <p:blipFill rotWithShape="1">
          <a:blip r:embed="rId5"/>
          <a:srcRect l="2576" t="53307" r="22661"/>
          <a:stretch/>
        </p:blipFill>
        <p:spPr>
          <a:xfrm>
            <a:off x="4378116" y="5045725"/>
            <a:ext cx="7491470" cy="1218626"/>
          </a:xfrm>
          <a:prstGeom prst="rect">
            <a:avLst/>
          </a:prstGeom>
        </p:spPr>
      </p:pic>
      <p:pic>
        <p:nvPicPr>
          <p:cNvPr id="8" name="Picture 7">
            <a:extLst>
              <a:ext uri="{FF2B5EF4-FFF2-40B4-BE49-F238E27FC236}">
                <a16:creationId xmlns:a16="http://schemas.microsoft.com/office/drawing/2014/main" id="{D2F15604-2EDA-4A61-BC45-D9229AD9DC82}"/>
              </a:ext>
            </a:extLst>
          </p:cNvPr>
          <p:cNvPicPr>
            <a:picLocks noChangeAspect="1"/>
          </p:cNvPicPr>
          <p:nvPr/>
        </p:nvPicPr>
        <p:blipFill rotWithShape="1">
          <a:blip r:embed="rId5"/>
          <a:srcRect l="30185" r="28952" b="43486"/>
          <a:stretch/>
        </p:blipFill>
        <p:spPr>
          <a:xfrm>
            <a:off x="6217185" y="3570785"/>
            <a:ext cx="4094603" cy="1474940"/>
          </a:xfrm>
          <a:prstGeom prst="rect">
            <a:avLst/>
          </a:prstGeom>
        </p:spPr>
      </p:pic>
    </p:spTree>
    <p:extLst>
      <p:ext uri="{BB962C8B-B14F-4D97-AF65-F5344CB8AC3E}">
        <p14:creationId xmlns:p14="http://schemas.microsoft.com/office/powerpoint/2010/main" val="120573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9041-DADD-4242-A50A-E434957CD9CF}"/>
              </a:ext>
            </a:extLst>
          </p:cNvPr>
          <p:cNvSpPr>
            <a:spLocks noGrp="1"/>
          </p:cNvSpPr>
          <p:nvPr>
            <p:ph type="title"/>
          </p:nvPr>
        </p:nvSpPr>
        <p:spPr>
          <a:xfrm>
            <a:off x="1097280" y="591014"/>
            <a:ext cx="10058400" cy="889868"/>
          </a:xfrm>
        </p:spPr>
        <p:txBody>
          <a:bodyPr>
            <a:normAutofit/>
          </a:bodyPr>
          <a:lstStyle/>
          <a:p>
            <a:r>
              <a:rPr lang="en-US" dirty="0"/>
              <a:t>Math Tools from </a:t>
            </a:r>
            <a:r>
              <a:rPr lang="en-US" dirty="0" err="1"/>
              <a:t>Conceptua</a:t>
            </a:r>
            <a:r>
              <a:rPr lang="en-US" dirty="0"/>
              <a:t> Math</a:t>
            </a:r>
          </a:p>
        </p:txBody>
      </p:sp>
      <p:sp>
        <p:nvSpPr>
          <p:cNvPr id="3" name="Content Placeholder 2">
            <a:extLst>
              <a:ext uri="{FF2B5EF4-FFF2-40B4-BE49-F238E27FC236}">
                <a16:creationId xmlns:a16="http://schemas.microsoft.com/office/drawing/2014/main" id="{B370BC94-CFCF-4371-8A6C-CF496DF20DFA}"/>
              </a:ext>
            </a:extLst>
          </p:cNvPr>
          <p:cNvSpPr>
            <a:spLocks noGrp="1"/>
          </p:cNvSpPr>
          <p:nvPr>
            <p:ph idx="1"/>
          </p:nvPr>
        </p:nvSpPr>
        <p:spPr>
          <a:xfrm>
            <a:off x="648629" y="2408199"/>
            <a:ext cx="5696416" cy="3080911"/>
          </a:xfrm>
        </p:spPr>
        <p:txBody>
          <a:bodyPr/>
          <a:lstStyle/>
          <a:p>
            <a:pPr marL="0" indent="0">
              <a:buNone/>
            </a:pPr>
            <a:r>
              <a:rPr lang="en-US" dirty="0"/>
              <a:t>Excellent graphics used in this presentation came from these tools and their authors.</a:t>
            </a:r>
          </a:p>
          <a:p>
            <a:pPr marL="0" indent="0">
              <a:buNone/>
            </a:pPr>
            <a:endParaRPr lang="en-US" dirty="0">
              <a:hlinkClick r:id="rId2"/>
            </a:endParaRPr>
          </a:p>
          <a:p>
            <a:pPr marL="0" indent="0">
              <a:buNone/>
            </a:pPr>
            <a:r>
              <a:rPr lang="en-US" dirty="0"/>
              <a:t>Free, online, and interactive tool</a:t>
            </a:r>
            <a:endParaRPr lang="en-US" dirty="0">
              <a:hlinkClick r:id="rId2"/>
            </a:endParaRPr>
          </a:p>
          <a:p>
            <a:pPr marL="0" indent="0">
              <a:buNone/>
            </a:pPr>
            <a:endParaRPr lang="en-US" dirty="0">
              <a:hlinkClick r:id="rId2"/>
            </a:endParaRPr>
          </a:p>
          <a:p>
            <a:pPr marL="0" indent="0">
              <a:buNone/>
            </a:pPr>
            <a:r>
              <a:rPr lang="en-US" dirty="0">
                <a:hlinkClick r:id="rId3"/>
              </a:rPr>
              <a:t>www.conceptuamath.com/math-tools/</a:t>
            </a:r>
            <a:r>
              <a:rPr lang="en-US" dirty="0"/>
              <a:t> </a:t>
            </a:r>
          </a:p>
          <a:p>
            <a:pPr marL="0" indent="0">
              <a:buNone/>
            </a:pPr>
            <a:endParaRPr lang="en-US" dirty="0"/>
          </a:p>
        </p:txBody>
      </p:sp>
      <p:pic>
        <p:nvPicPr>
          <p:cNvPr id="5" name="Picture 4">
            <a:extLst>
              <a:ext uri="{FF2B5EF4-FFF2-40B4-BE49-F238E27FC236}">
                <a16:creationId xmlns:a16="http://schemas.microsoft.com/office/drawing/2014/main" id="{E136DED8-914D-47C1-8669-98BF50DD2251}"/>
              </a:ext>
            </a:extLst>
          </p:cNvPr>
          <p:cNvPicPr>
            <a:picLocks noChangeAspect="1"/>
          </p:cNvPicPr>
          <p:nvPr/>
        </p:nvPicPr>
        <p:blipFill>
          <a:blip r:embed="rId4"/>
          <a:stretch>
            <a:fillRect/>
          </a:stretch>
        </p:blipFill>
        <p:spPr>
          <a:xfrm>
            <a:off x="7053842" y="1981743"/>
            <a:ext cx="4887778" cy="3933825"/>
          </a:xfrm>
          <a:prstGeom prst="rect">
            <a:avLst/>
          </a:prstGeom>
          <a:ln>
            <a:solidFill>
              <a:schemeClr val="tx1"/>
            </a:solidFill>
          </a:ln>
        </p:spPr>
      </p:pic>
    </p:spTree>
    <p:extLst>
      <p:ext uri="{BB962C8B-B14F-4D97-AF65-F5344CB8AC3E}">
        <p14:creationId xmlns:p14="http://schemas.microsoft.com/office/powerpoint/2010/main" val="7280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0F6F2-C3D4-4EAE-A5C0-B6BC2626BF6D}"/>
              </a:ext>
            </a:extLst>
          </p:cNvPr>
          <p:cNvPicPr>
            <a:picLocks noChangeAspect="1"/>
          </p:cNvPicPr>
          <p:nvPr/>
        </p:nvPicPr>
        <p:blipFill rotWithShape="1">
          <a:blip r:embed="rId2"/>
          <a:srcRect t="26842" b="12281"/>
          <a:stretch/>
        </p:blipFill>
        <p:spPr>
          <a:xfrm>
            <a:off x="0" y="1840832"/>
            <a:ext cx="12192000" cy="4174957"/>
          </a:xfrm>
          <a:prstGeom prst="rect">
            <a:avLst/>
          </a:prstGeom>
        </p:spPr>
      </p:pic>
      <p:sp>
        <p:nvSpPr>
          <p:cNvPr id="3" name="TextBox 2">
            <a:extLst>
              <a:ext uri="{FF2B5EF4-FFF2-40B4-BE49-F238E27FC236}">
                <a16:creationId xmlns:a16="http://schemas.microsoft.com/office/drawing/2014/main" id="{DCBA8D92-3D1B-454E-A0AD-441FBD443116}"/>
              </a:ext>
            </a:extLst>
          </p:cNvPr>
          <p:cNvSpPr txBox="1"/>
          <p:nvPr/>
        </p:nvSpPr>
        <p:spPr>
          <a:xfrm>
            <a:off x="4130841" y="1148125"/>
            <a:ext cx="3914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8.4 ÷ 1.4 = ?</a:t>
            </a:r>
          </a:p>
        </p:txBody>
      </p:sp>
    </p:spTree>
    <p:extLst>
      <p:ext uri="{BB962C8B-B14F-4D97-AF65-F5344CB8AC3E}">
        <p14:creationId xmlns:p14="http://schemas.microsoft.com/office/powerpoint/2010/main" val="43684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BA8D92-3D1B-454E-A0AD-441FBD443116}"/>
              </a:ext>
            </a:extLst>
          </p:cNvPr>
          <p:cNvSpPr txBox="1"/>
          <p:nvPr/>
        </p:nvSpPr>
        <p:spPr>
          <a:xfrm>
            <a:off x="4130841" y="1148125"/>
            <a:ext cx="3914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8.4 ÷ 1.4 = ?</a:t>
            </a:r>
          </a:p>
        </p:txBody>
      </p:sp>
      <p:cxnSp>
        <p:nvCxnSpPr>
          <p:cNvPr id="5" name="Straight Connector 4">
            <a:extLst>
              <a:ext uri="{FF2B5EF4-FFF2-40B4-BE49-F238E27FC236}">
                <a16:creationId xmlns:a16="http://schemas.microsoft.com/office/drawing/2014/main" id="{D55A200B-FB9B-437A-9E90-E1448C7EA7BA}"/>
              </a:ext>
            </a:extLst>
          </p:cNvPr>
          <p:cNvCxnSpPr>
            <a:cxnSpLocks/>
          </p:cNvCxnSpPr>
          <p:nvPr/>
        </p:nvCxnSpPr>
        <p:spPr>
          <a:xfrm>
            <a:off x="3908075" y="4996872"/>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1503A9E-F445-4506-AAAC-186A964FCFAE}"/>
              </a:ext>
            </a:extLst>
          </p:cNvPr>
          <p:cNvSpPr/>
          <p:nvPr/>
        </p:nvSpPr>
        <p:spPr>
          <a:xfrm>
            <a:off x="6991927"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D1F2C3B-89B0-4FC2-A7FD-0E510FCDF140}"/>
              </a:ext>
            </a:extLst>
          </p:cNvPr>
          <p:cNvSpPr/>
          <p:nvPr/>
        </p:nvSpPr>
        <p:spPr>
          <a:xfrm>
            <a:off x="7227454"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679BC27-AB06-4DDA-88D9-1EF9CE1DA659}"/>
              </a:ext>
            </a:extLst>
          </p:cNvPr>
          <p:cNvSpPr/>
          <p:nvPr/>
        </p:nvSpPr>
        <p:spPr>
          <a:xfrm>
            <a:off x="7462981"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A17652E-F5A8-4B46-B956-30555A554E1A}"/>
              </a:ext>
            </a:extLst>
          </p:cNvPr>
          <p:cNvSpPr/>
          <p:nvPr/>
        </p:nvSpPr>
        <p:spPr>
          <a:xfrm>
            <a:off x="7721599"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8526281-54E3-4675-8C6F-38FA8A83F857}"/>
              </a:ext>
            </a:extLst>
          </p:cNvPr>
          <p:cNvSpPr txBox="1"/>
          <p:nvPr/>
        </p:nvSpPr>
        <p:spPr>
          <a:xfrm>
            <a:off x="3246582" y="5467927"/>
            <a:ext cx="56988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Let’s call this 1.4.</a:t>
            </a:r>
          </a:p>
        </p:txBody>
      </p:sp>
    </p:spTree>
    <p:extLst>
      <p:ext uri="{BB962C8B-B14F-4D97-AF65-F5344CB8AC3E}">
        <p14:creationId xmlns:p14="http://schemas.microsoft.com/office/powerpoint/2010/main" val="26662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BA8D92-3D1B-454E-A0AD-441FBD443116}"/>
              </a:ext>
            </a:extLst>
          </p:cNvPr>
          <p:cNvSpPr txBox="1"/>
          <p:nvPr/>
        </p:nvSpPr>
        <p:spPr>
          <a:xfrm>
            <a:off x="4130841" y="1148125"/>
            <a:ext cx="3914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8.4 ÷ 1.4 = ?</a:t>
            </a:r>
          </a:p>
        </p:txBody>
      </p:sp>
      <p:cxnSp>
        <p:nvCxnSpPr>
          <p:cNvPr id="5" name="Straight Connector 4">
            <a:extLst>
              <a:ext uri="{FF2B5EF4-FFF2-40B4-BE49-F238E27FC236}">
                <a16:creationId xmlns:a16="http://schemas.microsoft.com/office/drawing/2014/main" id="{D55A200B-FB9B-437A-9E90-E1448C7EA7BA}"/>
              </a:ext>
            </a:extLst>
          </p:cNvPr>
          <p:cNvCxnSpPr>
            <a:cxnSpLocks/>
          </p:cNvCxnSpPr>
          <p:nvPr/>
        </p:nvCxnSpPr>
        <p:spPr>
          <a:xfrm>
            <a:off x="3908075" y="4996872"/>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1503A9E-F445-4506-AAAC-186A964FCFAE}"/>
              </a:ext>
            </a:extLst>
          </p:cNvPr>
          <p:cNvSpPr/>
          <p:nvPr/>
        </p:nvSpPr>
        <p:spPr>
          <a:xfrm>
            <a:off x="6991927"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D1F2C3B-89B0-4FC2-A7FD-0E510FCDF140}"/>
              </a:ext>
            </a:extLst>
          </p:cNvPr>
          <p:cNvSpPr/>
          <p:nvPr/>
        </p:nvSpPr>
        <p:spPr>
          <a:xfrm>
            <a:off x="7227454"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679BC27-AB06-4DDA-88D9-1EF9CE1DA659}"/>
              </a:ext>
            </a:extLst>
          </p:cNvPr>
          <p:cNvSpPr/>
          <p:nvPr/>
        </p:nvSpPr>
        <p:spPr>
          <a:xfrm>
            <a:off x="7462981"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A17652E-F5A8-4B46-B956-30555A554E1A}"/>
              </a:ext>
            </a:extLst>
          </p:cNvPr>
          <p:cNvSpPr/>
          <p:nvPr/>
        </p:nvSpPr>
        <p:spPr>
          <a:xfrm>
            <a:off x="7721599"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8526281-54E3-4675-8C6F-38FA8A83F857}"/>
              </a:ext>
            </a:extLst>
          </p:cNvPr>
          <p:cNvSpPr txBox="1"/>
          <p:nvPr/>
        </p:nvSpPr>
        <p:spPr>
          <a:xfrm>
            <a:off x="3246582" y="5467927"/>
            <a:ext cx="56988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Now we have 2.8.</a:t>
            </a:r>
          </a:p>
        </p:txBody>
      </p:sp>
      <p:cxnSp>
        <p:nvCxnSpPr>
          <p:cNvPr id="12" name="Straight Connector 11">
            <a:extLst>
              <a:ext uri="{FF2B5EF4-FFF2-40B4-BE49-F238E27FC236}">
                <a16:creationId xmlns:a16="http://schemas.microsoft.com/office/drawing/2014/main" id="{A971834A-340B-483F-B256-39375BA610E8}"/>
              </a:ext>
            </a:extLst>
          </p:cNvPr>
          <p:cNvCxnSpPr>
            <a:cxnSpLocks/>
          </p:cNvCxnSpPr>
          <p:nvPr/>
        </p:nvCxnSpPr>
        <p:spPr>
          <a:xfrm>
            <a:off x="3908075" y="4525817"/>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B3D7B87-7EC0-4A02-99DD-1739AB6B0BD0}"/>
              </a:ext>
            </a:extLst>
          </p:cNvPr>
          <p:cNvSpPr/>
          <p:nvPr/>
        </p:nvSpPr>
        <p:spPr>
          <a:xfrm>
            <a:off x="6991927"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8E6CC0-20BD-4EC4-90B8-2060B3C46532}"/>
              </a:ext>
            </a:extLst>
          </p:cNvPr>
          <p:cNvSpPr/>
          <p:nvPr/>
        </p:nvSpPr>
        <p:spPr>
          <a:xfrm>
            <a:off x="7227454"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ADEBF6C-30B5-4F63-BF27-B3E4CDB50C41}"/>
              </a:ext>
            </a:extLst>
          </p:cNvPr>
          <p:cNvSpPr/>
          <p:nvPr/>
        </p:nvSpPr>
        <p:spPr>
          <a:xfrm>
            <a:off x="7462981"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3728B6D-FE88-4631-8811-A8A9743B9A82}"/>
              </a:ext>
            </a:extLst>
          </p:cNvPr>
          <p:cNvSpPr/>
          <p:nvPr/>
        </p:nvSpPr>
        <p:spPr>
          <a:xfrm>
            <a:off x="7721599"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7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BA8D92-3D1B-454E-A0AD-441FBD443116}"/>
              </a:ext>
            </a:extLst>
          </p:cNvPr>
          <p:cNvSpPr txBox="1"/>
          <p:nvPr/>
        </p:nvSpPr>
        <p:spPr>
          <a:xfrm>
            <a:off x="4130841" y="1148125"/>
            <a:ext cx="3914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8.4 ÷ 1.4 = ?</a:t>
            </a:r>
          </a:p>
        </p:txBody>
      </p:sp>
      <p:cxnSp>
        <p:nvCxnSpPr>
          <p:cNvPr id="5" name="Straight Connector 4">
            <a:extLst>
              <a:ext uri="{FF2B5EF4-FFF2-40B4-BE49-F238E27FC236}">
                <a16:creationId xmlns:a16="http://schemas.microsoft.com/office/drawing/2014/main" id="{D55A200B-FB9B-437A-9E90-E1448C7EA7BA}"/>
              </a:ext>
            </a:extLst>
          </p:cNvPr>
          <p:cNvCxnSpPr>
            <a:cxnSpLocks/>
          </p:cNvCxnSpPr>
          <p:nvPr/>
        </p:nvCxnSpPr>
        <p:spPr>
          <a:xfrm>
            <a:off x="3908075" y="4996872"/>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1503A9E-F445-4506-AAAC-186A964FCFAE}"/>
              </a:ext>
            </a:extLst>
          </p:cNvPr>
          <p:cNvSpPr/>
          <p:nvPr/>
        </p:nvSpPr>
        <p:spPr>
          <a:xfrm>
            <a:off x="6991927"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D1F2C3B-89B0-4FC2-A7FD-0E510FCDF140}"/>
              </a:ext>
            </a:extLst>
          </p:cNvPr>
          <p:cNvSpPr/>
          <p:nvPr/>
        </p:nvSpPr>
        <p:spPr>
          <a:xfrm>
            <a:off x="7227454"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679BC27-AB06-4DDA-88D9-1EF9CE1DA659}"/>
              </a:ext>
            </a:extLst>
          </p:cNvPr>
          <p:cNvSpPr/>
          <p:nvPr/>
        </p:nvSpPr>
        <p:spPr>
          <a:xfrm>
            <a:off x="7462981"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A17652E-F5A8-4B46-B956-30555A554E1A}"/>
              </a:ext>
            </a:extLst>
          </p:cNvPr>
          <p:cNvSpPr/>
          <p:nvPr/>
        </p:nvSpPr>
        <p:spPr>
          <a:xfrm>
            <a:off x="7721599"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8526281-54E3-4675-8C6F-38FA8A83F857}"/>
              </a:ext>
            </a:extLst>
          </p:cNvPr>
          <p:cNvSpPr txBox="1"/>
          <p:nvPr/>
        </p:nvSpPr>
        <p:spPr>
          <a:xfrm>
            <a:off x="3246582" y="5467927"/>
            <a:ext cx="56988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cxnSp>
        <p:nvCxnSpPr>
          <p:cNvPr id="12" name="Straight Connector 11">
            <a:extLst>
              <a:ext uri="{FF2B5EF4-FFF2-40B4-BE49-F238E27FC236}">
                <a16:creationId xmlns:a16="http://schemas.microsoft.com/office/drawing/2014/main" id="{A971834A-340B-483F-B256-39375BA610E8}"/>
              </a:ext>
            </a:extLst>
          </p:cNvPr>
          <p:cNvCxnSpPr>
            <a:cxnSpLocks/>
          </p:cNvCxnSpPr>
          <p:nvPr/>
        </p:nvCxnSpPr>
        <p:spPr>
          <a:xfrm>
            <a:off x="3908075" y="4525817"/>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B3D7B87-7EC0-4A02-99DD-1739AB6B0BD0}"/>
              </a:ext>
            </a:extLst>
          </p:cNvPr>
          <p:cNvSpPr/>
          <p:nvPr/>
        </p:nvSpPr>
        <p:spPr>
          <a:xfrm>
            <a:off x="6991927"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8E6CC0-20BD-4EC4-90B8-2060B3C46532}"/>
              </a:ext>
            </a:extLst>
          </p:cNvPr>
          <p:cNvSpPr/>
          <p:nvPr/>
        </p:nvSpPr>
        <p:spPr>
          <a:xfrm>
            <a:off x="7227454"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ADEBF6C-30B5-4F63-BF27-B3E4CDB50C41}"/>
              </a:ext>
            </a:extLst>
          </p:cNvPr>
          <p:cNvSpPr/>
          <p:nvPr/>
        </p:nvSpPr>
        <p:spPr>
          <a:xfrm>
            <a:off x="7462981"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3728B6D-FE88-4631-8811-A8A9743B9A82}"/>
              </a:ext>
            </a:extLst>
          </p:cNvPr>
          <p:cNvSpPr/>
          <p:nvPr/>
        </p:nvSpPr>
        <p:spPr>
          <a:xfrm>
            <a:off x="7721599"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A177FD6A-B83B-4543-A8EC-F0DC55644F45}"/>
              </a:ext>
            </a:extLst>
          </p:cNvPr>
          <p:cNvCxnSpPr>
            <a:cxnSpLocks/>
          </p:cNvCxnSpPr>
          <p:nvPr/>
        </p:nvCxnSpPr>
        <p:spPr>
          <a:xfrm>
            <a:off x="3908075" y="4059379"/>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74CBF41-D289-4BAA-898C-490EA9978E18}"/>
              </a:ext>
            </a:extLst>
          </p:cNvPr>
          <p:cNvSpPr/>
          <p:nvPr/>
        </p:nvSpPr>
        <p:spPr>
          <a:xfrm>
            <a:off x="6991927" y="398548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678D35A-E45B-4AB5-AF06-3E55C1A9147F}"/>
              </a:ext>
            </a:extLst>
          </p:cNvPr>
          <p:cNvSpPr/>
          <p:nvPr/>
        </p:nvSpPr>
        <p:spPr>
          <a:xfrm>
            <a:off x="7227454" y="398548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C0B2E73-943E-47E4-89A2-21E7E55FD59D}"/>
              </a:ext>
            </a:extLst>
          </p:cNvPr>
          <p:cNvSpPr/>
          <p:nvPr/>
        </p:nvSpPr>
        <p:spPr>
          <a:xfrm>
            <a:off x="7462981" y="398548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52EBC35-FD95-465E-B399-FC09DAF9C992}"/>
              </a:ext>
            </a:extLst>
          </p:cNvPr>
          <p:cNvSpPr/>
          <p:nvPr/>
        </p:nvSpPr>
        <p:spPr>
          <a:xfrm>
            <a:off x="7721599" y="398548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5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BA8D92-3D1B-454E-A0AD-441FBD443116}"/>
              </a:ext>
            </a:extLst>
          </p:cNvPr>
          <p:cNvSpPr txBox="1"/>
          <p:nvPr/>
        </p:nvSpPr>
        <p:spPr>
          <a:xfrm>
            <a:off x="4130841" y="1148125"/>
            <a:ext cx="3914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8.4 ÷ 1.4 = ?</a:t>
            </a:r>
          </a:p>
        </p:txBody>
      </p:sp>
      <p:cxnSp>
        <p:nvCxnSpPr>
          <p:cNvPr id="5" name="Straight Connector 4">
            <a:extLst>
              <a:ext uri="{FF2B5EF4-FFF2-40B4-BE49-F238E27FC236}">
                <a16:creationId xmlns:a16="http://schemas.microsoft.com/office/drawing/2014/main" id="{D55A200B-FB9B-437A-9E90-E1448C7EA7BA}"/>
              </a:ext>
            </a:extLst>
          </p:cNvPr>
          <p:cNvCxnSpPr>
            <a:cxnSpLocks/>
          </p:cNvCxnSpPr>
          <p:nvPr/>
        </p:nvCxnSpPr>
        <p:spPr>
          <a:xfrm>
            <a:off x="3908075" y="4996872"/>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1503A9E-F445-4506-AAAC-186A964FCFAE}"/>
              </a:ext>
            </a:extLst>
          </p:cNvPr>
          <p:cNvSpPr/>
          <p:nvPr/>
        </p:nvSpPr>
        <p:spPr>
          <a:xfrm>
            <a:off x="6991927"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D1F2C3B-89B0-4FC2-A7FD-0E510FCDF140}"/>
              </a:ext>
            </a:extLst>
          </p:cNvPr>
          <p:cNvSpPr/>
          <p:nvPr/>
        </p:nvSpPr>
        <p:spPr>
          <a:xfrm>
            <a:off x="7227454"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679BC27-AB06-4DDA-88D9-1EF9CE1DA659}"/>
              </a:ext>
            </a:extLst>
          </p:cNvPr>
          <p:cNvSpPr/>
          <p:nvPr/>
        </p:nvSpPr>
        <p:spPr>
          <a:xfrm>
            <a:off x="7462981"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A17652E-F5A8-4B46-B956-30555A554E1A}"/>
              </a:ext>
            </a:extLst>
          </p:cNvPr>
          <p:cNvSpPr/>
          <p:nvPr/>
        </p:nvSpPr>
        <p:spPr>
          <a:xfrm>
            <a:off x="7721599"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8526281-54E3-4675-8C6F-38FA8A83F857}"/>
              </a:ext>
            </a:extLst>
          </p:cNvPr>
          <p:cNvSpPr txBox="1"/>
          <p:nvPr/>
        </p:nvSpPr>
        <p:spPr>
          <a:xfrm>
            <a:off x="3246582" y="5467927"/>
            <a:ext cx="56988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Voila!</a:t>
            </a:r>
          </a:p>
        </p:txBody>
      </p:sp>
      <p:cxnSp>
        <p:nvCxnSpPr>
          <p:cNvPr id="12" name="Straight Connector 11">
            <a:extLst>
              <a:ext uri="{FF2B5EF4-FFF2-40B4-BE49-F238E27FC236}">
                <a16:creationId xmlns:a16="http://schemas.microsoft.com/office/drawing/2014/main" id="{A971834A-340B-483F-B256-39375BA610E8}"/>
              </a:ext>
            </a:extLst>
          </p:cNvPr>
          <p:cNvCxnSpPr>
            <a:cxnSpLocks/>
          </p:cNvCxnSpPr>
          <p:nvPr/>
        </p:nvCxnSpPr>
        <p:spPr>
          <a:xfrm>
            <a:off x="3908075" y="4525817"/>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B3D7B87-7EC0-4A02-99DD-1739AB6B0BD0}"/>
              </a:ext>
            </a:extLst>
          </p:cNvPr>
          <p:cNvSpPr/>
          <p:nvPr/>
        </p:nvSpPr>
        <p:spPr>
          <a:xfrm>
            <a:off x="6991927"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8E6CC0-20BD-4EC4-90B8-2060B3C46532}"/>
              </a:ext>
            </a:extLst>
          </p:cNvPr>
          <p:cNvSpPr/>
          <p:nvPr/>
        </p:nvSpPr>
        <p:spPr>
          <a:xfrm>
            <a:off x="7227454"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ADEBF6C-30B5-4F63-BF27-B3E4CDB50C41}"/>
              </a:ext>
            </a:extLst>
          </p:cNvPr>
          <p:cNvSpPr/>
          <p:nvPr/>
        </p:nvSpPr>
        <p:spPr>
          <a:xfrm>
            <a:off x="7462981"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3728B6D-FE88-4631-8811-A8A9743B9A82}"/>
              </a:ext>
            </a:extLst>
          </p:cNvPr>
          <p:cNvSpPr/>
          <p:nvPr/>
        </p:nvSpPr>
        <p:spPr>
          <a:xfrm>
            <a:off x="7721599" y="4451926"/>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A177FD6A-B83B-4543-A8EC-F0DC55644F45}"/>
              </a:ext>
            </a:extLst>
          </p:cNvPr>
          <p:cNvCxnSpPr>
            <a:cxnSpLocks/>
          </p:cNvCxnSpPr>
          <p:nvPr/>
        </p:nvCxnSpPr>
        <p:spPr>
          <a:xfrm>
            <a:off x="3908075" y="4059379"/>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74CBF41-D289-4BAA-898C-490EA9978E18}"/>
              </a:ext>
            </a:extLst>
          </p:cNvPr>
          <p:cNvSpPr/>
          <p:nvPr/>
        </p:nvSpPr>
        <p:spPr>
          <a:xfrm>
            <a:off x="6991927" y="398548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678D35A-E45B-4AB5-AF06-3E55C1A9147F}"/>
              </a:ext>
            </a:extLst>
          </p:cNvPr>
          <p:cNvSpPr/>
          <p:nvPr/>
        </p:nvSpPr>
        <p:spPr>
          <a:xfrm>
            <a:off x="7227454" y="398548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C0B2E73-943E-47E4-89A2-21E7E55FD59D}"/>
              </a:ext>
            </a:extLst>
          </p:cNvPr>
          <p:cNvSpPr/>
          <p:nvPr/>
        </p:nvSpPr>
        <p:spPr>
          <a:xfrm>
            <a:off x="7462981" y="398548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52EBC35-FD95-465E-B399-FC09DAF9C992}"/>
              </a:ext>
            </a:extLst>
          </p:cNvPr>
          <p:cNvSpPr/>
          <p:nvPr/>
        </p:nvSpPr>
        <p:spPr>
          <a:xfrm>
            <a:off x="7721599" y="398548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964789F2-B87F-4D65-8CBC-F38647BE14F0}"/>
              </a:ext>
            </a:extLst>
          </p:cNvPr>
          <p:cNvCxnSpPr>
            <a:cxnSpLocks/>
          </p:cNvCxnSpPr>
          <p:nvPr/>
        </p:nvCxnSpPr>
        <p:spPr>
          <a:xfrm>
            <a:off x="3908075" y="3588324"/>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04DDEDB-250A-4CC4-9A36-B5597E8AB6C9}"/>
              </a:ext>
            </a:extLst>
          </p:cNvPr>
          <p:cNvSpPr/>
          <p:nvPr/>
        </p:nvSpPr>
        <p:spPr>
          <a:xfrm>
            <a:off x="6991927" y="3514433"/>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4C666F8-0BAF-4833-8DF8-C078F9472812}"/>
              </a:ext>
            </a:extLst>
          </p:cNvPr>
          <p:cNvSpPr/>
          <p:nvPr/>
        </p:nvSpPr>
        <p:spPr>
          <a:xfrm>
            <a:off x="7227454" y="3514433"/>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9E007ABF-0BC6-4FAD-9769-6FCD7B54845E}"/>
              </a:ext>
            </a:extLst>
          </p:cNvPr>
          <p:cNvSpPr/>
          <p:nvPr/>
        </p:nvSpPr>
        <p:spPr>
          <a:xfrm>
            <a:off x="7462981" y="3514433"/>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51D458FA-06AB-4C3B-8534-A637BCDEE393}"/>
              </a:ext>
            </a:extLst>
          </p:cNvPr>
          <p:cNvSpPr/>
          <p:nvPr/>
        </p:nvSpPr>
        <p:spPr>
          <a:xfrm>
            <a:off x="7721599" y="3514433"/>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AB0AE556-B153-4C30-8546-7F10E894CFCC}"/>
              </a:ext>
            </a:extLst>
          </p:cNvPr>
          <p:cNvCxnSpPr>
            <a:cxnSpLocks/>
          </p:cNvCxnSpPr>
          <p:nvPr/>
        </p:nvCxnSpPr>
        <p:spPr>
          <a:xfrm>
            <a:off x="3908075" y="3117269"/>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7B0A102-A151-4BBD-8FD1-A0A6CD45E1F0}"/>
              </a:ext>
            </a:extLst>
          </p:cNvPr>
          <p:cNvSpPr/>
          <p:nvPr/>
        </p:nvSpPr>
        <p:spPr>
          <a:xfrm>
            <a:off x="6991927" y="304337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6B4C224-B01C-4815-9AF2-EF5A81AA0208}"/>
              </a:ext>
            </a:extLst>
          </p:cNvPr>
          <p:cNvSpPr/>
          <p:nvPr/>
        </p:nvSpPr>
        <p:spPr>
          <a:xfrm>
            <a:off x="7227454" y="304337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D412D1C-8104-4BE4-8097-E74BEC2E510D}"/>
              </a:ext>
            </a:extLst>
          </p:cNvPr>
          <p:cNvSpPr/>
          <p:nvPr/>
        </p:nvSpPr>
        <p:spPr>
          <a:xfrm>
            <a:off x="7462981" y="304337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4FE2AD49-E3FB-4593-B9EE-730C18BD818B}"/>
              </a:ext>
            </a:extLst>
          </p:cNvPr>
          <p:cNvSpPr/>
          <p:nvPr/>
        </p:nvSpPr>
        <p:spPr>
          <a:xfrm>
            <a:off x="7721599" y="3043378"/>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782A5767-DD22-4B1A-80AF-E51E8C4CB96A}"/>
              </a:ext>
            </a:extLst>
          </p:cNvPr>
          <p:cNvCxnSpPr>
            <a:cxnSpLocks/>
          </p:cNvCxnSpPr>
          <p:nvPr/>
        </p:nvCxnSpPr>
        <p:spPr>
          <a:xfrm>
            <a:off x="3908075" y="2650831"/>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C64DFFA6-2B66-4588-9449-7F41CA6956DE}"/>
              </a:ext>
            </a:extLst>
          </p:cNvPr>
          <p:cNvSpPr/>
          <p:nvPr/>
        </p:nvSpPr>
        <p:spPr>
          <a:xfrm>
            <a:off x="6991927" y="2576940"/>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DA91F68-35DB-478D-9A7A-98B96E63A0CF}"/>
              </a:ext>
            </a:extLst>
          </p:cNvPr>
          <p:cNvSpPr/>
          <p:nvPr/>
        </p:nvSpPr>
        <p:spPr>
          <a:xfrm>
            <a:off x="7227454" y="2576940"/>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CEE1433-49B1-40E9-A1A9-93E02FC0ED5D}"/>
              </a:ext>
            </a:extLst>
          </p:cNvPr>
          <p:cNvSpPr/>
          <p:nvPr/>
        </p:nvSpPr>
        <p:spPr>
          <a:xfrm>
            <a:off x="7462981" y="2576940"/>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D82E6380-7BDA-4310-BAD3-335B699EBF47}"/>
              </a:ext>
            </a:extLst>
          </p:cNvPr>
          <p:cNvSpPr/>
          <p:nvPr/>
        </p:nvSpPr>
        <p:spPr>
          <a:xfrm>
            <a:off x="7721599" y="2576940"/>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1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BA8D92-3D1B-454E-A0AD-441FBD443116}"/>
              </a:ext>
            </a:extLst>
          </p:cNvPr>
          <p:cNvSpPr txBox="1"/>
          <p:nvPr/>
        </p:nvSpPr>
        <p:spPr>
          <a:xfrm>
            <a:off x="4130841" y="1148125"/>
            <a:ext cx="39142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8.4 ÷ 1.4 = ?</a:t>
            </a:r>
          </a:p>
        </p:txBody>
      </p:sp>
      <p:cxnSp>
        <p:nvCxnSpPr>
          <p:cNvPr id="5" name="Straight Connector 4">
            <a:extLst>
              <a:ext uri="{FF2B5EF4-FFF2-40B4-BE49-F238E27FC236}">
                <a16:creationId xmlns:a16="http://schemas.microsoft.com/office/drawing/2014/main" id="{D55A200B-FB9B-437A-9E90-E1448C7EA7BA}"/>
              </a:ext>
            </a:extLst>
          </p:cNvPr>
          <p:cNvCxnSpPr>
            <a:cxnSpLocks/>
          </p:cNvCxnSpPr>
          <p:nvPr/>
        </p:nvCxnSpPr>
        <p:spPr>
          <a:xfrm>
            <a:off x="3908075" y="4996872"/>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1503A9E-F445-4506-AAAC-186A964FCFAE}"/>
              </a:ext>
            </a:extLst>
          </p:cNvPr>
          <p:cNvSpPr/>
          <p:nvPr/>
        </p:nvSpPr>
        <p:spPr>
          <a:xfrm>
            <a:off x="6991927"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D1F2C3B-89B0-4FC2-A7FD-0E510FCDF140}"/>
              </a:ext>
            </a:extLst>
          </p:cNvPr>
          <p:cNvSpPr/>
          <p:nvPr/>
        </p:nvSpPr>
        <p:spPr>
          <a:xfrm>
            <a:off x="7227454"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679BC27-AB06-4DDA-88D9-1EF9CE1DA659}"/>
              </a:ext>
            </a:extLst>
          </p:cNvPr>
          <p:cNvSpPr/>
          <p:nvPr/>
        </p:nvSpPr>
        <p:spPr>
          <a:xfrm>
            <a:off x="7462981"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A17652E-F5A8-4B46-B956-30555A554E1A}"/>
              </a:ext>
            </a:extLst>
          </p:cNvPr>
          <p:cNvSpPr/>
          <p:nvPr/>
        </p:nvSpPr>
        <p:spPr>
          <a:xfrm>
            <a:off x="7721599" y="4922981"/>
            <a:ext cx="157018" cy="147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8526281-54E3-4675-8C6F-38FA8A83F857}"/>
              </a:ext>
            </a:extLst>
          </p:cNvPr>
          <p:cNvSpPr txBox="1"/>
          <p:nvPr/>
        </p:nvSpPr>
        <p:spPr>
          <a:xfrm>
            <a:off x="3246582" y="5467927"/>
            <a:ext cx="56988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Voila!</a:t>
            </a:r>
          </a:p>
        </p:txBody>
      </p:sp>
      <p:cxnSp>
        <p:nvCxnSpPr>
          <p:cNvPr id="12" name="Straight Connector 11">
            <a:extLst>
              <a:ext uri="{FF2B5EF4-FFF2-40B4-BE49-F238E27FC236}">
                <a16:creationId xmlns:a16="http://schemas.microsoft.com/office/drawing/2014/main" id="{A971834A-340B-483F-B256-39375BA610E8}"/>
              </a:ext>
            </a:extLst>
          </p:cNvPr>
          <p:cNvCxnSpPr>
            <a:cxnSpLocks/>
          </p:cNvCxnSpPr>
          <p:nvPr/>
        </p:nvCxnSpPr>
        <p:spPr>
          <a:xfrm>
            <a:off x="3908075" y="4525817"/>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B3D7B87-7EC0-4A02-99DD-1739AB6B0BD0}"/>
              </a:ext>
            </a:extLst>
          </p:cNvPr>
          <p:cNvSpPr/>
          <p:nvPr/>
        </p:nvSpPr>
        <p:spPr>
          <a:xfrm>
            <a:off x="6991927" y="4451926"/>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8E6CC0-20BD-4EC4-90B8-2060B3C46532}"/>
              </a:ext>
            </a:extLst>
          </p:cNvPr>
          <p:cNvSpPr/>
          <p:nvPr/>
        </p:nvSpPr>
        <p:spPr>
          <a:xfrm>
            <a:off x="7227454" y="4451926"/>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ADEBF6C-30B5-4F63-BF27-B3E4CDB50C41}"/>
              </a:ext>
            </a:extLst>
          </p:cNvPr>
          <p:cNvSpPr/>
          <p:nvPr/>
        </p:nvSpPr>
        <p:spPr>
          <a:xfrm>
            <a:off x="7462981" y="4451926"/>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3728B6D-FE88-4631-8811-A8A9743B9A82}"/>
              </a:ext>
            </a:extLst>
          </p:cNvPr>
          <p:cNvSpPr/>
          <p:nvPr/>
        </p:nvSpPr>
        <p:spPr>
          <a:xfrm>
            <a:off x="7721599" y="4451926"/>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A177FD6A-B83B-4543-A8EC-F0DC55644F45}"/>
              </a:ext>
            </a:extLst>
          </p:cNvPr>
          <p:cNvCxnSpPr>
            <a:cxnSpLocks/>
          </p:cNvCxnSpPr>
          <p:nvPr/>
        </p:nvCxnSpPr>
        <p:spPr>
          <a:xfrm>
            <a:off x="3908075" y="4059379"/>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74CBF41-D289-4BAA-898C-490EA9978E18}"/>
              </a:ext>
            </a:extLst>
          </p:cNvPr>
          <p:cNvSpPr/>
          <p:nvPr/>
        </p:nvSpPr>
        <p:spPr>
          <a:xfrm>
            <a:off x="6991927" y="3985488"/>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678D35A-E45B-4AB5-AF06-3E55C1A9147F}"/>
              </a:ext>
            </a:extLst>
          </p:cNvPr>
          <p:cNvSpPr/>
          <p:nvPr/>
        </p:nvSpPr>
        <p:spPr>
          <a:xfrm>
            <a:off x="7227454" y="3985488"/>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C0B2E73-943E-47E4-89A2-21E7E55FD59D}"/>
              </a:ext>
            </a:extLst>
          </p:cNvPr>
          <p:cNvSpPr/>
          <p:nvPr/>
        </p:nvSpPr>
        <p:spPr>
          <a:xfrm>
            <a:off x="7462981" y="3985488"/>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52EBC35-FD95-465E-B399-FC09DAF9C992}"/>
              </a:ext>
            </a:extLst>
          </p:cNvPr>
          <p:cNvSpPr/>
          <p:nvPr/>
        </p:nvSpPr>
        <p:spPr>
          <a:xfrm>
            <a:off x="7721599" y="3985488"/>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964789F2-B87F-4D65-8CBC-F38647BE14F0}"/>
              </a:ext>
            </a:extLst>
          </p:cNvPr>
          <p:cNvCxnSpPr>
            <a:cxnSpLocks/>
          </p:cNvCxnSpPr>
          <p:nvPr/>
        </p:nvCxnSpPr>
        <p:spPr>
          <a:xfrm>
            <a:off x="3908075" y="3588324"/>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04DDEDB-250A-4CC4-9A36-B5597E8AB6C9}"/>
              </a:ext>
            </a:extLst>
          </p:cNvPr>
          <p:cNvSpPr/>
          <p:nvPr/>
        </p:nvSpPr>
        <p:spPr>
          <a:xfrm>
            <a:off x="6991927" y="3514433"/>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4C666F8-0BAF-4833-8DF8-C078F9472812}"/>
              </a:ext>
            </a:extLst>
          </p:cNvPr>
          <p:cNvSpPr/>
          <p:nvPr/>
        </p:nvSpPr>
        <p:spPr>
          <a:xfrm>
            <a:off x="7227454" y="3514433"/>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9E007ABF-0BC6-4FAD-9769-6FCD7B54845E}"/>
              </a:ext>
            </a:extLst>
          </p:cNvPr>
          <p:cNvSpPr/>
          <p:nvPr/>
        </p:nvSpPr>
        <p:spPr>
          <a:xfrm>
            <a:off x="7462981" y="3514433"/>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51D458FA-06AB-4C3B-8534-A637BCDEE393}"/>
              </a:ext>
            </a:extLst>
          </p:cNvPr>
          <p:cNvSpPr/>
          <p:nvPr/>
        </p:nvSpPr>
        <p:spPr>
          <a:xfrm>
            <a:off x="7721599" y="3514433"/>
            <a:ext cx="157018" cy="14778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AB0AE556-B153-4C30-8546-7F10E894CFCC}"/>
              </a:ext>
            </a:extLst>
          </p:cNvPr>
          <p:cNvCxnSpPr>
            <a:cxnSpLocks/>
          </p:cNvCxnSpPr>
          <p:nvPr/>
        </p:nvCxnSpPr>
        <p:spPr>
          <a:xfrm>
            <a:off x="3908075" y="3117269"/>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7B0A102-A151-4BBD-8FD1-A0A6CD45E1F0}"/>
              </a:ext>
            </a:extLst>
          </p:cNvPr>
          <p:cNvSpPr/>
          <p:nvPr/>
        </p:nvSpPr>
        <p:spPr>
          <a:xfrm>
            <a:off x="6991927" y="3043378"/>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6B4C224-B01C-4815-9AF2-EF5A81AA0208}"/>
              </a:ext>
            </a:extLst>
          </p:cNvPr>
          <p:cNvSpPr/>
          <p:nvPr/>
        </p:nvSpPr>
        <p:spPr>
          <a:xfrm>
            <a:off x="7227454" y="3043378"/>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D412D1C-8104-4BE4-8097-E74BEC2E510D}"/>
              </a:ext>
            </a:extLst>
          </p:cNvPr>
          <p:cNvSpPr/>
          <p:nvPr/>
        </p:nvSpPr>
        <p:spPr>
          <a:xfrm>
            <a:off x="7462981" y="3043378"/>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4FE2AD49-E3FB-4593-B9EE-730C18BD818B}"/>
              </a:ext>
            </a:extLst>
          </p:cNvPr>
          <p:cNvSpPr/>
          <p:nvPr/>
        </p:nvSpPr>
        <p:spPr>
          <a:xfrm>
            <a:off x="7721599" y="3043378"/>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782A5767-DD22-4B1A-80AF-E51E8C4CB96A}"/>
              </a:ext>
            </a:extLst>
          </p:cNvPr>
          <p:cNvCxnSpPr>
            <a:cxnSpLocks/>
          </p:cNvCxnSpPr>
          <p:nvPr/>
        </p:nvCxnSpPr>
        <p:spPr>
          <a:xfrm>
            <a:off x="3908075" y="2650831"/>
            <a:ext cx="255737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C64DFFA6-2B66-4588-9449-7F41CA6956DE}"/>
              </a:ext>
            </a:extLst>
          </p:cNvPr>
          <p:cNvSpPr/>
          <p:nvPr/>
        </p:nvSpPr>
        <p:spPr>
          <a:xfrm>
            <a:off x="6991927" y="2576940"/>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DA91F68-35DB-478D-9A7A-98B96E63A0CF}"/>
              </a:ext>
            </a:extLst>
          </p:cNvPr>
          <p:cNvSpPr/>
          <p:nvPr/>
        </p:nvSpPr>
        <p:spPr>
          <a:xfrm>
            <a:off x="7227454" y="2576940"/>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CEE1433-49B1-40E9-A1A9-93E02FC0ED5D}"/>
              </a:ext>
            </a:extLst>
          </p:cNvPr>
          <p:cNvSpPr/>
          <p:nvPr/>
        </p:nvSpPr>
        <p:spPr>
          <a:xfrm>
            <a:off x="7462981" y="2576940"/>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D82E6380-7BDA-4310-BAD3-335B699EBF47}"/>
              </a:ext>
            </a:extLst>
          </p:cNvPr>
          <p:cNvSpPr/>
          <p:nvPr/>
        </p:nvSpPr>
        <p:spPr>
          <a:xfrm>
            <a:off x="7721599" y="2576940"/>
            <a:ext cx="157018" cy="14778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3C183947-E4B4-44BE-B92F-9C7B0C831E4F}"/>
              </a:ext>
            </a:extLst>
          </p:cNvPr>
          <p:cNvSpPr/>
          <p:nvPr/>
        </p:nvSpPr>
        <p:spPr>
          <a:xfrm>
            <a:off x="8179211" y="2971907"/>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38" name="Oval 37">
            <a:extLst>
              <a:ext uri="{FF2B5EF4-FFF2-40B4-BE49-F238E27FC236}">
                <a16:creationId xmlns:a16="http://schemas.microsoft.com/office/drawing/2014/main" id="{13D27E59-D8D4-4A86-BDEB-4E97CA5A1BA7}"/>
              </a:ext>
            </a:extLst>
          </p:cNvPr>
          <p:cNvSpPr/>
          <p:nvPr/>
        </p:nvSpPr>
        <p:spPr>
          <a:xfrm>
            <a:off x="3110362" y="3870366"/>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39" name="Oval 38">
            <a:extLst>
              <a:ext uri="{FF2B5EF4-FFF2-40B4-BE49-F238E27FC236}">
                <a16:creationId xmlns:a16="http://schemas.microsoft.com/office/drawing/2014/main" id="{A0DCB07C-BD77-4B7C-8D2A-9AFD163615F5}"/>
              </a:ext>
            </a:extLst>
          </p:cNvPr>
          <p:cNvSpPr/>
          <p:nvPr/>
        </p:nvSpPr>
        <p:spPr>
          <a:xfrm>
            <a:off x="3112548" y="4356111"/>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40" name="Oval 39">
            <a:extLst>
              <a:ext uri="{FF2B5EF4-FFF2-40B4-BE49-F238E27FC236}">
                <a16:creationId xmlns:a16="http://schemas.microsoft.com/office/drawing/2014/main" id="{C3F3876B-C87D-4421-AC74-11DC999319AF}"/>
              </a:ext>
            </a:extLst>
          </p:cNvPr>
          <p:cNvSpPr/>
          <p:nvPr/>
        </p:nvSpPr>
        <p:spPr>
          <a:xfrm>
            <a:off x="3133453" y="4828903"/>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41" name="Oval 40">
            <a:extLst>
              <a:ext uri="{FF2B5EF4-FFF2-40B4-BE49-F238E27FC236}">
                <a16:creationId xmlns:a16="http://schemas.microsoft.com/office/drawing/2014/main" id="{90987C66-36E4-4D3B-BAC3-A226C7FB0A7D}"/>
              </a:ext>
            </a:extLst>
          </p:cNvPr>
          <p:cNvSpPr/>
          <p:nvPr/>
        </p:nvSpPr>
        <p:spPr>
          <a:xfrm>
            <a:off x="8179211" y="3906100"/>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42" name="Oval 41">
            <a:extLst>
              <a:ext uri="{FF2B5EF4-FFF2-40B4-BE49-F238E27FC236}">
                <a16:creationId xmlns:a16="http://schemas.microsoft.com/office/drawing/2014/main" id="{B23B57D3-E299-44EC-AAE9-B819A1AD7595}"/>
              </a:ext>
            </a:extLst>
          </p:cNvPr>
          <p:cNvSpPr/>
          <p:nvPr/>
        </p:nvSpPr>
        <p:spPr>
          <a:xfrm>
            <a:off x="8179211" y="4848209"/>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43" name="Oval 42">
            <a:extLst>
              <a:ext uri="{FF2B5EF4-FFF2-40B4-BE49-F238E27FC236}">
                <a16:creationId xmlns:a16="http://schemas.microsoft.com/office/drawing/2014/main" id="{415048F8-EB11-4567-B300-3B470A42064D}"/>
              </a:ext>
            </a:extLst>
          </p:cNvPr>
          <p:cNvSpPr/>
          <p:nvPr/>
        </p:nvSpPr>
        <p:spPr>
          <a:xfrm>
            <a:off x="3110362" y="2468295"/>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44" name="Oval 43">
            <a:extLst>
              <a:ext uri="{FF2B5EF4-FFF2-40B4-BE49-F238E27FC236}">
                <a16:creationId xmlns:a16="http://schemas.microsoft.com/office/drawing/2014/main" id="{D5890BF5-6654-437F-B556-E10A0A7BA064}"/>
              </a:ext>
            </a:extLst>
          </p:cNvPr>
          <p:cNvSpPr/>
          <p:nvPr/>
        </p:nvSpPr>
        <p:spPr>
          <a:xfrm>
            <a:off x="3112548" y="2954040"/>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45" name="Oval 44">
            <a:extLst>
              <a:ext uri="{FF2B5EF4-FFF2-40B4-BE49-F238E27FC236}">
                <a16:creationId xmlns:a16="http://schemas.microsoft.com/office/drawing/2014/main" id="{B36F10FE-22AD-4043-91DC-DF6013A78BCB}"/>
              </a:ext>
            </a:extLst>
          </p:cNvPr>
          <p:cNvSpPr/>
          <p:nvPr/>
        </p:nvSpPr>
        <p:spPr>
          <a:xfrm>
            <a:off x="3133453" y="3426832"/>
            <a:ext cx="696113" cy="3065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98218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4063E-F7E9-4592-8742-BB2D49BC824F}"/>
              </a:ext>
            </a:extLst>
          </p:cNvPr>
          <p:cNvPicPr>
            <a:picLocks noChangeAspect="1"/>
          </p:cNvPicPr>
          <p:nvPr/>
        </p:nvPicPr>
        <p:blipFill rotWithShape="1">
          <a:blip r:embed="rId2"/>
          <a:srcRect b="12777"/>
          <a:stretch/>
        </p:blipFill>
        <p:spPr>
          <a:xfrm>
            <a:off x="457450" y="831432"/>
            <a:ext cx="6753225" cy="4594307"/>
          </a:xfrm>
          <a:prstGeom prst="rect">
            <a:avLst/>
          </a:prstGeom>
        </p:spPr>
      </p:pic>
      <p:pic>
        <p:nvPicPr>
          <p:cNvPr id="3" name="Picture 2">
            <a:extLst>
              <a:ext uri="{FF2B5EF4-FFF2-40B4-BE49-F238E27FC236}">
                <a16:creationId xmlns:a16="http://schemas.microsoft.com/office/drawing/2014/main" id="{E73F1B04-B227-4A02-96B5-364CA4DF7F46}"/>
              </a:ext>
            </a:extLst>
          </p:cNvPr>
          <p:cNvPicPr>
            <a:picLocks noChangeAspect="1"/>
          </p:cNvPicPr>
          <p:nvPr/>
        </p:nvPicPr>
        <p:blipFill>
          <a:blip r:embed="rId3"/>
          <a:stretch>
            <a:fillRect/>
          </a:stretch>
        </p:blipFill>
        <p:spPr>
          <a:xfrm>
            <a:off x="6932438" y="1155031"/>
            <a:ext cx="4221337" cy="4270709"/>
          </a:xfrm>
          <a:prstGeom prst="rect">
            <a:avLst/>
          </a:prstGeom>
        </p:spPr>
      </p:pic>
      <p:pic>
        <p:nvPicPr>
          <p:cNvPr id="4" name="Picture 3">
            <a:extLst>
              <a:ext uri="{FF2B5EF4-FFF2-40B4-BE49-F238E27FC236}">
                <a16:creationId xmlns:a16="http://schemas.microsoft.com/office/drawing/2014/main" id="{B0201D36-ADBB-45B7-8E90-DED386E43FBD}"/>
              </a:ext>
            </a:extLst>
          </p:cNvPr>
          <p:cNvPicPr>
            <a:picLocks noChangeAspect="1"/>
          </p:cNvPicPr>
          <p:nvPr/>
        </p:nvPicPr>
        <p:blipFill rotWithShape="1">
          <a:blip r:embed="rId2"/>
          <a:srcRect l="28383" t="87223" r="29749"/>
          <a:stretch/>
        </p:blipFill>
        <p:spPr>
          <a:xfrm>
            <a:off x="4572000" y="5437267"/>
            <a:ext cx="2827421" cy="673018"/>
          </a:xfrm>
          <a:prstGeom prst="rect">
            <a:avLst/>
          </a:prstGeom>
        </p:spPr>
      </p:pic>
    </p:spTree>
    <p:extLst>
      <p:ext uri="{BB962C8B-B14F-4D97-AF65-F5344CB8AC3E}">
        <p14:creationId xmlns:p14="http://schemas.microsoft.com/office/powerpoint/2010/main" val="104559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2573-8F09-4DAC-8FB9-1E78FE2F3D11}"/>
              </a:ext>
            </a:extLst>
          </p:cNvPr>
          <p:cNvSpPr>
            <a:spLocks noGrp="1"/>
          </p:cNvSpPr>
          <p:nvPr>
            <p:ph type="title"/>
          </p:nvPr>
        </p:nvSpPr>
        <p:spPr/>
        <p:txBody>
          <a:bodyPr/>
          <a:lstStyle/>
          <a:p>
            <a:r>
              <a:rPr lang="en-US" dirty="0"/>
              <a:t>Rules That Expire</a:t>
            </a:r>
          </a:p>
        </p:txBody>
      </p:sp>
      <p:sp>
        <p:nvSpPr>
          <p:cNvPr id="3" name="Content Placeholder 2">
            <a:extLst>
              <a:ext uri="{FF2B5EF4-FFF2-40B4-BE49-F238E27FC236}">
                <a16:creationId xmlns:a16="http://schemas.microsoft.com/office/drawing/2014/main" id="{A2351AB9-2549-4D97-A9C6-563B8702D585}"/>
              </a:ext>
            </a:extLst>
          </p:cNvPr>
          <p:cNvSpPr>
            <a:spLocks noGrp="1"/>
          </p:cNvSpPr>
          <p:nvPr>
            <p:ph idx="1"/>
          </p:nvPr>
        </p:nvSpPr>
        <p:spPr/>
        <p:txBody>
          <a:bodyPr>
            <a:normAutofit/>
          </a:bodyPr>
          <a:lstStyle/>
          <a:p>
            <a:pPr marL="514350" indent="-514350">
              <a:buFont typeface="+mj-lt"/>
              <a:buAutoNum type="arabicPeriod"/>
            </a:pPr>
            <a:r>
              <a:rPr lang="en-US" sz="2800" dirty="0"/>
              <a:t>When you multiply a number by 10 just add a zero to the end of the number.</a:t>
            </a:r>
          </a:p>
          <a:p>
            <a:pPr marL="514350" indent="-514350">
              <a:buFont typeface="+mj-lt"/>
              <a:buAutoNum type="arabicPeriod"/>
            </a:pPr>
            <a:r>
              <a:rPr lang="en-US" sz="2800" dirty="0"/>
              <a:t>Use keywords to solve word problems.</a:t>
            </a:r>
          </a:p>
          <a:p>
            <a:pPr marL="514350" indent="-514350">
              <a:buFont typeface="+mj-lt"/>
              <a:buAutoNum type="arabicPeriod"/>
            </a:pPr>
            <a:r>
              <a:rPr lang="en-US" sz="2800" dirty="0"/>
              <a:t>You can’t take a bigger number from a smaller number.</a:t>
            </a:r>
          </a:p>
          <a:p>
            <a:pPr marL="514350" indent="-514350">
              <a:buFont typeface="+mj-lt"/>
              <a:buAutoNum type="arabicPeriod"/>
            </a:pPr>
            <a:r>
              <a:rPr lang="en-US" sz="2800" dirty="0"/>
              <a:t>Addition and multiplication make numbers bigger.</a:t>
            </a:r>
          </a:p>
          <a:p>
            <a:pPr marL="514350" indent="-514350">
              <a:buFont typeface="+mj-lt"/>
              <a:buAutoNum type="arabicPeriod"/>
            </a:pPr>
            <a:r>
              <a:rPr lang="en-US" sz="2800" dirty="0"/>
              <a:t>Subtraction and division make numbers smaller.</a:t>
            </a:r>
          </a:p>
          <a:p>
            <a:pPr marL="514350" indent="-514350">
              <a:buFont typeface="+mj-lt"/>
              <a:buAutoNum type="arabicPeriod"/>
            </a:pPr>
            <a:r>
              <a:rPr lang="en-US" sz="2800" dirty="0"/>
              <a:t>You always divide the larger number by the smaller number.</a:t>
            </a:r>
          </a:p>
          <a:p>
            <a:endParaRPr lang="en-US" dirty="0"/>
          </a:p>
        </p:txBody>
      </p:sp>
    </p:spTree>
    <p:extLst>
      <p:ext uri="{BB962C8B-B14F-4D97-AF65-F5344CB8AC3E}">
        <p14:creationId xmlns:p14="http://schemas.microsoft.com/office/powerpoint/2010/main" val="181893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CTM_R_LogoandName4C_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55" y="6405686"/>
            <a:ext cx="1737148" cy="452314"/>
          </a:xfrm>
          <a:prstGeom prst="rect">
            <a:avLst/>
          </a:prstGeom>
        </p:spPr>
      </p:pic>
      <p:pic>
        <p:nvPicPr>
          <p:cNvPr id="7" name="Picture 6" descr="14861 principles to action cover bar 1.jpg">
            <a:extLst>
              <a:ext uri="{FF2B5EF4-FFF2-40B4-BE49-F238E27FC236}">
                <a16:creationId xmlns:a16="http://schemas.microsoft.com/office/drawing/2014/main" id="{14ACF9C1-A2A0-4AD3-B7E6-C3A8B202C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5" y="-23724"/>
            <a:ext cx="889121" cy="6894423"/>
          </a:xfrm>
          <a:prstGeom prst="rect">
            <a:avLst/>
          </a:prstGeom>
        </p:spPr>
      </p:pic>
      <p:pic>
        <p:nvPicPr>
          <p:cNvPr id="8" name="Picture 7" descr="14861 principles to action cover.psd">
            <a:extLst>
              <a:ext uri="{FF2B5EF4-FFF2-40B4-BE49-F238E27FC236}">
                <a16:creationId xmlns:a16="http://schemas.microsoft.com/office/drawing/2014/main" id="{7492ED2E-89EE-4DF7-9080-F18F4DCBB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903" y="182744"/>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graphicFrame>
        <p:nvGraphicFramePr>
          <p:cNvPr id="9" name="object 4">
            <a:extLst>
              <a:ext uri="{FF2B5EF4-FFF2-40B4-BE49-F238E27FC236}">
                <a16:creationId xmlns:a16="http://schemas.microsoft.com/office/drawing/2014/main" id="{1F864CB0-EDFF-4778-9FBA-7C9F5841EF0A}"/>
              </a:ext>
            </a:extLst>
          </p:cNvPr>
          <p:cNvGraphicFramePr>
            <a:graphicFrameLocks noGrp="1"/>
          </p:cNvGraphicFramePr>
          <p:nvPr>
            <p:extLst>
              <p:ext uri="{D42A27DB-BD31-4B8C-83A1-F6EECF244321}">
                <p14:modId xmlns:p14="http://schemas.microsoft.com/office/powerpoint/2010/main" val="419254016"/>
              </p:ext>
            </p:extLst>
          </p:nvPr>
        </p:nvGraphicFramePr>
        <p:xfrm>
          <a:off x="1144023" y="195025"/>
          <a:ext cx="10793074" cy="6272681"/>
        </p:xfrm>
        <a:graphic>
          <a:graphicData uri="http://schemas.openxmlformats.org/drawingml/2006/table">
            <a:tbl>
              <a:tblPr firstRow="1" bandRow="1">
                <a:tableStyleId>{2D5ABB26-0587-4C30-8999-92F81FD0307C}</a:tableStyleId>
              </a:tblPr>
              <a:tblGrid>
                <a:gridCol w="5396537">
                  <a:extLst>
                    <a:ext uri="{9D8B030D-6E8A-4147-A177-3AD203B41FA5}">
                      <a16:colId xmlns:a16="http://schemas.microsoft.com/office/drawing/2014/main" val="20000"/>
                    </a:ext>
                  </a:extLst>
                </a:gridCol>
                <a:gridCol w="5396537">
                  <a:extLst>
                    <a:ext uri="{9D8B030D-6E8A-4147-A177-3AD203B41FA5}">
                      <a16:colId xmlns:a16="http://schemas.microsoft.com/office/drawing/2014/main" val="20001"/>
                    </a:ext>
                  </a:extLst>
                </a:gridCol>
              </a:tblGrid>
              <a:tr h="442998">
                <a:tc gridSpan="2">
                  <a:txBody>
                    <a:bodyPr/>
                    <a:lstStyle/>
                    <a:p>
                      <a:pPr marL="0" indent="0" algn="ctr">
                        <a:lnSpc>
                          <a:spcPct val="100000"/>
                        </a:lnSpc>
                        <a:spcBef>
                          <a:spcPts val="730"/>
                        </a:spcBef>
                      </a:pPr>
                      <a:r>
                        <a:rPr sz="1600" b="1" spc="15" dirty="0">
                          <a:solidFill>
                            <a:srgbClr val="FFFFFF"/>
                          </a:solidFill>
                          <a:latin typeface="Gill Sans MT"/>
                          <a:cs typeface="Gill Sans MT"/>
                        </a:rPr>
                        <a:t>Beliefs </a:t>
                      </a:r>
                      <a:r>
                        <a:rPr sz="1600" b="1" spc="20" dirty="0">
                          <a:solidFill>
                            <a:srgbClr val="FFFFFF"/>
                          </a:solidFill>
                          <a:latin typeface="Gill Sans MT"/>
                          <a:cs typeface="Gill Sans MT"/>
                        </a:rPr>
                        <a:t>about </a:t>
                      </a:r>
                      <a:r>
                        <a:rPr sz="1600" b="1" spc="15" dirty="0">
                          <a:solidFill>
                            <a:srgbClr val="FFFFFF"/>
                          </a:solidFill>
                          <a:latin typeface="Gill Sans MT"/>
                          <a:cs typeface="Gill Sans MT"/>
                        </a:rPr>
                        <a:t>teaching </a:t>
                      </a:r>
                      <a:r>
                        <a:rPr sz="1600" b="1" spc="20" dirty="0">
                          <a:solidFill>
                            <a:srgbClr val="FFFFFF"/>
                          </a:solidFill>
                          <a:latin typeface="Gill Sans MT"/>
                          <a:cs typeface="Gill Sans MT"/>
                        </a:rPr>
                        <a:t>and </a:t>
                      </a:r>
                      <a:r>
                        <a:rPr sz="1600" b="1" spc="10" dirty="0">
                          <a:solidFill>
                            <a:srgbClr val="FFFFFF"/>
                          </a:solidFill>
                          <a:latin typeface="Gill Sans MT"/>
                          <a:cs typeface="Gill Sans MT"/>
                        </a:rPr>
                        <a:t>learning</a:t>
                      </a:r>
                      <a:r>
                        <a:rPr sz="1600" b="1" spc="25" dirty="0">
                          <a:solidFill>
                            <a:srgbClr val="FFFFFF"/>
                          </a:solidFill>
                          <a:latin typeface="Gill Sans MT"/>
                          <a:cs typeface="Gill Sans MT"/>
                        </a:rPr>
                        <a:t> </a:t>
                      </a:r>
                      <a:r>
                        <a:rPr lang="en-US" sz="1600" b="1" spc="-5" dirty="0">
                          <a:solidFill>
                            <a:srgbClr val="FFFFFF"/>
                          </a:solidFill>
                          <a:latin typeface="Gill Sans MT"/>
                          <a:cs typeface="Gill Sans MT"/>
                        </a:rPr>
                        <a:t> Mathematics</a:t>
                      </a:r>
                      <a:endParaRPr sz="1600" dirty="0">
                        <a:latin typeface="Gill Sans MT"/>
                        <a:cs typeface="Gill Sans MT"/>
                      </a:endParaRPr>
                    </a:p>
                  </a:txBody>
                  <a:tcPr marL="0" marR="0" marT="9271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005CA7"/>
                    </a:solidFill>
                  </a:tcPr>
                </a:tc>
                <a:tc hMerge="1">
                  <a:txBody>
                    <a:bodyPr/>
                    <a:lstStyle/>
                    <a:p>
                      <a:endParaRPr/>
                    </a:p>
                  </a:txBody>
                  <a:tcPr marL="0" marR="0" marT="0" marB="0"/>
                </a:tc>
                <a:extLst>
                  <a:ext uri="{0D108BD9-81ED-4DB2-BD59-A6C34878D82A}">
                    <a16:rowId xmlns:a16="http://schemas.microsoft.com/office/drawing/2014/main" val="10000"/>
                  </a:ext>
                </a:extLst>
              </a:tr>
              <a:tr h="294183">
                <a:tc>
                  <a:txBody>
                    <a:bodyPr/>
                    <a:lstStyle/>
                    <a:p>
                      <a:pPr marL="0" lvl="0" indent="0" algn="ctr">
                        <a:lnSpc>
                          <a:spcPct val="100000"/>
                        </a:lnSpc>
                        <a:spcBef>
                          <a:spcPts val="280"/>
                        </a:spcBef>
                      </a:pPr>
                      <a:r>
                        <a:rPr sz="1200" b="1" spc="5" dirty="0">
                          <a:solidFill>
                            <a:srgbClr val="231F20"/>
                          </a:solidFill>
                          <a:latin typeface="Gill Sans MT"/>
                          <a:cs typeface="Gill Sans MT"/>
                        </a:rPr>
                        <a:t>Unproductive</a:t>
                      </a:r>
                      <a:r>
                        <a:rPr sz="1200" b="1" spc="10" dirty="0">
                          <a:solidFill>
                            <a:srgbClr val="231F20"/>
                          </a:solidFill>
                          <a:latin typeface="Gill Sans MT"/>
                          <a:cs typeface="Gill Sans MT"/>
                        </a:rPr>
                        <a:t> </a:t>
                      </a:r>
                      <a:r>
                        <a:rPr sz="1200" b="1" spc="25" dirty="0">
                          <a:solidFill>
                            <a:srgbClr val="231F20"/>
                          </a:solidFill>
                          <a:latin typeface="Gill Sans MT"/>
                          <a:cs typeface="Gill Sans MT"/>
                        </a:rPr>
                        <a:t>beliefs</a:t>
                      </a:r>
                      <a:endParaRPr sz="1200" dirty="0">
                        <a:latin typeface="Gill Sans MT"/>
                        <a:cs typeface="Gill Sans MT"/>
                      </a:endParaRPr>
                    </a:p>
                  </a:txBody>
                  <a:tcPr marL="0" marR="0" marT="3556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0" indent="0" algn="ctr">
                        <a:lnSpc>
                          <a:spcPct val="100000"/>
                        </a:lnSpc>
                        <a:spcBef>
                          <a:spcPts val="280"/>
                        </a:spcBef>
                      </a:pPr>
                      <a:r>
                        <a:rPr sz="1200" b="1" dirty="0">
                          <a:solidFill>
                            <a:srgbClr val="231F20"/>
                          </a:solidFill>
                          <a:latin typeface="Gill Sans MT"/>
                          <a:cs typeface="Gill Sans MT"/>
                        </a:rPr>
                        <a:t>Productive</a:t>
                      </a:r>
                      <a:r>
                        <a:rPr sz="1200" b="1" spc="10" dirty="0">
                          <a:solidFill>
                            <a:srgbClr val="231F20"/>
                          </a:solidFill>
                          <a:latin typeface="Gill Sans MT"/>
                          <a:cs typeface="Gill Sans MT"/>
                        </a:rPr>
                        <a:t> </a:t>
                      </a:r>
                      <a:r>
                        <a:rPr sz="1200" b="1" spc="25" dirty="0">
                          <a:solidFill>
                            <a:srgbClr val="231F20"/>
                          </a:solidFill>
                          <a:latin typeface="Gill Sans MT"/>
                          <a:cs typeface="Gill Sans MT"/>
                        </a:rPr>
                        <a:t>belief</a:t>
                      </a:r>
                      <a:endParaRPr sz="1200" dirty="0">
                        <a:latin typeface="Gill Sans MT"/>
                        <a:cs typeface="Gill Sans MT"/>
                      </a:endParaRPr>
                    </a:p>
                  </a:txBody>
                  <a:tcPr marL="0" marR="0" marT="3556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1"/>
                  </a:ext>
                </a:extLst>
              </a:tr>
              <a:tr h="747883">
                <a:tc>
                  <a:txBody>
                    <a:bodyPr/>
                    <a:lstStyle/>
                    <a:p>
                      <a:pPr marL="165100" marR="328295">
                        <a:lnSpc>
                          <a:spcPct val="101800"/>
                        </a:lnSpc>
                        <a:spcBef>
                          <a:spcPts val="160"/>
                        </a:spcBef>
                      </a:pPr>
                      <a:r>
                        <a:rPr lang="en-US" sz="1400" spc="5" dirty="0">
                          <a:solidFill>
                            <a:srgbClr val="231F20"/>
                          </a:solidFill>
                          <a:latin typeface="Arial"/>
                          <a:cs typeface="Arial"/>
                        </a:rPr>
                        <a:t>Mathematics</a:t>
                      </a:r>
                      <a:r>
                        <a:rPr sz="1400" spc="5" dirty="0">
                          <a:solidFill>
                            <a:srgbClr val="231F20"/>
                          </a:solidFill>
                          <a:latin typeface="Arial"/>
                          <a:cs typeface="Arial"/>
                        </a:rPr>
                        <a:t> </a:t>
                      </a:r>
                      <a:r>
                        <a:rPr sz="1400" spc="10" dirty="0">
                          <a:solidFill>
                            <a:srgbClr val="231F20"/>
                          </a:solidFill>
                          <a:latin typeface="Arial"/>
                          <a:cs typeface="Arial"/>
                        </a:rPr>
                        <a:t>learning should </a:t>
                      </a:r>
                      <a:r>
                        <a:rPr sz="1400" spc="-5" dirty="0">
                          <a:solidFill>
                            <a:srgbClr val="231F20"/>
                          </a:solidFill>
                          <a:latin typeface="Arial"/>
                          <a:cs typeface="Arial"/>
                        </a:rPr>
                        <a:t>focus </a:t>
                      </a:r>
                      <a:r>
                        <a:rPr sz="1400" spc="20" dirty="0">
                          <a:solidFill>
                            <a:srgbClr val="231F20"/>
                          </a:solidFill>
                          <a:latin typeface="Arial"/>
                          <a:cs typeface="Arial"/>
                        </a:rPr>
                        <a:t>on practicing </a:t>
                      </a:r>
                      <a:r>
                        <a:rPr sz="1400" spc="10" dirty="0">
                          <a:solidFill>
                            <a:srgbClr val="231F20"/>
                          </a:solidFill>
                          <a:latin typeface="Arial"/>
                          <a:cs typeface="Arial"/>
                        </a:rPr>
                        <a:t>procedures and memorizing  </a:t>
                      </a:r>
                      <a:r>
                        <a:rPr sz="1400" spc="-10" dirty="0">
                          <a:solidFill>
                            <a:srgbClr val="231F20"/>
                          </a:solidFill>
                          <a:latin typeface="Arial"/>
                          <a:cs typeface="Arial"/>
                        </a:rPr>
                        <a:t>basic </a:t>
                      </a:r>
                      <a:r>
                        <a:rPr sz="1400" spc="15" dirty="0">
                          <a:solidFill>
                            <a:srgbClr val="231F20"/>
                          </a:solidFill>
                          <a:latin typeface="Arial"/>
                          <a:cs typeface="Arial"/>
                        </a:rPr>
                        <a:t>number</a:t>
                      </a:r>
                      <a:r>
                        <a:rPr sz="1400" spc="5" dirty="0">
                          <a:solidFill>
                            <a:srgbClr val="231F20"/>
                          </a:solidFill>
                          <a:latin typeface="Arial"/>
                          <a:cs typeface="Arial"/>
                        </a:rPr>
                        <a:t> </a:t>
                      </a:r>
                      <a:r>
                        <a:rPr sz="1400" spc="10" dirty="0">
                          <a:solidFill>
                            <a:srgbClr val="231F20"/>
                          </a:solidFill>
                          <a:latin typeface="Arial"/>
                          <a:cs typeface="Arial"/>
                        </a:rPr>
                        <a:t>combinations.</a:t>
                      </a:r>
                      <a:endParaRPr sz="1400" dirty="0">
                        <a:latin typeface="Arial"/>
                        <a:cs typeface="Arial"/>
                      </a:endParaRPr>
                    </a:p>
                  </a:txBody>
                  <a:tcPr marL="0" marR="0" marT="20320"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L="165100" marR="175895">
                        <a:lnSpc>
                          <a:spcPct val="101800"/>
                        </a:lnSpc>
                        <a:spcBef>
                          <a:spcPts val="160"/>
                        </a:spcBef>
                      </a:pPr>
                      <a:r>
                        <a:rPr lang="en-US" sz="1400" spc="5" dirty="0">
                          <a:solidFill>
                            <a:srgbClr val="231F20"/>
                          </a:solidFill>
                          <a:latin typeface="Arial"/>
                          <a:cs typeface="Arial"/>
                        </a:rPr>
                        <a:t> Mathematics</a:t>
                      </a:r>
                      <a:r>
                        <a:rPr sz="1400" spc="5" dirty="0">
                          <a:solidFill>
                            <a:srgbClr val="231F20"/>
                          </a:solidFill>
                          <a:latin typeface="Arial"/>
                          <a:cs typeface="Arial"/>
                        </a:rPr>
                        <a:t> </a:t>
                      </a:r>
                      <a:r>
                        <a:rPr sz="1400" spc="10" dirty="0">
                          <a:solidFill>
                            <a:srgbClr val="231F20"/>
                          </a:solidFill>
                          <a:latin typeface="Arial"/>
                          <a:cs typeface="Arial"/>
                        </a:rPr>
                        <a:t>learning should </a:t>
                      </a:r>
                      <a:r>
                        <a:rPr sz="1400" spc="-5" dirty="0">
                          <a:solidFill>
                            <a:srgbClr val="231F20"/>
                          </a:solidFill>
                          <a:latin typeface="Arial"/>
                          <a:cs typeface="Arial"/>
                        </a:rPr>
                        <a:t>focus </a:t>
                      </a:r>
                      <a:r>
                        <a:rPr sz="1400" spc="20" dirty="0">
                          <a:solidFill>
                            <a:srgbClr val="231F20"/>
                          </a:solidFill>
                          <a:latin typeface="Arial"/>
                          <a:cs typeface="Arial"/>
                        </a:rPr>
                        <a:t>on developing </a:t>
                      </a:r>
                      <a:r>
                        <a:rPr sz="1400" spc="15" dirty="0">
                          <a:solidFill>
                            <a:srgbClr val="231F20"/>
                          </a:solidFill>
                          <a:latin typeface="Arial"/>
                          <a:cs typeface="Arial"/>
                        </a:rPr>
                        <a:t>understanding </a:t>
                      </a:r>
                      <a:r>
                        <a:rPr sz="1400" spc="20" dirty="0">
                          <a:solidFill>
                            <a:srgbClr val="231F20"/>
                          </a:solidFill>
                          <a:latin typeface="Arial"/>
                          <a:cs typeface="Arial"/>
                        </a:rPr>
                        <a:t>of </a:t>
                      </a:r>
                      <a:r>
                        <a:rPr sz="1400" spc="10" dirty="0">
                          <a:solidFill>
                            <a:srgbClr val="231F20"/>
                          </a:solidFill>
                          <a:latin typeface="Arial"/>
                          <a:cs typeface="Arial"/>
                        </a:rPr>
                        <a:t>concepts  and procedures </a:t>
                      </a:r>
                      <a:r>
                        <a:rPr sz="1400" spc="25" dirty="0">
                          <a:solidFill>
                            <a:srgbClr val="231F20"/>
                          </a:solidFill>
                          <a:latin typeface="Arial"/>
                          <a:cs typeface="Arial"/>
                        </a:rPr>
                        <a:t>through problem</a:t>
                      </a:r>
                      <a:r>
                        <a:rPr sz="1400" spc="-65" dirty="0">
                          <a:solidFill>
                            <a:srgbClr val="231F20"/>
                          </a:solidFill>
                          <a:latin typeface="Arial"/>
                          <a:cs typeface="Arial"/>
                        </a:rPr>
                        <a:t> </a:t>
                      </a:r>
                      <a:r>
                        <a:rPr sz="1400" spc="5" dirty="0">
                          <a:solidFill>
                            <a:srgbClr val="231F20"/>
                          </a:solidFill>
                          <a:latin typeface="Arial"/>
                          <a:cs typeface="Arial"/>
                        </a:rPr>
                        <a:t>solving,  </a:t>
                      </a:r>
                      <a:r>
                        <a:rPr sz="1400" dirty="0">
                          <a:solidFill>
                            <a:srgbClr val="231F20"/>
                          </a:solidFill>
                          <a:latin typeface="Arial"/>
                          <a:cs typeface="Arial"/>
                        </a:rPr>
                        <a:t>reasoning, </a:t>
                      </a:r>
                      <a:r>
                        <a:rPr sz="1400" spc="10" dirty="0">
                          <a:solidFill>
                            <a:srgbClr val="231F20"/>
                          </a:solidFill>
                          <a:latin typeface="Arial"/>
                          <a:cs typeface="Arial"/>
                        </a:rPr>
                        <a:t>and</a:t>
                      </a:r>
                      <a:r>
                        <a:rPr sz="1400" spc="-5" dirty="0">
                          <a:solidFill>
                            <a:srgbClr val="231F20"/>
                          </a:solidFill>
                          <a:latin typeface="Arial"/>
                          <a:cs typeface="Arial"/>
                        </a:rPr>
                        <a:t> </a:t>
                      </a:r>
                      <a:r>
                        <a:rPr sz="1400" dirty="0">
                          <a:solidFill>
                            <a:srgbClr val="231F20"/>
                          </a:solidFill>
                          <a:latin typeface="Arial"/>
                          <a:cs typeface="Arial"/>
                        </a:rPr>
                        <a:t>discourse.</a:t>
                      </a:r>
                      <a:endParaRPr sz="1400" dirty="0">
                        <a:latin typeface="Arial"/>
                        <a:cs typeface="Arial"/>
                      </a:endParaRPr>
                    </a:p>
                  </a:txBody>
                  <a:tcPr marL="0" marR="0" marT="20320"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2"/>
                  </a:ext>
                </a:extLst>
              </a:tr>
              <a:tr h="919976">
                <a:tc>
                  <a:txBody>
                    <a:bodyPr/>
                    <a:lstStyle/>
                    <a:p>
                      <a:pPr marL="165100" marR="213360">
                        <a:lnSpc>
                          <a:spcPct val="101800"/>
                        </a:lnSpc>
                        <a:spcBef>
                          <a:spcPts val="160"/>
                        </a:spcBef>
                      </a:pPr>
                      <a:r>
                        <a:rPr sz="1400" spc="5" dirty="0">
                          <a:solidFill>
                            <a:srgbClr val="231F20"/>
                          </a:solidFill>
                          <a:latin typeface="Arial"/>
                          <a:cs typeface="Arial"/>
                        </a:rPr>
                        <a:t>Students </a:t>
                      </a:r>
                      <a:r>
                        <a:rPr sz="1400" spc="15" dirty="0">
                          <a:solidFill>
                            <a:srgbClr val="231F20"/>
                          </a:solidFill>
                          <a:latin typeface="Arial"/>
                          <a:cs typeface="Arial"/>
                        </a:rPr>
                        <a:t>need </a:t>
                      </a:r>
                      <a:r>
                        <a:rPr sz="1400" spc="10" dirty="0">
                          <a:solidFill>
                            <a:srgbClr val="231F20"/>
                          </a:solidFill>
                          <a:latin typeface="Arial"/>
                          <a:cs typeface="Arial"/>
                        </a:rPr>
                        <a:t>only </a:t>
                      </a:r>
                      <a:r>
                        <a:rPr sz="1400" spc="40" dirty="0">
                          <a:solidFill>
                            <a:srgbClr val="231F20"/>
                          </a:solidFill>
                          <a:latin typeface="Arial"/>
                          <a:cs typeface="Arial"/>
                        </a:rPr>
                        <a:t>to </a:t>
                      </a:r>
                      <a:r>
                        <a:rPr sz="1400" dirty="0">
                          <a:solidFill>
                            <a:srgbClr val="231F20"/>
                          </a:solidFill>
                          <a:latin typeface="Arial"/>
                          <a:cs typeface="Arial"/>
                        </a:rPr>
                        <a:t>learn </a:t>
                      </a:r>
                      <a:r>
                        <a:rPr sz="1400" spc="10" dirty="0">
                          <a:solidFill>
                            <a:srgbClr val="231F20"/>
                          </a:solidFill>
                          <a:latin typeface="Arial"/>
                          <a:cs typeface="Arial"/>
                        </a:rPr>
                        <a:t>and </a:t>
                      </a:r>
                      <a:r>
                        <a:rPr sz="1400" spc="-20" dirty="0">
                          <a:solidFill>
                            <a:srgbClr val="231F20"/>
                          </a:solidFill>
                          <a:latin typeface="Arial"/>
                          <a:cs typeface="Arial"/>
                        </a:rPr>
                        <a:t>use </a:t>
                      </a:r>
                      <a:r>
                        <a:rPr sz="1400" spc="20" dirty="0">
                          <a:solidFill>
                            <a:srgbClr val="231F20"/>
                          </a:solidFill>
                          <a:latin typeface="Arial"/>
                          <a:cs typeface="Arial"/>
                        </a:rPr>
                        <a:t>the  </a:t>
                      </a:r>
                      <a:r>
                        <a:rPr sz="1400" spc="-15" dirty="0">
                          <a:solidFill>
                            <a:srgbClr val="231F20"/>
                          </a:solidFill>
                          <a:latin typeface="Arial"/>
                          <a:cs typeface="Arial"/>
                        </a:rPr>
                        <a:t>same </a:t>
                      </a:r>
                      <a:r>
                        <a:rPr sz="1400" spc="10" dirty="0">
                          <a:solidFill>
                            <a:srgbClr val="231F20"/>
                          </a:solidFill>
                          <a:latin typeface="Arial"/>
                          <a:cs typeface="Arial"/>
                        </a:rPr>
                        <a:t>standard </a:t>
                      </a:r>
                      <a:r>
                        <a:rPr sz="1400" spc="15" dirty="0">
                          <a:solidFill>
                            <a:srgbClr val="231F20"/>
                          </a:solidFill>
                          <a:latin typeface="Arial"/>
                          <a:cs typeface="Arial"/>
                        </a:rPr>
                        <a:t>computational </a:t>
                      </a:r>
                      <a:r>
                        <a:rPr sz="1400" spc="10" dirty="0">
                          <a:solidFill>
                            <a:srgbClr val="231F20"/>
                          </a:solidFill>
                          <a:latin typeface="Arial"/>
                          <a:cs typeface="Arial"/>
                        </a:rPr>
                        <a:t>algorithms  and </a:t>
                      </a:r>
                      <a:r>
                        <a:rPr sz="1400" spc="20" dirty="0">
                          <a:solidFill>
                            <a:srgbClr val="231F20"/>
                          </a:solidFill>
                          <a:latin typeface="Arial"/>
                          <a:cs typeface="Arial"/>
                        </a:rPr>
                        <a:t>the </a:t>
                      </a:r>
                      <a:r>
                        <a:rPr sz="1400" spc="-15" dirty="0">
                          <a:solidFill>
                            <a:srgbClr val="231F20"/>
                          </a:solidFill>
                          <a:latin typeface="Arial"/>
                          <a:cs typeface="Arial"/>
                        </a:rPr>
                        <a:t>same </a:t>
                      </a:r>
                      <a:r>
                        <a:rPr sz="1400" spc="15" dirty="0">
                          <a:solidFill>
                            <a:srgbClr val="231F20"/>
                          </a:solidFill>
                          <a:latin typeface="Arial"/>
                          <a:cs typeface="Arial"/>
                        </a:rPr>
                        <a:t>prescribed </a:t>
                      </a:r>
                      <a:r>
                        <a:rPr sz="1400" spc="20" dirty="0">
                          <a:solidFill>
                            <a:srgbClr val="231F20"/>
                          </a:solidFill>
                          <a:latin typeface="Arial"/>
                          <a:cs typeface="Arial"/>
                        </a:rPr>
                        <a:t>methods </a:t>
                      </a:r>
                      <a:r>
                        <a:rPr sz="1400" spc="40" dirty="0">
                          <a:solidFill>
                            <a:srgbClr val="231F20"/>
                          </a:solidFill>
                          <a:latin typeface="Arial"/>
                          <a:cs typeface="Arial"/>
                        </a:rPr>
                        <a:t>to  </a:t>
                      </a:r>
                      <a:r>
                        <a:rPr sz="1400" spc="-5" dirty="0">
                          <a:solidFill>
                            <a:srgbClr val="231F20"/>
                          </a:solidFill>
                          <a:latin typeface="Arial"/>
                          <a:cs typeface="Arial"/>
                        </a:rPr>
                        <a:t>solve </a:t>
                      </a:r>
                      <a:r>
                        <a:rPr sz="1400" spc="10" dirty="0">
                          <a:solidFill>
                            <a:srgbClr val="231F20"/>
                          </a:solidFill>
                          <a:latin typeface="Arial"/>
                          <a:cs typeface="Arial"/>
                        </a:rPr>
                        <a:t>algebraic</a:t>
                      </a:r>
                      <a:r>
                        <a:rPr sz="1400" dirty="0">
                          <a:solidFill>
                            <a:srgbClr val="231F20"/>
                          </a:solidFill>
                          <a:latin typeface="Arial"/>
                          <a:cs typeface="Arial"/>
                        </a:rPr>
                        <a:t> </a:t>
                      </a:r>
                      <a:r>
                        <a:rPr sz="1400" spc="15" dirty="0">
                          <a:solidFill>
                            <a:srgbClr val="231F20"/>
                          </a:solidFill>
                          <a:latin typeface="Arial"/>
                          <a:cs typeface="Arial"/>
                        </a:rPr>
                        <a:t>problems.</a:t>
                      </a:r>
                      <a:endParaRPr sz="1400" dirty="0">
                        <a:latin typeface="Arial"/>
                        <a:cs typeface="Arial"/>
                      </a:endParaRPr>
                    </a:p>
                  </a:txBody>
                  <a:tcPr marL="0" marR="0" marT="20320"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L="165100" marR="171450">
                        <a:lnSpc>
                          <a:spcPct val="101800"/>
                        </a:lnSpc>
                        <a:spcBef>
                          <a:spcPts val="160"/>
                        </a:spcBef>
                      </a:pPr>
                      <a:r>
                        <a:rPr sz="1400" spc="20" dirty="0">
                          <a:solidFill>
                            <a:srgbClr val="231F20"/>
                          </a:solidFill>
                          <a:latin typeface="Arial"/>
                          <a:cs typeface="Arial"/>
                        </a:rPr>
                        <a:t>All </a:t>
                      </a:r>
                      <a:r>
                        <a:rPr sz="1400" spc="10" dirty="0">
                          <a:solidFill>
                            <a:srgbClr val="231F20"/>
                          </a:solidFill>
                          <a:latin typeface="Arial"/>
                          <a:cs typeface="Arial"/>
                        </a:rPr>
                        <a:t>students </a:t>
                      </a:r>
                      <a:r>
                        <a:rPr sz="1400" spc="15" dirty="0">
                          <a:solidFill>
                            <a:srgbClr val="231F20"/>
                          </a:solidFill>
                          <a:latin typeface="Arial"/>
                          <a:cs typeface="Arial"/>
                        </a:rPr>
                        <a:t>need </a:t>
                      </a:r>
                      <a:r>
                        <a:rPr sz="1400" spc="40" dirty="0">
                          <a:solidFill>
                            <a:srgbClr val="231F20"/>
                          </a:solidFill>
                          <a:latin typeface="Arial"/>
                          <a:cs typeface="Arial"/>
                        </a:rPr>
                        <a:t>to </a:t>
                      </a:r>
                      <a:r>
                        <a:rPr sz="1400" spc="-15" dirty="0">
                          <a:solidFill>
                            <a:srgbClr val="231F20"/>
                          </a:solidFill>
                          <a:latin typeface="Arial"/>
                          <a:cs typeface="Arial"/>
                        </a:rPr>
                        <a:t>have </a:t>
                      </a:r>
                      <a:r>
                        <a:rPr sz="1400" spc="-35" dirty="0">
                          <a:solidFill>
                            <a:srgbClr val="231F20"/>
                          </a:solidFill>
                          <a:latin typeface="Arial"/>
                          <a:cs typeface="Arial"/>
                        </a:rPr>
                        <a:t>a </a:t>
                      </a:r>
                      <a:r>
                        <a:rPr sz="1400" spc="10" dirty="0">
                          <a:solidFill>
                            <a:srgbClr val="231F20"/>
                          </a:solidFill>
                          <a:latin typeface="Arial"/>
                          <a:cs typeface="Arial"/>
                        </a:rPr>
                        <a:t>range </a:t>
                      </a:r>
                      <a:r>
                        <a:rPr sz="1400" spc="20" dirty="0">
                          <a:solidFill>
                            <a:srgbClr val="231F20"/>
                          </a:solidFill>
                          <a:latin typeface="Arial"/>
                          <a:cs typeface="Arial"/>
                        </a:rPr>
                        <a:t>of  </a:t>
                      </a:r>
                      <a:r>
                        <a:rPr sz="1400" spc="5" dirty="0">
                          <a:solidFill>
                            <a:srgbClr val="231F20"/>
                          </a:solidFill>
                          <a:latin typeface="Arial"/>
                          <a:cs typeface="Arial"/>
                        </a:rPr>
                        <a:t>strategies </a:t>
                      </a:r>
                      <a:r>
                        <a:rPr sz="1400" spc="10" dirty="0">
                          <a:solidFill>
                            <a:srgbClr val="231F20"/>
                          </a:solidFill>
                          <a:latin typeface="Arial"/>
                          <a:cs typeface="Arial"/>
                        </a:rPr>
                        <a:t>and </a:t>
                      </a:r>
                      <a:r>
                        <a:rPr sz="1400" spc="5" dirty="0">
                          <a:solidFill>
                            <a:srgbClr val="231F20"/>
                          </a:solidFill>
                          <a:latin typeface="Arial"/>
                          <a:cs typeface="Arial"/>
                        </a:rPr>
                        <a:t>approaches </a:t>
                      </a:r>
                      <a:r>
                        <a:rPr sz="1400" spc="20" dirty="0">
                          <a:solidFill>
                            <a:srgbClr val="231F20"/>
                          </a:solidFill>
                          <a:latin typeface="Arial"/>
                          <a:cs typeface="Arial"/>
                        </a:rPr>
                        <a:t>from </a:t>
                      </a:r>
                      <a:r>
                        <a:rPr sz="1400" spc="5" dirty="0">
                          <a:solidFill>
                            <a:srgbClr val="231F20"/>
                          </a:solidFill>
                          <a:latin typeface="Arial"/>
                          <a:cs typeface="Arial"/>
                        </a:rPr>
                        <a:t>which </a:t>
                      </a:r>
                      <a:r>
                        <a:rPr sz="1400" spc="40" dirty="0">
                          <a:solidFill>
                            <a:srgbClr val="231F20"/>
                          </a:solidFill>
                          <a:latin typeface="Arial"/>
                          <a:cs typeface="Arial"/>
                        </a:rPr>
                        <a:t>to  </a:t>
                      </a:r>
                      <a:r>
                        <a:rPr sz="1400" spc="5" dirty="0">
                          <a:solidFill>
                            <a:srgbClr val="231F20"/>
                          </a:solidFill>
                          <a:latin typeface="Arial"/>
                          <a:cs typeface="Arial"/>
                        </a:rPr>
                        <a:t>choose </a:t>
                      </a:r>
                      <a:r>
                        <a:rPr sz="1400" spc="10" dirty="0">
                          <a:solidFill>
                            <a:srgbClr val="231F20"/>
                          </a:solidFill>
                          <a:latin typeface="Arial"/>
                          <a:cs typeface="Arial"/>
                        </a:rPr>
                        <a:t>in solving </a:t>
                      </a:r>
                      <a:r>
                        <a:rPr sz="1400" spc="15" dirty="0">
                          <a:solidFill>
                            <a:srgbClr val="231F20"/>
                          </a:solidFill>
                          <a:latin typeface="Arial"/>
                          <a:cs typeface="Arial"/>
                        </a:rPr>
                        <a:t>problems, including,  </a:t>
                      </a:r>
                      <a:r>
                        <a:rPr sz="1400" spc="35" dirty="0">
                          <a:solidFill>
                            <a:srgbClr val="231F20"/>
                          </a:solidFill>
                          <a:latin typeface="Arial"/>
                          <a:cs typeface="Arial"/>
                        </a:rPr>
                        <a:t>but </a:t>
                      </a:r>
                      <a:r>
                        <a:rPr sz="1400" spc="25" dirty="0">
                          <a:solidFill>
                            <a:srgbClr val="231F20"/>
                          </a:solidFill>
                          <a:latin typeface="Arial"/>
                          <a:cs typeface="Arial"/>
                        </a:rPr>
                        <a:t>not limited </a:t>
                      </a:r>
                      <a:r>
                        <a:rPr sz="1400" spc="20" dirty="0">
                          <a:solidFill>
                            <a:srgbClr val="231F20"/>
                          </a:solidFill>
                          <a:latin typeface="Arial"/>
                          <a:cs typeface="Arial"/>
                        </a:rPr>
                        <a:t>to, </a:t>
                      </a:r>
                      <a:r>
                        <a:rPr sz="1400" spc="10" dirty="0">
                          <a:solidFill>
                            <a:srgbClr val="231F20"/>
                          </a:solidFill>
                          <a:latin typeface="Arial"/>
                          <a:cs typeface="Arial"/>
                        </a:rPr>
                        <a:t>general </a:t>
                      </a:r>
                      <a:r>
                        <a:rPr sz="1400" spc="15" dirty="0">
                          <a:solidFill>
                            <a:srgbClr val="231F20"/>
                          </a:solidFill>
                          <a:latin typeface="Arial"/>
                          <a:cs typeface="Arial"/>
                        </a:rPr>
                        <a:t>methods,</a:t>
                      </a:r>
                      <a:r>
                        <a:rPr sz="1400" spc="-130" dirty="0">
                          <a:solidFill>
                            <a:srgbClr val="231F20"/>
                          </a:solidFill>
                          <a:latin typeface="Arial"/>
                          <a:cs typeface="Arial"/>
                        </a:rPr>
                        <a:t> </a:t>
                      </a:r>
                      <a:r>
                        <a:rPr sz="1400" dirty="0">
                          <a:solidFill>
                            <a:srgbClr val="231F20"/>
                          </a:solidFill>
                          <a:latin typeface="Arial"/>
                          <a:cs typeface="Arial"/>
                        </a:rPr>
                        <a:t>stan-  </a:t>
                      </a:r>
                      <a:r>
                        <a:rPr sz="1400" spc="15" dirty="0">
                          <a:solidFill>
                            <a:srgbClr val="231F20"/>
                          </a:solidFill>
                          <a:latin typeface="Arial"/>
                          <a:cs typeface="Arial"/>
                        </a:rPr>
                        <a:t>dard </a:t>
                      </a:r>
                      <a:r>
                        <a:rPr sz="1400" spc="10" dirty="0">
                          <a:solidFill>
                            <a:srgbClr val="231F20"/>
                          </a:solidFill>
                          <a:latin typeface="Arial"/>
                          <a:cs typeface="Arial"/>
                        </a:rPr>
                        <a:t>algorithms, and</a:t>
                      </a:r>
                      <a:r>
                        <a:rPr sz="1400" spc="-30" dirty="0">
                          <a:solidFill>
                            <a:srgbClr val="231F20"/>
                          </a:solidFill>
                          <a:latin typeface="Arial"/>
                          <a:cs typeface="Arial"/>
                        </a:rPr>
                        <a:t> </a:t>
                      </a:r>
                      <a:r>
                        <a:rPr sz="1400" spc="10" dirty="0">
                          <a:solidFill>
                            <a:srgbClr val="231F20"/>
                          </a:solidFill>
                          <a:latin typeface="Arial"/>
                          <a:cs typeface="Arial"/>
                        </a:rPr>
                        <a:t>procedures.</a:t>
                      </a:r>
                      <a:endParaRPr sz="1400" dirty="0">
                        <a:latin typeface="Arial"/>
                        <a:cs typeface="Arial"/>
                      </a:endParaRPr>
                    </a:p>
                  </a:txBody>
                  <a:tcPr marL="0" marR="0" marT="20320"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3"/>
                  </a:ext>
                </a:extLst>
              </a:tr>
              <a:tr h="575791">
                <a:tc>
                  <a:txBody>
                    <a:bodyPr/>
                    <a:lstStyle/>
                    <a:p>
                      <a:pPr marL="165100" marR="227329">
                        <a:lnSpc>
                          <a:spcPct val="101800"/>
                        </a:lnSpc>
                        <a:spcBef>
                          <a:spcPts val="155"/>
                        </a:spcBef>
                      </a:pPr>
                      <a:r>
                        <a:rPr sz="1400" spc="5" dirty="0">
                          <a:solidFill>
                            <a:srgbClr val="231F20"/>
                          </a:solidFill>
                          <a:latin typeface="Arial"/>
                          <a:cs typeface="Arial"/>
                        </a:rPr>
                        <a:t>Students </a:t>
                      </a:r>
                      <a:r>
                        <a:rPr sz="1400" spc="-10" dirty="0">
                          <a:solidFill>
                            <a:srgbClr val="231F20"/>
                          </a:solidFill>
                          <a:latin typeface="Arial"/>
                          <a:cs typeface="Arial"/>
                        </a:rPr>
                        <a:t>can </a:t>
                      </a:r>
                      <a:r>
                        <a:rPr sz="1400" dirty="0">
                          <a:solidFill>
                            <a:srgbClr val="231F20"/>
                          </a:solidFill>
                          <a:latin typeface="Arial"/>
                          <a:cs typeface="Arial"/>
                        </a:rPr>
                        <a:t>learn </a:t>
                      </a:r>
                      <a:r>
                        <a:rPr sz="1400" spc="40" dirty="0">
                          <a:solidFill>
                            <a:srgbClr val="231F20"/>
                          </a:solidFill>
                          <a:latin typeface="Arial"/>
                          <a:cs typeface="Arial"/>
                        </a:rPr>
                        <a:t>to </a:t>
                      </a:r>
                      <a:r>
                        <a:rPr sz="1400" spc="15" dirty="0">
                          <a:solidFill>
                            <a:srgbClr val="231F20"/>
                          </a:solidFill>
                          <a:latin typeface="Arial"/>
                          <a:cs typeface="Arial"/>
                        </a:rPr>
                        <a:t>apply</a:t>
                      </a:r>
                      <a:r>
                        <a:rPr sz="1400" spc="-75" dirty="0">
                          <a:solidFill>
                            <a:srgbClr val="231F20"/>
                          </a:solidFill>
                          <a:latin typeface="Arial"/>
                          <a:cs typeface="Arial"/>
                        </a:rPr>
                        <a:t> </a:t>
                      </a:r>
                      <a:r>
                        <a:rPr lang="en-US" sz="1400" spc="5" dirty="0">
                          <a:solidFill>
                            <a:srgbClr val="231F20"/>
                          </a:solidFill>
                          <a:latin typeface="Arial"/>
                          <a:cs typeface="Arial"/>
                        </a:rPr>
                        <a:t> Mathematics</a:t>
                      </a:r>
                      <a:r>
                        <a:rPr sz="1400" spc="5" dirty="0">
                          <a:solidFill>
                            <a:srgbClr val="231F20"/>
                          </a:solidFill>
                          <a:latin typeface="Arial"/>
                          <a:cs typeface="Arial"/>
                        </a:rPr>
                        <a:t> </a:t>
                      </a:r>
                      <a:r>
                        <a:rPr sz="1400" spc="10" dirty="0">
                          <a:solidFill>
                            <a:srgbClr val="231F20"/>
                          </a:solidFill>
                          <a:latin typeface="Arial"/>
                          <a:cs typeface="Arial"/>
                        </a:rPr>
                        <a:t>only </a:t>
                      </a:r>
                      <a:r>
                        <a:rPr sz="1400" spc="15" dirty="0">
                          <a:solidFill>
                            <a:srgbClr val="231F20"/>
                          </a:solidFill>
                          <a:latin typeface="Arial"/>
                          <a:cs typeface="Arial"/>
                        </a:rPr>
                        <a:t>after </a:t>
                      </a:r>
                      <a:r>
                        <a:rPr sz="1400" spc="10" dirty="0">
                          <a:solidFill>
                            <a:srgbClr val="231F20"/>
                          </a:solidFill>
                          <a:latin typeface="Arial"/>
                          <a:cs typeface="Arial"/>
                        </a:rPr>
                        <a:t>they </a:t>
                      </a:r>
                      <a:r>
                        <a:rPr sz="1400" spc="-15" dirty="0">
                          <a:solidFill>
                            <a:srgbClr val="231F20"/>
                          </a:solidFill>
                          <a:latin typeface="Arial"/>
                          <a:cs typeface="Arial"/>
                        </a:rPr>
                        <a:t>have </a:t>
                      </a:r>
                      <a:r>
                        <a:rPr sz="1400" spc="5" dirty="0">
                          <a:solidFill>
                            <a:srgbClr val="231F20"/>
                          </a:solidFill>
                          <a:latin typeface="Arial"/>
                          <a:cs typeface="Arial"/>
                        </a:rPr>
                        <a:t>mastered </a:t>
                      </a:r>
                      <a:r>
                        <a:rPr sz="1400" spc="20" dirty="0">
                          <a:solidFill>
                            <a:srgbClr val="231F20"/>
                          </a:solidFill>
                          <a:latin typeface="Arial"/>
                          <a:cs typeface="Arial"/>
                        </a:rPr>
                        <a:t>the </a:t>
                      </a:r>
                      <a:r>
                        <a:rPr sz="1400" spc="-10" dirty="0">
                          <a:solidFill>
                            <a:srgbClr val="231F20"/>
                          </a:solidFill>
                          <a:latin typeface="Arial"/>
                          <a:cs typeface="Arial"/>
                        </a:rPr>
                        <a:t>basic skills.</a:t>
                      </a:r>
                      <a:endParaRPr sz="1400" dirty="0">
                        <a:latin typeface="Arial"/>
                        <a:cs typeface="Arial"/>
                      </a:endParaRPr>
                    </a:p>
                  </a:txBody>
                  <a:tcPr marL="0" marR="0" marT="19685"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L="165100" marR="240665">
                        <a:lnSpc>
                          <a:spcPct val="101800"/>
                        </a:lnSpc>
                        <a:spcBef>
                          <a:spcPts val="155"/>
                        </a:spcBef>
                      </a:pPr>
                      <a:r>
                        <a:rPr sz="1400" spc="5" dirty="0">
                          <a:solidFill>
                            <a:srgbClr val="231F20"/>
                          </a:solidFill>
                          <a:latin typeface="Arial"/>
                          <a:cs typeface="Arial"/>
                        </a:rPr>
                        <a:t>Students </a:t>
                      </a:r>
                      <a:r>
                        <a:rPr sz="1400" spc="-10" dirty="0">
                          <a:solidFill>
                            <a:srgbClr val="231F20"/>
                          </a:solidFill>
                          <a:latin typeface="Arial"/>
                          <a:cs typeface="Arial"/>
                        </a:rPr>
                        <a:t>can </a:t>
                      </a:r>
                      <a:r>
                        <a:rPr sz="1400" dirty="0">
                          <a:solidFill>
                            <a:srgbClr val="231F20"/>
                          </a:solidFill>
                          <a:latin typeface="Arial"/>
                          <a:cs typeface="Arial"/>
                        </a:rPr>
                        <a:t>learn </a:t>
                      </a:r>
                      <a:r>
                        <a:rPr lang="en-US" sz="1400" spc="5" dirty="0">
                          <a:solidFill>
                            <a:srgbClr val="231F20"/>
                          </a:solidFill>
                          <a:latin typeface="Arial"/>
                          <a:cs typeface="Arial"/>
                        </a:rPr>
                        <a:t> Mathematics</a:t>
                      </a:r>
                      <a:r>
                        <a:rPr sz="1400" spc="5" dirty="0">
                          <a:solidFill>
                            <a:srgbClr val="231F20"/>
                          </a:solidFill>
                          <a:latin typeface="Arial"/>
                          <a:cs typeface="Arial"/>
                        </a:rPr>
                        <a:t> </a:t>
                      </a:r>
                      <a:r>
                        <a:rPr sz="1400" spc="25" dirty="0">
                          <a:solidFill>
                            <a:srgbClr val="231F20"/>
                          </a:solidFill>
                          <a:latin typeface="Arial"/>
                          <a:cs typeface="Arial"/>
                        </a:rPr>
                        <a:t>through  </a:t>
                      </a:r>
                      <a:r>
                        <a:rPr sz="1400" spc="20" dirty="0">
                          <a:solidFill>
                            <a:srgbClr val="231F20"/>
                          </a:solidFill>
                          <a:latin typeface="Arial"/>
                          <a:cs typeface="Arial"/>
                        </a:rPr>
                        <a:t>exploring </a:t>
                      </a:r>
                      <a:r>
                        <a:rPr sz="1400" spc="10" dirty="0">
                          <a:solidFill>
                            <a:srgbClr val="231F20"/>
                          </a:solidFill>
                          <a:latin typeface="Arial"/>
                          <a:cs typeface="Arial"/>
                        </a:rPr>
                        <a:t>and solving contextual and</a:t>
                      </a:r>
                      <a:r>
                        <a:rPr lang="en-US" sz="1400" spc="10" dirty="0">
                          <a:solidFill>
                            <a:srgbClr val="231F20"/>
                          </a:solidFill>
                          <a:latin typeface="Arial"/>
                          <a:cs typeface="Arial"/>
                        </a:rPr>
                        <a:t> Math</a:t>
                      </a:r>
                      <a:r>
                        <a:rPr sz="1400" spc="5" dirty="0">
                          <a:solidFill>
                            <a:srgbClr val="231F20"/>
                          </a:solidFill>
                          <a:latin typeface="Arial"/>
                          <a:cs typeface="Arial"/>
                        </a:rPr>
                        <a:t>ematical</a:t>
                      </a:r>
                      <a:r>
                        <a:rPr sz="1400" spc="-5" dirty="0">
                          <a:solidFill>
                            <a:srgbClr val="231F20"/>
                          </a:solidFill>
                          <a:latin typeface="Arial"/>
                          <a:cs typeface="Arial"/>
                        </a:rPr>
                        <a:t> </a:t>
                      </a:r>
                      <a:r>
                        <a:rPr sz="1400" spc="15" dirty="0">
                          <a:solidFill>
                            <a:srgbClr val="231F20"/>
                          </a:solidFill>
                          <a:latin typeface="Arial"/>
                          <a:cs typeface="Arial"/>
                        </a:rPr>
                        <a:t>problems.</a:t>
                      </a:r>
                      <a:endParaRPr sz="1400" dirty="0">
                        <a:latin typeface="Arial"/>
                        <a:cs typeface="Arial"/>
                      </a:endParaRPr>
                    </a:p>
                  </a:txBody>
                  <a:tcPr marL="0" marR="0" marT="19685"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4"/>
                  </a:ext>
                </a:extLst>
              </a:tr>
              <a:tr h="982554">
                <a:tc>
                  <a:txBody>
                    <a:bodyPr/>
                    <a:lstStyle/>
                    <a:p>
                      <a:pPr marL="165100" marR="230504">
                        <a:lnSpc>
                          <a:spcPct val="101800"/>
                        </a:lnSpc>
                        <a:spcBef>
                          <a:spcPts val="254"/>
                        </a:spcBef>
                      </a:pPr>
                      <a:r>
                        <a:rPr sz="1400" spc="-5" dirty="0">
                          <a:solidFill>
                            <a:srgbClr val="231F20"/>
                          </a:solidFill>
                          <a:latin typeface="Arial"/>
                          <a:cs typeface="Arial"/>
                        </a:rPr>
                        <a:t>The </a:t>
                      </a:r>
                      <a:r>
                        <a:rPr sz="1400" spc="15" dirty="0">
                          <a:solidFill>
                            <a:srgbClr val="231F20"/>
                          </a:solidFill>
                          <a:latin typeface="Arial"/>
                          <a:cs typeface="Arial"/>
                        </a:rPr>
                        <a:t>role </a:t>
                      </a:r>
                      <a:r>
                        <a:rPr sz="1400" spc="20" dirty="0">
                          <a:solidFill>
                            <a:srgbClr val="231F20"/>
                          </a:solidFill>
                          <a:latin typeface="Arial"/>
                          <a:cs typeface="Arial"/>
                        </a:rPr>
                        <a:t>of the </a:t>
                      </a:r>
                      <a:r>
                        <a:rPr sz="1400" dirty="0">
                          <a:solidFill>
                            <a:srgbClr val="231F20"/>
                          </a:solidFill>
                          <a:latin typeface="Arial"/>
                          <a:cs typeface="Arial"/>
                        </a:rPr>
                        <a:t>teacher </a:t>
                      </a:r>
                      <a:r>
                        <a:rPr sz="1400" spc="-25" dirty="0">
                          <a:solidFill>
                            <a:srgbClr val="231F20"/>
                          </a:solidFill>
                          <a:latin typeface="Arial"/>
                          <a:cs typeface="Arial"/>
                        </a:rPr>
                        <a:t>is </a:t>
                      </a:r>
                      <a:r>
                        <a:rPr sz="1400" spc="40" dirty="0">
                          <a:solidFill>
                            <a:srgbClr val="231F20"/>
                          </a:solidFill>
                          <a:latin typeface="Arial"/>
                          <a:cs typeface="Arial"/>
                        </a:rPr>
                        <a:t>to </a:t>
                      </a:r>
                      <a:r>
                        <a:rPr sz="1400" spc="20" dirty="0">
                          <a:solidFill>
                            <a:srgbClr val="231F20"/>
                          </a:solidFill>
                          <a:latin typeface="Arial"/>
                          <a:cs typeface="Arial"/>
                        </a:rPr>
                        <a:t>tell </a:t>
                      </a:r>
                      <a:r>
                        <a:rPr sz="1400" spc="10" dirty="0">
                          <a:solidFill>
                            <a:srgbClr val="231F20"/>
                          </a:solidFill>
                          <a:latin typeface="Arial"/>
                          <a:cs typeface="Arial"/>
                        </a:rPr>
                        <a:t>students  </a:t>
                      </a:r>
                      <a:r>
                        <a:rPr sz="1400" spc="5" dirty="0">
                          <a:solidFill>
                            <a:srgbClr val="231F20"/>
                          </a:solidFill>
                          <a:latin typeface="Arial"/>
                          <a:cs typeface="Arial"/>
                        </a:rPr>
                        <a:t>exactly what </a:t>
                      </a:r>
                      <a:r>
                        <a:rPr sz="1400" spc="10" dirty="0">
                          <a:solidFill>
                            <a:srgbClr val="231F20"/>
                          </a:solidFill>
                          <a:latin typeface="Arial"/>
                          <a:cs typeface="Arial"/>
                        </a:rPr>
                        <a:t>definitions, </a:t>
                      </a:r>
                      <a:r>
                        <a:rPr sz="1400" dirty="0">
                          <a:solidFill>
                            <a:srgbClr val="231F20"/>
                          </a:solidFill>
                          <a:latin typeface="Arial"/>
                          <a:cs typeface="Arial"/>
                        </a:rPr>
                        <a:t>formulas, </a:t>
                      </a:r>
                      <a:r>
                        <a:rPr sz="1400" spc="10" dirty="0">
                          <a:solidFill>
                            <a:srgbClr val="231F20"/>
                          </a:solidFill>
                          <a:latin typeface="Arial"/>
                          <a:cs typeface="Arial"/>
                        </a:rPr>
                        <a:t>and</a:t>
                      </a:r>
                      <a:r>
                        <a:rPr lang="en-US" sz="1400" spc="10" dirty="0">
                          <a:solidFill>
                            <a:srgbClr val="231F20"/>
                          </a:solidFill>
                          <a:latin typeface="Arial"/>
                          <a:cs typeface="Arial"/>
                        </a:rPr>
                        <a:t> </a:t>
                      </a:r>
                      <a:r>
                        <a:rPr sz="1400" spc="-5" dirty="0">
                          <a:solidFill>
                            <a:srgbClr val="231F20"/>
                          </a:solidFill>
                          <a:latin typeface="Arial"/>
                          <a:cs typeface="Arial"/>
                        </a:rPr>
                        <a:t>rules </a:t>
                      </a:r>
                      <a:r>
                        <a:rPr sz="1400" spc="10" dirty="0">
                          <a:solidFill>
                            <a:srgbClr val="231F20"/>
                          </a:solidFill>
                          <a:latin typeface="Arial"/>
                          <a:cs typeface="Arial"/>
                        </a:rPr>
                        <a:t>they should know and</a:t>
                      </a:r>
                      <a:r>
                        <a:rPr sz="1400" spc="-60" dirty="0">
                          <a:solidFill>
                            <a:srgbClr val="231F20"/>
                          </a:solidFill>
                          <a:latin typeface="Arial"/>
                          <a:cs typeface="Arial"/>
                        </a:rPr>
                        <a:t> </a:t>
                      </a:r>
                      <a:r>
                        <a:rPr sz="1400" spc="15" dirty="0">
                          <a:solidFill>
                            <a:srgbClr val="231F20"/>
                          </a:solidFill>
                          <a:latin typeface="Arial"/>
                          <a:cs typeface="Arial"/>
                        </a:rPr>
                        <a:t>demonstrate </a:t>
                      </a:r>
                      <a:r>
                        <a:rPr sz="1400" spc="10" dirty="0">
                          <a:solidFill>
                            <a:srgbClr val="231F20"/>
                          </a:solidFill>
                          <a:latin typeface="Arial"/>
                          <a:cs typeface="Arial"/>
                        </a:rPr>
                        <a:t>how </a:t>
                      </a:r>
                      <a:r>
                        <a:rPr sz="1400" spc="40" dirty="0">
                          <a:solidFill>
                            <a:srgbClr val="231F20"/>
                          </a:solidFill>
                          <a:latin typeface="Arial"/>
                          <a:cs typeface="Arial"/>
                        </a:rPr>
                        <a:t>to </a:t>
                      </a:r>
                      <a:r>
                        <a:rPr sz="1400" spc="-20" dirty="0">
                          <a:solidFill>
                            <a:srgbClr val="231F20"/>
                          </a:solidFill>
                          <a:latin typeface="Arial"/>
                          <a:cs typeface="Arial"/>
                        </a:rPr>
                        <a:t>use </a:t>
                      </a:r>
                      <a:r>
                        <a:rPr sz="1400" dirty="0">
                          <a:solidFill>
                            <a:srgbClr val="231F20"/>
                          </a:solidFill>
                          <a:latin typeface="Arial"/>
                          <a:cs typeface="Arial"/>
                        </a:rPr>
                        <a:t>this </a:t>
                      </a:r>
                      <a:r>
                        <a:rPr sz="1400" spc="15" dirty="0">
                          <a:solidFill>
                            <a:srgbClr val="231F20"/>
                          </a:solidFill>
                          <a:latin typeface="Arial"/>
                          <a:cs typeface="Arial"/>
                        </a:rPr>
                        <a:t>information </a:t>
                      </a:r>
                      <a:r>
                        <a:rPr sz="1400" spc="40" dirty="0">
                          <a:solidFill>
                            <a:srgbClr val="231F20"/>
                          </a:solidFill>
                          <a:latin typeface="Arial"/>
                          <a:cs typeface="Arial"/>
                        </a:rPr>
                        <a:t>to </a:t>
                      </a:r>
                      <a:r>
                        <a:rPr sz="1400" spc="-5" dirty="0">
                          <a:solidFill>
                            <a:srgbClr val="231F20"/>
                          </a:solidFill>
                          <a:latin typeface="Arial"/>
                          <a:cs typeface="Arial"/>
                        </a:rPr>
                        <a:t>solve  </a:t>
                      </a:r>
                      <a:r>
                        <a:rPr lang="en-US" sz="1400" spc="5" dirty="0">
                          <a:solidFill>
                            <a:srgbClr val="231F20"/>
                          </a:solidFill>
                          <a:latin typeface="Arial"/>
                          <a:cs typeface="Arial"/>
                        </a:rPr>
                        <a:t> Mathematics</a:t>
                      </a:r>
                      <a:r>
                        <a:rPr sz="1400" spc="-5" dirty="0">
                          <a:solidFill>
                            <a:srgbClr val="231F20"/>
                          </a:solidFill>
                          <a:latin typeface="Arial"/>
                          <a:cs typeface="Arial"/>
                        </a:rPr>
                        <a:t> </a:t>
                      </a:r>
                      <a:r>
                        <a:rPr sz="1400" spc="15" dirty="0">
                          <a:solidFill>
                            <a:srgbClr val="231F20"/>
                          </a:solidFill>
                          <a:latin typeface="Arial"/>
                          <a:cs typeface="Arial"/>
                        </a:rPr>
                        <a:t>problems.</a:t>
                      </a:r>
                      <a:endParaRPr sz="1400" dirty="0">
                        <a:latin typeface="Arial"/>
                        <a:cs typeface="Arial"/>
                      </a:endParaRPr>
                    </a:p>
                  </a:txBody>
                  <a:tcPr marL="0" marR="0" marT="32384"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L="165100" marR="339725">
                        <a:lnSpc>
                          <a:spcPct val="101800"/>
                        </a:lnSpc>
                        <a:spcBef>
                          <a:spcPts val="254"/>
                        </a:spcBef>
                      </a:pPr>
                      <a:r>
                        <a:rPr sz="1400" spc="-5" dirty="0">
                          <a:solidFill>
                            <a:srgbClr val="231F20"/>
                          </a:solidFill>
                          <a:latin typeface="Arial"/>
                          <a:cs typeface="Arial"/>
                        </a:rPr>
                        <a:t>The </a:t>
                      </a:r>
                      <a:r>
                        <a:rPr sz="1400" spc="15" dirty="0">
                          <a:solidFill>
                            <a:srgbClr val="231F20"/>
                          </a:solidFill>
                          <a:latin typeface="Arial"/>
                          <a:cs typeface="Arial"/>
                        </a:rPr>
                        <a:t>role </a:t>
                      </a:r>
                      <a:r>
                        <a:rPr sz="1400" spc="20" dirty="0">
                          <a:solidFill>
                            <a:srgbClr val="231F20"/>
                          </a:solidFill>
                          <a:latin typeface="Arial"/>
                          <a:cs typeface="Arial"/>
                        </a:rPr>
                        <a:t>of the </a:t>
                      </a:r>
                      <a:r>
                        <a:rPr sz="1400" dirty="0">
                          <a:solidFill>
                            <a:srgbClr val="231F20"/>
                          </a:solidFill>
                          <a:latin typeface="Arial"/>
                          <a:cs typeface="Arial"/>
                        </a:rPr>
                        <a:t>teacher </a:t>
                      </a:r>
                      <a:r>
                        <a:rPr sz="1400" spc="-25" dirty="0">
                          <a:solidFill>
                            <a:srgbClr val="231F20"/>
                          </a:solidFill>
                          <a:latin typeface="Arial"/>
                          <a:cs typeface="Arial"/>
                        </a:rPr>
                        <a:t>is </a:t>
                      </a:r>
                      <a:r>
                        <a:rPr sz="1400" spc="40" dirty="0">
                          <a:solidFill>
                            <a:srgbClr val="231F20"/>
                          </a:solidFill>
                          <a:latin typeface="Arial"/>
                          <a:cs typeface="Arial"/>
                        </a:rPr>
                        <a:t>to </a:t>
                      </a:r>
                      <a:r>
                        <a:rPr sz="1400" spc="15" dirty="0">
                          <a:solidFill>
                            <a:srgbClr val="231F20"/>
                          </a:solidFill>
                          <a:latin typeface="Arial"/>
                          <a:cs typeface="Arial"/>
                        </a:rPr>
                        <a:t>engage </a:t>
                      </a:r>
                      <a:r>
                        <a:rPr sz="1400" spc="10" dirty="0">
                          <a:solidFill>
                            <a:srgbClr val="231F20"/>
                          </a:solidFill>
                          <a:latin typeface="Arial"/>
                          <a:cs typeface="Arial"/>
                        </a:rPr>
                        <a:t>students in </a:t>
                      </a:r>
                      <a:r>
                        <a:rPr sz="1400" spc="-20" dirty="0">
                          <a:solidFill>
                            <a:srgbClr val="231F20"/>
                          </a:solidFill>
                          <a:latin typeface="Arial"/>
                          <a:cs typeface="Arial"/>
                        </a:rPr>
                        <a:t>tasks </a:t>
                      </a:r>
                      <a:r>
                        <a:rPr sz="1400" spc="15" dirty="0">
                          <a:solidFill>
                            <a:srgbClr val="231F20"/>
                          </a:solidFill>
                          <a:latin typeface="Arial"/>
                          <a:cs typeface="Arial"/>
                        </a:rPr>
                        <a:t>that </a:t>
                      </a:r>
                      <a:r>
                        <a:rPr sz="1400" spc="30" dirty="0">
                          <a:solidFill>
                            <a:srgbClr val="231F20"/>
                          </a:solidFill>
                          <a:latin typeface="Arial"/>
                          <a:cs typeface="Arial"/>
                        </a:rPr>
                        <a:t>promote </a:t>
                      </a:r>
                      <a:r>
                        <a:rPr sz="1400" spc="-5" dirty="0">
                          <a:solidFill>
                            <a:srgbClr val="231F20"/>
                          </a:solidFill>
                          <a:latin typeface="Arial"/>
                          <a:cs typeface="Arial"/>
                        </a:rPr>
                        <a:t>reason</a:t>
                      </a:r>
                      <a:r>
                        <a:rPr sz="1400" spc="25" dirty="0">
                          <a:solidFill>
                            <a:srgbClr val="231F20"/>
                          </a:solidFill>
                          <a:latin typeface="Arial"/>
                          <a:cs typeface="Arial"/>
                        </a:rPr>
                        <a:t>ing </a:t>
                      </a:r>
                      <a:r>
                        <a:rPr sz="1400" spc="10" dirty="0">
                          <a:solidFill>
                            <a:srgbClr val="231F20"/>
                          </a:solidFill>
                          <a:latin typeface="Arial"/>
                          <a:cs typeface="Arial"/>
                        </a:rPr>
                        <a:t>and </a:t>
                      </a:r>
                      <a:r>
                        <a:rPr sz="1400" spc="25" dirty="0">
                          <a:solidFill>
                            <a:srgbClr val="231F20"/>
                          </a:solidFill>
                          <a:latin typeface="Arial"/>
                          <a:cs typeface="Arial"/>
                        </a:rPr>
                        <a:t>problem </a:t>
                      </a:r>
                      <a:r>
                        <a:rPr sz="1400" spc="10" dirty="0">
                          <a:solidFill>
                            <a:srgbClr val="231F20"/>
                          </a:solidFill>
                          <a:latin typeface="Arial"/>
                          <a:cs typeface="Arial"/>
                        </a:rPr>
                        <a:t>solving and facilitate  </a:t>
                      </a:r>
                      <a:r>
                        <a:rPr sz="1400" dirty="0">
                          <a:solidFill>
                            <a:srgbClr val="231F20"/>
                          </a:solidFill>
                          <a:latin typeface="Arial"/>
                          <a:cs typeface="Arial"/>
                        </a:rPr>
                        <a:t>discourse </a:t>
                      </a:r>
                      <a:r>
                        <a:rPr sz="1400" spc="15" dirty="0">
                          <a:solidFill>
                            <a:srgbClr val="231F20"/>
                          </a:solidFill>
                          <a:latin typeface="Arial"/>
                          <a:cs typeface="Arial"/>
                        </a:rPr>
                        <a:t>that </a:t>
                      </a:r>
                      <a:r>
                        <a:rPr sz="1400" spc="-10" dirty="0">
                          <a:solidFill>
                            <a:srgbClr val="231F20"/>
                          </a:solidFill>
                          <a:latin typeface="Arial"/>
                          <a:cs typeface="Arial"/>
                        </a:rPr>
                        <a:t>moves </a:t>
                      </a:r>
                      <a:r>
                        <a:rPr sz="1400" spc="10" dirty="0">
                          <a:solidFill>
                            <a:srgbClr val="231F20"/>
                          </a:solidFill>
                          <a:latin typeface="Arial"/>
                          <a:cs typeface="Arial"/>
                        </a:rPr>
                        <a:t>students </a:t>
                      </a:r>
                      <a:r>
                        <a:rPr sz="1400" spc="20" dirty="0">
                          <a:solidFill>
                            <a:srgbClr val="231F20"/>
                          </a:solidFill>
                          <a:latin typeface="Arial"/>
                          <a:cs typeface="Arial"/>
                        </a:rPr>
                        <a:t>toward  </a:t>
                      </a:r>
                      <a:r>
                        <a:rPr sz="1400" spc="-5" dirty="0">
                          <a:solidFill>
                            <a:srgbClr val="231F20"/>
                          </a:solidFill>
                          <a:latin typeface="Arial"/>
                          <a:cs typeface="Arial"/>
                        </a:rPr>
                        <a:t>shared </a:t>
                      </a:r>
                      <a:r>
                        <a:rPr sz="1400" spc="15" dirty="0">
                          <a:solidFill>
                            <a:srgbClr val="231F20"/>
                          </a:solidFill>
                          <a:latin typeface="Arial"/>
                          <a:cs typeface="Arial"/>
                        </a:rPr>
                        <a:t>understanding </a:t>
                      </a:r>
                      <a:r>
                        <a:rPr sz="1400" spc="20" dirty="0">
                          <a:solidFill>
                            <a:srgbClr val="231F20"/>
                          </a:solidFill>
                          <a:latin typeface="Arial"/>
                          <a:cs typeface="Arial"/>
                        </a:rPr>
                        <a:t>of</a:t>
                      </a:r>
                      <a:r>
                        <a:rPr sz="1400" spc="-25" dirty="0">
                          <a:solidFill>
                            <a:srgbClr val="231F20"/>
                          </a:solidFill>
                          <a:latin typeface="Arial"/>
                          <a:cs typeface="Arial"/>
                        </a:rPr>
                        <a:t> </a:t>
                      </a:r>
                      <a:r>
                        <a:rPr lang="en-US" sz="1400" spc="5" dirty="0">
                          <a:solidFill>
                            <a:srgbClr val="231F20"/>
                          </a:solidFill>
                          <a:latin typeface="Arial"/>
                          <a:cs typeface="Arial"/>
                        </a:rPr>
                        <a:t> Mathematics</a:t>
                      </a:r>
                      <a:r>
                        <a:rPr sz="1400" spc="5" dirty="0">
                          <a:solidFill>
                            <a:srgbClr val="231F20"/>
                          </a:solidFill>
                          <a:latin typeface="Arial"/>
                          <a:cs typeface="Arial"/>
                        </a:rPr>
                        <a:t>.</a:t>
                      </a:r>
                      <a:endParaRPr sz="1400" dirty="0">
                        <a:latin typeface="Arial"/>
                        <a:cs typeface="Arial"/>
                      </a:endParaRPr>
                    </a:p>
                  </a:txBody>
                  <a:tcPr marL="0" marR="0" marT="32384"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5"/>
                  </a:ext>
                </a:extLst>
              </a:tr>
              <a:tr h="1326741">
                <a:tc>
                  <a:txBody>
                    <a:bodyPr/>
                    <a:lstStyle/>
                    <a:p>
                      <a:pPr marL="165100" marR="167640">
                        <a:lnSpc>
                          <a:spcPct val="101800"/>
                        </a:lnSpc>
                        <a:spcBef>
                          <a:spcPts val="254"/>
                        </a:spcBef>
                      </a:pPr>
                      <a:r>
                        <a:rPr sz="1400" spc="-5" dirty="0">
                          <a:solidFill>
                            <a:srgbClr val="231F20"/>
                          </a:solidFill>
                          <a:latin typeface="Arial"/>
                          <a:cs typeface="Arial"/>
                        </a:rPr>
                        <a:t>The </a:t>
                      </a:r>
                      <a:r>
                        <a:rPr sz="1400" spc="15" dirty="0">
                          <a:solidFill>
                            <a:srgbClr val="231F20"/>
                          </a:solidFill>
                          <a:latin typeface="Arial"/>
                          <a:cs typeface="Arial"/>
                        </a:rPr>
                        <a:t>role </a:t>
                      </a:r>
                      <a:r>
                        <a:rPr sz="1400" spc="20" dirty="0">
                          <a:solidFill>
                            <a:srgbClr val="231F20"/>
                          </a:solidFill>
                          <a:latin typeface="Arial"/>
                          <a:cs typeface="Arial"/>
                        </a:rPr>
                        <a:t>of the student </a:t>
                      </a:r>
                      <a:r>
                        <a:rPr sz="1400" spc="-25" dirty="0">
                          <a:solidFill>
                            <a:srgbClr val="231F20"/>
                          </a:solidFill>
                          <a:latin typeface="Arial"/>
                          <a:cs typeface="Arial"/>
                        </a:rPr>
                        <a:t>is </a:t>
                      </a:r>
                      <a:r>
                        <a:rPr sz="1400" spc="40" dirty="0">
                          <a:solidFill>
                            <a:srgbClr val="231F20"/>
                          </a:solidFill>
                          <a:latin typeface="Arial"/>
                          <a:cs typeface="Arial"/>
                        </a:rPr>
                        <a:t>to </a:t>
                      </a:r>
                      <a:r>
                        <a:rPr sz="1400" spc="5" dirty="0">
                          <a:solidFill>
                            <a:srgbClr val="231F20"/>
                          </a:solidFill>
                          <a:latin typeface="Arial"/>
                          <a:cs typeface="Arial"/>
                        </a:rPr>
                        <a:t>memorize  </a:t>
                      </a:r>
                      <a:r>
                        <a:rPr lang="en-US" sz="1400" spc="15" dirty="0">
                          <a:solidFill>
                            <a:srgbClr val="231F20"/>
                          </a:solidFill>
                          <a:latin typeface="Arial"/>
                          <a:cs typeface="Arial"/>
                        </a:rPr>
                        <a:t>information that </a:t>
                      </a:r>
                      <a:r>
                        <a:rPr lang="en-US" sz="1400" spc="-25" dirty="0">
                          <a:solidFill>
                            <a:srgbClr val="231F20"/>
                          </a:solidFill>
                          <a:latin typeface="Arial"/>
                          <a:cs typeface="Arial"/>
                        </a:rPr>
                        <a:t>is </a:t>
                      </a:r>
                      <a:r>
                        <a:rPr lang="en-US" sz="1400" spc="15" dirty="0">
                          <a:solidFill>
                            <a:srgbClr val="231F20"/>
                          </a:solidFill>
                          <a:latin typeface="Arial"/>
                          <a:cs typeface="Arial"/>
                        </a:rPr>
                        <a:t>presented </a:t>
                      </a:r>
                      <a:r>
                        <a:rPr lang="en-US" sz="1400" spc="10" dirty="0">
                          <a:solidFill>
                            <a:srgbClr val="231F20"/>
                          </a:solidFill>
                          <a:latin typeface="Arial"/>
                          <a:cs typeface="Arial"/>
                        </a:rPr>
                        <a:t>and </a:t>
                      </a:r>
                      <a:r>
                        <a:rPr lang="en-US" sz="1400" spc="15" dirty="0">
                          <a:solidFill>
                            <a:srgbClr val="231F20"/>
                          </a:solidFill>
                          <a:latin typeface="Arial"/>
                          <a:cs typeface="Arial"/>
                        </a:rPr>
                        <a:t>then </a:t>
                      </a:r>
                      <a:r>
                        <a:rPr lang="en-US" sz="1400" spc="-20" dirty="0">
                          <a:solidFill>
                            <a:srgbClr val="231F20"/>
                          </a:solidFill>
                          <a:latin typeface="Arial"/>
                          <a:cs typeface="Arial"/>
                        </a:rPr>
                        <a:t>use </a:t>
                      </a:r>
                      <a:r>
                        <a:rPr lang="en-US" sz="1400" spc="30" dirty="0">
                          <a:solidFill>
                            <a:srgbClr val="231F20"/>
                          </a:solidFill>
                          <a:latin typeface="Arial"/>
                          <a:cs typeface="Arial"/>
                        </a:rPr>
                        <a:t>it </a:t>
                      </a:r>
                      <a:r>
                        <a:rPr lang="en-US" sz="1400" spc="40" dirty="0">
                          <a:solidFill>
                            <a:srgbClr val="231F20"/>
                          </a:solidFill>
                          <a:latin typeface="Arial"/>
                          <a:cs typeface="Arial"/>
                        </a:rPr>
                        <a:t>to </a:t>
                      </a:r>
                      <a:r>
                        <a:rPr lang="en-US" sz="1400" spc="-5" dirty="0">
                          <a:solidFill>
                            <a:srgbClr val="231F20"/>
                          </a:solidFill>
                          <a:latin typeface="Arial"/>
                          <a:cs typeface="Arial"/>
                        </a:rPr>
                        <a:t>solve </a:t>
                      </a:r>
                      <a:r>
                        <a:rPr lang="en-US" sz="1400" spc="15" dirty="0">
                          <a:solidFill>
                            <a:srgbClr val="231F20"/>
                          </a:solidFill>
                          <a:latin typeface="Arial"/>
                          <a:cs typeface="Arial"/>
                        </a:rPr>
                        <a:t>routine problems </a:t>
                      </a:r>
                      <a:r>
                        <a:rPr sz="1400" spc="20" dirty="0">
                          <a:solidFill>
                            <a:srgbClr val="231F20"/>
                          </a:solidFill>
                          <a:latin typeface="Arial"/>
                          <a:cs typeface="Arial"/>
                        </a:rPr>
                        <a:t>on</a:t>
                      </a:r>
                      <a:r>
                        <a:rPr sz="1400" spc="-60" dirty="0">
                          <a:solidFill>
                            <a:srgbClr val="231F20"/>
                          </a:solidFill>
                          <a:latin typeface="Arial"/>
                          <a:cs typeface="Arial"/>
                        </a:rPr>
                        <a:t> </a:t>
                      </a:r>
                      <a:r>
                        <a:rPr sz="1400" spc="15" dirty="0">
                          <a:solidFill>
                            <a:srgbClr val="231F20"/>
                          </a:solidFill>
                          <a:latin typeface="Arial"/>
                          <a:cs typeface="Arial"/>
                        </a:rPr>
                        <a:t>home-  </a:t>
                      </a:r>
                      <a:r>
                        <a:rPr sz="1400" spc="10" dirty="0">
                          <a:solidFill>
                            <a:srgbClr val="231F20"/>
                          </a:solidFill>
                          <a:latin typeface="Arial"/>
                          <a:cs typeface="Arial"/>
                        </a:rPr>
                        <a:t>work, </a:t>
                      </a:r>
                      <a:r>
                        <a:rPr sz="1400" spc="-10" dirty="0">
                          <a:solidFill>
                            <a:srgbClr val="231F20"/>
                          </a:solidFill>
                          <a:latin typeface="Arial"/>
                          <a:cs typeface="Arial"/>
                        </a:rPr>
                        <a:t>quizzes, </a:t>
                      </a:r>
                      <a:r>
                        <a:rPr sz="1400" spc="10" dirty="0">
                          <a:solidFill>
                            <a:srgbClr val="231F20"/>
                          </a:solidFill>
                          <a:latin typeface="Arial"/>
                          <a:cs typeface="Arial"/>
                        </a:rPr>
                        <a:t>and</a:t>
                      </a:r>
                      <a:r>
                        <a:rPr sz="1400" spc="-10" dirty="0">
                          <a:solidFill>
                            <a:srgbClr val="231F20"/>
                          </a:solidFill>
                          <a:latin typeface="Arial"/>
                          <a:cs typeface="Arial"/>
                        </a:rPr>
                        <a:t> </a:t>
                      </a:r>
                      <a:r>
                        <a:rPr sz="1400" spc="5" dirty="0">
                          <a:solidFill>
                            <a:srgbClr val="231F20"/>
                          </a:solidFill>
                          <a:latin typeface="Arial"/>
                          <a:cs typeface="Arial"/>
                        </a:rPr>
                        <a:t>tests.</a:t>
                      </a:r>
                      <a:endParaRPr sz="1400" dirty="0">
                        <a:latin typeface="Arial"/>
                        <a:cs typeface="Arial"/>
                      </a:endParaRPr>
                    </a:p>
                  </a:txBody>
                  <a:tcPr marL="0" marR="0" marT="32384"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L="165100" marR="207645">
                        <a:lnSpc>
                          <a:spcPct val="101800"/>
                        </a:lnSpc>
                        <a:spcBef>
                          <a:spcPts val="254"/>
                        </a:spcBef>
                      </a:pPr>
                      <a:r>
                        <a:rPr sz="1400" spc="-5" dirty="0">
                          <a:solidFill>
                            <a:srgbClr val="231F20"/>
                          </a:solidFill>
                          <a:latin typeface="Arial"/>
                          <a:cs typeface="Arial"/>
                        </a:rPr>
                        <a:t>The </a:t>
                      </a:r>
                      <a:r>
                        <a:rPr sz="1400" spc="15" dirty="0">
                          <a:solidFill>
                            <a:srgbClr val="231F20"/>
                          </a:solidFill>
                          <a:latin typeface="Arial"/>
                          <a:cs typeface="Arial"/>
                        </a:rPr>
                        <a:t>role </a:t>
                      </a:r>
                      <a:r>
                        <a:rPr sz="1400" spc="20" dirty="0">
                          <a:solidFill>
                            <a:srgbClr val="231F20"/>
                          </a:solidFill>
                          <a:latin typeface="Arial"/>
                          <a:cs typeface="Arial"/>
                        </a:rPr>
                        <a:t>of the student </a:t>
                      </a:r>
                      <a:r>
                        <a:rPr sz="1400" spc="-25" dirty="0">
                          <a:solidFill>
                            <a:srgbClr val="231F20"/>
                          </a:solidFill>
                          <a:latin typeface="Arial"/>
                          <a:cs typeface="Arial"/>
                        </a:rPr>
                        <a:t>is </a:t>
                      </a:r>
                      <a:r>
                        <a:rPr sz="1400" spc="40" dirty="0">
                          <a:solidFill>
                            <a:srgbClr val="231F20"/>
                          </a:solidFill>
                          <a:latin typeface="Arial"/>
                          <a:cs typeface="Arial"/>
                        </a:rPr>
                        <a:t>to </a:t>
                      </a:r>
                      <a:r>
                        <a:rPr sz="1400" spc="30" dirty="0">
                          <a:solidFill>
                            <a:srgbClr val="231F20"/>
                          </a:solidFill>
                          <a:latin typeface="Arial"/>
                          <a:cs typeface="Arial"/>
                        </a:rPr>
                        <a:t>be </a:t>
                      </a:r>
                      <a:r>
                        <a:rPr sz="1400" spc="5" dirty="0">
                          <a:solidFill>
                            <a:srgbClr val="231F20"/>
                          </a:solidFill>
                          <a:latin typeface="Arial"/>
                          <a:cs typeface="Arial"/>
                        </a:rPr>
                        <a:t>actively  </a:t>
                      </a:r>
                      <a:r>
                        <a:rPr sz="1400" spc="10" dirty="0">
                          <a:solidFill>
                            <a:srgbClr val="231F20"/>
                          </a:solidFill>
                          <a:latin typeface="Arial"/>
                          <a:cs typeface="Arial"/>
                        </a:rPr>
                        <a:t>involved in making </a:t>
                      </a:r>
                      <a:r>
                        <a:rPr sz="1400" spc="-20" dirty="0">
                          <a:solidFill>
                            <a:srgbClr val="231F20"/>
                          </a:solidFill>
                          <a:latin typeface="Arial"/>
                          <a:cs typeface="Arial"/>
                        </a:rPr>
                        <a:t>sense </a:t>
                      </a:r>
                      <a:r>
                        <a:rPr sz="1400" spc="20" dirty="0">
                          <a:solidFill>
                            <a:srgbClr val="231F20"/>
                          </a:solidFill>
                          <a:latin typeface="Arial"/>
                          <a:cs typeface="Arial"/>
                        </a:rPr>
                        <a:t>of </a:t>
                      </a:r>
                      <a:r>
                        <a:rPr lang="en-US" sz="1400" spc="5" dirty="0">
                          <a:solidFill>
                            <a:srgbClr val="231F20"/>
                          </a:solidFill>
                          <a:latin typeface="Arial"/>
                          <a:cs typeface="Arial"/>
                        </a:rPr>
                        <a:t> Mathematics</a:t>
                      </a:r>
                      <a:r>
                        <a:rPr sz="1400" spc="-15" dirty="0">
                          <a:solidFill>
                            <a:srgbClr val="231F20"/>
                          </a:solidFill>
                          <a:latin typeface="Arial"/>
                          <a:cs typeface="Arial"/>
                        </a:rPr>
                        <a:t> </a:t>
                      </a:r>
                      <a:r>
                        <a:rPr sz="1400" spc="-20" dirty="0">
                          <a:solidFill>
                            <a:srgbClr val="231F20"/>
                          </a:solidFill>
                          <a:latin typeface="Arial"/>
                          <a:cs typeface="Arial"/>
                        </a:rPr>
                        <a:t>tasks </a:t>
                      </a:r>
                      <a:r>
                        <a:rPr sz="1400" spc="15" dirty="0">
                          <a:solidFill>
                            <a:srgbClr val="231F20"/>
                          </a:solidFill>
                          <a:latin typeface="Arial"/>
                          <a:cs typeface="Arial"/>
                        </a:rPr>
                        <a:t>by </a:t>
                      </a:r>
                      <a:r>
                        <a:rPr sz="1400" dirty="0">
                          <a:solidFill>
                            <a:srgbClr val="231F20"/>
                          </a:solidFill>
                          <a:latin typeface="Arial"/>
                          <a:cs typeface="Arial"/>
                        </a:rPr>
                        <a:t>using </a:t>
                      </a:r>
                      <a:r>
                        <a:rPr sz="1400" spc="5" dirty="0">
                          <a:solidFill>
                            <a:srgbClr val="231F20"/>
                          </a:solidFill>
                          <a:latin typeface="Arial"/>
                          <a:cs typeface="Arial"/>
                        </a:rPr>
                        <a:t>varied strategies </a:t>
                      </a:r>
                      <a:r>
                        <a:rPr sz="1400" spc="10" dirty="0">
                          <a:solidFill>
                            <a:srgbClr val="231F20"/>
                          </a:solidFill>
                          <a:latin typeface="Arial"/>
                          <a:cs typeface="Arial"/>
                        </a:rPr>
                        <a:t>and  </a:t>
                      </a:r>
                      <a:r>
                        <a:rPr sz="1400" spc="5" dirty="0">
                          <a:solidFill>
                            <a:srgbClr val="231F20"/>
                          </a:solidFill>
                          <a:latin typeface="Arial"/>
                          <a:cs typeface="Arial"/>
                        </a:rPr>
                        <a:t>representations, </a:t>
                      </a:r>
                      <a:r>
                        <a:rPr sz="1400" spc="15" dirty="0">
                          <a:solidFill>
                            <a:srgbClr val="231F20"/>
                          </a:solidFill>
                          <a:latin typeface="Arial"/>
                          <a:cs typeface="Arial"/>
                        </a:rPr>
                        <a:t>justifying </a:t>
                      </a:r>
                      <a:r>
                        <a:rPr sz="1400" spc="5" dirty="0">
                          <a:solidFill>
                            <a:srgbClr val="231F20"/>
                          </a:solidFill>
                          <a:latin typeface="Arial"/>
                          <a:cs typeface="Arial"/>
                        </a:rPr>
                        <a:t>solutions,  </a:t>
                      </a:r>
                      <a:r>
                        <a:rPr sz="1400" spc="10" dirty="0">
                          <a:solidFill>
                            <a:srgbClr val="231F20"/>
                          </a:solidFill>
                          <a:latin typeface="Arial"/>
                          <a:cs typeface="Arial"/>
                        </a:rPr>
                        <a:t>making connections </a:t>
                      </a:r>
                      <a:r>
                        <a:rPr sz="1400" spc="40" dirty="0">
                          <a:solidFill>
                            <a:srgbClr val="231F20"/>
                          </a:solidFill>
                          <a:latin typeface="Arial"/>
                          <a:cs typeface="Arial"/>
                        </a:rPr>
                        <a:t>to </a:t>
                      </a:r>
                      <a:r>
                        <a:rPr sz="1400" spc="25" dirty="0">
                          <a:solidFill>
                            <a:srgbClr val="231F20"/>
                          </a:solidFill>
                          <a:latin typeface="Arial"/>
                          <a:cs typeface="Arial"/>
                        </a:rPr>
                        <a:t>prior </a:t>
                      </a:r>
                      <a:r>
                        <a:rPr sz="1400" spc="20" dirty="0">
                          <a:solidFill>
                            <a:srgbClr val="231F20"/>
                          </a:solidFill>
                          <a:latin typeface="Arial"/>
                          <a:cs typeface="Arial"/>
                        </a:rPr>
                        <a:t>knowledge  </a:t>
                      </a:r>
                      <a:r>
                        <a:rPr sz="1400" spc="15" dirty="0">
                          <a:solidFill>
                            <a:srgbClr val="231F20"/>
                          </a:solidFill>
                          <a:latin typeface="Arial"/>
                          <a:cs typeface="Arial"/>
                        </a:rPr>
                        <a:t>or </a:t>
                      </a:r>
                      <a:r>
                        <a:rPr sz="1400" spc="5" dirty="0">
                          <a:solidFill>
                            <a:srgbClr val="231F20"/>
                          </a:solidFill>
                          <a:latin typeface="Arial"/>
                          <a:cs typeface="Arial"/>
                        </a:rPr>
                        <a:t>familiar </a:t>
                      </a:r>
                      <a:r>
                        <a:rPr sz="1400" spc="10" dirty="0">
                          <a:solidFill>
                            <a:srgbClr val="231F20"/>
                          </a:solidFill>
                          <a:latin typeface="Arial"/>
                          <a:cs typeface="Arial"/>
                        </a:rPr>
                        <a:t>contexts and </a:t>
                      </a:r>
                      <a:r>
                        <a:rPr sz="1400" dirty="0">
                          <a:solidFill>
                            <a:srgbClr val="231F20"/>
                          </a:solidFill>
                          <a:latin typeface="Arial"/>
                          <a:cs typeface="Arial"/>
                        </a:rPr>
                        <a:t>experiences, </a:t>
                      </a:r>
                      <a:r>
                        <a:rPr sz="1400" spc="10" dirty="0">
                          <a:solidFill>
                            <a:srgbClr val="231F20"/>
                          </a:solidFill>
                          <a:latin typeface="Arial"/>
                          <a:cs typeface="Arial"/>
                        </a:rPr>
                        <a:t>and  considering </a:t>
                      </a:r>
                      <a:r>
                        <a:rPr sz="1400" spc="20" dirty="0">
                          <a:solidFill>
                            <a:srgbClr val="231F20"/>
                          </a:solidFill>
                          <a:latin typeface="Arial"/>
                          <a:cs typeface="Arial"/>
                        </a:rPr>
                        <a:t>the </a:t>
                      </a:r>
                      <a:r>
                        <a:rPr sz="1400" dirty="0">
                          <a:solidFill>
                            <a:srgbClr val="231F20"/>
                          </a:solidFill>
                          <a:latin typeface="Arial"/>
                          <a:cs typeface="Arial"/>
                        </a:rPr>
                        <a:t>reasoning </a:t>
                      </a:r>
                      <a:r>
                        <a:rPr sz="1400" spc="20" dirty="0">
                          <a:solidFill>
                            <a:srgbClr val="231F20"/>
                          </a:solidFill>
                          <a:latin typeface="Arial"/>
                          <a:cs typeface="Arial"/>
                        </a:rPr>
                        <a:t>of</a:t>
                      </a:r>
                      <a:r>
                        <a:rPr sz="1400" spc="-25" dirty="0">
                          <a:solidFill>
                            <a:srgbClr val="231F20"/>
                          </a:solidFill>
                          <a:latin typeface="Arial"/>
                          <a:cs typeface="Arial"/>
                        </a:rPr>
                        <a:t> </a:t>
                      </a:r>
                      <a:r>
                        <a:rPr sz="1400" spc="5" dirty="0">
                          <a:solidFill>
                            <a:srgbClr val="231F20"/>
                          </a:solidFill>
                          <a:latin typeface="Arial"/>
                          <a:cs typeface="Arial"/>
                        </a:rPr>
                        <a:t>others.</a:t>
                      </a:r>
                      <a:endParaRPr sz="1400" dirty="0">
                        <a:latin typeface="Arial"/>
                        <a:cs typeface="Arial"/>
                      </a:endParaRPr>
                    </a:p>
                  </a:txBody>
                  <a:tcPr marL="0" marR="0" marT="32384"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6"/>
                  </a:ext>
                </a:extLst>
              </a:tr>
              <a:tr h="982555">
                <a:tc>
                  <a:txBody>
                    <a:bodyPr/>
                    <a:lstStyle/>
                    <a:p>
                      <a:pPr marL="165100" marR="205740">
                        <a:lnSpc>
                          <a:spcPct val="101800"/>
                        </a:lnSpc>
                        <a:spcBef>
                          <a:spcPts val="250"/>
                        </a:spcBef>
                      </a:pPr>
                      <a:r>
                        <a:rPr sz="1400" spc="15" dirty="0">
                          <a:solidFill>
                            <a:srgbClr val="231F20"/>
                          </a:solidFill>
                          <a:latin typeface="Arial"/>
                          <a:cs typeface="Arial"/>
                        </a:rPr>
                        <a:t>An effective </a:t>
                      </a:r>
                      <a:r>
                        <a:rPr sz="1400" dirty="0">
                          <a:solidFill>
                            <a:srgbClr val="231F20"/>
                          </a:solidFill>
                          <a:latin typeface="Arial"/>
                          <a:cs typeface="Arial"/>
                        </a:rPr>
                        <a:t>teacher </a:t>
                      </a:r>
                      <a:r>
                        <a:rPr sz="1400" spc="-20" dirty="0">
                          <a:solidFill>
                            <a:srgbClr val="231F20"/>
                          </a:solidFill>
                          <a:latin typeface="Arial"/>
                          <a:cs typeface="Arial"/>
                        </a:rPr>
                        <a:t>makes </a:t>
                      </a:r>
                      <a:r>
                        <a:rPr sz="1400" spc="20" dirty="0">
                          <a:solidFill>
                            <a:srgbClr val="231F20"/>
                          </a:solidFill>
                          <a:latin typeface="Arial"/>
                          <a:cs typeface="Arial"/>
                        </a:rPr>
                        <a:t>the</a:t>
                      </a:r>
                      <a:r>
                        <a:rPr lang="en-US" sz="1400" spc="20" dirty="0">
                          <a:solidFill>
                            <a:srgbClr val="231F20"/>
                          </a:solidFill>
                          <a:latin typeface="Arial"/>
                          <a:cs typeface="Arial"/>
                        </a:rPr>
                        <a:t> Mathe</a:t>
                      </a:r>
                      <a:r>
                        <a:rPr sz="1400" dirty="0">
                          <a:solidFill>
                            <a:srgbClr val="231F20"/>
                          </a:solidFill>
                          <a:latin typeface="Arial"/>
                          <a:cs typeface="Arial"/>
                        </a:rPr>
                        <a:t>matics </a:t>
                      </a:r>
                      <a:r>
                        <a:rPr sz="1400" spc="-25" dirty="0">
                          <a:solidFill>
                            <a:srgbClr val="231F20"/>
                          </a:solidFill>
                          <a:latin typeface="Arial"/>
                          <a:cs typeface="Arial"/>
                        </a:rPr>
                        <a:t>easy </a:t>
                      </a:r>
                      <a:r>
                        <a:rPr sz="1400" spc="15" dirty="0">
                          <a:solidFill>
                            <a:srgbClr val="231F20"/>
                          </a:solidFill>
                          <a:latin typeface="Arial"/>
                          <a:cs typeface="Arial"/>
                        </a:rPr>
                        <a:t>for </a:t>
                      </a:r>
                      <a:r>
                        <a:rPr sz="1400" spc="10" dirty="0">
                          <a:solidFill>
                            <a:srgbClr val="231F20"/>
                          </a:solidFill>
                          <a:latin typeface="Arial"/>
                          <a:cs typeface="Arial"/>
                        </a:rPr>
                        <a:t>students </a:t>
                      </a:r>
                      <a:r>
                        <a:rPr sz="1400" spc="15" dirty="0">
                          <a:solidFill>
                            <a:srgbClr val="231F20"/>
                          </a:solidFill>
                          <a:latin typeface="Arial"/>
                          <a:cs typeface="Arial"/>
                        </a:rPr>
                        <a:t>by </a:t>
                      </a:r>
                      <a:r>
                        <a:rPr sz="1400" spc="30" dirty="0">
                          <a:solidFill>
                            <a:srgbClr val="231F20"/>
                          </a:solidFill>
                          <a:latin typeface="Arial"/>
                          <a:cs typeface="Arial"/>
                        </a:rPr>
                        <a:t>guiding</a:t>
                      </a:r>
                      <a:r>
                        <a:rPr sz="1400" spc="-50" dirty="0">
                          <a:solidFill>
                            <a:srgbClr val="231F20"/>
                          </a:solidFill>
                          <a:latin typeface="Arial"/>
                          <a:cs typeface="Arial"/>
                        </a:rPr>
                        <a:t> </a:t>
                      </a:r>
                      <a:r>
                        <a:rPr sz="1400" spc="20" dirty="0">
                          <a:solidFill>
                            <a:srgbClr val="231F20"/>
                          </a:solidFill>
                          <a:latin typeface="Arial"/>
                          <a:cs typeface="Arial"/>
                        </a:rPr>
                        <a:t>them  </a:t>
                      </a:r>
                      <a:r>
                        <a:rPr sz="1400" spc="15" dirty="0">
                          <a:solidFill>
                            <a:srgbClr val="231F20"/>
                          </a:solidFill>
                          <a:latin typeface="Arial"/>
                          <a:cs typeface="Arial"/>
                        </a:rPr>
                        <a:t>step by step </a:t>
                      </a:r>
                      <a:r>
                        <a:rPr sz="1400" spc="25" dirty="0">
                          <a:solidFill>
                            <a:srgbClr val="231F20"/>
                          </a:solidFill>
                          <a:latin typeface="Arial"/>
                          <a:cs typeface="Arial"/>
                        </a:rPr>
                        <a:t>through problem</a:t>
                      </a:r>
                      <a:r>
                        <a:rPr sz="1400" spc="-90" dirty="0">
                          <a:solidFill>
                            <a:srgbClr val="231F20"/>
                          </a:solidFill>
                          <a:latin typeface="Arial"/>
                          <a:cs typeface="Arial"/>
                        </a:rPr>
                        <a:t> </a:t>
                      </a:r>
                      <a:r>
                        <a:rPr sz="1400" spc="10" dirty="0">
                          <a:solidFill>
                            <a:srgbClr val="231F20"/>
                          </a:solidFill>
                          <a:latin typeface="Arial"/>
                          <a:cs typeface="Arial"/>
                        </a:rPr>
                        <a:t>solving</a:t>
                      </a:r>
                      <a:r>
                        <a:rPr lang="en-US" sz="1400" spc="0" dirty="0">
                          <a:solidFill>
                            <a:schemeClr val="tx1"/>
                          </a:solidFill>
                          <a:latin typeface="Arial"/>
                          <a:cs typeface="Arial"/>
                        </a:rPr>
                        <a:t> </a:t>
                      </a:r>
                      <a:r>
                        <a:rPr sz="1400" spc="40" dirty="0">
                          <a:solidFill>
                            <a:srgbClr val="231F20"/>
                          </a:solidFill>
                          <a:latin typeface="Arial"/>
                          <a:cs typeface="Arial"/>
                        </a:rPr>
                        <a:t>to </a:t>
                      </a:r>
                      <a:r>
                        <a:rPr sz="1400" spc="-10" dirty="0">
                          <a:solidFill>
                            <a:srgbClr val="231F20"/>
                          </a:solidFill>
                          <a:latin typeface="Arial"/>
                          <a:cs typeface="Arial"/>
                        </a:rPr>
                        <a:t>ensure </a:t>
                      </a:r>
                      <a:r>
                        <a:rPr sz="1400" spc="15" dirty="0">
                          <a:solidFill>
                            <a:srgbClr val="231F20"/>
                          </a:solidFill>
                          <a:latin typeface="Arial"/>
                          <a:cs typeface="Arial"/>
                        </a:rPr>
                        <a:t>that </a:t>
                      </a:r>
                      <a:r>
                        <a:rPr sz="1400" spc="10" dirty="0">
                          <a:solidFill>
                            <a:srgbClr val="231F20"/>
                          </a:solidFill>
                          <a:latin typeface="Arial"/>
                          <a:cs typeface="Arial"/>
                        </a:rPr>
                        <a:t>they </a:t>
                      </a:r>
                      <a:r>
                        <a:rPr sz="1400" spc="-10" dirty="0">
                          <a:solidFill>
                            <a:srgbClr val="231F20"/>
                          </a:solidFill>
                          <a:latin typeface="Arial"/>
                          <a:cs typeface="Arial"/>
                        </a:rPr>
                        <a:t>are </a:t>
                      </a:r>
                      <a:r>
                        <a:rPr sz="1400" spc="25" dirty="0">
                          <a:solidFill>
                            <a:srgbClr val="231F20"/>
                          </a:solidFill>
                          <a:latin typeface="Arial"/>
                          <a:cs typeface="Arial"/>
                        </a:rPr>
                        <a:t>not </a:t>
                      </a:r>
                      <a:r>
                        <a:rPr sz="1400" spc="15" dirty="0">
                          <a:solidFill>
                            <a:srgbClr val="231F20"/>
                          </a:solidFill>
                          <a:latin typeface="Arial"/>
                          <a:cs typeface="Arial"/>
                        </a:rPr>
                        <a:t>frustrated</a:t>
                      </a:r>
                      <a:r>
                        <a:rPr sz="1400" spc="-60" dirty="0">
                          <a:solidFill>
                            <a:srgbClr val="231F20"/>
                          </a:solidFill>
                          <a:latin typeface="Arial"/>
                          <a:cs typeface="Arial"/>
                        </a:rPr>
                        <a:t> </a:t>
                      </a:r>
                      <a:r>
                        <a:rPr sz="1400" spc="15" dirty="0">
                          <a:solidFill>
                            <a:srgbClr val="231F20"/>
                          </a:solidFill>
                          <a:latin typeface="Arial"/>
                          <a:cs typeface="Arial"/>
                        </a:rPr>
                        <a:t>or  </a:t>
                      </a:r>
                      <a:r>
                        <a:rPr sz="1400" spc="5" dirty="0">
                          <a:solidFill>
                            <a:srgbClr val="231F20"/>
                          </a:solidFill>
                          <a:latin typeface="Arial"/>
                          <a:cs typeface="Arial"/>
                        </a:rPr>
                        <a:t>confused.</a:t>
                      </a:r>
                      <a:endParaRPr sz="1400" dirty="0">
                        <a:latin typeface="Arial"/>
                        <a:cs typeface="Arial"/>
                      </a:endParaRPr>
                    </a:p>
                  </a:txBody>
                  <a:tcPr marL="0" marR="0" marT="31750"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L="165100" marR="243204">
                        <a:lnSpc>
                          <a:spcPct val="101800"/>
                        </a:lnSpc>
                        <a:spcBef>
                          <a:spcPts val="250"/>
                        </a:spcBef>
                      </a:pPr>
                      <a:r>
                        <a:rPr sz="1400" spc="15" dirty="0">
                          <a:solidFill>
                            <a:srgbClr val="231F20"/>
                          </a:solidFill>
                          <a:latin typeface="Arial"/>
                          <a:cs typeface="Arial"/>
                        </a:rPr>
                        <a:t>An effective </a:t>
                      </a:r>
                      <a:r>
                        <a:rPr sz="1400" dirty="0">
                          <a:solidFill>
                            <a:srgbClr val="231F20"/>
                          </a:solidFill>
                          <a:latin typeface="Arial"/>
                          <a:cs typeface="Arial"/>
                        </a:rPr>
                        <a:t>teacher </a:t>
                      </a:r>
                      <a:r>
                        <a:rPr sz="1400" spc="10" dirty="0">
                          <a:solidFill>
                            <a:srgbClr val="231F20"/>
                          </a:solidFill>
                          <a:latin typeface="Arial"/>
                          <a:cs typeface="Arial"/>
                        </a:rPr>
                        <a:t>provides students  </a:t>
                      </a:r>
                      <a:r>
                        <a:rPr sz="1400" spc="20" dirty="0">
                          <a:solidFill>
                            <a:srgbClr val="231F20"/>
                          </a:solidFill>
                          <a:latin typeface="Arial"/>
                          <a:cs typeface="Arial"/>
                        </a:rPr>
                        <a:t>with appropriate </a:t>
                      </a:r>
                      <a:r>
                        <a:rPr sz="1400" spc="5" dirty="0">
                          <a:solidFill>
                            <a:srgbClr val="231F20"/>
                          </a:solidFill>
                          <a:latin typeface="Arial"/>
                          <a:cs typeface="Arial"/>
                        </a:rPr>
                        <a:t>challenge, </a:t>
                      </a:r>
                      <a:r>
                        <a:rPr sz="1400" dirty="0">
                          <a:solidFill>
                            <a:srgbClr val="231F20"/>
                          </a:solidFill>
                          <a:latin typeface="Arial"/>
                          <a:cs typeface="Arial"/>
                        </a:rPr>
                        <a:t>encourages  perseverance </a:t>
                      </a:r>
                      <a:r>
                        <a:rPr sz="1400" spc="10" dirty="0">
                          <a:solidFill>
                            <a:srgbClr val="231F20"/>
                          </a:solidFill>
                          <a:latin typeface="Arial"/>
                          <a:cs typeface="Arial"/>
                        </a:rPr>
                        <a:t>in solving </a:t>
                      </a:r>
                      <a:r>
                        <a:rPr sz="1400" spc="15" dirty="0">
                          <a:solidFill>
                            <a:srgbClr val="231F20"/>
                          </a:solidFill>
                          <a:latin typeface="Arial"/>
                          <a:cs typeface="Arial"/>
                        </a:rPr>
                        <a:t>problems, </a:t>
                      </a:r>
                      <a:r>
                        <a:rPr sz="1400" spc="10" dirty="0">
                          <a:solidFill>
                            <a:srgbClr val="231F20"/>
                          </a:solidFill>
                          <a:latin typeface="Arial"/>
                          <a:cs typeface="Arial"/>
                        </a:rPr>
                        <a:t>and  </a:t>
                      </a:r>
                      <a:r>
                        <a:rPr sz="1400" spc="20" dirty="0">
                          <a:solidFill>
                            <a:srgbClr val="231F20"/>
                          </a:solidFill>
                          <a:latin typeface="Arial"/>
                          <a:cs typeface="Arial"/>
                        </a:rPr>
                        <a:t>supports </a:t>
                      </a:r>
                      <a:r>
                        <a:rPr sz="1400" spc="25" dirty="0">
                          <a:solidFill>
                            <a:srgbClr val="231F20"/>
                          </a:solidFill>
                          <a:latin typeface="Arial"/>
                          <a:cs typeface="Arial"/>
                        </a:rPr>
                        <a:t>productive </a:t>
                      </a:r>
                      <a:r>
                        <a:rPr sz="1400" spc="20" dirty="0">
                          <a:solidFill>
                            <a:srgbClr val="231F20"/>
                          </a:solidFill>
                          <a:latin typeface="Arial"/>
                          <a:cs typeface="Arial"/>
                        </a:rPr>
                        <a:t>struggle </a:t>
                      </a:r>
                      <a:r>
                        <a:rPr sz="1400" spc="10" dirty="0">
                          <a:solidFill>
                            <a:srgbClr val="231F20"/>
                          </a:solidFill>
                          <a:latin typeface="Arial"/>
                          <a:cs typeface="Arial"/>
                        </a:rPr>
                        <a:t>in</a:t>
                      </a:r>
                      <a:r>
                        <a:rPr sz="1400" spc="-114" dirty="0">
                          <a:solidFill>
                            <a:srgbClr val="231F20"/>
                          </a:solidFill>
                          <a:latin typeface="Arial"/>
                          <a:cs typeface="Arial"/>
                        </a:rPr>
                        <a:t> </a:t>
                      </a:r>
                      <a:r>
                        <a:rPr sz="1400" spc="10" dirty="0">
                          <a:solidFill>
                            <a:srgbClr val="231F20"/>
                          </a:solidFill>
                          <a:latin typeface="Arial"/>
                          <a:cs typeface="Arial"/>
                        </a:rPr>
                        <a:t>learning</a:t>
                      </a:r>
                      <a:r>
                        <a:rPr lang="en-US" sz="1400" spc="10" dirty="0">
                          <a:solidFill>
                            <a:srgbClr val="231F20"/>
                          </a:solidFill>
                          <a:latin typeface="Arial"/>
                          <a:cs typeface="Arial"/>
                        </a:rPr>
                        <a:t> </a:t>
                      </a:r>
                      <a:r>
                        <a:rPr lang="en-US" sz="1400" spc="5" dirty="0">
                          <a:solidFill>
                            <a:srgbClr val="231F20"/>
                          </a:solidFill>
                          <a:latin typeface="Arial"/>
                          <a:cs typeface="Arial"/>
                        </a:rPr>
                        <a:t>Mathematics</a:t>
                      </a:r>
                      <a:r>
                        <a:rPr sz="1400" spc="5" dirty="0">
                          <a:solidFill>
                            <a:srgbClr val="231F20"/>
                          </a:solidFill>
                          <a:latin typeface="Arial"/>
                          <a:cs typeface="Arial"/>
                        </a:rPr>
                        <a:t>.</a:t>
                      </a:r>
                      <a:endParaRPr sz="1400" dirty="0">
                        <a:latin typeface="Arial"/>
                        <a:cs typeface="Arial"/>
                      </a:endParaRPr>
                    </a:p>
                  </a:txBody>
                  <a:tcPr marL="0" marR="0" marT="31750" marB="0" anchor="ctr">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14593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2734-EB9B-4F00-BC57-44A731AEF903}"/>
              </a:ext>
            </a:extLst>
          </p:cNvPr>
          <p:cNvSpPr>
            <a:spLocks noGrp="1"/>
          </p:cNvSpPr>
          <p:nvPr>
            <p:ph type="title"/>
          </p:nvPr>
        </p:nvSpPr>
        <p:spPr>
          <a:xfrm>
            <a:off x="1097280" y="286604"/>
            <a:ext cx="10058400" cy="1341474"/>
          </a:xfrm>
        </p:spPr>
        <p:txBody>
          <a:bodyPr>
            <a:normAutofit/>
          </a:bodyPr>
          <a:lstStyle/>
          <a:p>
            <a:r>
              <a:rPr lang="en-US" dirty="0"/>
              <a:t>Beliefs</a:t>
            </a:r>
          </a:p>
        </p:txBody>
      </p:sp>
      <p:sp>
        <p:nvSpPr>
          <p:cNvPr id="3" name="Content Placeholder 2">
            <a:extLst>
              <a:ext uri="{FF2B5EF4-FFF2-40B4-BE49-F238E27FC236}">
                <a16:creationId xmlns:a16="http://schemas.microsoft.com/office/drawing/2014/main" id="{9234F36E-C03F-42E8-8BEA-26761A3CB5A8}"/>
              </a:ext>
            </a:extLst>
          </p:cNvPr>
          <p:cNvSpPr>
            <a:spLocks noGrp="1"/>
          </p:cNvSpPr>
          <p:nvPr>
            <p:ph sz="half" idx="1"/>
          </p:nvPr>
        </p:nvSpPr>
        <p:spPr/>
        <p:txBody>
          <a:bodyPr/>
          <a:lstStyle/>
          <a:p>
            <a:r>
              <a:rPr lang="en-US" spc="15" dirty="0">
                <a:solidFill>
                  <a:srgbClr val="204F54"/>
                </a:solidFill>
                <a:latin typeface="Arial"/>
                <a:cs typeface="Arial"/>
              </a:rPr>
              <a:t>An effective </a:t>
            </a:r>
            <a:r>
              <a:rPr lang="en-US" dirty="0">
                <a:solidFill>
                  <a:srgbClr val="204F54"/>
                </a:solidFill>
                <a:latin typeface="Arial"/>
                <a:cs typeface="Arial"/>
              </a:rPr>
              <a:t>teacher </a:t>
            </a:r>
            <a:r>
              <a:rPr lang="en-US" spc="-20" dirty="0">
                <a:solidFill>
                  <a:srgbClr val="204F54"/>
                </a:solidFill>
                <a:latin typeface="Arial"/>
                <a:cs typeface="Arial"/>
              </a:rPr>
              <a:t>makes </a:t>
            </a:r>
            <a:r>
              <a:rPr lang="en-US" spc="20" dirty="0">
                <a:solidFill>
                  <a:srgbClr val="204F54"/>
                </a:solidFill>
                <a:latin typeface="Arial"/>
                <a:cs typeface="Arial"/>
              </a:rPr>
              <a:t>the Mathe</a:t>
            </a:r>
            <a:r>
              <a:rPr lang="en-US" dirty="0">
                <a:solidFill>
                  <a:srgbClr val="204F54"/>
                </a:solidFill>
                <a:latin typeface="Arial"/>
                <a:cs typeface="Arial"/>
              </a:rPr>
              <a:t>matics </a:t>
            </a:r>
            <a:r>
              <a:rPr lang="en-US" spc="-25" dirty="0">
                <a:solidFill>
                  <a:srgbClr val="204F54"/>
                </a:solidFill>
                <a:latin typeface="Arial"/>
                <a:cs typeface="Arial"/>
              </a:rPr>
              <a:t>easy </a:t>
            </a:r>
            <a:r>
              <a:rPr lang="en-US" spc="15" dirty="0">
                <a:solidFill>
                  <a:srgbClr val="204F54"/>
                </a:solidFill>
                <a:latin typeface="Arial"/>
                <a:cs typeface="Arial"/>
              </a:rPr>
              <a:t>for </a:t>
            </a:r>
            <a:r>
              <a:rPr lang="en-US" spc="10" dirty="0">
                <a:solidFill>
                  <a:srgbClr val="204F54"/>
                </a:solidFill>
                <a:latin typeface="Arial"/>
                <a:cs typeface="Arial"/>
              </a:rPr>
              <a:t>students </a:t>
            </a:r>
            <a:r>
              <a:rPr lang="en-US" spc="15" dirty="0">
                <a:solidFill>
                  <a:srgbClr val="204F54"/>
                </a:solidFill>
                <a:latin typeface="Arial"/>
                <a:cs typeface="Arial"/>
              </a:rPr>
              <a:t>by </a:t>
            </a:r>
            <a:r>
              <a:rPr lang="en-US" spc="30" dirty="0">
                <a:solidFill>
                  <a:srgbClr val="204F54"/>
                </a:solidFill>
                <a:latin typeface="Arial"/>
                <a:cs typeface="Arial"/>
              </a:rPr>
              <a:t>guiding</a:t>
            </a:r>
            <a:r>
              <a:rPr lang="en-US" spc="-50" dirty="0">
                <a:solidFill>
                  <a:srgbClr val="204F54"/>
                </a:solidFill>
                <a:latin typeface="Arial"/>
                <a:cs typeface="Arial"/>
              </a:rPr>
              <a:t> </a:t>
            </a:r>
            <a:r>
              <a:rPr lang="en-US" spc="20" dirty="0">
                <a:solidFill>
                  <a:srgbClr val="204F54"/>
                </a:solidFill>
                <a:latin typeface="Arial"/>
                <a:cs typeface="Arial"/>
              </a:rPr>
              <a:t>them  </a:t>
            </a:r>
            <a:r>
              <a:rPr lang="en-US" spc="15" dirty="0">
                <a:solidFill>
                  <a:srgbClr val="204F54"/>
                </a:solidFill>
                <a:latin typeface="Arial"/>
                <a:cs typeface="Arial"/>
              </a:rPr>
              <a:t>step by step </a:t>
            </a:r>
            <a:r>
              <a:rPr lang="en-US" spc="25" dirty="0">
                <a:solidFill>
                  <a:srgbClr val="204F54"/>
                </a:solidFill>
                <a:latin typeface="Arial"/>
                <a:cs typeface="Arial"/>
              </a:rPr>
              <a:t>through problem</a:t>
            </a:r>
            <a:r>
              <a:rPr lang="en-US" spc="-90" dirty="0">
                <a:solidFill>
                  <a:srgbClr val="204F54"/>
                </a:solidFill>
                <a:latin typeface="Arial"/>
                <a:cs typeface="Arial"/>
              </a:rPr>
              <a:t> </a:t>
            </a:r>
            <a:r>
              <a:rPr lang="en-US" spc="10" dirty="0">
                <a:solidFill>
                  <a:srgbClr val="204F54"/>
                </a:solidFill>
                <a:latin typeface="Arial"/>
                <a:cs typeface="Arial"/>
              </a:rPr>
              <a:t>solving</a:t>
            </a:r>
            <a:r>
              <a:rPr lang="en-US" dirty="0">
                <a:solidFill>
                  <a:srgbClr val="204F54"/>
                </a:solidFill>
                <a:latin typeface="Arial"/>
                <a:cs typeface="Arial"/>
              </a:rPr>
              <a:t> </a:t>
            </a:r>
            <a:r>
              <a:rPr lang="en-US" spc="40" dirty="0">
                <a:solidFill>
                  <a:srgbClr val="204F54"/>
                </a:solidFill>
                <a:latin typeface="Arial"/>
                <a:cs typeface="Arial"/>
              </a:rPr>
              <a:t>to </a:t>
            </a:r>
            <a:r>
              <a:rPr lang="en-US" spc="-10" dirty="0">
                <a:solidFill>
                  <a:srgbClr val="204F54"/>
                </a:solidFill>
                <a:latin typeface="Arial"/>
                <a:cs typeface="Arial"/>
              </a:rPr>
              <a:t>ensure </a:t>
            </a:r>
            <a:r>
              <a:rPr lang="en-US" spc="15" dirty="0">
                <a:solidFill>
                  <a:srgbClr val="204F54"/>
                </a:solidFill>
                <a:latin typeface="Arial"/>
                <a:cs typeface="Arial"/>
              </a:rPr>
              <a:t>that </a:t>
            </a:r>
            <a:r>
              <a:rPr lang="en-US" spc="10" dirty="0">
                <a:solidFill>
                  <a:srgbClr val="204F54"/>
                </a:solidFill>
                <a:latin typeface="Arial"/>
                <a:cs typeface="Arial"/>
              </a:rPr>
              <a:t>they </a:t>
            </a:r>
            <a:r>
              <a:rPr lang="en-US" spc="-10" dirty="0">
                <a:solidFill>
                  <a:srgbClr val="204F54"/>
                </a:solidFill>
                <a:latin typeface="Arial"/>
                <a:cs typeface="Arial"/>
              </a:rPr>
              <a:t>are </a:t>
            </a:r>
            <a:r>
              <a:rPr lang="en-US" spc="25" dirty="0">
                <a:solidFill>
                  <a:srgbClr val="204F54"/>
                </a:solidFill>
                <a:latin typeface="Arial"/>
                <a:cs typeface="Arial"/>
              </a:rPr>
              <a:t>not </a:t>
            </a:r>
            <a:r>
              <a:rPr lang="en-US" spc="15" dirty="0">
                <a:solidFill>
                  <a:srgbClr val="204F54"/>
                </a:solidFill>
                <a:latin typeface="Arial"/>
                <a:cs typeface="Arial"/>
              </a:rPr>
              <a:t>frustrated</a:t>
            </a:r>
            <a:r>
              <a:rPr lang="en-US" spc="-60" dirty="0">
                <a:solidFill>
                  <a:srgbClr val="204F54"/>
                </a:solidFill>
                <a:latin typeface="Arial"/>
                <a:cs typeface="Arial"/>
              </a:rPr>
              <a:t> </a:t>
            </a:r>
            <a:r>
              <a:rPr lang="en-US" spc="15" dirty="0">
                <a:solidFill>
                  <a:srgbClr val="204F54"/>
                </a:solidFill>
                <a:latin typeface="Arial"/>
                <a:cs typeface="Arial"/>
              </a:rPr>
              <a:t>or </a:t>
            </a:r>
            <a:r>
              <a:rPr lang="en-US" spc="5" dirty="0">
                <a:solidFill>
                  <a:srgbClr val="204F54"/>
                </a:solidFill>
                <a:latin typeface="Arial"/>
                <a:cs typeface="Arial"/>
              </a:rPr>
              <a:t>confused.</a:t>
            </a:r>
            <a:endParaRPr lang="en-US" dirty="0">
              <a:solidFill>
                <a:srgbClr val="204F54"/>
              </a:solidFill>
              <a:latin typeface="Arial"/>
              <a:cs typeface="Arial"/>
            </a:endParaRPr>
          </a:p>
          <a:p>
            <a:endParaRPr lang="en-US" dirty="0">
              <a:latin typeface="Arial"/>
              <a:cs typeface="Arial"/>
            </a:endParaRPr>
          </a:p>
          <a:p>
            <a:endParaRPr lang="en-US" dirty="0"/>
          </a:p>
        </p:txBody>
      </p:sp>
      <p:sp>
        <p:nvSpPr>
          <p:cNvPr id="4" name="Content Placeholder 3">
            <a:extLst>
              <a:ext uri="{FF2B5EF4-FFF2-40B4-BE49-F238E27FC236}">
                <a16:creationId xmlns:a16="http://schemas.microsoft.com/office/drawing/2014/main" id="{6B113EAE-D5A9-478D-9124-D8643E71CE80}"/>
              </a:ext>
            </a:extLst>
          </p:cNvPr>
          <p:cNvSpPr>
            <a:spLocks noGrp="1"/>
          </p:cNvSpPr>
          <p:nvPr>
            <p:ph sz="half" idx="2"/>
          </p:nvPr>
        </p:nvSpPr>
        <p:spPr/>
        <p:txBody>
          <a:bodyPr/>
          <a:lstStyle/>
          <a:p>
            <a:r>
              <a:rPr lang="en-US" spc="15" dirty="0">
                <a:solidFill>
                  <a:srgbClr val="204F54"/>
                </a:solidFill>
                <a:latin typeface="Arial"/>
                <a:cs typeface="Arial"/>
              </a:rPr>
              <a:t>An effective </a:t>
            </a:r>
            <a:r>
              <a:rPr lang="en-US" dirty="0">
                <a:solidFill>
                  <a:srgbClr val="204F54"/>
                </a:solidFill>
                <a:latin typeface="Arial"/>
                <a:cs typeface="Arial"/>
              </a:rPr>
              <a:t>teacher </a:t>
            </a:r>
            <a:r>
              <a:rPr lang="en-US" spc="10" dirty="0">
                <a:solidFill>
                  <a:srgbClr val="204F54"/>
                </a:solidFill>
                <a:latin typeface="Arial"/>
                <a:cs typeface="Arial"/>
              </a:rPr>
              <a:t>provides students  </a:t>
            </a:r>
            <a:r>
              <a:rPr lang="en-US" spc="20" dirty="0">
                <a:solidFill>
                  <a:srgbClr val="204F54"/>
                </a:solidFill>
                <a:latin typeface="Arial"/>
                <a:cs typeface="Arial"/>
              </a:rPr>
              <a:t>with appropriate </a:t>
            </a:r>
            <a:r>
              <a:rPr lang="en-US" spc="5" dirty="0">
                <a:solidFill>
                  <a:srgbClr val="204F54"/>
                </a:solidFill>
                <a:latin typeface="Arial"/>
                <a:cs typeface="Arial"/>
              </a:rPr>
              <a:t>challenge, </a:t>
            </a:r>
            <a:r>
              <a:rPr lang="en-US" dirty="0">
                <a:solidFill>
                  <a:srgbClr val="204F54"/>
                </a:solidFill>
                <a:latin typeface="Arial"/>
                <a:cs typeface="Arial"/>
              </a:rPr>
              <a:t>encourages  perseverance </a:t>
            </a:r>
            <a:r>
              <a:rPr lang="en-US" spc="10" dirty="0">
                <a:solidFill>
                  <a:srgbClr val="204F54"/>
                </a:solidFill>
                <a:latin typeface="Arial"/>
                <a:cs typeface="Arial"/>
              </a:rPr>
              <a:t>in solving </a:t>
            </a:r>
            <a:r>
              <a:rPr lang="en-US" spc="15" dirty="0">
                <a:solidFill>
                  <a:srgbClr val="204F54"/>
                </a:solidFill>
                <a:latin typeface="Arial"/>
                <a:cs typeface="Arial"/>
              </a:rPr>
              <a:t>problems, </a:t>
            </a:r>
            <a:r>
              <a:rPr lang="en-US" spc="10" dirty="0">
                <a:solidFill>
                  <a:srgbClr val="204F54"/>
                </a:solidFill>
                <a:latin typeface="Arial"/>
                <a:cs typeface="Arial"/>
              </a:rPr>
              <a:t>and  </a:t>
            </a:r>
            <a:r>
              <a:rPr lang="en-US" spc="20" dirty="0">
                <a:solidFill>
                  <a:srgbClr val="204F54"/>
                </a:solidFill>
                <a:latin typeface="Arial"/>
                <a:cs typeface="Arial"/>
              </a:rPr>
              <a:t>supports </a:t>
            </a:r>
            <a:r>
              <a:rPr lang="en-US" spc="25" dirty="0">
                <a:solidFill>
                  <a:srgbClr val="204F54"/>
                </a:solidFill>
                <a:latin typeface="Arial"/>
                <a:cs typeface="Arial"/>
              </a:rPr>
              <a:t>productive </a:t>
            </a:r>
            <a:r>
              <a:rPr lang="en-US" spc="20" dirty="0">
                <a:solidFill>
                  <a:srgbClr val="204F54"/>
                </a:solidFill>
                <a:latin typeface="Arial"/>
                <a:cs typeface="Arial"/>
              </a:rPr>
              <a:t>struggle </a:t>
            </a:r>
            <a:r>
              <a:rPr lang="en-US" spc="10" dirty="0">
                <a:solidFill>
                  <a:srgbClr val="204F54"/>
                </a:solidFill>
                <a:latin typeface="Arial"/>
                <a:cs typeface="Arial"/>
              </a:rPr>
              <a:t>in</a:t>
            </a:r>
            <a:r>
              <a:rPr lang="en-US" spc="-114" dirty="0">
                <a:solidFill>
                  <a:srgbClr val="204F54"/>
                </a:solidFill>
                <a:latin typeface="Arial"/>
                <a:cs typeface="Arial"/>
              </a:rPr>
              <a:t> </a:t>
            </a:r>
            <a:r>
              <a:rPr lang="en-US" spc="10" dirty="0">
                <a:solidFill>
                  <a:srgbClr val="204F54"/>
                </a:solidFill>
                <a:latin typeface="Arial"/>
                <a:cs typeface="Arial"/>
              </a:rPr>
              <a:t>learning </a:t>
            </a:r>
            <a:r>
              <a:rPr lang="en-US" spc="5" dirty="0">
                <a:solidFill>
                  <a:srgbClr val="204F54"/>
                </a:solidFill>
                <a:latin typeface="Arial"/>
                <a:cs typeface="Arial"/>
              </a:rPr>
              <a:t>Mathematics.</a:t>
            </a:r>
            <a:endParaRPr lang="en-US" dirty="0">
              <a:solidFill>
                <a:srgbClr val="204F54"/>
              </a:solidFill>
              <a:latin typeface="Arial"/>
              <a:cs typeface="Arial"/>
            </a:endParaRPr>
          </a:p>
          <a:p>
            <a:endParaRPr lang="en-US" dirty="0">
              <a:latin typeface="Arial"/>
              <a:cs typeface="Arial"/>
            </a:endParaRPr>
          </a:p>
          <a:p>
            <a:endParaRPr lang="en-US" dirty="0"/>
          </a:p>
        </p:txBody>
      </p:sp>
      <p:sp>
        <p:nvSpPr>
          <p:cNvPr id="5" name="Oval 4">
            <a:extLst>
              <a:ext uri="{FF2B5EF4-FFF2-40B4-BE49-F238E27FC236}">
                <a16:creationId xmlns:a16="http://schemas.microsoft.com/office/drawing/2014/main" id="{FB072B5A-8F2D-487F-87DB-E62475F0DA20}"/>
              </a:ext>
            </a:extLst>
          </p:cNvPr>
          <p:cNvSpPr/>
          <p:nvPr/>
        </p:nvSpPr>
        <p:spPr>
          <a:xfrm>
            <a:off x="457199" y="5687122"/>
            <a:ext cx="1694985" cy="524107"/>
          </a:xfrm>
          <a:prstGeom prst="ellipse">
            <a:avLst/>
          </a:prstGeom>
          <a:solidFill>
            <a:srgbClr val="3494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Discussion</a:t>
            </a:r>
          </a:p>
        </p:txBody>
      </p:sp>
    </p:spTree>
    <p:extLst>
      <p:ext uri="{BB962C8B-B14F-4D97-AF65-F5344CB8AC3E}">
        <p14:creationId xmlns:p14="http://schemas.microsoft.com/office/powerpoint/2010/main" val="43819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9041-DADD-4242-A50A-E434957CD9CF}"/>
              </a:ext>
            </a:extLst>
          </p:cNvPr>
          <p:cNvSpPr>
            <a:spLocks noGrp="1"/>
          </p:cNvSpPr>
          <p:nvPr>
            <p:ph type="title"/>
          </p:nvPr>
        </p:nvSpPr>
        <p:spPr>
          <a:xfrm>
            <a:off x="1097280" y="591014"/>
            <a:ext cx="10058400" cy="889868"/>
          </a:xfrm>
        </p:spPr>
        <p:txBody>
          <a:bodyPr>
            <a:normAutofit/>
          </a:bodyPr>
          <a:lstStyle/>
          <a:p>
            <a:r>
              <a:rPr lang="en-US" dirty="0"/>
              <a:t>Common Core State Standards for Math</a:t>
            </a:r>
          </a:p>
        </p:txBody>
      </p:sp>
      <p:pic>
        <p:nvPicPr>
          <p:cNvPr id="8" name="Picture 7">
            <a:extLst>
              <a:ext uri="{FF2B5EF4-FFF2-40B4-BE49-F238E27FC236}">
                <a16:creationId xmlns:a16="http://schemas.microsoft.com/office/drawing/2014/main" id="{C6BD408D-4A60-4F09-AD82-B139E89676FD}"/>
              </a:ext>
            </a:extLst>
          </p:cNvPr>
          <p:cNvPicPr>
            <a:picLocks noChangeAspect="1"/>
          </p:cNvPicPr>
          <p:nvPr/>
        </p:nvPicPr>
        <p:blipFill>
          <a:blip r:embed="rId2"/>
          <a:stretch>
            <a:fillRect/>
          </a:stretch>
        </p:blipFill>
        <p:spPr>
          <a:xfrm>
            <a:off x="8121317" y="2009273"/>
            <a:ext cx="2875734" cy="3654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DE48662C-99AC-4C82-A086-FFB27672131E}"/>
              </a:ext>
            </a:extLst>
          </p:cNvPr>
          <p:cNvSpPr/>
          <p:nvPr/>
        </p:nvSpPr>
        <p:spPr>
          <a:xfrm>
            <a:off x="7985420" y="5073134"/>
            <a:ext cx="31475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http://www.corestandards.org/</a:t>
            </a:r>
          </a:p>
        </p:txBody>
      </p:sp>
      <p:grpSp>
        <p:nvGrpSpPr>
          <p:cNvPr id="6" name="Group 5">
            <a:extLst>
              <a:ext uri="{FF2B5EF4-FFF2-40B4-BE49-F238E27FC236}">
                <a16:creationId xmlns:a16="http://schemas.microsoft.com/office/drawing/2014/main" id="{C47D3D42-3820-4561-9785-314E4056D5B5}"/>
              </a:ext>
            </a:extLst>
          </p:cNvPr>
          <p:cNvGrpSpPr/>
          <p:nvPr/>
        </p:nvGrpSpPr>
        <p:grpSpPr>
          <a:xfrm>
            <a:off x="1224898" y="2181289"/>
            <a:ext cx="6216480" cy="3654689"/>
            <a:chOff x="1224898" y="2181289"/>
            <a:chExt cx="6216480" cy="3654689"/>
          </a:xfrm>
        </p:grpSpPr>
        <p:grpSp>
          <p:nvGrpSpPr>
            <p:cNvPr id="4" name="Group 3">
              <a:extLst>
                <a:ext uri="{FF2B5EF4-FFF2-40B4-BE49-F238E27FC236}">
                  <a16:creationId xmlns:a16="http://schemas.microsoft.com/office/drawing/2014/main" id="{F4541974-35E4-4A1C-B711-3761E7D4BFD8}"/>
                </a:ext>
              </a:extLst>
            </p:cNvPr>
            <p:cNvGrpSpPr/>
            <p:nvPr/>
          </p:nvGrpSpPr>
          <p:grpSpPr>
            <a:xfrm>
              <a:off x="1224898" y="2181289"/>
              <a:ext cx="6216480" cy="3654689"/>
              <a:chOff x="1219036" y="2009273"/>
              <a:chExt cx="6216480" cy="3654689"/>
            </a:xfrm>
          </p:grpSpPr>
          <p:pic>
            <p:nvPicPr>
              <p:cNvPr id="7" name="Picture 6">
                <a:extLst>
                  <a:ext uri="{FF2B5EF4-FFF2-40B4-BE49-F238E27FC236}">
                    <a16:creationId xmlns:a16="http://schemas.microsoft.com/office/drawing/2014/main" id="{27313446-5423-4AB5-8945-9F1E1BB7DCAA}"/>
                  </a:ext>
                </a:extLst>
              </p:cNvPr>
              <p:cNvPicPr>
                <a:picLocks noChangeAspect="1"/>
              </p:cNvPicPr>
              <p:nvPr/>
            </p:nvPicPr>
            <p:blipFill>
              <a:blip r:embed="rId3"/>
              <a:stretch>
                <a:fillRect/>
              </a:stretch>
            </p:blipFill>
            <p:spPr>
              <a:xfrm>
                <a:off x="1219036" y="2009273"/>
                <a:ext cx="6216480" cy="3654689"/>
              </a:xfrm>
              <a:prstGeom prst="rect">
                <a:avLst/>
              </a:prstGeom>
            </p:spPr>
          </p:pic>
          <p:sp>
            <p:nvSpPr>
              <p:cNvPr id="3" name="Rectangle 2">
                <a:extLst>
                  <a:ext uri="{FF2B5EF4-FFF2-40B4-BE49-F238E27FC236}">
                    <a16:creationId xmlns:a16="http://schemas.microsoft.com/office/drawing/2014/main" id="{67AB3480-266A-4A52-834A-1A1C4CADCFA2}"/>
                  </a:ext>
                </a:extLst>
              </p:cNvPr>
              <p:cNvSpPr/>
              <p:nvPr/>
            </p:nvSpPr>
            <p:spPr>
              <a:xfrm>
                <a:off x="5676523" y="2091544"/>
                <a:ext cx="1758993" cy="685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082CD2C1-8557-406B-8778-92A6776E039F}"/>
                </a:ext>
              </a:extLst>
            </p:cNvPr>
            <p:cNvSpPr/>
            <p:nvPr/>
          </p:nvSpPr>
          <p:spPr>
            <a:xfrm>
              <a:off x="1224898" y="3080406"/>
              <a:ext cx="6216480" cy="348594"/>
            </a:xfrm>
            <a:prstGeom prst="rect">
              <a:avLst/>
            </a:prstGeom>
            <a:solidFill>
              <a:srgbClr val="003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710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2573-8F09-4DAC-8FB9-1E78FE2F3D11}"/>
              </a:ext>
            </a:extLst>
          </p:cNvPr>
          <p:cNvSpPr>
            <a:spLocks noGrp="1"/>
          </p:cNvSpPr>
          <p:nvPr>
            <p:ph type="title"/>
          </p:nvPr>
        </p:nvSpPr>
        <p:spPr/>
        <p:txBody>
          <a:bodyPr/>
          <a:lstStyle/>
          <a:p>
            <a:r>
              <a:rPr lang="en-US" dirty="0"/>
              <a:t>Writing and Formative Assessment</a:t>
            </a:r>
          </a:p>
        </p:txBody>
      </p:sp>
      <p:pic>
        <p:nvPicPr>
          <p:cNvPr id="5" name="Content Placeholder 4" descr="A close up of a sign&#10;&#10;Description generated with very high confidence">
            <a:extLst>
              <a:ext uri="{FF2B5EF4-FFF2-40B4-BE49-F238E27FC236}">
                <a16:creationId xmlns:a16="http://schemas.microsoft.com/office/drawing/2014/main" id="{3F09490E-81F7-4A60-9468-854E97757D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9261" y="2034282"/>
            <a:ext cx="1910609" cy="2425643"/>
          </a:xfrm>
        </p:spPr>
      </p:pic>
      <p:pic>
        <p:nvPicPr>
          <p:cNvPr id="4" name="Picture 3">
            <a:extLst>
              <a:ext uri="{FF2B5EF4-FFF2-40B4-BE49-F238E27FC236}">
                <a16:creationId xmlns:a16="http://schemas.microsoft.com/office/drawing/2014/main" id="{AF859300-13F6-4E4C-BC54-167C22C46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373" y="2034282"/>
            <a:ext cx="1959633" cy="2425643"/>
          </a:xfrm>
          <a:prstGeom prst="rect">
            <a:avLst/>
          </a:prstGeom>
        </p:spPr>
      </p:pic>
      <p:pic>
        <p:nvPicPr>
          <p:cNvPr id="8" name="Picture 7">
            <a:extLst>
              <a:ext uri="{FF2B5EF4-FFF2-40B4-BE49-F238E27FC236}">
                <a16:creationId xmlns:a16="http://schemas.microsoft.com/office/drawing/2014/main" id="{964EBF20-01FB-4BC2-A37D-FE4561EC018A}"/>
              </a:ext>
            </a:extLst>
          </p:cNvPr>
          <p:cNvPicPr>
            <a:picLocks noChangeAspect="1"/>
          </p:cNvPicPr>
          <p:nvPr/>
        </p:nvPicPr>
        <p:blipFill>
          <a:blip r:embed="rId4"/>
          <a:stretch>
            <a:fillRect/>
          </a:stretch>
        </p:blipFill>
        <p:spPr>
          <a:xfrm>
            <a:off x="3584060" y="2028373"/>
            <a:ext cx="1691935" cy="2431552"/>
          </a:xfrm>
          <a:prstGeom prst="rect">
            <a:avLst/>
          </a:prstGeom>
        </p:spPr>
      </p:pic>
    </p:spTree>
    <p:extLst>
      <p:ext uri="{BB962C8B-B14F-4D97-AF65-F5344CB8AC3E}">
        <p14:creationId xmlns:p14="http://schemas.microsoft.com/office/powerpoint/2010/main" val="27192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E93AC5-062E-4A58-92F6-D3031A76696B}"/>
              </a:ext>
            </a:extLst>
          </p:cNvPr>
          <p:cNvPicPr>
            <a:picLocks noChangeAspect="1"/>
          </p:cNvPicPr>
          <p:nvPr/>
        </p:nvPicPr>
        <p:blipFill>
          <a:blip r:embed="rId2"/>
          <a:stretch>
            <a:fillRect/>
          </a:stretch>
        </p:blipFill>
        <p:spPr>
          <a:xfrm>
            <a:off x="945158" y="686000"/>
            <a:ext cx="10157845" cy="5043488"/>
          </a:xfrm>
          <a:prstGeom prst="rect">
            <a:avLst/>
          </a:prstGeom>
        </p:spPr>
      </p:pic>
    </p:spTree>
    <p:extLst>
      <p:ext uri="{BB962C8B-B14F-4D97-AF65-F5344CB8AC3E}">
        <p14:creationId xmlns:p14="http://schemas.microsoft.com/office/powerpoint/2010/main" val="292548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ABF1DE-90AC-479C-A191-AA5ED20AF29B}"/>
              </a:ext>
            </a:extLst>
          </p:cNvPr>
          <p:cNvPicPr>
            <a:picLocks noChangeAspect="1"/>
          </p:cNvPicPr>
          <p:nvPr/>
        </p:nvPicPr>
        <p:blipFill>
          <a:blip r:embed="rId2"/>
          <a:stretch>
            <a:fillRect/>
          </a:stretch>
        </p:blipFill>
        <p:spPr>
          <a:xfrm>
            <a:off x="604837" y="960491"/>
            <a:ext cx="10982325" cy="4057650"/>
          </a:xfrm>
          <a:prstGeom prst="rect">
            <a:avLst/>
          </a:prstGeom>
        </p:spPr>
      </p:pic>
    </p:spTree>
    <p:extLst>
      <p:ext uri="{BB962C8B-B14F-4D97-AF65-F5344CB8AC3E}">
        <p14:creationId xmlns:p14="http://schemas.microsoft.com/office/powerpoint/2010/main" val="280141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2EAFB-A7AB-4143-BC4A-3AB8A5873FCA}"/>
              </a:ext>
            </a:extLst>
          </p:cNvPr>
          <p:cNvPicPr>
            <a:picLocks noChangeAspect="1"/>
          </p:cNvPicPr>
          <p:nvPr/>
        </p:nvPicPr>
        <p:blipFill>
          <a:blip r:embed="rId2"/>
          <a:stretch>
            <a:fillRect/>
          </a:stretch>
        </p:blipFill>
        <p:spPr>
          <a:xfrm>
            <a:off x="1259595" y="768843"/>
            <a:ext cx="9672810" cy="4441596"/>
          </a:xfrm>
          <a:prstGeom prst="rect">
            <a:avLst/>
          </a:prstGeom>
        </p:spPr>
      </p:pic>
      <p:sp>
        <p:nvSpPr>
          <p:cNvPr id="3" name="Oval 2">
            <a:extLst>
              <a:ext uri="{FF2B5EF4-FFF2-40B4-BE49-F238E27FC236}">
                <a16:creationId xmlns:a16="http://schemas.microsoft.com/office/drawing/2014/main" id="{09DB3003-889C-4C37-A0A2-9F393EA974DD}"/>
              </a:ext>
            </a:extLst>
          </p:cNvPr>
          <p:cNvSpPr/>
          <p:nvPr/>
        </p:nvSpPr>
        <p:spPr>
          <a:xfrm>
            <a:off x="457199" y="5687122"/>
            <a:ext cx="1694985" cy="524107"/>
          </a:xfrm>
          <a:prstGeom prst="ellipse">
            <a:avLst/>
          </a:prstGeom>
          <a:solidFill>
            <a:srgbClr val="3494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Discuss -&gt; Lunch</a:t>
            </a:r>
          </a:p>
        </p:txBody>
      </p:sp>
    </p:spTree>
    <p:extLst>
      <p:ext uri="{BB962C8B-B14F-4D97-AF65-F5344CB8AC3E}">
        <p14:creationId xmlns:p14="http://schemas.microsoft.com/office/powerpoint/2010/main" val="9143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AFD9-28B6-40BE-9F66-82BC5F2CA060}"/>
              </a:ext>
            </a:extLst>
          </p:cNvPr>
          <p:cNvSpPr>
            <a:spLocks noGrp="1"/>
          </p:cNvSpPr>
          <p:nvPr>
            <p:ph type="ctrTitle"/>
          </p:nvPr>
        </p:nvSpPr>
        <p:spPr/>
        <p:txBody>
          <a:bodyPr anchor="ctr">
            <a:normAutofit fontScale="90000"/>
          </a:bodyPr>
          <a:lstStyle/>
          <a:p>
            <a:pPr algn="ctr"/>
            <a:r>
              <a:rPr lang="en-US" dirty="0"/>
              <a:t> Informing RtI Practices</a:t>
            </a:r>
            <a:br>
              <a:rPr lang="en-US" dirty="0"/>
            </a:br>
            <a:r>
              <a:rPr lang="en-US" sz="2400" dirty="0"/>
              <a:t> for  </a:t>
            </a:r>
            <a:br>
              <a:rPr lang="en-US" dirty="0"/>
            </a:br>
            <a:r>
              <a:rPr lang="en-US" dirty="0"/>
              <a:t>Mathematics </a:t>
            </a:r>
            <a:br>
              <a:rPr lang="en-US" dirty="0"/>
            </a:br>
            <a:r>
              <a:rPr lang="en-US" sz="2400" dirty="0"/>
              <a:t>in the </a:t>
            </a:r>
            <a:br>
              <a:rPr lang="en-US" sz="2400" dirty="0"/>
            </a:br>
            <a:r>
              <a:rPr lang="en-US" dirty="0"/>
              <a:t>Common Core Era</a:t>
            </a:r>
          </a:p>
        </p:txBody>
      </p:sp>
      <p:sp>
        <p:nvSpPr>
          <p:cNvPr id="6" name="Subtitle 5">
            <a:extLst>
              <a:ext uri="{FF2B5EF4-FFF2-40B4-BE49-F238E27FC236}">
                <a16:creationId xmlns:a16="http://schemas.microsoft.com/office/drawing/2014/main" id="{F072346C-6C81-4D49-9D8F-342183E45AC4}"/>
              </a:ext>
            </a:extLst>
          </p:cNvPr>
          <p:cNvSpPr>
            <a:spLocks noGrp="1"/>
          </p:cNvSpPr>
          <p:nvPr>
            <p:ph type="subTitle" idx="1"/>
          </p:nvPr>
        </p:nvSpPr>
        <p:spPr>
          <a:xfrm>
            <a:off x="1100051" y="4455620"/>
            <a:ext cx="10058400" cy="1791068"/>
          </a:xfrm>
        </p:spPr>
        <p:txBody>
          <a:bodyPr>
            <a:normAutofit fontScale="92500" lnSpcReduction="10000"/>
          </a:bodyPr>
          <a:lstStyle/>
          <a:p>
            <a:pPr algn="ctr"/>
            <a:r>
              <a:rPr lang="en-US" cap="none" dirty="0"/>
              <a:t>Arjan Khalsa</a:t>
            </a:r>
          </a:p>
          <a:p>
            <a:pPr algn="ctr"/>
            <a:r>
              <a:rPr lang="en-US" cap="none" dirty="0"/>
              <a:t>STEM Advocate, Activate Learning</a:t>
            </a:r>
          </a:p>
          <a:p>
            <a:pPr algn="ctr"/>
            <a:r>
              <a:rPr lang="en-US" cap="none" dirty="0"/>
              <a:t>@</a:t>
            </a:r>
            <a:r>
              <a:rPr lang="en-US" cap="none" dirty="0" err="1"/>
              <a:t>ArjanKhalsa</a:t>
            </a:r>
            <a:endParaRPr lang="en-US" cap="none" dirty="0"/>
          </a:p>
          <a:p>
            <a:pPr algn="ctr"/>
            <a:r>
              <a:rPr lang="en-US" cap="none" dirty="0"/>
              <a:t>akhalsa@activatelearning.com</a:t>
            </a:r>
          </a:p>
        </p:txBody>
      </p:sp>
      <p:pic>
        <p:nvPicPr>
          <p:cNvPr id="7" name="Picture 6">
            <a:extLst>
              <a:ext uri="{FF2B5EF4-FFF2-40B4-BE49-F238E27FC236}">
                <a16:creationId xmlns:a16="http://schemas.microsoft.com/office/drawing/2014/main" id="{0FFD5876-21EA-4B65-B58A-4A608C2A3DEA}"/>
              </a:ext>
            </a:extLst>
          </p:cNvPr>
          <p:cNvPicPr>
            <a:picLocks noChangeAspect="1"/>
          </p:cNvPicPr>
          <p:nvPr/>
        </p:nvPicPr>
        <p:blipFill>
          <a:blip r:embed="rId2"/>
          <a:stretch>
            <a:fillRect/>
          </a:stretch>
        </p:blipFill>
        <p:spPr>
          <a:xfrm>
            <a:off x="10143878" y="4455620"/>
            <a:ext cx="1357460" cy="794258"/>
          </a:xfrm>
          <a:prstGeom prst="rect">
            <a:avLst/>
          </a:prstGeom>
        </p:spPr>
      </p:pic>
      <p:pic>
        <p:nvPicPr>
          <p:cNvPr id="8" name="Picture 7">
            <a:extLst>
              <a:ext uri="{FF2B5EF4-FFF2-40B4-BE49-F238E27FC236}">
                <a16:creationId xmlns:a16="http://schemas.microsoft.com/office/drawing/2014/main" id="{7D559A3D-9070-4D4D-9F04-48FBAEFBE8CC}"/>
              </a:ext>
            </a:extLst>
          </p:cNvPr>
          <p:cNvPicPr>
            <a:picLocks noChangeAspect="1"/>
          </p:cNvPicPr>
          <p:nvPr/>
        </p:nvPicPr>
        <p:blipFill>
          <a:blip r:embed="rId3"/>
          <a:stretch>
            <a:fillRect/>
          </a:stretch>
        </p:blipFill>
        <p:spPr>
          <a:xfrm>
            <a:off x="423541" y="4455620"/>
            <a:ext cx="2714625" cy="904875"/>
          </a:xfrm>
          <a:prstGeom prst="rect">
            <a:avLst/>
          </a:prstGeom>
        </p:spPr>
      </p:pic>
    </p:spTree>
    <p:extLst>
      <p:ext uri="{BB962C8B-B14F-4D97-AF65-F5344CB8AC3E}">
        <p14:creationId xmlns:p14="http://schemas.microsoft.com/office/powerpoint/2010/main" val="8141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2573-8F09-4DAC-8FB9-1E78FE2F3D11}"/>
              </a:ext>
            </a:extLst>
          </p:cNvPr>
          <p:cNvSpPr>
            <a:spLocks noGrp="1"/>
          </p:cNvSpPr>
          <p:nvPr>
            <p:ph type="title"/>
          </p:nvPr>
        </p:nvSpPr>
        <p:spPr/>
        <p:txBody>
          <a:bodyPr/>
          <a:lstStyle/>
          <a:p>
            <a:r>
              <a:rPr lang="en-US" dirty="0"/>
              <a:t>Productive Discourse</a:t>
            </a:r>
          </a:p>
        </p:txBody>
      </p:sp>
      <p:pic>
        <p:nvPicPr>
          <p:cNvPr id="11" name="Picture 10" descr="5move.jpg">
            <a:extLst>
              <a:ext uri="{FF2B5EF4-FFF2-40B4-BE49-F238E27FC236}">
                <a16:creationId xmlns:a16="http://schemas.microsoft.com/office/drawing/2014/main" id="{58A8E7BA-9C90-40FE-A274-074B4B431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1337" y="1845734"/>
            <a:ext cx="2134343" cy="2689272"/>
          </a:xfrm>
          <a:prstGeom prst="rect">
            <a:avLst/>
          </a:prstGeom>
        </p:spPr>
      </p:pic>
      <p:pic>
        <p:nvPicPr>
          <p:cNvPr id="12" name="Picture 11">
            <a:extLst>
              <a:ext uri="{FF2B5EF4-FFF2-40B4-BE49-F238E27FC236}">
                <a16:creationId xmlns:a16="http://schemas.microsoft.com/office/drawing/2014/main" id="{052B80CC-26EF-485C-B714-A41D734F4D7B}"/>
              </a:ext>
            </a:extLst>
          </p:cNvPr>
          <p:cNvPicPr>
            <a:picLocks noChangeAspect="1"/>
          </p:cNvPicPr>
          <p:nvPr/>
        </p:nvPicPr>
        <p:blipFill rotWithShape="1">
          <a:blip r:embed="rId3"/>
          <a:srcRect l="2283" b="1292"/>
          <a:stretch/>
        </p:blipFill>
        <p:spPr>
          <a:xfrm>
            <a:off x="6706483" y="1845734"/>
            <a:ext cx="2134344" cy="2689272"/>
          </a:xfrm>
          <a:prstGeom prst="rect">
            <a:avLst/>
          </a:prstGeom>
        </p:spPr>
      </p:pic>
      <p:pic>
        <p:nvPicPr>
          <p:cNvPr id="13" name="Picture 12">
            <a:extLst>
              <a:ext uri="{FF2B5EF4-FFF2-40B4-BE49-F238E27FC236}">
                <a16:creationId xmlns:a16="http://schemas.microsoft.com/office/drawing/2014/main" id="{7695D648-6E5E-4DE1-9017-CAD0C6FC97DE}"/>
              </a:ext>
            </a:extLst>
          </p:cNvPr>
          <p:cNvPicPr>
            <a:picLocks noChangeAspect="1"/>
          </p:cNvPicPr>
          <p:nvPr/>
        </p:nvPicPr>
        <p:blipFill>
          <a:blip r:embed="rId4"/>
          <a:stretch>
            <a:fillRect/>
          </a:stretch>
        </p:blipFill>
        <p:spPr>
          <a:xfrm>
            <a:off x="1225353" y="1829055"/>
            <a:ext cx="5004211" cy="3558550"/>
          </a:xfrm>
          <a:prstGeom prst="rect">
            <a:avLst/>
          </a:prstGeom>
        </p:spPr>
      </p:pic>
      <p:pic>
        <p:nvPicPr>
          <p:cNvPr id="14" name="Picture 13">
            <a:extLst>
              <a:ext uri="{FF2B5EF4-FFF2-40B4-BE49-F238E27FC236}">
                <a16:creationId xmlns:a16="http://schemas.microsoft.com/office/drawing/2014/main" id="{CD5A0392-1E59-451F-ADC6-75CAFD2C91C1}"/>
              </a:ext>
            </a:extLst>
          </p:cNvPr>
          <p:cNvPicPr>
            <a:picLocks noChangeAspect="1"/>
          </p:cNvPicPr>
          <p:nvPr/>
        </p:nvPicPr>
        <p:blipFill>
          <a:blip r:embed="rId5"/>
          <a:stretch>
            <a:fillRect/>
          </a:stretch>
        </p:blipFill>
        <p:spPr>
          <a:xfrm>
            <a:off x="10585667" y="5249878"/>
            <a:ext cx="1357460" cy="794258"/>
          </a:xfrm>
          <a:prstGeom prst="rect">
            <a:avLst/>
          </a:prstGeom>
        </p:spPr>
      </p:pic>
      <p:sp>
        <p:nvSpPr>
          <p:cNvPr id="7" name="Oval 6">
            <a:extLst>
              <a:ext uri="{FF2B5EF4-FFF2-40B4-BE49-F238E27FC236}">
                <a16:creationId xmlns:a16="http://schemas.microsoft.com/office/drawing/2014/main" id="{15CCF6FD-CA58-4EA0-B1E6-0ADB264B8ED4}"/>
              </a:ext>
            </a:extLst>
          </p:cNvPr>
          <p:cNvSpPr/>
          <p:nvPr/>
        </p:nvSpPr>
        <p:spPr>
          <a:xfrm>
            <a:off x="457199" y="5687122"/>
            <a:ext cx="1694985" cy="524107"/>
          </a:xfrm>
          <a:prstGeom prst="ellipse">
            <a:avLst/>
          </a:prstGeom>
          <a:solidFill>
            <a:srgbClr val="3494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3-Act w/Rubric</a:t>
            </a:r>
          </a:p>
        </p:txBody>
      </p:sp>
    </p:spTree>
    <p:extLst>
      <p:ext uri="{BB962C8B-B14F-4D97-AF65-F5344CB8AC3E}">
        <p14:creationId xmlns:p14="http://schemas.microsoft.com/office/powerpoint/2010/main" val="39550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2573-8F09-4DAC-8FB9-1E78FE2F3D11}"/>
              </a:ext>
            </a:extLst>
          </p:cNvPr>
          <p:cNvSpPr>
            <a:spLocks noGrp="1"/>
          </p:cNvSpPr>
          <p:nvPr>
            <p:ph type="title"/>
          </p:nvPr>
        </p:nvSpPr>
        <p:spPr/>
        <p:txBody>
          <a:bodyPr/>
          <a:lstStyle/>
          <a:p>
            <a:r>
              <a:rPr lang="en-US" dirty="0"/>
              <a:t>5 Practices</a:t>
            </a:r>
          </a:p>
        </p:txBody>
      </p:sp>
      <p:sp>
        <p:nvSpPr>
          <p:cNvPr id="3" name="Content Placeholder 2">
            <a:extLst>
              <a:ext uri="{FF2B5EF4-FFF2-40B4-BE49-F238E27FC236}">
                <a16:creationId xmlns:a16="http://schemas.microsoft.com/office/drawing/2014/main" id="{A2351AB9-2549-4D97-A9C6-563B8702D585}"/>
              </a:ext>
            </a:extLst>
          </p:cNvPr>
          <p:cNvSpPr>
            <a:spLocks noGrp="1"/>
          </p:cNvSpPr>
          <p:nvPr>
            <p:ph idx="1"/>
          </p:nvPr>
        </p:nvSpPr>
        <p:spPr/>
        <p:txBody>
          <a:bodyPr>
            <a:normAutofit/>
          </a:bodyPr>
          <a:lstStyle/>
          <a:p>
            <a:pPr marL="514350" indent="-514350">
              <a:buFont typeface="+mj-lt"/>
              <a:buAutoNum type="arabicPeriod"/>
            </a:pPr>
            <a:r>
              <a:rPr lang="en-US" sz="2800" dirty="0"/>
              <a:t>Anticipate</a:t>
            </a:r>
          </a:p>
          <a:p>
            <a:pPr marL="514350" indent="-514350">
              <a:buFont typeface="+mj-lt"/>
              <a:buAutoNum type="arabicPeriod"/>
            </a:pPr>
            <a:r>
              <a:rPr lang="en-US" sz="2800" dirty="0"/>
              <a:t>Monitor</a:t>
            </a:r>
          </a:p>
          <a:p>
            <a:pPr marL="514350" indent="-514350">
              <a:buFont typeface="+mj-lt"/>
              <a:buAutoNum type="arabicPeriod"/>
            </a:pPr>
            <a:r>
              <a:rPr lang="en-US" sz="2800" dirty="0"/>
              <a:t>Select</a:t>
            </a:r>
          </a:p>
          <a:p>
            <a:pPr marL="514350" indent="-514350">
              <a:buFont typeface="+mj-lt"/>
              <a:buAutoNum type="arabicPeriod"/>
            </a:pPr>
            <a:r>
              <a:rPr lang="en-US" sz="2800" dirty="0"/>
              <a:t>Sequence</a:t>
            </a:r>
          </a:p>
          <a:p>
            <a:pPr marL="514350" indent="-514350">
              <a:buFont typeface="+mj-lt"/>
              <a:buAutoNum type="arabicPeriod"/>
            </a:pPr>
            <a:r>
              <a:rPr lang="en-US" sz="2800" dirty="0"/>
              <a:t>Connect</a:t>
            </a:r>
          </a:p>
          <a:p>
            <a:endParaRPr lang="en-US" dirty="0"/>
          </a:p>
        </p:txBody>
      </p:sp>
      <p:pic>
        <p:nvPicPr>
          <p:cNvPr id="5" name="Picture 4" descr="A close up of a logo&#10;&#10;Description generated with very high confidence">
            <a:extLst>
              <a:ext uri="{FF2B5EF4-FFF2-40B4-BE49-F238E27FC236}">
                <a16:creationId xmlns:a16="http://schemas.microsoft.com/office/drawing/2014/main" id="{85FE761C-2BEA-4B3D-A446-44F7C790EAD7}"/>
              </a:ext>
            </a:extLst>
          </p:cNvPr>
          <p:cNvPicPr>
            <a:picLocks noChangeAspect="1"/>
          </p:cNvPicPr>
          <p:nvPr/>
        </p:nvPicPr>
        <p:blipFill rotWithShape="1">
          <a:blip r:embed="rId2">
            <a:extLst>
              <a:ext uri="{28A0092B-C50C-407E-A947-70E740481C1C}">
                <a14:useLocalDpi xmlns:a14="http://schemas.microsoft.com/office/drawing/2010/main" val="0"/>
              </a:ext>
            </a:extLst>
          </a:blip>
          <a:srcRect l="15217" r="13319"/>
          <a:stretch/>
        </p:blipFill>
        <p:spPr>
          <a:xfrm>
            <a:off x="8834269" y="1103035"/>
            <a:ext cx="2321411" cy="3248334"/>
          </a:xfrm>
          <a:prstGeom prst="rect">
            <a:avLst/>
          </a:prstGeom>
        </p:spPr>
      </p:pic>
      <p:sp>
        <p:nvSpPr>
          <p:cNvPr id="6" name="Rectangle 5">
            <a:extLst>
              <a:ext uri="{FF2B5EF4-FFF2-40B4-BE49-F238E27FC236}">
                <a16:creationId xmlns:a16="http://schemas.microsoft.com/office/drawing/2014/main" id="{37F94BE6-6BAB-4CF3-A833-4E6579179425}"/>
              </a:ext>
            </a:extLst>
          </p:cNvPr>
          <p:cNvSpPr/>
          <p:nvPr/>
        </p:nvSpPr>
        <p:spPr>
          <a:xfrm>
            <a:off x="8834269" y="4919783"/>
            <a:ext cx="2321411" cy="1057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Open Middle Math</a:t>
            </a:r>
          </a:p>
          <a:p>
            <a:pPr algn="ctr"/>
            <a:r>
              <a:rPr lang="en-US" dirty="0"/>
              <a:t>Robert Kaplinsky</a:t>
            </a:r>
          </a:p>
        </p:txBody>
      </p:sp>
      <p:sp>
        <p:nvSpPr>
          <p:cNvPr id="7" name="Rectangle 6">
            <a:extLst>
              <a:ext uri="{FF2B5EF4-FFF2-40B4-BE49-F238E27FC236}">
                <a16:creationId xmlns:a16="http://schemas.microsoft.com/office/drawing/2014/main" id="{6E2518E4-C0DE-42D9-843F-F9DA23C03F81}"/>
              </a:ext>
            </a:extLst>
          </p:cNvPr>
          <p:cNvSpPr/>
          <p:nvPr/>
        </p:nvSpPr>
        <p:spPr>
          <a:xfrm>
            <a:off x="8834269" y="4336754"/>
            <a:ext cx="2260451" cy="391363"/>
          </a:xfrm>
          <a:prstGeom prst="rect">
            <a:avLst/>
          </a:prstGeom>
          <a:solidFill>
            <a:srgbClr val="484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Margaret Smith</a:t>
            </a:r>
          </a:p>
        </p:txBody>
      </p:sp>
    </p:spTree>
    <p:extLst>
      <p:ext uri="{BB962C8B-B14F-4D97-AF65-F5344CB8AC3E}">
        <p14:creationId xmlns:p14="http://schemas.microsoft.com/office/powerpoint/2010/main" val="57318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2573-8F09-4DAC-8FB9-1E78FE2F3D11}"/>
              </a:ext>
            </a:extLst>
          </p:cNvPr>
          <p:cNvSpPr>
            <a:spLocks noGrp="1"/>
          </p:cNvSpPr>
          <p:nvPr>
            <p:ph type="title"/>
          </p:nvPr>
        </p:nvSpPr>
        <p:spPr/>
        <p:txBody>
          <a:bodyPr/>
          <a:lstStyle/>
          <a:p>
            <a:r>
              <a:rPr lang="en-US" dirty="0"/>
              <a:t>You Do, We Do, I Do?</a:t>
            </a:r>
          </a:p>
        </p:txBody>
      </p:sp>
      <p:sp>
        <p:nvSpPr>
          <p:cNvPr id="3" name="Content Placeholder 2">
            <a:extLst>
              <a:ext uri="{FF2B5EF4-FFF2-40B4-BE49-F238E27FC236}">
                <a16:creationId xmlns:a16="http://schemas.microsoft.com/office/drawing/2014/main" id="{A2351AB9-2549-4D97-A9C6-563B8702D585}"/>
              </a:ext>
            </a:extLst>
          </p:cNvPr>
          <p:cNvSpPr>
            <a:spLocks noGrp="1"/>
          </p:cNvSpPr>
          <p:nvPr>
            <p:ph idx="1"/>
          </p:nvPr>
        </p:nvSpPr>
        <p:spPr>
          <a:xfrm>
            <a:off x="1282390" y="1845734"/>
            <a:ext cx="9873290" cy="4023360"/>
          </a:xfrm>
        </p:spPr>
        <p:txBody>
          <a:bodyPr>
            <a:normAutofit/>
          </a:bodyPr>
          <a:lstStyle/>
          <a:p>
            <a:pPr marL="0" indent="0">
              <a:buNone/>
            </a:pPr>
            <a:r>
              <a:rPr lang="en-US" sz="2800" dirty="0"/>
              <a:t>Important discussion</a:t>
            </a:r>
          </a:p>
          <a:p>
            <a:endParaRPr lang="en-US" dirty="0"/>
          </a:p>
        </p:txBody>
      </p:sp>
      <p:grpSp>
        <p:nvGrpSpPr>
          <p:cNvPr id="10" name="Group 9">
            <a:extLst>
              <a:ext uri="{FF2B5EF4-FFF2-40B4-BE49-F238E27FC236}">
                <a16:creationId xmlns:a16="http://schemas.microsoft.com/office/drawing/2014/main" id="{970557C8-86B5-47BD-89B3-CF56F42F4BD0}"/>
              </a:ext>
            </a:extLst>
          </p:cNvPr>
          <p:cNvGrpSpPr/>
          <p:nvPr/>
        </p:nvGrpSpPr>
        <p:grpSpPr>
          <a:xfrm>
            <a:off x="7034176" y="2509024"/>
            <a:ext cx="4320553" cy="2894323"/>
            <a:chOff x="7034176" y="2509024"/>
            <a:chExt cx="4320553" cy="2894323"/>
          </a:xfrm>
        </p:grpSpPr>
        <p:pic>
          <p:nvPicPr>
            <p:cNvPr id="8" name="Picture 7">
              <a:hlinkClick r:id="rId2" action="ppaction://hlinkfile"/>
              <a:extLst>
                <a:ext uri="{FF2B5EF4-FFF2-40B4-BE49-F238E27FC236}">
                  <a16:creationId xmlns:a16="http://schemas.microsoft.com/office/drawing/2014/main" id="{5244DFE1-DC57-469F-96A7-5B32F03A00F8}"/>
                </a:ext>
              </a:extLst>
            </p:cNvPr>
            <p:cNvPicPr>
              <a:picLocks noChangeAspect="1"/>
            </p:cNvPicPr>
            <p:nvPr/>
          </p:nvPicPr>
          <p:blipFill>
            <a:blip r:embed="rId3"/>
            <a:stretch>
              <a:fillRect/>
            </a:stretch>
          </p:blipFill>
          <p:spPr>
            <a:xfrm>
              <a:off x="9032637" y="2509024"/>
              <a:ext cx="2322092" cy="2894322"/>
            </a:xfrm>
            <a:prstGeom prst="rect">
              <a:avLst/>
            </a:prstGeom>
          </p:spPr>
        </p:pic>
        <p:pic>
          <p:nvPicPr>
            <p:cNvPr id="9" name="Picture 8">
              <a:hlinkClick r:id="rId4"/>
              <a:extLst>
                <a:ext uri="{FF2B5EF4-FFF2-40B4-BE49-F238E27FC236}">
                  <a16:creationId xmlns:a16="http://schemas.microsoft.com/office/drawing/2014/main" id="{11D32FD5-C7CA-4DF4-A449-476BF223E244}"/>
                </a:ext>
              </a:extLst>
            </p:cNvPr>
            <p:cNvPicPr>
              <a:picLocks noChangeAspect="1"/>
            </p:cNvPicPr>
            <p:nvPr/>
          </p:nvPicPr>
          <p:blipFill>
            <a:blip r:embed="rId5"/>
            <a:stretch>
              <a:fillRect/>
            </a:stretch>
          </p:blipFill>
          <p:spPr>
            <a:xfrm>
              <a:off x="7034176" y="2509025"/>
              <a:ext cx="1998461" cy="2894322"/>
            </a:xfrm>
            <a:prstGeom prst="rect">
              <a:avLst/>
            </a:prstGeom>
          </p:spPr>
        </p:pic>
      </p:grpSp>
      <p:sp>
        <p:nvSpPr>
          <p:cNvPr id="13" name="Rectangle 12">
            <a:extLst>
              <a:ext uri="{FF2B5EF4-FFF2-40B4-BE49-F238E27FC236}">
                <a16:creationId xmlns:a16="http://schemas.microsoft.com/office/drawing/2014/main" id="{FAF35DB4-8E82-48E4-A743-C4EE99E23F46}"/>
              </a:ext>
            </a:extLst>
          </p:cNvPr>
          <p:cNvSpPr/>
          <p:nvPr/>
        </p:nvSpPr>
        <p:spPr>
          <a:xfrm>
            <a:off x="7034176" y="5403347"/>
            <a:ext cx="1998461" cy="465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Paper by prior NCTM President, Dana Center</a:t>
            </a:r>
          </a:p>
        </p:txBody>
      </p:sp>
      <p:sp>
        <p:nvSpPr>
          <p:cNvPr id="14" name="Rectangle 13">
            <a:extLst>
              <a:ext uri="{FF2B5EF4-FFF2-40B4-BE49-F238E27FC236}">
                <a16:creationId xmlns:a16="http://schemas.microsoft.com/office/drawing/2014/main" id="{F7FF32CB-287F-472A-8CA9-F96792DE1EDE}"/>
              </a:ext>
            </a:extLst>
          </p:cNvPr>
          <p:cNvSpPr/>
          <p:nvPr/>
        </p:nvSpPr>
        <p:spPr>
          <a:xfrm>
            <a:off x="9018728" y="5401606"/>
            <a:ext cx="2322092" cy="467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Book by Popular Figure from Mt. Holyoke Program </a:t>
            </a:r>
          </a:p>
        </p:txBody>
      </p:sp>
      <p:sp>
        <p:nvSpPr>
          <p:cNvPr id="11" name="Oval 10">
            <a:extLst>
              <a:ext uri="{FF2B5EF4-FFF2-40B4-BE49-F238E27FC236}">
                <a16:creationId xmlns:a16="http://schemas.microsoft.com/office/drawing/2014/main" id="{37740E2D-3F74-49C3-A439-016162DD6C66}"/>
              </a:ext>
            </a:extLst>
          </p:cNvPr>
          <p:cNvSpPr/>
          <p:nvPr/>
        </p:nvSpPr>
        <p:spPr>
          <a:xfrm>
            <a:off x="457199" y="5687122"/>
            <a:ext cx="1694985" cy="524107"/>
          </a:xfrm>
          <a:prstGeom prst="ellipse">
            <a:avLst/>
          </a:prstGeom>
          <a:solidFill>
            <a:srgbClr val="3494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Discussion</a:t>
            </a:r>
          </a:p>
        </p:txBody>
      </p:sp>
    </p:spTree>
    <p:extLst>
      <p:ext uri="{BB962C8B-B14F-4D97-AF65-F5344CB8AC3E}">
        <p14:creationId xmlns:p14="http://schemas.microsoft.com/office/powerpoint/2010/main" val="131012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6A54-8087-4CCE-A582-3FEFEFA5C365}"/>
              </a:ext>
            </a:extLst>
          </p:cNvPr>
          <p:cNvSpPr>
            <a:spLocks noGrp="1"/>
          </p:cNvSpPr>
          <p:nvPr>
            <p:ph type="title"/>
          </p:nvPr>
        </p:nvSpPr>
        <p:spPr/>
        <p:txBody>
          <a:bodyPr anchor="ctr">
            <a:noAutofit/>
          </a:bodyPr>
          <a:lstStyle/>
          <a:p>
            <a:pPr algn="ctr"/>
            <a:r>
              <a:rPr lang="en-US" sz="5400" dirty="0"/>
              <a:t>What is the relationship between RtI screeners and continuous formative assessment?</a:t>
            </a:r>
          </a:p>
        </p:txBody>
      </p:sp>
      <p:sp>
        <p:nvSpPr>
          <p:cNvPr id="4" name="Text Placeholder 3">
            <a:extLst>
              <a:ext uri="{FF2B5EF4-FFF2-40B4-BE49-F238E27FC236}">
                <a16:creationId xmlns:a16="http://schemas.microsoft.com/office/drawing/2014/main" id="{6A5F6DC8-46E0-4BE0-941E-BDF7CAA041AF}"/>
              </a:ext>
            </a:extLst>
          </p:cNvPr>
          <p:cNvSpPr>
            <a:spLocks noGrp="1"/>
          </p:cNvSpPr>
          <p:nvPr>
            <p:ph type="body" idx="1"/>
          </p:nvPr>
        </p:nvSpPr>
        <p:spPr>
          <a:xfrm>
            <a:off x="1097280" y="4453127"/>
            <a:ext cx="10058400" cy="1742189"/>
          </a:xfrm>
        </p:spPr>
        <p:txBody>
          <a:bodyPr/>
          <a:lstStyle/>
          <a:p>
            <a:r>
              <a:rPr lang="en-US" cap="none" dirty="0"/>
              <a:t>Consider:</a:t>
            </a:r>
          </a:p>
          <a:p>
            <a:pPr marL="342900" indent="-342900">
              <a:buFont typeface="Arial" panose="020B0604020202020204" pitchFamily="34" charset="0"/>
              <a:buChar char="•"/>
            </a:pPr>
            <a:r>
              <a:rPr lang="en-US" cap="none" dirty="0"/>
              <a:t>Mathematical practices</a:t>
            </a:r>
          </a:p>
          <a:p>
            <a:pPr marL="342900" indent="-342900">
              <a:buFont typeface="Arial" panose="020B0604020202020204" pitchFamily="34" charset="0"/>
              <a:buChar char="•"/>
            </a:pPr>
            <a:r>
              <a:rPr lang="en-US" cap="none" dirty="0"/>
              <a:t>Skills being measured</a:t>
            </a:r>
          </a:p>
        </p:txBody>
      </p:sp>
    </p:spTree>
    <p:extLst>
      <p:ext uri="{BB962C8B-B14F-4D97-AF65-F5344CB8AC3E}">
        <p14:creationId xmlns:p14="http://schemas.microsoft.com/office/powerpoint/2010/main" val="169050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13862" y="1318622"/>
            <a:ext cx="2697844" cy="4256590"/>
            <a:chOff x="501021" y="1318622"/>
            <a:chExt cx="2697844" cy="4256590"/>
          </a:xfrm>
          <a:gradFill flip="none" rotWithShape="1">
            <a:gsLst>
              <a:gs pos="0">
                <a:schemeClr val="bg1">
                  <a:lumMod val="50000"/>
                </a:schemeClr>
              </a:gs>
              <a:gs pos="100000">
                <a:schemeClr val="bg1">
                  <a:lumMod val="85000"/>
                </a:schemeClr>
              </a:gs>
            </a:gsLst>
            <a:lin ang="0" scaled="1"/>
            <a:tileRect/>
          </a:gradFill>
        </p:grpSpPr>
        <p:sp>
          <p:nvSpPr>
            <p:cNvPr id="25" name="Rectangle 24"/>
            <p:cNvSpPr/>
            <p:nvPr/>
          </p:nvSpPr>
          <p:spPr>
            <a:xfrm>
              <a:off x="1108459" y="1318622"/>
              <a:ext cx="1490253" cy="4185420"/>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spcAft>
                  <a:spcPts val="600"/>
                </a:spcAft>
              </a:pPr>
              <a:r>
                <a:rPr lang="en-US" b="1" dirty="0">
                  <a:solidFill>
                    <a:prstClr val="black"/>
                  </a:solidFill>
                  <a:latin typeface="Optima"/>
                  <a:cs typeface="Optima"/>
                </a:rPr>
                <a:t>Clear Vision of Learning  for ALL</a:t>
              </a:r>
            </a:p>
            <a:p>
              <a:pPr algn="ctr">
                <a:spcBef>
                  <a:spcPts val="600"/>
                </a:spcBef>
                <a:spcAft>
                  <a:spcPts val="600"/>
                </a:spcAft>
              </a:pPr>
              <a:r>
                <a:rPr lang="en-US" b="1" dirty="0">
                  <a:solidFill>
                    <a:prstClr val="black"/>
                  </a:solidFill>
                  <a:latin typeface="Optima"/>
                  <a:cs typeface="Optima"/>
                </a:rPr>
                <a:t>BIT Meets Regularly</a:t>
              </a:r>
            </a:p>
            <a:p>
              <a:pPr algn="ctr">
                <a:spcBef>
                  <a:spcPts val="600"/>
                </a:spcBef>
                <a:spcAft>
                  <a:spcPts val="600"/>
                </a:spcAft>
              </a:pPr>
              <a:r>
                <a:rPr lang="en-US" b="1" dirty="0">
                  <a:solidFill>
                    <a:prstClr val="black"/>
                  </a:solidFill>
                  <a:latin typeface="Optima"/>
                  <a:cs typeface="Optima"/>
                </a:rPr>
                <a:t>Principal Attends RTI Meetings</a:t>
              </a:r>
            </a:p>
            <a:p>
              <a:pPr algn="ctr"/>
              <a:endParaRPr lang="en-US" sz="2000" b="1" dirty="0">
                <a:solidFill>
                  <a:prstClr val="black"/>
                </a:solidFill>
                <a:latin typeface="Optima"/>
                <a:cs typeface="Optima"/>
              </a:endParaRPr>
            </a:p>
            <a:p>
              <a:pPr algn="ctr"/>
              <a:endParaRPr lang="en-US" sz="2000" b="1" dirty="0">
                <a:solidFill>
                  <a:prstClr val="black"/>
                </a:solidFill>
                <a:latin typeface="Optima"/>
                <a:cs typeface="Optima"/>
              </a:endParaRPr>
            </a:p>
          </p:txBody>
        </p:sp>
        <p:sp>
          <p:nvSpPr>
            <p:cNvPr id="8" name="Trapezoid 7"/>
            <p:cNvSpPr/>
            <p:nvPr/>
          </p:nvSpPr>
          <p:spPr>
            <a:xfrm>
              <a:off x="501021" y="4740306"/>
              <a:ext cx="2697844" cy="834906"/>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3200" dirty="0">
                  <a:solidFill>
                    <a:srgbClr val="000000"/>
                  </a:solidFill>
                  <a:latin typeface="Optima ExtraBlack"/>
                  <a:cs typeface="Optima ExtraBlack"/>
                </a:rPr>
                <a:t>Leadership</a:t>
              </a:r>
              <a:endParaRPr lang="en-US" dirty="0">
                <a:solidFill>
                  <a:srgbClr val="000000"/>
                </a:solidFill>
                <a:latin typeface="Optima ExtraBlack"/>
                <a:cs typeface="Optima ExtraBlack"/>
              </a:endParaRPr>
            </a:p>
          </p:txBody>
        </p:sp>
      </p:grpSp>
      <p:grpSp>
        <p:nvGrpSpPr>
          <p:cNvPr id="5" name="Group 4"/>
          <p:cNvGrpSpPr/>
          <p:nvPr/>
        </p:nvGrpSpPr>
        <p:grpSpPr>
          <a:xfrm>
            <a:off x="4735919" y="1308756"/>
            <a:ext cx="2697844" cy="4266457"/>
            <a:chOff x="3223078" y="1308755"/>
            <a:chExt cx="2697844" cy="4266457"/>
          </a:xfrm>
          <a:gradFill flip="none" rotWithShape="1">
            <a:gsLst>
              <a:gs pos="0">
                <a:schemeClr val="bg1">
                  <a:lumMod val="50000"/>
                </a:schemeClr>
              </a:gs>
              <a:gs pos="100000">
                <a:schemeClr val="bg1">
                  <a:lumMod val="85000"/>
                </a:schemeClr>
              </a:gs>
            </a:gsLst>
            <a:lin ang="0" scaled="1"/>
            <a:tileRect/>
          </a:gradFill>
        </p:grpSpPr>
        <p:sp>
          <p:nvSpPr>
            <p:cNvPr id="29" name="Rectangle 28"/>
            <p:cNvSpPr/>
            <p:nvPr/>
          </p:nvSpPr>
          <p:spPr>
            <a:xfrm>
              <a:off x="3826874" y="1308755"/>
              <a:ext cx="1490253" cy="4195287"/>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r>
                <a:rPr lang="en-US" b="1" dirty="0">
                  <a:solidFill>
                    <a:prstClr val="black"/>
                  </a:solidFill>
                  <a:latin typeface="Optima"/>
                  <a:cs typeface="Optima"/>
                </a:rPr>
                <a:t>Decision Rules</a:t>
              </a:r>
            </a:p>
            <a:p>
              <a:pPr algn="ctr">
                <a:spcBef>
                  <a:spcPts val="1200"/>
                </a:spcBef>
              </a:pPr>
              <a:r>
                <a:rPr lang="en-US" b="1" dirty="0">
                  <a:solidFill>
                    <a:prstClr val="black"/>
                  </a:solidFill>
                  <a:latin typeface="Optima"/>
                  <a:cs typeface="Optima"/>
                </a:rPr>
                <a:t>Intervention Placement</a:t>
              </a:r>
            </a:p>
            <a:p>
              <a:pPr algn="ctr">
                <a:spcBef>
                  <a:spcPts val="1200"/>
                </a:spcBef>
              </a:pPr>
              <a:r>
                <a:rPr lang="en-US" b="1" dirty="0">
                  <a:solidFill>
                    <a:prstClr val="black"/>
                  </a:solidFill>
                  <a:latin typeface="Optima"/>
                  <a:cs typeface="Optima"/>
                </a:rPr>
                <a:t>Intervention Review</a:t>
              </a:r>
            </a:p>
            <a:p>
              <a:pPr algn="ctr"/>
              <a:endParaRPr lang="en-US" b="1" dirty="0">
                <a:solidFill>
                  <a:prstClr val="black"/>
                </a:solidFill>
                <a:latin typeface="Optima"/>
                <a:cs typeface="Optima"/>
              </a:endParaRPr>
            </a:p>
            <a:p>
              <a:pPr algn="ctr"/>
              <a:r>
                <a:rPr lang="en-US" b="1" dirty="0">
                  <a:solidFill>
                    <a:prstClr val="black"/>
                  </a:solidFill>
                  <a:latin typeface="Optima"/>
                  <a:cs typeface="Optima"/>
                </a:rPr>
                <a:t>Core Review</a:t>
              </a: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a:p>
              <a:pPr algn="ctr"/>
              <a:endParaRPr lang="en-US" b="1" dirty="0">
                <a:solidFill>
                  <a:prstClr val="black"/>
                </a:solidFill>
                <a:latin typeface="Optima"/>
                <a:cs typeface="Optima"/>
              </a:endParaRPr>
            </a:p>
          </p:txBody>
        </p:sp>
        <p:sp>
          <p:nvSpPr>
            <p:cNvPr id="11" name="Trapezoid 10"/>
            <p:cNvSpPr/>
            <p:nvPr/>
          </p:nvSpPr>
          <p:spPr>
            <a:xfrm>
              <a:off x="3223078" y="4740305"/>
              <a:ext cx="2697844" cy="834907"/>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solidFill>
                    <a:srgbClr val="000000"/>
                  </a:solidFill>
                  <a:latin typeface="Optima ExtraBlack"/>
                  <a:cs typeface="Optima ExtraBlack"/>
                </a:rPr>
                <a:t>Teaming </a:t>
              </a:r>
            </a:p>
            <a:p>
              <a:pPr algn="ctr"/>
              <a:r>
                <a:rPr lang="en-US" sz="2800" dirty="0">
                  <a:solidFill>
                    <a:srgbClr val="000000"/>
                  </a:solidFill>
                  <a:latin typeface="Optima ExtraBlack"/>
                  <a:cs typeface="Optima ExtraBlack"/>
                </a:rPr>
                <a:t>&amp; DBDM</a:t>
              </a:r>
            </a:p>
          </p:txBody>
        </p:sp>
      </p:grpSp>
      <p:grpSp>
        <p:nvGrpSpPr>
          <p:cNvPr id="6" name="Group 5"/>
          <p:cNvGrpSpPr/>
          <p:nvPr/>
        </p:nvGrpSpPr>
        <p:grpSpPr>
          <a:xfrm>
            <a:off x="7478174" y="1333672"/>
            <a:ext cx="2697844" cy="4241540"/>
            <a:chOff x="5965333" y="1333672"/>
            <a:chExt cx="2697844" cy="4241540"/>
          </a:xfrm>
          <a:gradFill flip="none" rotWithShape="1">
            <a:gsLst>
              <a:gs pos="0">
                <a:schemeClr val="bg1">
                  <a:lumMod val="50000"/>
                </a:schemeClr>
              </a:gs>
              <a:gs pos="100000">
                <a:schemeClr val="bg1">
                  <a:lumMod val="85000"/>
                </a:schemeClr>
              </a:gs>
            </a:gsLst>
            <a:lin ang="0" scaled="1"/>
            <a:tileRect/>
          </a:gradFill>
        </p:grpSpPr>
        <p:sp>
          <p:nvSpPr>
            <p:cNvPr id="31" name="Rectangle 30"/>
            <p:cNvSpPr/>
            <p:nvPr/>
          </p:nvSpPr>
          <p:spPr>
            <a:xfrm>
              <a:off x="6581471" y="1333672"/>
              <a:ext cx="1490253" cy="4185421"/>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endParaRPr lang="en-US" b="1" dirty="0">
                <a:solidFill>
                  <a:srgbClr val="000000"/>
                </a:solidFill>
                <a:latin typeface="Optima"/>
                <a:cs typeface="Optima"/>
              </a:endParaRPr>
            </a:p>
            <a:p>
              <a:pPr algn="ctr">
                <a:spcBef>
                  <a:spcPts val="600"/>
                </a:spcBef>
              </a:pPr>
              <a:r>
                <a:rPr lang="en-US" b="1" dirty="0">
                  <a:solidFill>
                    <a:srgbClr val="000000"/>
                  </a:solidFill>
                  <a:latin typeface="Optima"/>
                  <a:cs typeface="Optima"/>
                </a:rPr>
                <a:t>Initial and Ongoing PD</a:t>
              </a:r>
            </a:p>
            <a:p>
              <a:pPr algn="ctr">
                <a:spcBef>
                  <a:spcPts val="600"/>
                </a:spcBef>
              </a:pPr>
              <a:endParaRPr lang="en-US" sz="2000" b="1" dirty="0">
                <a:solidFill>
                  <a:srgbClr val="000000"/>
                </a:solidFill>
                <a:latin typeface="Optima"/>
                <a:cs typeface="Optima"/>
              </a:endParaRPr>
            </a:p>
            <a:p>
              <a:pPr algn="ctr">
                <a:spcBef>
                  <a:spcPts val="600"/>
                </a:spcBef>
              </a:pPr>
              <a:r>
                <a:rPr lang="en-US" b="1" dirty="0">
                  <a:solidFill>
                    <a:srgbClr val="000000"/>
                  </a:solidFill>
                  <a:latin typeface="Optima"/>
                  <a:cs typeface="Optima"/>
                </a:rPr>
                <a:t>Ongoing Coaching</a:t>
              </a:r>
            </a:p>
            <a:p>
              <a:pPr algn="ctr">
                <a:spcBef>
                  <a:spcPts val="600"/>
                </a:spcBef>
              </a:pPr>
              <a:endParaRPr lang="en-US" sz="2000" b="1" dirty="0">
                <a:solidFill>
                  <a:srgbClr val="000000"/>
                </a:solidFill>
                <a:latin typeface="Optima"/>
                <a:cs typeface="Optima"/>
              </a:endParaRPr>
            </a:p>
            <a:p>
              <a:pPr algn="ctr">
                <a:spcBef>
                  <a:spcPts val="600"/>
                </a:spcBef>
              </a:pPr>
              <a:r>
                <a:rPr lang="en-US" b="1" dirty="0">
                  <a:solidFill>
                    <a:srgbClr val="000000"/>
                  </a:solidFill>
                  <a:latin typeface="Optima"/>
                  <a:cs typeface="Optima"/>
                </a:rPr>
                <a:t>Observe &amp; Actionable Feedback</a:t>
              </a: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a:p>
              <a:pPr algn="ctr"/>
              <a:endParaRPr lang="en-US" b="1" dirty="0">
                <a:solidFill>
                  <a:srgbClr val="000000"/>
                </a:solidFill>
                <a:latin typeface="Optima"/>
                <a:cs typeface="Optima"/>
              </a:endParaRPr>
            </a:p>
          </p:txBody>
        </p:sp>
        <p:sp>
          <p:nvSpPr>
            <p:cNvPr id="12" name="Trapezoid 11"/>
            <p:cNvSpPr/>
            <p:nvPr/>
          </p:nvSpPr>
          <p:spPr>
            <a:xfrm>
              <a:off x="5965333" y="4740305"/>
              <a:ext cx="2697844" cy="834907"/>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91440" rtlCol="0" anchor="ctr"/>
            <a:lstStyle/>
            <a:p>
              <a:pPr algn="ctr"/>
              <a:r>
                <a:rPr lang="en-US" sz="2400" dirty="0">
                  <a:solidFill>
                    <a:srgbClr val="000000"/>
                  </a:solidFill>
                  <a:latin typeface="Optima ExtraBlack"/>
                  <a:cs typeface="Optima ExtraBlack"/>
                </a:rPr>
                <a:t>Professional Learning</a:t>
              </a:r>
              <a:endParaRPr lang="en-US" sz="1400" dirty="0">
                <a:solidFill>
                  <a:srgbClr val="000000"/>
                </a:solidFill>
                <a:latin typeface="Optima ExtraBlack"/>
                <a:cs typeface="Optima ExtraBlack"/>
              </a:endParaRPr>
            </a:p>
          </p:txBody>
        </p:sp>
      </p:grpSp>
      <p:sp>
        <p:nvSpPr>
          <p:cNvPr id="14" name="Isosceles Triangle 13"/>
          <p:cNvSpPr/>
          <p:nvPr/>
        </p:nvSpPr>
        <p:spPr>
          <a:xfrm>
            <a:off x="1954717" y="38875"/>
            <a:ext cx="8260248" cy="1269880"/>
          </a:xfrm>
          <a:prstGeom prst="triangle">
            <a:avLst/>
          </a:prstGeom>
          <a:gradFill flip="none" rotWithShape="1">
            <a:gsLst>
              <a:gs pos="0">
                <a:schemeClr val="bg1">
                  <a:lumMod val="50000"/>
                </a:schemeClr>
              </a:gs>
              <a:gs pos="100000">
                <a:schemeClr val="bg1">
                  <a:lumMod val="85000"/>
                </a:schemeClr>
              </a:gs>
            </a:gsLst>
            <a:lin ang="0" scaled="1"/>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91440" rIns="91440" bIns="411480" rtlCol="0" anchor="ctr"/>
          <a:lstStyle/>
          <a:p>
            <a:pPr algn="ctr"/>
            <a:r>
              <a:rPr lang="en-US" sz="2800" dirty="0">
                <a:solidFill>
                  <a:prstClr val="black"/>
                </a:solidFill>
                <a:latin typeface="Optima ExtraBlack"/>
                <a:cs typeface="Optima ExtraBlack"/>
              </a:rPr>
              <a:t>RTI Essential Components</a:t>
            </a:r>
          </a:p>
        </p:txBody>
      </p:sp>
      <p:sp>
        <p:nvSpPr>
          <p:cNvPr id="16" name="Rectangle 15"/>
          <p:cNvSpPr/>
          <p:nvPr/>
        </p:nvSpPr>
        <p:spPr>
          <a:xfrm>
            <a:off x="2310140" y="3984339"/>
            <a:ext cx="7549402" cy="729779"/>
          </a:xfrm>
          <a:prstGeom prst="rect">
            <a:avLst/>
          </a:prstGeom>
          <a:gradFill flip="none" rotWithShape="1">
            <a:gsLst>
              <a:gs pos="0">
                <a:srgbClr val="008000"/>
              </a:gs>
              <a:gs pos="100000">
                <a:srgbClr val="3DCB4D"/>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Core Materials and Instruction</a:t>
            </a:r>
          </a:p>
        </p:txBody>
      </p:sp>
      <p:sp>
        <p:nvSpPr>
          <p:cNvPr id="17" name="Rectangle 16"/>
          <p:cNvSpPr/>
          <p:nvPr/>
        </p:nvSpPr>
        <p:spPr>
          <a:xfrm>
            <a:off x="2310140" y="3327756"/>
            <a:ext cx="7549402" cy="630394"/>
          </a:xfrm>
          <a:prstGeom prst="rect">
            <a:avLst/>
          </a:prstGeom>
          <a:gradFill flip="none" rotWithShape="1">
            <a:gsLst>
              <a:gs pos="0">
                <a:srgbClr val="008000"/>
              </a:gs>
              <a:gs pos="100000">
                <a:srgbClr val="3DCB4D"/>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Universal Screening</a:t>
            </a:r>
          </a:p>
        </p:txBody>
      </p:sp>
      <p:sp>
        <p:nvSpPr>
          <p:cNvPr id="18" name="Rectangle 17"/>
          <p:cNvSpPr/>
          <p:nvPr/>
        </p:nvSpPr>
        <p:spPr>
          <a:xfrm>
            <a:off x="2310140" y="2605909"/>
            <a:ext cx="7549402" cy="701818"/>
          </a:xfrm>
          <a:prstGeom prst="rect">
            <a:avLst/>
          </a:prstGeom>
          <a:gradFill flip="none" rotWithShape="1">
            <a:gsLst>
              <a:gs pos="0">
                <a:schemeClr val="accent6">
                  <a:lumMod val="75000"/>
                </a:schemeClr>
              </a:gs>
              <a:gs pos="100000">
                <a:schemeClr val="accent6">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Interventions</a:t>
            </a:r>
          </a:p>
        </p:txBody>
      </p:sp>
      <p:sp>
        <p:nvSpPr>
          <p:cNvPr id="19" name="Rectangle 18"/>
          <p:cNvSpPr/>
          <p:nvPr/>
        </p:nvSpPr>
        <p:spPr>
          <a:xfrm>
            <a:off x="2310140" y="1972111"/>
            <a:ext cx="7549402" cy="633799"/>
          </a:xfrm>
          <a:prstGeom prst="rect">
            <a:avLst/>
          </a:prstGeom>
          <a:gradFill flip="none" rotWithShape="1">
            <a:gsLst>
              <a:gs pos="0">
                <a:schemeClr val="accent6">
                  <a:lumMod val="75000"/>
                </a:schemeClr>
              </a:gs>
              <a:gs pos="100000">
                <a:schemeClr val="accent6">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Progress Monitoring</a:t>
            </a:r>
          </a:p>
        </p:txBody>
      </p:sp>
      <p:grpSp>
        <p:nvGrpSpPr>
          <p:cNvPr id="7" name="Group 6"/>
          <p:cNvGrpSpPr/>
          <p:nvPr/>
        </p:nvGrpSpPr>
        <p:grpSpPr>
          <a:xfrm>
            <a:off x="1899164" y="5614282"/>
            <a:ext cx="8423171" cy="1150166"/>
            <a:chOff x="386322" y="5614282"/>
            <a:chExt cx="8423171" cy="1150166"/>
          </a:xfrm>
          <a:gradFill flip="none" rotWithShape="1">
            <a:gsLst>
              <a:gs pos="0">
                <a:schemeClr val="accent4">
                  <a:lumMod val="75000"/>
                </a:schemeClr>
              </a:gs>
              <a:gs pos="100000">
                <a:schemeClr val="accent4">
                  <a:lumMod val="60000"/>
                  <a:lumOff val="40000"/>
                </a:schemeClr>
              </a:gs>
            </a:gsLst>
            <a:lin ang="16200000" scaled="0"/>
            <a:tileRect/>
          </a:gradFill>
        </p:grpSpPr>
        <p:grpSp>
          <p:nvGrpSpPr>
            <p:cNvPr id="24" name="Group 23"/>
            <p:cNvGrpSpPr/>
            <p:nvPr/>
          </p:nvGrpSpPr>
          <p:grpSpPr>
            <a:xfrm>
              <a:off x="386322" y="5614282"/>
              <a:ext cx="8423171" cy="1150166"/>
              <a:chOff x="372560" y="5575212"/>
              <a:chExt cx="8423171" cy="1150166"/>
            </a:xfrm>
            <a:grpFill/>
          </p:grpSpPr>
          <p:sp>
            <p:nvSpPr>
              <p:cNvPr id="26" name="Round Same Side Corner Rectangle 25"/>
              <p:cNvSpPr/>
              <p:nvPr/>
            </p:nvSpPr>
            <p:spPr>
              <a:xfrm>
                <a:off x="372560" y="5575212"/>
                <a:ext cx="8423171" cy="1150166"/>
              </a:xfrm>
              <a:prstGeom prst="round2SameRect">
                <a:avLst/>
              </a:prstGeom>
              <a:grp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prstClr val="black"/>
                    </a:solidFill>
                    <a:latin typeface="Optima ExtraBlack"/>
                    <a:cs typeface="Optima ExtraBlack"/>
                  </a:rPr>
                  <a:t>Culture</a:t>
                </a:r>
              </a:p>
            </p:txBody>
          </p:sp>
          <p:sp>
            <p:nvSpPr>
              <p:cNvPr id="27" name="TextBox 26"/>
              <p:cNvSpPr txBox="1"/>
              <p:nvPr/>
            </p:nvSpPr>
            <p:spPr>
              <a:xfrm>
                <a:off x="686684" y="5627588"/>
                <a:ext cx="2725536" cy="1077218"/>
              </a:xfrm>
              <a:prstGeom prst="rect">
                <a:avLst/>
              </a:prstGeom>
              <a:grpFill/>
              <a:ln>
                <a:noFill/>
              </a:ln>
            </p:spPr>
            <p:txBody>
              <a:bodyPr wrap="square" rtlCol="0">
                <a:spAutoFit/>
              </a:bodyPr>
              <a:lstStyle/>
              <a:p>
                <a:pPr algn="ctr"/>
                <a:r>
                  <a:rPr lang="en-US" sz="2000" b="1" dirty="0">
                    <a:solidFill>
                      <a:prstClr val="black"/>
                    </a:solidFill>
                    <a:latin typeface="Optima"/>
                    <a:cs typeface="Optima"/>
                  </a:rPr>
                  <a:t>Growth Mindset &amp; </a:t>
                </a:r>
              </a:p>
              <a:p>
                <a:pPr algn="ctr"/>
                <a:r>
                  <a:rPr lang="en-US" sz="2000" b="1" dirty="0">
                    <a:solidFill>
                      <a:prstClr val="black"/>
                    </a:solidFill>
                    <a:latin typeface="Optima"/>
                    <a:cs typeface="Optima"/>
                  </a:rPr>
                  <a:t>High </a:t>
                </a:r>
                <a:r>
                  <a:rPr lang="en-US" sz="2400" b="1" dirty="0">
                    <a:solidFill>
                      <a:prstClr val="black"/>
                    </a:solidFill>
                    <a:latin typeface="Optima"/>
                    <a:cs typeface="Optima"/>
                  </a:rPr>
                  <a:t>Expectations</a:t>
                </a:r>
                <a:r>
                  <a:rPr lang="en-US" sz="2000" b="1" dirty="0">
                    <a:solidFill>
                      <a:prstClr val="black"/>
                    </a:solidFill>
                    <a:latin typeface="Optima"/>
                    <a:cs typeface="Optima"/>
                  </a:rPr>
                  <a:t> For </a:t>
                </a:r>
                <a:r>
                  <a:rPr lang="en-US" sz="2000" b="1" i="1" u="sng" dirty="0">
                    <a:solidFill>
                      <a:srgbClr val="FF0000"/>
                    </a:solidFill>
                    <a:latin typeface="Optima"/>
                    <a:cs typeface="Optima"/>
                  </a:rPr>
                  <a:t>ALL</a:t>
                </a:r>
                <a:r>
                  <a:rPr lang="en-US" sz="2000" b="1" dirty="0">
                    <a:solidFill>
                      <a:prstClr val="black"/>
                    </a:solidFill>
                    <a:latin typeface="Optima"/>
                    <a:cs typeface="Optima"/>
                  </a:rPr>
                  <a:t> Students</a:t>
                </a:r>
              </a:p>
            </p:txBody>
          </p:sp>
        </p:grpSp>
        <p:sp>
          <p:nvSpPr>
            <p:cNvPr id="2" name="Rectangle 1"/>
            <p:cNvSpPr/>
            <p:nvPr/>
          </p:nvSpPr>
          <p:spPr>
            <a:xfrm>
              <a:off x="5761642" y="5668278"/>
              <a:ext cx="2979041" cy="1077218"/>
            </a:xfrm>
            <a:prstGeom prst="rect">
              <a:avLst/>
            </a:prstGeom>
            <a:grpFill/>
          </p:spPr>
          <p:txBody>
            <a:bodyPr wrap="square">
              <a:spAutoFit/>
            </a:bodyPr>
            <a:lstStyle/>
            <a:p>
              <a:pPr algn="ctr"/>
              <a:r>
                <a:rPr lang="en-US" sz="2000" b="1" dirty="0">
                  <a:solidFill>
                    <a:prstClr val="black"/>
                  </a:solidFill>
                  <a:latin typeface="Optima"/>
                  <a:cs typeface="Optima"/>
                </a:rPr>
                <a:t>Culture of</a:t>
              </a:r>
            </a:p>
            <a:p>
              <a:pPr algn="ctr"/>
              <a:r>
                <a:rPr lang="en-US" sz="2000" b="1" dirty="0">
                  <a:solidFill>
                    <a:prstClr val="black"/>
                  </a:solidFill>
                  <a:latin typeface="Optima"/>
                  <a:cs typeface="Optima"/>
                </a:rPr>
                <a:t>Collaboration to </a:t>
              </a:r>
            </a:p>
            <a:p>
              <a:pPr algn="ctr"/>
              <a:r>
                <a:rPr lang="en-US" sz="2000" b="1" dirty="0">
                  <a:solidFill>
                    <a:prstClr val="black"/>
                  </a:solidFill>
                  <a:latin typeface="Optima"/>
                  <a:cs typeface="Optima"/>
                </a:rPr>
                <a:t>Improve Outcomes</a:t>
              </a:r>
              <a:r>
                <a:rPr lang="en-US" sz="2400" b="1" dirty="0">
                  <a:solidFill>
                    <a:prstClr val="black"/>
                  </a:solidFill>
                  <a:latin typeface="Optima"/>
                  <a:cs typeface="Optima"/>
                </a:rPr>
                <a:t> </a:t>
              </a:r>
            </a:p>
          </p:txBody>
        </p:sp>
      </p:grpSp>
      <p:sp>
        <p:nvSpPr>
          <p:cNvPr id="20" name="Rectangle 19"/>
          <p:cNvSpPr/>
          <p:nvPr/>
        </p:nvSpPr>
        <p:spPr>
          <a:xfrm>
            <a:off x="2310140" y="1332370"/>
            <a:ext cx="7549402" cy="639741"/>
          </a:xfrm>
          <a:prstGeom prst="rect">
            <a:avLst/>
          </a:prstGeom>
          <a:gradFill flip="none" rotWithShape="1">
            <a:gsLst>
              <a:gs pos="0">
                <a:srgbClr val="FF0000"/>
              </a:gs>
              <a:gs pos="100000">
                <a:schemeClr val="accent2">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solidFill>
                  <a:srgbClr val="000000"/>
                </a:solidFill>
                <a:latin typeface="Optima ExtraBlack"/>
                <a:cs typeface="Optima ExtraBlack"/>
              </a:rPr>
              <a:t>SLD Decision Making</a:t>
            </a:r>
            <a:endParaRPr lang="en-US" sz="2400" dirty="0">
              <a:solidFill>
                <a:srgbClr val="000000"/>
              </a:solidFill>
              <a:latin typeface="Optima ExtraBlack"/>
              <a:cs typeface="Optima ExtraBlack"/>
            </a:endParaRPr>
          </a:p>
        </p:txBody>
      </p:sp>
    </p:spTree>
    <p:extLst>
      <p:ext uri="{BB962C8B-B14F-4D97-AF65-F5344CB8AC3E}">
        <p14:creationId xmlns:p14="http://schemas.microsoft.com/office/powerpoint/2010/main" val="86039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BE77-6304-485A-B430-879D1753BBF2}"/>
              </a:ext>
            </a:extLst>
          </p:cNvPr>
          <p:cNvSpPr>
            <a:spLocks noGrp="1"/>
          </p:cNvSpPr>
          <p:nvPr>
            <p:ph type="title"/>
          </p:nvPr>
        </p:nvSpPr>
        <p:spPr>
          <a:xfrm>
            <a:off x="1295771" y="643222"/>
            <a:ext cx="9661417" cy="3425411"/>
          </a:xfrm>
        </p:spPr>
        <p:txBody>
          <a:bodyPr anchor="ctr"/>
          <a:lstStyle/>
          <a:p>
            <a:pPr algn="ctr"/>
            <a:r>
              <a:rPr lang="en-US" dirty="0"/>
              <a:t>Counting and Cardinality</a:t>
            </a:r>
          </a:p>
        </p:txBody>
      </p:sp>
      <p:sp>
        <p:nvSpPr>
          <p:cNvPr id="3" name="Text Placeholder 2">
            <a:extLst>
              <a:ext uri="{FF2B5EF4-FFF2-40B4-BE49-F238E27FC236}">
                <a16:creationId xmlns:a16="http://schemas.microsoft.com/office/drawing/2014/main" id="{446357FF-193B-4C52-9FDF-59676FF9A17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82AE8088-5B99-4109-A2AC-9A02C896BABC}"/>
              </a:ext>
            </a:extLst>
          </p:cNvPr>
          <p:cNvPicPr>
            <a:picLocks noChangeAspect="1"/>
          </p:cNvPicPr>
          <p:nvPr/>
        </p:nvPicPr>
        <p:blipFill>
          <a:blip r:embed="rId2"/>
          <a:stretch>
            <a:fillRect/>
          </a:stretch>
        </p:blipFill>
        <p:spPr>
          <a:xfrm>
            <a:off x="10585667" y="5249878"/>
            <a:ext cx="1357460" cy="794258"/>
          </a:xfrm>
          <a:prstGeom prst="rect">
            <a:avLst/>
          </a:prstGeom>
        </p:spPr>
      </p:pic>
    </p:spTree>
    <p:extLst>
      <p:ext uri="{BB962C8B-B14F-4D97-AF65-F5344CB8AC3E}">
        <p14:creationId xmlns:p14="http://schemas.microsoft.com/office/powerpoint/2010/main" val="395797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1104579" y="190790"/>
            <a:ext cx="10429875" cy="917575"/>
          </a:xfrm>
        </p:spPr>
        <p:txBody>
          <a:bodyPr>
            <a:noAutofit/>
          </a:bodyPr>
          <a:lstStyle/>
          <a:p>
            <a:pPr algn="ctr"/>
            <a:r>
              <a:rPr lang="en-US" dirty="0">
                <a:latin typeface="+mn-lt"/>
                <a:ea typeface="Verdana" panose="020B0604030504040204" pitchFamily="34" charset="0"/>
                <a:cs typeface="Verdana" panose="020B0604030504040204" pitchFamily="34" charset="0"/>
              </a:rPr>
              <a:t>The </a:t>
            </a:r>
            <a:r>
              <a:rPr lang="en-US" i="1" dirty="0">
                <a:latin typeface="+mn-lt"/>
                <a:ea typeface="Verdana" panose="020B0604030504040204" pitchFamily="34" charset="0"/>
                <a:cs typeface="Verdana" panose="020B0604030504040204" pitchFamily="34" charset="0"/>
              </a:rPr>
              <a:t>It’s Time </a:t>
            </a:r>
            <a:r>
              <a:rPr lang="en-US" dirty="0">
                <a:latin typeface="+mn-lt"/>
                <a:ea typeface="Verdana" panose="020B0604030504040204" pitchFamily="34" charset="0"/>
                <a:cs typeface="Verdana" panose="020B0604030504040204" pitchFamily="34" charset="0"/>
              </a:rPr>
              <a:t>Framework</a:t>
            </a:r>
          </a:p>
        </p:txBody>
      </p:sp>
      <p:pic>
        <p:nvPicPr>
          <p:cNvPr id="3" name="Picture 2" descr="A screenshot of a cell phone&#10;&#10;Description generated with very high confidence">
            <a:extLst>
              <a:ext uri="{FF2B5EF4-FFF2-40B4-BE49-F238E27FC236}">
                <a16:creationId xmlns:a16="http://schemas.microsoft.com/office/drawing/2014/main" id="{F4C02B51-19D8-4847-BE5E-75DE9A634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595" y="1076791"/>
            <a:ext cx="5382376" cy="5068007"/>
          </a:xfrm>
          <a:prstGeom prst="rect">
            <a:avLst/>
          </a:prstGeom>
        </p:spPr>
      </p:pic>
      <p:grpSp>
        <p:nvGrpSpPr>
          <p:cNvPr id="19" name="Group 7">
            <a:extLst>
              <a:ext uri="{FF2B5EF4-FFF2-40B4-BE49-F238E27FC236}">
                <a16:creationId xmlns:a16="http://schemas.microsoft.com/office/drawing/2014/main" id="{E85D4834-AABE-4C4F-82F6-736F1599F63D}"/>
              </a:ext>
            </a:extLst>
          </p:cNvPr>
          <p:cNvGrpSpPr>
            <a:grpSpLocks/>
          </p:cNvGrpSpPr>
          <p:nvPr/>
        </p:nvGrpSpPr>
        <p:grpSpPr bwMode="auto">
          <a:xfrm>
            <a:off x="10315254" y="5533842"/>
            <a:ext cx="1112838" cy="644525"/>
            <a:chOff x="-33338" y="5981700"/>
            <a:chExt cx="1050926" cy="609600"/>
          </a:xfrm>
        </p:grpSpPr>
        <p:sp>
          <p:nvSpPr>
            <p:cNvPr id="20" name="Rectangle 19">
              <a:extLst>
                <a:ext uri="{FF2B5EF4-FFF2-40B4-BE49-F238E27FC236}">
                  <a16:creationId xmlns:a16="http://schemas.microsoft.com/office/drawing/2014/main" id="{C40754AE-5DD0-4954-8FAC-3C065C1A5FCF}"/>
                </a:ext>
              </a:extLst>
            </p:cNvPr>
            <p:cNvSpPr/>
            <p:nvPr userDrawn="1"/>
          </p:nvSpPr>
          <p:spPr>
            <a:xfrm>
              <a:off x="-33338" y="5981700"/>
              <a:ext cx="1050926" cy="609600"/>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pic>
          <p:nvPicPr>
            <p:cNvPr id="21" name="Picture 8" descr="NCSM_Logo_final_Color.jpg">
              <a:extLst>
                <a:ext uri="{FF2B5EF4-FFF2-40B4-BE49-F238E27FC236}">
                  <a16:creationId xmlns:a16="http://schemas.microsoft.com/office/drawing/2014/main" id="{0DB45B61-873F-4363-A5AD-F98F845D5C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44177"/>
            <a:stretch>
              <a:fillRect/>
            </a:stretch>
          </p:blipFill>
          <p:spPr bwMode="auto">
            <a:xfrm>
              <a:off x="41275" y="6008688"/>
              <a:ext cx="941388"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13BF6C13-B109-402F-8650-84A39AB376D5}"/>
                </a:ext>
              </a:extLst>
            </p:cNvPr>
            <p:cNvSpPr/>
            <p:nvPr userDrawn="1"/>
          </p:nvSpPr>
          <p:spPr>
            <a:xfrm>
              <a:off x="279991" y="5981700"/>
              <a:ext cx="737597" cy="115613"/>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grpSp>
    </p:spTree>
    <p:extLst>
      <p:ext uri="{BB962C8B-B14F-4D97-AF65-F5344CB8AC3E}">
        <p14:creationId xmlns:p14="http://schemas.microsoft.com/office/powerpoint/2010/main" val="365407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1104579" y="190790"/>
            <a:ext cx="10429875" cy="917575"/>
          </a:xfrm>
        </p:spPr>
        <p:txBody>
          <a:bodyPr>
            <a:noAutofit/>
          </a:bodyPr>
          <a:lstStyle/>
          <a:p>
            <a:pPr algn="ctr"/>
            <a:r>
              <a:rPr lang="en-US" dirty="0">
                <a:latin typeface="+mn-lt"/>
                <a:ea typeface="Verdana" panose="020B0604030504040204" pitchFamily="34" charset="0"/>
                <a:cs typeface="Verdana" panose="020B0604030504040204" pitchFamily="34" charset="0"/>
              </a:rPr>
              <a:t>Areas of Focus for Oregon RtI Project</a:t>
            </a:r>
          </a:p>
        </p:txBody>
      </p:sp>
      <p:pic>
        <p:nvPicPr>
          <p:cNvPr id="3" name="Picture 2" descr="A screenshot of a cell phone&#10;&#10;Description generated with very high confidence">
            <a:extLst>
              <a:ext uri="{FF2B5EF4-FFF2-40B4-BE49-F238E27FC236}">
                <a16:creationId xmlns:a16="http://schemas.microsoft.com/office/drawing/2014/main" id="{F4C02B51-19D8-4847-BE5E-75DE9A634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595" y="1076791"/>
            <a:ext cx="5382376" cy="5068007"/>
          </a:xfrm>
          <a:prstGeom prst="rect">
            <a:avLst/>
          </a:prstGeom>
        </p:spPr>
      </p:pic>
      <p:sp>
        <p:nvSpPr>
          <p:cNvPr id="9" name="Arrow: Right 8">
            <a:extLst>
              <a:ext uri="{FF2B5EF4-FFF2-40B4-BE49-F238E27FC236}">
                <a16:creationId xmlns:a16="http://schemas.microsoft.com/office/drawing/2014/main" id="{95C4A3A5-4298-47C2-BB28-1C0656182E25}"/>
              </a:ext>
            </a:extLst>
          </p:cNvPr>
          <p:cNvSpPr/>
          <p:nvPr/>
        </p:nvSpPr>
        <p:spPr>
          <a:xfrm rot="20831396">
            <a:off x="2739237" y="5585957"/>
            <a:ext cx="1146717" cy="535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7">
            <a:extLst>
              <a:ext uri="{FF2B5EF4-FFF2-40B4-BE49-F238E27FC236}">
                <a16:creationId xmlns:a16="http://schemas.microsoft.com/office/drawing/2014/main" id="{E85D4834-AABE-4C4F-82F6-736F1599F63D}"/>
              </a:ext>
            </a:extLst>
          </p:cNvPr>
          <p:cNvGrpSpPr>
            <a:grpSpLocks/>
          </p:cNvGrpSpPr>
          <p:nvPr/>
        </p:nvGrpSpPr>
        <p:grpSpPr bwMode="auto">
          <a:xfrm>
            <a:off x="10315254" y="5533842"/>
            <a:ext cx="1112838" cy="644525"/>
            <a:chOff x="-33338" y="5981700"/>
            <a:chExt cx="1050926" cy="609600"/>
          </a:xfrm>
        </p:grpSpPr>
        <p:sp>
          <p:nvSpPr>
            <p:cNvPr id="20" name="Rectangle 19">
              <a:extLst>
                <a:ext uri="{FF2B5EF4-FFF2-40B4-BE49-F238E27FC236}">
                  <a16:creationId xmlns:a16="http://schemas.microsoft.com/office/drawing/2014/main" id="{C40754AE-5DD0-4954-8FAC-3C065C1A5FCF}"/>
                </a:ext>
              </a:extLst>
            </p:cNvPr>
            <p:cNvSpPr/>
            <p:nvPr userDrawn="1"/>
          </p:nvSpPr>
          <p:spPr>
            <a:xfrm>
              <a:off x="-33338" y="5981700"/>
              <a:ext cx="1050926" cy="609600"/>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pic>
          <p:nvPicPr>
            <p:cNvPr id="21" name="Picture 8" descr="NCSM_Logo_final_Color.jpg">
              <a:extLst>
                <a:ext uri="{FF2B5EF4-FFF2-40B4-BE49-F238E27FC236}">
                  <a16:creationId xmlns:a16="http://schemas.microsoft.com/office/drawing/2014/main" id="{0DB45B61-873F-4363-A5AD-F98F845D5C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44177"/>
            <a:stretch>
              <a:fillRect/>
            </a:stretch>
          </p:blipFill>
          <p:spPr bwMode="auto">
            <a:xfrm>
              <a:off x="41275" y="6008688"/>
              <a:ext cx="941388"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13BF6C13-B109-402F-8650-84A39AB376D5}"/>
                </a:ext>
              </a:extLst>
            </p:cNvPr>
            <p:cNvSpPr/>
            <p:nvPr userDrawn="1"/>
          </p:nvSpPr>
          <p:spPr>
            <a:xfrm>
              <a:off x="279991" y="5981700"/>
              <a:ext cx="737597" cy="115613"/>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grpSp>
      <p:sp>
        <p:nvSpPr>
          <p:cNvPr id="14" name="Arrow: Right 13">
            <a:extLst>
              <a:ext uri="{FF2B5EF4-FFF2-40B4-BE49-F238E27FC236}">
                <a16:creationId xmlns:a16="http://schemas.microsoft.com/office/drawing/2014/main" id="{26EE9881-AA2D-4635-B281-F060C9CDFBB5}"/>
              </a:ext>
            </a:extLst>
          </p:cNvPr>
          <p:cNvSpPr/>
          <p:nvPr/>
        </p:nvSpPr>
        <p:spPr>
          <a:xfrm rot="11388999">
            <a:off x="8121612" y="5549272"/>
            <a:ext cx="1146717" cy="535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9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1104579" y="190790"/>
            <a:ext cx="10429875" cy="917575"/>
          </a:xfrm>
        </p:spPr>
        <p:txBody>
          <a:bodyPr>
            <a:noAutofit/>
          </a:bodyPr>
          <a:lstStyle/>
          <a:p>
            <a:pPr algn="ctr"/>
            <a:r>
              <a:rPr lang="en-US" dirty="0">
                <a:latin typeface="+mn-lt"/>
                <a:ea typeface="Verdana" panose="020B0604030504040204" pitchFamily="34" charset="0"/>
                <a:cs typeface="Verdana" panose="020B0604030504040204" pitchFamily="34" charset="0"/>
              </a:rPr>
              <a:t>Areas of Focus for Oregon RtI Project</a:t>
            </a:r>
          </a:p>
        </p:txBody>
      </p:sp>
      <p:pic>
        <p:nvPicPr>
          <p:cNvPr id="3" name="Picture 2" descr="A screenshot of a cell phone&#10;&#10;Description generated with very high confidence">
            <a:extLst>
              <a:ext uri="{FF2B5EF4-FFF2-40B4-BE49-F238E27FC236}">
                <a16:creationId xmlns:a16="http://schemas.microsoft.com/office/drawing/2014/main" id="{F4C02B51-19D8-4847-BE5E-75DE9A634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595" y="1076791"/>
            <a:ext cx="5382376" cy="5068007"/>
          </a:xfrm>
          <a:prstGeom prst="rect">
            <a:avLst/>
          </a:prstGeom>
        </p:spPr>
      </p:pic>
      <p:sp>
        <p:nvSpPr>
          <p:cNvPr id="4" name="Arrow: Right 3">
            <a:extLst>
              <a:ext uri="{FF2B5EF4-FFF2-40B4-BE49-F238E27FC236}">
                <a16:creationId xmlns:a16="http://schemas.microsoft.com/office/drawing/2014/main" id="{658B9B15-1A4C-4F2D-BAA6-3B5B9EBC773A}"/>
              </a:ext>
            </a:extLst>
          </p:cNvPr>
          <p:cNvSpPr/>
          <p:nvPr/>
        </p:nvSpPr>
        <p:spPr>
          <a:xfrm rot="1426830">
            <a:off x="2396364" y="2867061"/>
            <a:ext cx="1146717" cy="535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37844E5F-A257-4179-B4F8-BC04758DA809}"/>
              </a:ext>
            </a:extLst>
          </p:cNvPr>
          <p:cNvSpPr/>
          <p:nvPr/>
        </p:nvSpPr>
        <p:spPr>
          <a:xfrm rot="1426830">
            <a:off x="2396365" y="3486103"/>
            <a:ext cx="1146717" cy="535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7">
            <a:extLst>
              <a:ext uri="{FF2B5EF4-FFF2-40B4-BE49-F238E27FC236}">
                <a16:creationId xmlns:a16="http://schemas.microsoft.com/office/drawing/2014/main" id="{E85D4834-AABE-4C4F-82F6-736F1599F63D}"/>
              </a:ext>
            </a:extLst>
          </p:cNvPr>
          <p:cNvGrpSpPr>
            <a:grpSpLocks/>
          </p:cNvGrpSpPr>
          <p:nvPr/>
        </p:nvGrpSpPr>
        <p:grpSpPr bwMode="auto">
          <a:xfrm>
            <a:off x="10315254" y="5533842"/>
            <a:ext cx="1112838" cy="644525"/>
            <a:chOff x="-33338" y="5981700"/>
            <a:chExt cx="1050926" cy="609600"/>
          </a:xfrm>
        </p:grpSpPr>
        <p:sp>
          <p:nvSpPr>
            <p:cNvPr id="20" name="Rectangle 19">
              <a:extLst>
                <a:ext uri="{FF2B5EF4-FFF2-40B4-BE49-F238E27FC236}">
                  <a16:creationId xmlns:a16="http://schemas.microsoft.com/office/drawing/2014/main" id="{C40754AE-5DD0-4954-8FAC-3C065C1A5FCF}"/>
                </a:ext>
              </a:extLst>
            </p:cNvPr>
            <p:cNvSpPr/>
            <p:nvPr userDrawn="1"/>
          </p:nvSpPr>
          <p:spPr>
            <a:xfrm>
              <a:off x="-33338" y="5981700"/>
              <a:ext cx="1050926" cy="609600"/>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pic>
          <p:nvPicPr>
            <p:cNvPr id="21" name="Picture 8" descr="NCSM_Logo_final_Color.jpg">
              <a:extLst>
                <a:ext uri="{FF2B5EF4-FFF2-40B4-BE49-F238E27FC236}">
                  <a16:creationId xmlns:a16="http://schemas.microsoft.com/office/drawing/2014/main" id="{0DB45B61-873F-4363-A5AD-F98F845D5C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44177"/>
            <a:stretch>
              <a:fillRect/>
            </a:stretch>
          </p:blipFill>
          <p:spPr bwMode="auto">
            <a:xfrm>
              <a:off x="41275" y="6008688"/>
              <a:ext cx="941388"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13BF6C13-B109-402F-8650-84A39AB376D5}"/>
                </a:ext>
              </a:extLst>
            </p:cNvPr>
            <p:cNvSpPr/>
            <p:nvPr userDrawn="1"/>
          </p:nvSpPr>
          <p:spPr>
            <a:xfrm>
              <a:off x="279991" y="5981700"/>
              <a:ext cx="737597" cy="115613"/>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grpSp>
    </p:spTree>
    <p:extLst>
      <p:ext uri="{BB962C8B-B14F-4D97-AF65-F5344CB8AC3E}">
        <p14:creationId xmlns:p14="http://schemas.microsoft.com/office/powerpoint/2010/main" val="237294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1104579" y="190790"/>
            <a:ext cx="10429875" cy="917575"/>
          </a:xfrm>
        </p:spPr>
        <p:txBody>
          <a:bodyPr>
            <a:noAutofit/>
          </a:bodyPr>
          <a:lstStyle/>
          <a:p>
            <a:pPr algn="ctr"/>
            <a:r>
              <a:rPr lang="en-US" dirty="0">
                <a:latin typeface="+mn-lt"/>
                <a:ea typeface="Verdana" panose="020B0604030504040204" pitchFamily="34" charset="0"/>
                <a:cs typeface="Verdana" panose="020B0604030504040204" pitchFamily="34" charset="0"/>
              </a:rPr>
              <a:t>Areas of Focus for Oregon RtI Project</a:t>
            </a:r>
          </a:p>
        </p:txBody>
      </p:sp>
      <p:pic>
        <p:nvPicPr>
          <p:cNvPr id="3" name="Picture 2" descr="A screenshot of a cell phone&#10;&#10;Description generated with very high confidence">
            <a:extLst>
              <a:ext uri="{FF2B5EF4-FFF2-40B4-BE49-F238E27FC236}">
                <a16:creationId xmlns:a16="http://schemas.microsoft.com/office/drawing/2014/main" id="{F4C02B51-19D8-4847-BE5E-75DE9A634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595" y="1076791"/>
            <a:ext cx="5382376" cy="5068007"/>
          </a:xfrm>
          <a:prstGeom prst="rect">
            <a:avLst/>
          </a:prstGeom>
        </p:spPr>
      </p:pic>
      <p:sp>
        <p:nvSpPr>
          <p:cNvPr id="10" name="Arrow: Right 9">
            <a:extLst>
              <a:ext uri="{FF2B5EF4-FFF2-40B4-BE49-F238E27FC236}">
                <a16:creationId xmlns:a16="http://schemas.microsoft.com/office/drawing/2014/main" id="{1F7F6301-DC25-428B-AF1A-7111D12C0EB1}"/>
              </a:ext>
            </a:extLst>
          </p:cNvPr>
          <p:cNvSpPr/>
          <p:nvPr/>
        </p:nvSpPr>
        <p:spPr>
          <a:xfrm rot="8369550">
            <a:off x="8219679" y="3343164"/>
            <a:ext cx="1146717" cy="535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C905DFCC-02C2-42C3-A439-66D6391E7823}"/>
              </a:ext>
            </a:extLst>
          </p:cNvPr>
          <p:cNvSpPr/>
          <p:nvPr/>
        </p:nvSpPr>
        <p:spPr>
          <a:xfrm rot="8369550">
            <a:off x="8130264" y="4153487"/>
            <a:ext cx="1146717" cy="535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7">
            <a:extLst>
              <a:ext uri="{FF2B5EF4-FFF2-40B4-BE49-F238E27FC236}">
                <a16:creationId xmlns:a16="http://schemas.microsoft.com/office/drawing/2014/main" id="{E85D4834-AABE-4C4F-82F6-736F1599F63D}"/>
              </a:ext>
            </a:extLst>
          </p:cNvPr>
          <p:cNvGrpSpPr>
            <a:grpSpLocks/>
          </p:cNvGrpSpPr>
          <p:nvPr/>
        </p:nvGrpSpPr>
        <p:grpSpPr bwMode="auto">
          <a:xfrm>
            <a:off x="10315254" y="5533842"/>
            <a:ext cx="1112838" cy="644525"/>
            <a:chOff x="-33338" y="5981700"/>
            <a:chExt cx="1050926" cy="609600"/>
          </a:xfrm>
        </p:grpSpPr>
        <p:sp>
          <p:nvSpPr>
            <p:cNvPr id="20" name="Rectangle 19">
              <a:extLst>
                <a:ext uri="{FF2B5EF4-FFF2-40B4-BE49-F238E27FC236}">
                  <a16:creationId xmlns:a16="http://schemas.microsoft.com/office/drawing/2014/main" id="{C40754AE-5DD0-4954-8FAC-3C065C1A5FCF}"/>
                </a:ext>
              </a:extLst>
            </p:cNvPr>
            <p:cNvSpPr/>
            <p:nvPr userDrawn="1"/>
          </p:nvSpPr>
          <p:spPr>
            <a:xfrm>
              <a:off x="-33338" y="5981700"/>
              <a:ext cx="1050926" cy="609600"/>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pic>
          <p:nvPicPr>
            <p:cNvPr id="21" name="Picture 8" descr="NCSM_Logo_final_Color.jpg">
              <a:extLst>
                <a:ext uri="{FF2B5EF4-FFF2-40B4-BE49-F238E27FC236}">
                  <a16:creationId xmlns:a16="http://schemas.microsoft.com/office/drawing/2014/main" id="{0DB45B61-873F-4363-A5AD-F98F845D5C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44177"/>
            <a:stretch>
              <a:fillRect/>
            </a:stretch>
          </p:blipFill>
          <p:spPr bwMode="auto">
            <a:xfrm>
              <a:off x="41275" y="6008688"/>
              <a:ext cx="941388"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13BF6C13-B109-402F-8650-84A39AB376D5}"/>
                </a:ext>
              </a:extLst>
            </p:cNvPr>
            <p:cNvSpPr/>
            <p:nvPr userDrawn="1"/>
          </p:nvSpPr>
          <p:spPr>
            <a:xfrm>
              <a:off x="279991" y="5981700"/>
              <a:ext cx="737597" cy="115613"/>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grpSp>
    </p:spTree>
    <p:extLst>
      <p:ext uri="{BB962C8B-B14F-4D97-AF65-F5344CB8AC3E}">
        <p14:creationId xmlns:p14="http://schemas.microsoft.com/office/powerpoint/2010/main" val="211085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1104579" y="190790"/>
            <a:ext cx="10429875" cy="917575"/>
          </a:xfrm>
        </p:spPr>
        <p:txBody>
          <a:bodyPr>
            <a:noAutofit/>
          </a:bodyPr>
          <a:lstStyle/>
          <a:p>
            <a:pPr algn="ctr"/>
            <a:r>
              <a:rPr lang="en-US" dirty="0">
                <a:latin typeface="+mn-lt"/>
                <a:ea typeface="Verdana" panose="020B0604030504040204" pitchFamily="34" charset="0"/>
                <a:cs typeface="Verdana" panose="020B0604030504040204" pitchFamily="34" charset="0"/>
              </a:rPr>
              <a:t>Areas of Focus for Oregon RtI Project</a:t>
            </a:r>
          </a:p>
        </p:txBody>
      </p:sp>
      <p:pic>
        <p:nvPicPr>
          <p:cNvPr id="3" name="Picture 2" descr="A screenshot of a cell phone&#10;&#10;Description generated with very high confidence">
            <a:extLst>
              <a:ext uri="{FF2B5EF4-FFF2-40B4-BE49-F238E27FC236}">
                <a16:creationId xmlns:a16="http://schemas.microsoft.com/office/drawing/2014/main" id="{F4C02B51-19D8-4847-BE5E-75DE9A634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595" y="1076791"/>
            <a:ext cx="5382376" cy="5068007"/>
          </a:xfrm>
          <a:prstGeom prst="rect">
            <a:avLst/>
          </a:prstGeom>
        </p:spPr>
      </p:pic>
      <p:sp>
        <p:nvSpPr>
          <p:cNvPr id="5" name="Rectangle: Rounded Corners 4">
            <a:extLst>
              <a:ext uri="{FF2B5EF4-FFF2-40B4-BE49-F238E27FC236}">
                <a16:creationId xmlns:a16="http://schemas.microsoft.com/office/drawing/2014/main" id="{5CBA529F-2346-4FE0-BB04-D11E633E36D8}"/>
              </a:ext>
            </a:extLst>
          </p:cNvPr>
          <p:cNvSpPr/>
          <p:nvPr/>
        </p:nvSpPr>
        <p:spPr>
          <a:xfrm>
            <a:off x="5081949" y="2305914"/>
            <a:ext cx="2141035" cy="269111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7">
            <a:extLst>
              <a:ext uri="{FF2B5EF4-FFF2-40B4-BE49-F238E27FC236}">
                <a16:creationId xmlns:a16="http://schemas.microsoft.com/office/drawing/2014/main" id="{E85D4834-AABE-4C4F-82F6-736F1599F63D}"/>
              </a:ext>
            </a:extLst>
          </p:cNvPr>
          <p:cNvGrpSpPr>
            <a:grpSpLocks/>
          </p:cNvGrpSpPr>
          <p:nvPr/>
        </p:nvGrpSpPr>
        <p:grpSpPr bwMode="auto">
          <a:xfrm>
            <a:off x="10315254" y="5533842"/>
            <a:ext cx="1112838" cy="644525"/>
            <a:chOff x="-33338" y="5981700"/>
            <a:chExt cx="1050926" cy="609600"/>
          </a:xfrm>
        </p:grpSpPr>
        <p:sp>
          <p:nvSpPr>
            <p:cNvPr id="20" name="Rectangle 19">
              <a:extLst>
                <a:ext uri="{FF2B5EF4-FFF2-40B4-BE49-F238E27FC236}">
                  <a16:creationId xmlns:a16="http://schemas.microsoft.com/office/drawing/2014/main" id="{C40754AE-5DD0-4954-8FAC-3C065C1A5FCF}"/>
                </a:ext>
              </a:extLst>
            </p:cNvPr>
            <p:cNvSpPr/>
            <p:nvPr userDrawn="1"/>
          </p:nvSpPr>
          <p:spPr>
            <a:xfrm>
              <a:off x="-33338" y="5981700"/>
              <a:ext cx="1050926" cy="609600"/>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pic>
          <p:nvPicPr>
            <p:cNvPr id="21" name="Picture 8" descr="NCSM_Logo_final_Color.jpg">
              <a:extLst>
                <a:ext uri="{FF2B5EF4-FFF2-40B4-BE49-F238E27FC236}">
                  <a16:creationId xmlns:a16="http://schemas.microsoft.com/office/drawing/2014/main" id="{0DB45B61-873F-4363-A5AD-F98F845D5C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44177"/>
            <a:stretch>
              <a:fillRect/>
            </a:stretch>
          </p:blipFill>
          <p:spPr bwMode="auto">
            <a:xfrm>
              <a:off x="41275" y="6008688"/>
              <a:ext cx="941388"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13BF6C13-B109-402F-8650-84A39AB376D5}"/>
                </a:ext>
              </a:extLst>
            </p:cNvPr>
            <p:cNvSpPr/>
            <p:nvPr userDrawn="1"/>
          </p:nvSpPr>
          <p:spPr>
            <a:xfrm>
              <a:off x="279991" y="5981700"/>
              <a:ext cx="737597" cy="115613"/>
            </a:xfrm>
            <a:prstGeom prst="rect">
              <a:avLst/>
            </a:prstGeom>
            <a:solidFill>
              <a:sysClr val="window" lastClr="FFFFFF"/>
            </a:solidFill>
            <a:ln w="25400" cap="flat" cmpd="sng" algn="ctr">
              <a:noFill/>
              <a:prstDash val="solid"/>
            </a:ln>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grpSp>
    </p:spTree>
    <p:extLst>
      <p:ext uri="{BB962C8B-B14F-4D97-AF65-F5344CB8AC3E}">
        <p14:creationId xmlns:p14="http://schemas.microsoft.com/office/powerpoint/2010/main" val="75481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25021" y="1318622"/>
            <a:ext cx="2697844" cy="4256590"/>
            <a:chOff x="501021" y="1318622"/>
            <a:chExt cx="2697844" cy="4256590"/>
          </a:xfrm>
          <a:gradFill flip="none" rotWithShape="1">
            <a:gsLst>
              <a:gs pos="0">
                <a:schemeClr val="bg1">
                  <a:lumMod val="50000"/>
                </a:schemeClr>
              </a:gs>
              <a:gs pos="100000">
                <a:schemeClr val="bg1">
                  <a:lumMod val="85000"/>
                </a:schemeClr>
              </a:gs>
            </a:gsLst>
            <a:lin ang="0" scaled="1"/>
            <a:tileRect/>
          </a:gradFill>
        </p:grpSpPr>
        <p:sp>
          <p:nvSpPr>
            <p:cNvPr id="25" name="Rectangle 24"/>
            <p:cNvSpPr/>
            <p:nvPr/>
          </p:nvSpPr>
          <p:spPr>
            <a:xfrm>
              <a:off x="1108459" y="1318622"/>
              <a:ext cx="1490253" cy="4185420"/>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tima"/>
                  <a:ea typeface="+mn-ea"/>
                  <a:cs typeface="Optima"/>
                </a:rPr>
                <a:t>Clear Vision of Learning  for ALL</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tima"/>
                  <a:ea typeface="+mn-ea"/>
                  <a:cs typeface="Optima"/>
                </a:rPr>
                <a:t>BIT Meets Regularly</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tima"/>
                  <a:ea typeface="+mn-ea"/>
                  <a:cs typeface="Optima"/>
                </a:rPr>
                <a:t>Principal Attends RTI Meetings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Optima"/>
                <a:ea typeface="+mn-ea"/>
                <a:cs typeface="Optima"/>
              </a:endParaRPr>
            </a:p>
          </p:txBody>
        </p:sp>
        <p:sp>
          <p:nvSpPr>
            <p:cNvPr id="8" name="Trapezoid 7"/>
            <p:cNvSpPr/>
            <p:nvPr/>
          </p:nvSpPr>
          <p:spPr>
            <a:xfrm>
              <a:off x="501021" y="4740306"/>
              <a:ext cx="2697844" cy="834906"/>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tima ExtraBlack"/>
                  <a:ea typeface="+mn-ea"/>
                  <a:cs typeface="Optima ExtraBlack"/>
                </a:rPr>
                <a:t>Leadership</a:t>
              </a:r>
              <a:endParaRPr kumimoji="0" lang="en-US" sz="1800" b="0" i="0" u="none" strike="noStrike" kern="1200" cap="none" spc="0" normalizeH="0" baseline="0" noProof="0" dirty="0">
                <a:ln>
                  <a:noFill/>
                </a:ln>
                <a:solidFill>
                  <a:srgbClr val="000000"/>
                </a:solidFill>
                <a:effectLst/>
                <a:uLnTx/>
                <a:uFillTx/>
                <a:latin typeface="Optima ExtraBlack"/>
                <a:ea typeface="+mn-ea"/>
                <a:cs typeface="Optima ExtraBlack"/>
              </a:endParaRPr>
            </a:p>
          </p:txBody>
        </p:sp>
      </p:grpSp>
      <p:grpSp>
        <p:nvGrpSpPr>
          <p:cNvPr id="5" name="Group 4"/>
          <p:cNvGrpSpPr/>
          <p:nvPr/>
        </p:nvGrpSpPr>
        <p:grpSpPr>
          <a:xfrm>
            <a:off x="4747078" y="1308756"/>
            <a:ext cx="2697844" cy="4266457"/>
            <a:chOff x="3223078" y="1308755"/>
            <a:chExt cx="2697844" cy="4266457"/>
          </a:xfrm>
          <a:gradFill flip="none" rotWithShape="1">
            <a:gsLst>
              <a:gs pos="0">
                <a:schemeClr val="bg1">
                  <a:lumMod val="50000"/>
                </a:schemeClr>
              </a:gs>
              <a:gs pos="100000">
                <a:schemeClr val="bg1">
                  <a:lumMod val="85000"/>
                </a:schemeClr>
              </a:gs>
            </a:gsLst>
            <a:lin ang="0" scaled="1"/>
            <a:tileRect/>
          </a:gradFill>
        </p:grpSpPr>
        <p:sp>
          <p:nvSpPr>
            <p:cNvPr id="29" name="Rectangle 28"/>
            <p:cNvSpPr/>
            <p:nvPr/>
          </p:nvSpPr>
          <p:spPr>
            <a:xfrm>
              <a:off x="3826874" y="1308755"/>
              <a:ext cx="1490253" cy="4195287"/>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tima"/>
                  <a:ea typeface="+mn-ea"/>
                  <a:cs typeface="Optima"/>
                </a:rPr>
                <a:t>Decision Rules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tima"/>
                  <a:ea typeface="+mn-ea"/>
                  <a:cs typeface="Optima"/>
                </a:rPr>
                <a:t>Intervention Placement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tima"/>
                  <a:ea typeface="+mn-ea"/>
                  <a:cs typeface="Optima"/>
                </a:rPr>
                <a:t>Intervention 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tima"/>
                  <a:ea typeface="+mn-ea"/>
                  <a:cs typeface="Optima"/>
                </a:rPr>
                <a:t>Core 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Optima"/>
                <a:ea typeface="+mn-ea"/>
                <a:cs typeface="Optima"/>
              </a:endParaRPr>
            </a:p>
          </p:txBody>
        </p:sp>
        <p:sp>
          <p:nvSpPr>
            <p:cNvPr id="11" name="Trapezoid 10"/>
            <p:cNvSpPr/>
            <p:nvPr/>
          </p:nvSpPr>
          <p:spPr>
            <a:xfrm>
              <a:off x="3223078" y="4740305"/>
              <a:ext cx="2697844" cy="834907"/>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Optima ExtraBlack"/>
                  <a:ea typeface="+mn-ea"/>
                  <a:cs typeface="Optima ExtraBlack"/>
                </a:rPr>
                <a:t>Teaming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Optima ExtraBlack"/>
                  <a:ea typeface="+mn-ea"/>
                  <a:cs typeface="Optima ExtraBlack"/>
                </a:rPr>
                <a:t>&amp; DBDM</a:t>
              </a:r>
            </a:p>
          </p:txBody>
        </p:sp>
      </p:grpSp>
      <p:grpSp>
        <p:nvGrpSpPr>
          <p:cNvPr id="6" name="Group 5"/>
          <p:cNvGrpSpPr/>
          <p:nvPr/>
        </p:nvGrpSpPr>
        <p:grpSpPr>
          <a:xfrm>
            <a:off x="7489333" y="1333672"/>
            <a:ext cx="2697844" cy="4241540"/>
            <a:chOff x="5965333" y="1333672"/>
            <a:chExt cx="2697844" cy="4241540"/>
          </a:xfrm>
          <a:gradFill flip="none" rotWithShape="1">
            <a:gsLst>
              <a:gs pos="0">
                <a:schemeClr val="bg1">
                  <a:lumMod val="50000"/>
                </a:schemeClr>
              </a:gs>
              <a:gs pos="100000">
                <a:schemeClr val="bg1">
                  <a:lumMod val="85000"/>
                </a:schemeClr>
              </a:gs>
            </a:gsLst>
            <a:lin ang="0" scaled="1"/>
            <a:tileRect/>
          </a:gradFill>
        </p:grpSpPr>
        <p:sp>
          <p:nvSpPr>
            <p:cNvPr id="31" name="Rectangle 30"/>
            <p:cNvSpPr/>
            <p:nvPr/>
          </p:nvSpPr>
          <p:spPr>
            <a:xfrm>
              <a:off x="6581471" y="1333672"/>
              <a:ext cx="1490253" cy="4185421"/>
            </a:xfrm>
            <a:prstGeom prst="rect">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Optima"/>
                <a:ea typeface="+mn-ea"/>
                <a:cs typeface="Optima"/>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ptima"/>
                  <a:ea typeface="+mn-ea"/>
                  <a:cs typeface="Optima"/>
                </a:rPr>
                <a:t>Initial and Ongoing PD</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Optima"/>
                <a:ea typeface="+mn-ea"/>
                <a:cs typeface="Optima"/>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ptima"/>
                  <a:ea typeface="+mn-ea"/>
                  <a:cs typeface="Optima"/>
                </a:rPr>
                <a:t>Ongoing Coaching</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Optima"/>
                <a:ea typeface="+mn-ea"/>
                <a:cs typeface="Optima"/>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ptima"/>
                  <a:ea typeface="+mn-ea"/>
                  <a:cs typeface="Optima"/>
                </a:rPr>
                <a:t>Observe &amp; Actionable Feedback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Optima"/>
                <a:ea typeface="+mn-ea"/>
                <a:cs typeface="Opti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Optima"/>
                <a:ea typeface="+mn-ea"/>
                <a:cs typeface="Optima"/>
              </a:endParaRPr>
            </a:p>
          </p:txBody>
        </p:sp>
        <p:sp>
          <p:nvSpPr>
            <p:cNvPr id="12" name="Trapezoid 11"/>
            <p:cNvSpPr/>
            <p:nvPr/>
          </p:nvSpPr>
          <p:spPr>
            <a:xfrm>
              <a:off x="5965333" y="4740305"/>
              <a:ext cx="2697844" cy="834907"/>
            </a:xfrm>
            <a:prstGeom prst="trapezoid">
              <a:avLst/>
            </a:prstGeom>
            <a:grp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tima ExtraBlack"/>
                  <a:ea typeface="+mn-ea"/>
                  <a:cs typeface="Optima ExtraBlack"/>
                </a:rPr>
                <a:t>Professional Learning</a:t>
              </a:r>
              <a:endParaRPr kumimoji="0" lang="en-US" sz="1400" b="0" i="0" u="none" strike="noStrike" kern="1200" cap="none" spc="0" normalizeH="0" baseline="0" noProof="0" dirty="0">
                <a:ln>
                  <a:noFill/>
                </a:ln>
                <a:solidFill>
                  <a:srgbClr val="000000"/>
                </a:solidFill>
                <a:effectLst/>
                <a:uLnTx/>
                <a:uFillTx/>
                <a:latin typeface="Optima ExtraBlack"/>
                <a:ea typeface="+mn-ea"/>
                <a:cs typeface="Optima ExtraBlack"/>
              </a:endParaRPr>
            </a:p>
          </p:txBody>
        </p:sp>
      </p:grpSp>
      <p:sp>
        <p:nvSpPr>
          <p:cNvPr id="14" name="Isosceles Triangle 13"/>
          <p:cNvSpPr/>
          <p:nvPr/>
        </p:nvSpPr>
        <p:spPr>
          <a:xfrm>
            <a:off x="1965876" y="38875"/>
            <a:ext cx="8260248" cy="1269880"/>
          </a:xfrm>
          <a:prstGeom prst="triangle">
            <a:avLst/>
          </a:prstGeom>
          <a:gradFill flip="none" rotWithShape="1">
            <a:gsLst>
              <a:gs pos="0">
                <a:schemeClr val="bg1">
                  <a:lumMod val="50000"/>
                </a:schemeClr>
              </a:gs>
              <a:gs pos="100000">
                <a:schemeClr val="bg1">
                  <a:lumMod val="85000"/>
                </a:schemeClr>
              </a:gs>
            </a:gsLst>
            <a:lin ang="0" scaled="1"/>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91440" rIns="91440" bIns="4114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tima ExtraBlack"/>
                <a:ea typeface="+mn-ea"/>
                <a:cs typeface="Optima ExtraBlack"/>
              </a:rPr>
              <a:t>RTI Essential Components</a:t>
            </a:r>
          </a:p>
        </p:txBody>
      </p:sp>
      <p:sp>
        <p:nvSpPr>
          <p:cNvPr id="16" name="Rectangle 15"/>
          <p:cNvSpPr/>
          <p:nvPr/>
        </p:nvSpPr>
        <p:spPr>
          <a:xfrm>
            <a:off x="2321299" y="3984339"/>
            <a:ext cx="7549402" cy="729779"/>
          </a:xfrm>
          <a:prstGeom prst="rect">
            <a:avLst/>
          </a:prstGeom>
          <a:gradFill flip="none" rotWithShape="1">
            <a:gsLst>
              <a:gs pos="0">
                <a:srgbClr val="008000"/>
              </a:gs>
              <a:gs pos="100000">
                <a:srgbClr val="3DCB4D"/>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Optima ExtraBlack"/>
                <a:ea typeface="+mn-ea"/>
                <a:cs typeface="Optima ExtraBlack"/>
              </a:rPr>
              <a:t>Core Materials and Instruction</a:t>
            </a:r>
          </a:p>
        </p:txBody>
      </p:sp>
      <p:sp>
        <p:nvSpPr>
          <p:cNvPr id="17" name="Rectangle 16"/>
          <p:cNvSpPr/>
          <p:nvPr/>
        </p:nvSpPr>
        <p:spPr>
          <a:xfrm>
            <a:off x="2321299" y="3327756"/>
            <a:ext cx="7549402" cy="630394"/>
          </a:xfrm>
          <a:prstGeom prst="rect">
            <a:avLst/>
          </a:prstGeom>
          <a:gradFill flip="none" rotWithShape="1">
            <a:gsLst>
              <a:gs pos="0">
                <a:srgbClr val="008000"/>
              </a:gs>
              <a:gs pos="100000">
                <a:srgbClr val="3DCB4D"/>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Optima ExtraBlack"/>
                <a:ea typeface="+mn-ea"/>
                <a:cs typeface="Optima ExtraBlack"/>
              </a:rPr>
              <a:t>Universal Screening</a:t>
            </a:r>
          </a:p>
        </p:txBody>
      </p:sp>
      <p:sp>
        <p:nvSpPr>
          <p:cNvPr id="18" name="Rectangle 17"/>
          <p:cNvSpPr/>
          <p:nvPr/>
        </p:nvSpPr>
        <p:spPr>
          <a:xfrm>
            <a:off x="2321299" y="2605909"/>
            <a:ext cx="7549402" cy="701818"/>
          </a:xfrm>
          <a:prstGeom prst="rect">
            <a:avLst/>
          </a:prstGeom>
          <a:gradFill flip="none" rotWithShape="1">
            <a:gsLst>
              <a:gs pos="0">
                <a:schemeClr val="accent6">
                  <a:lumMod val="75000"/>
                </a:schemeClr>
              </a:gs>
              <a:gs pos="100000">
                <a:schemeClr val="accent6">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Optima ExtraBlack"/>
                <a:ea typeface="+mn-ea"/>
                <a:cs typeface="Optima ExtraBlack"/>
              </a:rPr>
              <a:t>Interventions</a:t>
            </a:r>
          </a:p>
        </p:txBody>
      </p:sp>
      <p:sp>
        <p:nvSpPr>
          <p:cNvPr id="19" name="Rectangle 18"/>
          <p:cNvSpPr/>
          <p:nvPr/>
        </p:nvSpPr>
        <p:spPr>
          <a:xfrm>
            <a:off x="2321299" y="1972111"/>
            <a:ext cx="7549402" cy="633799"/>
          </a:xfrm>
          <a:prstGeom prst="rect">
            <a:avLst/>
          </a:prstGeom>
          <a:gradFill flip="none" rotWithShape="1">
            <a:gsLst>
              <a:gs pos="0">
                <a:schemeClr val="accent6">
                  <a:lumMod val="75000"/>
                </a:schemeClr>
              </a:gs>
              <a:gs pos="100000">
                <a:schemeClr val="accent6">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Optima ExtraBlack"/>
                <a:ea typeface="+mn-ea"/>
                <a:cs typeface="Optima ExtraBlack"/>
              </a:rPr>
              <a:t>Progress Monitoring</a:t>
            </a:r>
          </a:p>
        </p:txBody>
      </p:sp>
      <p:grpSp>
        <p:nvGrpSpPr>
          <p:cNvPr id="7" name="Group 6"/>
          <p:cNvGrpSpPr/>
          <p:nvPr/>
        </p:nvGrpSpPr>
        <p:grpSpPr>
          <a:xfrm>
            <a:off x="1910323" y="5614282"/>
            <a:ext cx="8423171" cy="1150166"/>
            <a:chOff x="386322" y="5614282"/>
            <a:chExt cx="8423171" cy="1150166"/>
          </a:xfrm>
          <a:gradFill flip="none" rotWithShape="1">
            <a:gsLst>
              <a:gs pos="0">
                <a:schemeClr val="accent4">
                  <a:lumMod val="75000"/>
                </a:schemeClr>
              </a:gs>
              <a:gs pos="100000">
                <a:schemeClr val="accent4">
                  <a:lumMod val="60000"/>
                  <a:lumOff val="40000"/>
                </a:schemeClr>
              </a:gs>
            </a:gsLst>
            <a:lin ang="16200000" scaled="0"/>
            <a:tileRect/>
          </a:gradFill>
        </p:grpSpPr>
        <p:grpSp>
          <p:nvGrpSpPr>
            <p:cNvPr id="24" name="Group 23"/>
            <p:cNvGrpSpPr/>
            <p:nvPr/>
          </p:nvGrpSpPr>
          <p:grpSpPr>
            <a:xfrm>
              <a:off x="386322" y="5614282"/>
              <a:ext cx="8423171" cy="1150166"/>
              <a:chOff x="372560" y="5575212"/>
              <a:chExt cx="8423171" cy="1150166"/>
            </a:xfrm>
            <a:grpFill/>
          </p:grpSpPr>
          <p:sp>
            <p:nvSpPr>
              <p:cNvPr id="26" name="Round Same Side Corner Rectangle 25"/>
              <p:cNvSpPr/>
              <p:nvPr/>
            </p:nvSpPr>
            <p:spPr>
              <a:xfrm>
                <a:off x="372560" y="5575212"/>
                <a:ext cx="8423171" cy="1150166"/>
              </a:xfrm>
              <a:prstGeom prst="round2SameRect">
                <a:avLst/>
              </a:prstGeom>
              <a:grp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Optima ExtraBlack"/>
                    <a:ea typeface="+mn-ea"/>
                    <a:cs typeface="Optima ExtraBlack"/>
                  </a:rPr>
                  <a:t>Culture</a:t>
                </a:r>
              </a:p>
            </p:txBody>
          </p:sp>
          <p:sp>
            <p:nvSpPr>
              <p:cNvPr id="27" name="TextBox 26"/>
              <p:cNvSpPr txBox="1"/>
              <p:nvPr/>
            </p:nvSpPr>
            <p:spPr>
              <a:xfrm>
                <a:off x="686684" y="5627588"/>
                <a:ext cx="2725536" cy="1077218"/>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tima"/>
                    <a:ea typeface="+mn-ea"/>
                    <a:cs typeface="Optima"/>
                  </a:rPr>
                  <a:t>Growth Mindset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tima"/>
                    <a:ea typeface="+mn-ea"/>
                    <a:cs typeface="Optima"/>
                  </a:rPr>
                  <a:t>High </a:t>
                </a:r>
                <a:r>
                  <a:rPr kumimoji="0" lang="en-US" sz="2400" b="1" i="0" u="none" strike="noStrike" kern="1200" cap="none" spc="0" normalizeH="0" baseline="0" noProof="0" dirty="0">
                    <a:ln>
                      <a:noFill/>
                    </a:ln>
                    <a:solidFill>
                      <a:prstClr val="black"/>
                    </a:solidFill>
                    <a:effectLst/>
                    <a:uLnTx/>
                    <a:uFillTx/>
                    <a:latin typeface="Optima"/>
                    <a:ea typeface="+mn-ea"/>
                    <a:cs typeface="Optima"/>
                  </a:rPr>
                  <a:t>Expectations</a:t>
                </a:r>
                <a:r>
                  <a:rPr kumimoji="0" lang="en-US" sz="2000" b="1" i="0" u="none" strike="noStrike" kern="1200" cap="none" spc="0" normalizeH="0" baseline="0" noProof="0" dirty="0">
                    <a:ln>
                      <a:noFill/>
                    </a:ln>
                    <a:solidFill>
                      <a:prstClr val="black"/>
                    </a:solidFill>
                    <a:effectLst/>
                    <a:uLnTx/>
                    <a:uFillTx/>
                    <a:latin typeface="Optima"/>
                    <a:ea typeface="+mn-ea"/>
                    <a:cs typeface="Optima"/>
                  </a:rPr>
                  <a:t> For </a:t>
                </a:r>
                <a:r>
                  <a:rPr kumimoji="0" lang="en-US" sz="2000" b="1" i="1" u="sng" strike="noStrike" kern="1200" cap="none" spc="0" normalizeH="0" baseline="0" noProof="0" dirty="0">
                    <a:ln>
                      <a:noFill/>
                    </a:ln>
                    <a:solidFill>
                      <a:srgbClr val="FF0000"/>
                    </a:solidFill>
                    <a:effectLst/>
                    <a:uLnTx/>
                    <a:uFillTx/>
                    <a:latin typeface="Optima"/>
                    <a:ea typeface="+mn-ea"/>
                    <a:cs typeface="Optima"/>
                  </a:rPr>
                  <a:t>ALL</a:t>
                </a:r>
                <a:r>
                  <a:rPr kumimoji="0" lang="en-US" sz="2000" b="1" i="0" u="none" strike="noStrike" kern="1200" cap="none" spc="0" normalizeH="0" baseline="0" noProof="0" dirty="0">
                    <a:ln>
                      <a:noFill/>
                    </a:ln>
                    <a:solidFill>
                      <a:prstClr val="black"/>
                    </a:solidFill>
                    <a:effectLst/>
                    <a:uLnTx/>
                    <a:uFillTx/>
                    <a:latin typeface="Optima"/>
                    <a:ea typeface="+mn-ea"/>
                    <a:cs typeface="Optima"/>
                  </a:rPr>
                  <a:t> Students</a:t>
                </a:r>
              </a:p>
            </p:txBody>
          </p:sp>
        </p:grpSp>
        <p:sp>
          <p:nvSpPr>
            <p:cNvPr id="2" name="Rectangle 1"/>
            <p:cNvSpPr/>
            <p:nvPr/>
          </p:nvSpPr>
          <p:spPr>
            <a:xfrm>
              <a:off x="5761642" y="5668278"/>
              <a:ext cx="2979041" cy="107721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tima"/>
                  <a:ea typeface="+mn-ea"/>
                  <a:cs typeface="Optima"/>
                </a:rPr>
                <a:t>Culture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tima"/>
                  <a:ea typeface="+mn-ea"/>
                  <a:cs typeface="Optima"/>
                </a:rPr>
                <a:t>Collaboration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tima"/>
                  <a:ea typeface="+mn-ea"/>
                  <a:cs typeface="Optima"/>
                </a:rPr>
                <a:t>Improve Outcomes</a:t>
              </a:r>
              <a:r>
                <a:rPr kumimoji="0" lang="en-US" sz="2400" b="1" i="0" u="none" strike="noStrike" kern="1200" cap="none" spc="0" normalizeH="0" baseline="0" noProof="0" dirty="0">
                  <a:ln>
                    <a:noFill/>
                  </a:ln>
                  <a:solidFill>
                    <a:prstClr val="black"/>
                  </a:solidFill>
                  <a:effectLst/>
                  <a:uLnTx/>
                  <a:uFillTx/>
                  <a:latin typeface="Optima"/>
                  <a:ea typeface="+mn-ea"/>
                  <a:cs typeface="Optima"/>
                </a:rPr>
                <a:t> </a:t>
              </a:r>
            </a:p>
          </p:txBody>
        </p:sp>
      </p:grpSp>
      <p:sp>
        <p:nvSpPr>
          <p:cNvPr id="20" name="Rectangle 19"/>
          <p:cNvSpPr/>
          <p:nvPr/>
        </p:nvSpPr>
        <p:spPr>
          <a:xfrm>
            <a:off x="2321299" y="1332370"/>
            <a:ext cx="7549402" cy="639741"/>
          </a:xfrm>
          <a:prstGeom prst="rect">
            <a:avLst/>
          </a:prstGeom>
          <a:gradFill flip="none" rotWithShape="1">
            <a:gsLst>
              <a:gs pos="0">
                <a:srgbClr val="FF0000"/>
              </a:gs>
              <a:gs pos="100000">
                <a:schemeClr val="accent2">
                  <a:lumMod val="60000"/>
                  <a:lumOff val="40000"/>
                </a:schemeClr>
              </a:gs>
            </a:gsLst>
            <a:lin ang="16200000" scaled="0"/>
            <a:tileRect/>
          </a:gradFill>
          <a:ln w="28575" cmpd="sng">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Optima ExtraBlack"/>
                <a:ea typeface="+mn-ea"/>
                <a:cs typeface="Optima ExtraBlack"/>
              </a:rPr>
              <a:t>SLD Decision Making</a:t>
            </a:r>
            <a:endParaRPr kumimoji="0" lang="en-US" sz="2400" b="0" i="0" u="none" strike="noStrike" kern="1200" cap="none" spc="0" normalizeH="0" baseline="0" noProof="0" dirty="0">
              <a:ln>
                <a:noFill/>
              </a:ln>
              <a:solidFill>
                <a:srgbClr val="000000"/>
              </a:solidFill>
              <a:effectLst/>
              <a:uLnTx/>
              <a:uFillTx/>
              <a:latin typeface="Optima ExtraBlack"/>
              <a:ea typeface="+mn-ea"/>
              <a:cs typeface="Optima ExtraBlack"/>
            </a:endParaRPr>
          </a:p>
        </p:txBody>
      </p:sp>
    </p:spTree>
    <p:extLst>
      <p:ext uri="{BB962C8B-B14F-4D97-AF65-F5344CB8AC3E}">
        <p14:creationId xmlns:p14="http://schemas.microsoft.com/office/powerpoint/2010/main" val="390766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A014F-5E30-48E8-B86E-263D534D30DA}"/>
              </a:ext>
            </a:extLst>
          </p:cNvPr>
          <p:cNvPicPr>
            <a:picLocks noChangeAspect="1"/>
          </p:cNvPicPr>
          <p:nvPr/>
        </p:nvPicPr>
        <p:blipFill>
          <a:blip r:embed="rId3"/>
          <a:stretch>
            <a:fillRect/>
          </a:stretch>
        </p:blipFill>
        <p:spPr>
          <a:xfrm>
            <a:off x="1447800" y="1281926"/>
            <a:ext cx="9296400" cy="5676900"/>
          </a:xfrm>
          <a:prstGeom prst="rect">
            <a:avLst/>
          </a:prstGeom>
        </p:spPr>
      </p:pic>
      <p:pic>
        <p:nvPicPr>
          <p:cNvPr id="23" name="Picture 22">
            <a:extLst>
              <a:ext uri="{FF2B5EF4-FFF2-40B4-BE49-F238E27FC236}">
                <a16:creationId xmlns:a16="http://schemas.microsoft.com/office/drawing/2014/main" id="{1F7E185E-18BB-4DC8-A8D6-C1E18EA60272}"/>
              </a:ext>
            </a:extLst>
          </p:cNvPr>
          <p:cNvPicPr>
            <a:picLocks noChangeAspect="1"/>
          </p:cNvPicPr>
          <p:nvPr/>
        </p:nvPicPr>
        <p:blipFill>
          <a:blip r:embed="rId4"/>
          <a:stretch>
            <a:fillRect/>
          </a:stretch>
        </p:blipFill>
        <p:spPr>
          <a:xfrm>
            <a:off x="4590770" y="57815"/>
            <a:ext cx="3010459" cy="1224111"/>
          </a:xfrm>
          <a:prstGeom prst="rect">
            <a:avLst/>
          </a:prstGeom>
        </p:spPr>
      </p:pic>
    </p:spTree>
    <p:extLst>
      <p:ext uri="{BB962C8B-B14F-4D97-AF65-F5344CB8AC3E}">
        <p14:creationId xmlns:p14="http://schemas.microsoft.com/office/powerpoint/2010/main" val="23516270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8B28A122-64DB-4902-8446-E5BBE8892D06}"/>
              </a:ext>
            </a:extLst>
          </p:cNvPr>
          <p:cNvSpPr>
            <a:spLocks noGrp="1"/>
          </p:cNvSpPr>
          <p:nvPr>
            <p:ph type="title"/>
          </p:nvPr>
        </p:nvSpPr>
        <p:spPr>
          <a:xfrm>
            <a:off x="1097280" y="286603"/>
            <a:ext cx="10058400" cy="1450757"/>
          </a:xfrm>
        </p:spPr>
        <p:txBody>
          <a:bodyPr>
            <a:normAutofit/>
          </a:bodyPr>
          <a:lstStyle/>
          <a:p>
            <a:r>
              <a:rPr lang="en-US" altLang="en-US" dirty="0">
                <a:ea typeface="Verdana" panose="020B0604030504040204" pitchFamily="34" charset="0"/>
                <a:cs typeface="Verdana" panose="020B0604030504040204" pitchFamily="34" charset="0"/>
              </a:rPr>
              <a:t>Standards for Mathematical Practice</a:t>
            </a:r>
          </a:p>
        </p:txBody>
      </p:sp>
      <p:sp>
        <p:nvSpPr>
          <p:cNvPr id="2" name="Content Placeholder 1">
            <a:extLst>
              <a:ext uri="{FF2B5EF4-FFF2-40B4-BE49-F238E27FC236}">
                <a16:creationId xmlns:a16="http://schemas.microsoft.com/office/drawing/2014/main" id="{505943C3-8DC2-468E-ABEC-13AED36ADF0F}"/>
              </a:ext>
            </a:extLst>
          </p:cNvPr>
          <p:cNvSpPr>
            <a:spLocks noGrp="1"/>
          </p:cNvSpPr>
          <p:nvPr>
            <p:ph idx="1"/>
          </p:nvPr>
        </p:nvSpPr>
        <p:spPr/>
        <p:txBody>
          <a:bodyPr/>
          <a:lstStyle/>
          <a:p>
            <a:pPr marL="514350" lvl="0" indent="-514350">
              <a:buFont typeface="+mj-lt"/>
              <a:buAutoNum type="arabicPeriod"/>
            </a:pPr>
            <a:r>
              <a:rPr lang="en-US" sz="2400" dirty="0"/>
              <a:t>Make sense of problems and persevere in solving them</a:t>
            </a:r>
          </a:p>
          <a:p>
            <a:pPr marL="514350" lvl="0" indent="-514350">
              <a:buFont typeface="+mj-lt"/>
              <a:buAutoNum type="arabicPeriod"/>
            </a:pPr>
            <a:r>
              <a:rPr lang="en-US" sz="2400" dirty="0"/>
              <a:t>Reason abstractly and quantitatively</a:t>
            </a:r>
          </a:p>
          <a:p>
            <a:pPr marL="514350" lvl="0" indent="-514350">
              <a:buFont typeface="+mj-lt"/>
              <a:buAutoNum type="arabicPeriod"/>
            </a:pPr>
            <a:r>
              <a:rPr lang="en-US" sz="2400" dirty="0"/>
              <a:t>Construct viable arguments and critique the reasoning of others</a:t>
            </a:r>
          </a:p>
          <a:p>
            <a:pPr marL="514350" lvl="0" indent="-514350">
              <a:buFont typeface="+mj-lt"/>
              <a:buAutoNum type="arabicPeriod"/>
            </a:pPr>
            <a:r>
              <a:rPr lang="en-US" sz="2400" dirty="0"/>
              <a:t>Model with mathematics</a:t>
            </a:r>
          </a:p>
          <a:p>
            <a:pPr marL="514350" lvl="0" indent="-514350">
              <a:buFont typeface="+mj-lt"/>
              <a:buAutoNum type="arabicPeriod"/>
            </a:pPr>
            <a:r>
              <a:rPr lang="en-US" sz="2400" dirty="0"/>
              <a:t>Use appropriate tools strategically</a:t>
            </a:r>
          </a:p>
          <a:p>
            <a:pPr marL="514350" lvl="0" indent="-514350">
              <a:buFont typeface="+mj-lt"/>
              <a:buAutoNum type="arabicPeriod"/>
            </a:pPr>
            <a:r>
              <a:rPr lang="en-US" sz="2400" dirty="0"/>
              <a:t>Attend to precision</a:t>
            </a:r>
          </a:p>
          <a:p>
            <a:pPr marL="514350" lvl="0" indent="-514350">
              <a:buFont typeface="+mj-lt"/>
              <a:buAutoNum type="arabicPeriod"/>
            </a:pPr>
            <a:r>
              <a:rPr lang="en-US" sz="2400" dirty="0"/>
              <a:t>Look for and make use of structure</a:t>
            </a:r>
          </a:p>
          <a:p>
            <a:pPr marL="514350" lvl="0" indent="-514350">
              <a:buFont typeface="+mj-lt"/>
              <a:buAutoNum type="arabicPeriod"/>
            </a:pPr>
            <a:r>
              <a:rPr lang="en-US" sz="2400" dirty="0"/>
              <a:t>Look for and express regularity in repeated reasoning</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AFD9-28B6-40BE-9F66-82BC5F2CA060}"/>
              </a:ext>
            </a:extLst>
          </p:cNvPr>
          <p:cNvSpPr>
            <a:spLocks noGrp="1"/>
          </p:cNvSpPr>
          <p:nvPr>
            <p:ph type="ctrTitle"/>
          </p:nvPr>
        </p:nvSpPr>
        <p:spPr/>
        <p:txBody>
          <a:bodyPr anchor="ctr">
            <a:normAutofit fontScale="90000"/>
          </a:bodyPr>
          <a:lstStyle/>
          <a:p>
            <a:pPr algn="ctr"/>
            <a:r>
              <a:rPr lang="en-US" dirty="0"/>
              <a:t> Informing RtI Practices</a:t>
            </a:r>
            <a:br>
              <a:rPr lang="en-US" dirty="0"/>
            </a:br>
            <a:r>
              <a:rPr lang="en-US" sz="2400" dirty="0"/>
              <a:t> for  </a:t>
            </a:r>
            <a:br>
              <a:rPr lang="en-US" dirty="0"/>
            </a:br>
            <a:r>
              <a:rPr lang="en-US" dirty="0"/>
              <a:t>Mathematics </a:t>
            </a:r>
            <a:br>
              <a:rPr lang="en-US" dirty="0"/>
            </a:br>
            <a:r>
              <a:rPr lang="en-US" sz="2400" dirty="0"/>
              <a:t>in the </a:t>
            </a:r>
            <a:br>
              <a:rPr lang="en-US" sz="2400" dirty="0"/>
            </a:br>
            <a:r>
              <a:rPr lang="en-US" dirty="0"/>
              <a:t>Common Core Era</a:t>
            </a:r>
          </a:p>
        </p:txBody>
      </p:sp>
      <p:sp>
        <p:nvSpPr>
          <p:cNvPr id="6" name="Subtitle 5">
            <a:extLst>
              <a:ext uri="{FF2B5EF4-FFF2-40B4-BE49-F238E27FC236}">
                <a16:creationId xmlns:a16="http://schemas.microsoft.com/office/drawing/2014/main" id="{F072346C-6C81-4D49-9D8F-342183E45AC4}"/>
              </a:ext>
            </a:extLst>
          </p:cNvPr>
          <p:cNvSpPr>
            <a:spLocks noGrp="1"/>
          </p:cNvSpPr>
          <p:nvPr>
            <p:ph type="subTitle" idx="1"/>
          </p:nvPr>
        </p:nvSpPr>
        <p:spPr>
          <a:xfrm>
            <a:off x="1100051" y="4455620"/>
            <a:ext cx="10058400" cy="1791068"/>
          </a:xfrm>
        </p:spPr>
        <p:txBody>
          <a:bodyPr>
            <a:normAutofit fontScale="92500" lnSpcReduction="10000"/>
          </a:bodyPr>
          <a:lstStyle/>
          <a:p>
            <a:pPr algn="ctr"/>
            <a:r>
              <a:rPr lang="en-US" cap="none" dirty="0"/>
              <a:t>Arjan Khalsa</a:t>
            </a:r>
          </a:p>
          <a:p>
            <a:pPr algn="ctr"/>
            <a:r>
              <a:rPr lang="en-US" cap="none" dirty="0"/>
              <a:t>STEM Advocate, Activate Learning</a:t>
            </a:r>
          </a:p>
          <a:p>
            <a:pPr algn="ctr"/>
            <a:r>
              <a:rPr lang="en-US" cap="none" dirty="0"/>
              <a:t>@</a:t>
            </a:r>
            <a:r>
              <a:rPr lang="en-US" cap="none" dirty="0" err="1"/>
              <a:t>ArjanKhalsa</a:t>
            </a:r>
            <a:endParaRPr lang="en-US" cap="none" dirty="0"/>
          </a:p>
          <a:p>
            <a:pPr algn="ctr"/>
            <a:r>
              <a:rPr lang="en-US" cap="none" dirty="0"/>
              <a:t>akhalsa@activatelearning.com</a:t>
            </a:r>
          </a:p>
        </p:txBody>
      </p:sp>
      <p:pic>
        <p:nvPicPr>
          <p:cNvPr id="7" name="Picture 6">
            <a:extLst>
              <a:ext uri="{FF2B5EF4-FFF2-40B4-BE49-F238E27FC236}">
                <a16:creationId xmlns:a16="http://schemas.microsoft.com/office/drawing/2014/main" id="{0FFD5876-21EA-4B65-B58A-4A608C2A3DEA}"/>
              </a:ext>
            </a:extLst>
          </p:cNvPr>
          <p:cNvPicPr>
            <a:picLocks noChangeAspect="1"/>
          </p:cNvPicPr>
          <p:nvPr/>
        </p:nvPicPr>
        <p:blipFill>
          <a:blip r:embed="rId2"/>
          <a:stretch>
            <a:fillRect/>
          </a:stretch>
        </p:blipFill>
        <p:spPr>
          <a:xfrm>
            <a:off x="10143878" y="4455620"/>
            <a:ext cx="1357460" cy="794258"/>
          </a:xfrm>
          <a:prstGeom prst="rect">
            <a:avLst/>
          </a:prstGeom>
        </p:spPr>
      </p:pic>
      <p:pic>
        <p:nvPicPr>
          <p:cNvPr id="8" name="Picture 7">
            <a:extLst>
              <a:ext uri="{FF2B5EF4-FFF2-40B4-BE49-F238E27FC236}">
                <a16:creationId xmlns:a16="http://schemas.microsoft.com/office/drawing/2014/main" id="{7D559A3D-9070-4D4D-9F04-48FBAEFBE8CC}"/>
              </a:ext>
            </a:extLst>
          </p:cNvPr>
          <p:cNvPicPr>
            <a:picLocks noChangeAspect="1"/>
          </p:cNvPicPr>
          <p:nvPr/>
        </p:nvPicPr>
        <p:blipFill>
          <a:blip r:embed="rId3"/>
          <a:stretch>
            <a:fillRect/>
          </a:stretch>
        </p:blipFill>
        <p:spPr>
          <a:xfrm>
            <a:off x="423541" y="4455620"/>
            <a:ext cx="2714625" cy="904875"/>
          </a:xfrm>
          <a:prstGeom prst="rect">
            <a:avLst/>
          </a:prstGeom>
        </p:spPr>
      </p:pic>
    </p:spTree>
    <p:extLst>
      <p:ext uri="{BB962C8B-B14F-4D97-AF65-F5344CB8AC3E}">
        <p14:creationId xmlns:p14="http://schemas.microsoft.com/office/powerpoint/2010/main" val="310063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8A84-701A-468A-B811-1F9A4F9ADA68}"/>
              </a:ext>
            </a:extLst>
          </p:cNvPr>
          <p:cNvSpPr>
            <a:spLocks noGrp="1"/>
          </p:cNvSpPr>
          <p:nvPr>
            <p:ph type="title"/>
          </p:nvPr>
        </p:nvSpPr>
        <p:spPr>
          <a:xfrm>
            <a:off x="1141885" y="557561"/>
            <a:ext cx="10058400" cy="934472"/>
          </a:xfrm>
        </p:spPr>
        <p:txBody>
          <a:bodyPr/>
          <a:lstStyle/>
          <a:p>
            <a:r>
              <a:rPr lang="en-US" dirty="0"/>
              <a:t>Recognizing and Building Quantities </a:t>
            </a:r>
          </a:p>
        </p:txBody>
      </p:sp>
      <p:pic>
        <p:nvPicPr>
          <p:cNvPr id="6" name="Picture 5">
            <a:extLst>
              <a:ext uri="{FF2B5EF4-FFF2-40B4-BE49-F238E27FC236}">
                <a16:creationId xmlns:a16="http://schemas.microsoft.com/office/drawing/2014/main" id="{038CE6F0-B748-41B0-BBC3-8BD5295088AE}"/>
              </a:ext>
            </a:extLst>
          </p:cNvPr>
          <p:cNvPicPr>
            <a:picLocks noChangeAspect="1"/>
          </p:cNvPicPr>
          <p:nvPr/>
        </p:nvPicPr>
        <p:blipFill>
          <a:blip r:embed="rId2"/>
          <a:stretch>
            <a:fillRect/>
          </a:stretch>
        </p:blipFill>
        <p:spPr>
          <a:xfrm>
            <a:off x="5449454" y="3038340"/>
            <a:ext cx="1787418" cy="2027072"/>
          </a:xfrm>
          <a:prstGeom prst="rect">
            <a:avLst/>
          </a:prstGeom>
        </p:spPr>
      </p:pic>
      <p:pic>
        <p:nvPicPr>
          <p:cNvPr id="7" name="Picture 6">
            <a:extLst>
              <a:ext uri="{FF2B5EF4-FFF2-40B4-BE49-F238E27FC236}">
                <a16:creationId xmlns:a16="http://schemas.microsoft.com/office/drawing/2014/main" id="{ABCF596F-E79F-4498-BA3E-1F55CA438467}"/>
              </a:ext>
            </a:extLst>
          </p:cNvPr>
          <p:cNvPicPr>
            <a:picLocks noChangeAspect="1"/>
          </p:cNvPicPr>
          <p:nvPr/>
        </p:nvPicPr>
        <p:blipFill>
          <a:blip r:embed="rId3"/>
          <a:stretch>
            <a:fillRect/>
          </a:stretch>
        </p:blipFill>
        <p:spPr>
          <a:xfrm>
            <a:off x="7610294" y="2780145"/>
            <a:ext cx="3589991" cy="2694709"/>
          </a:xfrm>
          <a:prstGeom prst="rect">
            <a:avLst/>
          </a:prstGeom>
        </p:spPr>
      </p:pic>
      <p:pic>
        <p:nvPicPr>
          <p:cNvPr id="8" name="Picture 7">
            <a:extLst>
              <a:ext uri="{FF2B5EF4-FFF2-40B4-BE49-F238E27FC236}">
                <a16:creationId xmlns:a16="http://schemas.microsoft.com/office/drawing/2014/main" id="{77322F0F-22E1-4928-8FC0-5D937E9DB272}"/>
              </a:ext>
            </a:extLst>
          </p:cNvPr>
          <p:cNvPicPr>
            <a:picLocks noChangeAspect="1"/>
          </p:cNvPicPr>
          <p:nvPr/>
        </p:nvPicPr>
        <p:blipFill>
          <a:blip r:embed="rId4"/>
          <a:stretch>
            <a:fillRect/>
          </a:stretch>
        </p:blipFill>
        <p:spPr>
          <a:xfrm>
            <a:off x="1141885" y="2780145"/>
            <a:ext cx="3948163" cy="2694709"/>
          </a:xfrm>
          <a:prstGeom prst="rect">
            <a:avLst/>
          </a:prstGeom>
        </p:spPr>
      </p:pic>
    </p:spTree>
    <p:extLst>
      <p:ext uri="{BB962C8B-B14F-4D97-AF65-F5344CB8AC3E}">
        <p14:creationId xmlns:p14="http://schemas.microsoft.com/office/powerpoint/2010/main" val="169678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tivate Learning Mas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 template wide with colors.potx" id="{659F535D-8D5A-4AD9-B3F0-1FAAA2CE7366}" vid="{CAD68F93-EC3A-4775-8B35-F0B246797941}"/>
    </a:ext>
  </a:extLst>
</a:theme>
</file>

<file path=ppt/theme/theme2.xml><?xml version="1.0" encoding="utf-8"?>
<a:theme xmlns:a="http://schemas.openxmlformats.org/drawingml/2006/main" name="No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 template wide with colors.potx" id="{659F535D-8D5A-4AD9-B3F0-1FAAA2CE7366}" vid="{4B361C66-3835-4558-9A2D-B1FAC9F39559}"/>
    </a:ext>
  </a:extLst>
</a:theme>
</file>

<file path=ppt/theme/theme3.xml><?xml version="1.0" encoding="utf-8"?>
<a:theme xmlns:a="http://schemas.openxmlformats.org/drawingml/2006/main" name="Web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 template wide with colors.potx" id="{659F535D-8D5A-4AD9-B3F0-1FAAA2CE7366}" vid="{B7059015-F48D-4155-B1EE-CA352B5230BF}"/>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4" id="{7F36DAE0-7CC9-0B41-A689-E8505D234D41}" vid="{0CB31BAF-C4C4-D945-8FC7-3145151EAE91}"/>
    </a:ext>
  </a:extLst>
</a:theme>
</file>

<file path=ppt/theme/theme6.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 template wide with colors</Template>
  <TotalTime>5014</TotalTime>
  <Words>1683</Words>
  <Application>Microsoft Office PowerPoint</Application>
  <PresentationFormat>Widescreen</PresentationFormat>
  <Paragraphs>298</Paragraphs>
  <Slides>88</Slides>
  <Notes>4</Notes>
  <HiddenSlides>1</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88</vt:i4>
      </vt:variant>
    </vt:vector>
  </HeadingPairs>
  <TitlesOfParts>
    <vt:vector size="106" baseType="lpstr">
      <vt:lpstr>ＭＳ Ｐゴシック</vt:lpstr>
      <vt:lpstr>Antic Slab</vt:lpstr>
      <vt:lpstr>Arial</vt:lpstr>
      <vt:lpstr>Calibri</vt:lpstr>
      <vt:lpstr>Calibri Light</vt:lpstr>
      <vt:lpstr>Franklin Gothic Book</vt:lpstr>
      <vt:lpstr>Gill Sans MT</vt:lpstr>
      <vt:lpstr>Goudy Old Style</vt:lpstr>
      <vt:lpstr>Optima</vt:lpstr>
      <vt:lpstr>Optima ExtraBlack</vt:lpstr>
      <vt:lpstr>Times New Roman</vt:lpstr>
      <vt:lpstr>Verdana</vt:lpstr>
      <vt:lpstr>Activate Learning Master Slides</vt:lpstr>
      <vt:lpstr>No Footer</vt:lpstr>
      <vt:lpstr>Web Footer</vt:lpstr>
      <vt:lpstr>1_Office Theme</vt:lpstr>
      <vt:lpstr>Retrospect</vt:lpstr>
      <vt:lpstr>Default Theme</vt:lpstr>
      <vt:lpstr> Informing RtI Practices  for   Mathematics  in the  Common Core Era</vt:lpstr>
      <vt:lpstr>PowerPoint Presentation</vt:lpstr>
      <vt:lpstr>PowerPoint Presentation</vt:lpstr>
      <vt:lpstr>PowerPoint Presentation</vt:lpstr>
      <vt:lpstr>Videos by  Graham Fletcher</vt:lpstr>
      <vt:lpstr>Math Tools from Conceptua Math</vt:lpstr>
      <vt:lpstr>Common Core State Standards for Math</vt:lpstr>
      <vt:lpstr>Counting and Cardinality</vt:lpstr>
      <vt:lpstr>Recognizing and Building Quantities </vt:lpstr>
      <vt:lpstr>Recognizing and Building Quantities </vt:lpstr>
      <vt:lpstr>Comparing Numbers</vt:lpstr>
      <vt:lpstr>Number Names, Numerals, and Cardinality</vt:lpstr>
      <vt:lpstr>Comparing Numbers</vt:lpstr>
      <vt:lpstr>Writing Numbers </vt:lpstr>
      <vt:lpstr>Compose Numbers </vt:lpstr>
      <vt:lpstr>PowerPoint Presentation</vt:lpstr>
      <vt:lpstr>PowerPoint Presentation</vt:lpstr>
      <vt:lpstr>Numbers and Operations  in Base 10</vt:lpstr>
      <vt:lpstr>We have a GREAT number system!</vt:lpstr>
      <vt:lpstr>Kindergarten – It’s all about 10 Units</vt:lpstr>
      <vt:lpstr>First Grade – It’s All About a Unit Called 10</vt:lpstr>
      <vt:lpstr>PowerPoint Presentation</vt:lpstr>
      <vt:lpstr>Grade 1 – Adding Within 100, Strategies around the Units of 10</vt:lpstr>
      <vt:lpstr>Grade 2 – Fluent within 100, and Working with Hundreds</vt:lpstr>
      <vt:lpstr>PowerPoint Presentation</vt:lpstr>
      <vt:lpstr>Grade 3 – Fluency with 1000, Working with Larger Numbers </vt:lpstr>
      <vt:lpstr>Place Value with Larger Numbers</vt:lpstr>
      <vt:lpstr>Grade 4 – Values to 1,000,000 with  all Forms of Notation</vt:lpstr>
      <vt:lpstr>Heading Towards 1,000,000</vt:lpstr>
      <vt:lpstr>PowerPoint Presentation</vt:lpstr>
      <vt:lpstr>Place Value Addition</vt:lpstr>
      <vt:lpstr>Place Value Addition with Large Numbers</vt:lpstr>
      <vt:lpstr>Place Value Subtraction with Large Numbers</vt:lpstr>
      <vt:lpstr>Grade 5 - Place Value Addition and Subtraction with Decimals</vt:lpstr>
      <vt:lpstr>Operations and Algebraic Thinking</vt:lpstr>
      <vt:lpstr>PowerPoint Presentation</vt:lpstr>
      <vt:lpstr>PowerPoint Presentation</vt:lpstr>
      <vt:lpstr>PowerPoint Presentation</vt:lpstr>
      <vt:lpstr>PowerPoint Presentation</vt:lpstr>
      <vt:lpstr>First Grade </vt:lpstr>
      <vt:lpstr>PowerPoint Presentation</vt:lpstr>
      <vt:lpstr>Grade 2 – Patterns in addition and subtraction to 100</vt:lpstr>
      <vt:lpstr>Grade 2 – Patterns in addition and subtraction to 100</vt:lpstr>
      <vt:lpstr>PowerPoint Presentation</vt:lpstr>
      <vt:lpstr>Multiplication</vt:lpstr>
      <vt:lpstr>Division</vt:lpstr>
      <vt:lpstr>Grade 3 – Multiplication and Division</vt:lpstr>
      <vt:lpstr>PowerPoint Presentation</vt:lpstr>
      <vt:lpstr>PowerPoint Presentation</vt:lpstr>
      <vt:lpstr>PowerPoint Presentation</vt:lpstr>
      <vt:lpstr>Grade 4 – Multiplication, Larger Numbers</vt:lpstr>
      <vt:lpstr>Grade 4 – Division, Larger Numbers</vt:lpstr>
      <vt:lpstr>A Difficult 5th Grade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Rules That Expire</vt:lpstr>
      <vt:lpstr>PowerPoint Presentation</vt:lpstr>
      <vt:lpstr>Beliefs</vt:lpstr>
      <vt:lpstr>Writing and Formative Assessment</vt:lpstr>
      <vt:lpstr>PowerPoint Presentation</vt:lpstr>
      <vt:lpstr>PowerPoint Presentation</vt:lpstr>
      <vt:lpstr>PowerPoint Presentation</vt:lpstr>
      <vt:lpstr> Informing RtI Practices  for   Mathematics  in the  Common Core Era</vt:lpstr>
      <vt:lpstr>Productive Discourse</vt:lpstr>
      <vt:lpstr>5 Practices</vt:lpstr>
      <vt:lpstr>You Do, We Do, I Do?</vt:lpstr>
      <vt:lpstr>What is the relationship between RtI screeners and continuous formative assessment?</vt:lpstr>
      <vt:lpstr>PowerPoint Presentation</vt:lpstr>
      <vt:lpstr>The It’s Time Framework</vt:lpstr>
      <vt:lpstr>Areas of Focus for Oregon RtI Project</vt:lpstr>
      <vt:lpstr>Areas of Focus for Oregon RtI Project</vt:lpstr>
      <vt:lpstr>Areas of Focus for Oregon RtI Project</vt:lpstr>
      <vt:lpstr>Areas of Focus for Oregon RtI Project</vt:lpstr>
      <vt:lpstr>PowerPoint Presentation</vt:lpstr>
      <vt:lpstr>PowerPoint Presentation</vt:lpstr>
      <vt:lpstr>Standards for Mathematical Practice</vt:lpstr>
      <vt:lpstr> Informing RtI Practices  for   Mathematics  in the  Common Core Era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and RtI</dc:title>
  <dc:creator>Arjan Khalsa</dc:creator>
  <cp:lastModifiedBy>Arjan Khalsa</cp:lastModifiedBy>
  <cp:revision>43</cp:revision>
  <dcterms:created xsi:type="dcterms:W3CDTF">2018-10-09T00:10:37Z</dcterms:created>
  <dcterms:modified xsi:type="dcterms:W3CDTF">2018-10-29T21:26:59Z</dcterms:modified>
</cp:coreProperties>
</file>