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7.xml" ContentType="application/vnd.openxmlformats-officedocument.presentationml.notesSlide+xml"/>
  <Override PartName="/ppt/embeddings/oleObject4.bin" ContentType="application/vnd.openxmlformats-officedocument.oleObject"/>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78"/>
  </p:notesMasterIdLst>
  <p:sldIdLst>
    <p:sldId id="257" r:id="rId2"/>
    <p:sldId id="495" r:id="rId3"/>
    <p:sldId id="465" r:id="rId4"/>
    <p:sldId id="546" r:id="rId5"/>
    <p:sldId id="519" r:id="rId6"/>
    <p:sldId id="521" r:id="rId7"/>
    <p:sldId id="331" r:id="rId8"/>
    <p:sldId id="466" r:id="rId9"/>
    <p:sldId id="457" r:id="rId10"/>
    <p:sldId id="458" r:id="rId11"/>
    <p:sldId id="459" r:id="rId12"/>
    <p:sldId id="460" r:id="rId13"/>
    <p:sldId id="520" r:id="rId14"/>
    <p:sldId id="471" r:id="rId15"/>
    <p:sldId id="461" r:id="rId16"/>
    <p:sldId id="451" r:id="rId17"/>
    <p:sldId id="338" r:id="rId18"/>
    <p:sldId id="548" r:id="rId19"/>
    <p:sldId id="424" r:id="rId20"/>
    <p:sldId id="511" r:id="rId21"/>
    <p:sldId id="339" r:id="rId22"/>
    <p:sldId id="408" r:id="rId23"/>
    <p:sldId id="410" r:id="rId24"/>
    <p:sldId id="486" r:id="rId25"/>
    <p:sldId id="483" r:id="rId26"/>
    <p:sldId id="485" r:id="rId27"/>
    <p:sldId id="488" r:id="rId28"/>
    <p:sldId id="489" r:id="rId29"/>
    <p:sldId id="508" r:id="rId30"/>
    <p:sldId id="474" r:id="rId31"/>
    <p:sldId id="422" r:id="rId32"/>
    <p:sldId id="494" r:id="rId33"/>
    <p:sldId id="499" r:id="rId34"/>
    <p:sldId id="351" r:id="rId35"/>
    <p:sldId id="500" r:id="rId36"/>
    <p:sldId id="463" r:id="rId37"/>
    <p:sldId id="464" r:id="rId38"/>
    <p:sldId id="415" r:id="rId39"/>
    <p:sldId id="467" r:id="rId40"/>
    <p:sldId id="476" r:id="rId41"/>
    <p:sldId id="477" r:id="rId42"/>
    <p:sldId id="501" r:id="rId43"/>
    <p:sldId id="502" r:id="rId44"/>
    <p:sldId id="517" r:id="rId45"/>
    <p:sldId id="522" r:id="rId46"/>
    <p:sldId id="523" r:id="rId47"/>
    <p:sldId id="536" r:id="rId48"/>
    <p:sldId id="525" r:id="rId49"/>
    <p:sldId id="535" r:id="rId50"/>
    <p:sldId id="526" r:id="rId51"/>
    <p:sldId id="527" r:id="rId52"/>
    <p:sldId id="528" r:id="rId53"/>
    <p:sldId id="537" r:id="rId54"/>
    <p:sldId id="534" r:id="rId55"/>
    <p:sldId id="529" r:id="rId56"/>
    <p:sldId id="530" r:id="rId57"/>
    <p:sldId id="538" r:id="rId58"/>
    <p:sldId id="539" r:id="rId59"/>
    <p:sldId id="540" r:id="rId60"/>
    <p:sldId id="541" r:id="rId61"/>
    <p:sldId id="518" r:id="rId62"/>
    <p:sldId id="506" r:id="rId63"/>
    <p:sldId id="542" r:id="rId64"/>
    <p:sldId id="452" r:id="rId65"/>
    <p:sldId id="504" r:id="rId66"/>
    <p:sldId id="453" r:id="rId67"/>
    <p:sldId id="505" r:id="rId68"/>
    <p:sldId id="470" r:id="rId69"/>
    <p:sldId id="481" r:id="rId70"/>
    <p:sldId id="491" r:id="rId71"/>
    <p:sldId id="492" r:id="rId72"/>
    <p:sldId id="444" r:id="rId73"/>
    <p:sldId id="439" r:id="rId74"/>
    <p:sldId id="442" r:id="rId75"/>
    <p:sldId id="543" r:id="rId76"/>
    <p:sldId id="545"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1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384" y="-512"/>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0C1E70-7CEC-4B13-A553-D0300BED5E70}" type="datetimeFigureOut">
              <a:rPr lang="en-US" smtClean="0"/>
              <a:pPr/>
              <a:t>2/17/16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722086-3D27-4DF0-94C5-352BECD05A48}" type="slidenum">
              <a:rPr lang="en-US" smtClean="0"/>
              <a:pPr/>
              <a:t>‹#›</a:t>
            </a:fld>
            <a:endParaRPr lang="en-US"/>
          </a:p>
        </p:txBody>
      </p:sp>
    </p:spTree>
    <p:extLst>
      <p:ext uri="{BB962C8B-B14F-4D97-AF65-F5344CB8AC3E}">
        <p14:creationId xmlns:p14="http://schemas.microsoft.com/office/powerpoint/2010/main" val="32639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Lisa: 1-12</a:t>
            </a:r>
          </a:p>
          <a:p>
            <a:r>
              <a:rPr lang="en-US" dirty="0" smtClean="0"/>
              <a:t>31-39</a:t>
            </a:r>
          </a:p>
          <a:p>
            <a:r>
              <a:rPr lang="en-US" dirty="0" smtClean="0"/>
              <a:t>54-63</a:t>
            </a:r>
          </a:p>
          <a:p>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15 minutes</a:t>
            </a:r>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47</a:t>
            </a:fld>
            <a:endParaRPr lang="en-US"/>
          </a:p>
        </p:txBody>
      </p:sp>
    </p:spTree>
    <p:extLst>
      <p:ext uri="{BB962C8B-B14F-4D97-AF65-F5344CB8AC3E}">
        <p14:creationId xmlns:p14="http://schemas.microsoft.com/office/powerpoint/2010/main" val="2130977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15 minutes</a:t>
            </a:r>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49</a:t>
            </a:fld>
            <a:endParaRPr lang="en-US"/>
          </a:p>
        </p:txBody>
      </p:sp>
    </p:spTree>
    <p:extLst>
      <p:ext uri="{BB962C8B-B14F-4D97-AF65-F5344CB8AC3E}">
        <p14:creationId xmlns:p14="http://schemas.microsoft.com/office/powerpoint/2010/main" val="2130977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in mind</a:t>
            </a:r>
            <a:r>
              <a:rPr lang="en-US" baseline="0" dirty="0" smtClean="0"/>
              <a:t> that new programs are out that have not had time to be validated…. ODE approved core programs have intervention components that are ok to add at this point in time.  </a:t>
            </a:r>
          </a:p>
          <a:p>
            <a:endParaRPr lang="en-US" baseline="0" dirty="0" smtClean="0"/>
          </a:p>
          <a:p>
            <a:r>
              <a:rPr lang="en-US" baseline="0" dirty="0" smtClean="0"/>
              <a:t>Look up a program from one the sites that you are not as familiar with… </a:t>
            </a:r>
            <a:endParaRPr lang="en-US" dirty="0"/>
          </a:p>
        </p:txBody>
      </p:sp>
      <p:sp>
        <p:nvSpPr>
          <p:cNvPr id="4" name="Slide Number Placeholder 3"/>
          <p:cNvSpPr>
            <a:spLocks noGrp="1"/>
          </p:cNvSpPr>
          <p:nvPr>
            <p:ph type="sldNum" sz="quarter" idx="10"/>
          </p:nvPr>
        </p:nvSpPr>
        <p:spPr/>
        <p:txBody>
          <a:bodyPr/>
          <a:lstStyle/>
          <a:p>
            <a:fld id="{FA65F006-2AB8-F949-B50F-F9BCCC2594EB}" type="slidenum">
              <a:rPr lang="en-US" smtClean="0"/>
              <a:t>50</a:t>
            </a:fld>
            <a:endParaRPr lang="en-US"/>
          </a:p>
        </p:txBody>
      </p:sp>
    </p:spTree>
    <p:extLst>
      <p:ext uri="{BB962C8B-B14F-4D97-AF65-F5344CB8AC3E}">
        <p14:creationId xmlns:p14="http://schemas.microsoft.com/office/powerpoint/2010/main" val="2374935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15 minutes</a:t>
            </a:r>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53</a:t>
            </a:fld>
            <a:endParaRPr lang="en-US"/>
          </a:p>
        </p:txBody>
      </p:sp>
    </p:spTree>
    <p:extLst>
      <p:ext uri="{BB962C8B-B14F-4D97-AF65-F5344CB8AC3E}">
        <p14:creationId xmlns:p14="http://schemas.microsoft.com/office/powerpoint/2010/main" val="2130977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15 minutes</a:t>
            </a:r>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54</a:t>
            </a:fld>
            <a:endParaRPr lang="en-US"/>
          </a:p>
        </p:txBody>
      </p:sp>
    </p:spTree>
    <p:extLst>
      <p:ext uri="{BB962C8B-B14F-4D97-AF65-F5344CB8AC3E}">
        <p14:creationId xmlns:p14="http://schemas.microsoft.com/office/powerpoint/2010/main" val="2130977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65F006-2AB8-F949-B50F-F9BCCC2594EB}" type="slidenum">
              <a:rPr lang="en-US" smtClean="0"/>
              <a:t>56</a:t>
            </a:fld>
            <a:endParaRPr lang="en-US"/>
          </a:p>
        </p:txBody>
      </p:sp>
    </p:spTree>
    <p:extLst>
      <p:ext uri="{BB962C8B-B14F-4D97-AF65-F5344CB8AC3E}">
        <p14:creationId xmlns:p14="http://schemas.microsoft.com/office/powerpoint/2010/main" val="2932776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57</a:t>
            </a:fld>
            <a:endParaRPr lang="en-US"/>
          </a:p>
        </p:txBody>
      </p:sp>
    </p:spTree>
    <p:extLst>
      <p:ext uri="{BB962C8B-B14F-4D97-AF65-F5344CB8AC3E}">
        <p14:creationId xmlns:p14="http://schemas.microsoft.com/office/powerpoint/2010/main" val="3412597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them time to do this work.</a:t>
            </a:r>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63</a:t>
            </a:fld>
            <a:endParaRPr lang="en-US"/>
          </a:p>
        </p:txBody>
      </p:sp>
    </p:spTree>
    <p:extLst>
      <p:ext uri="{BB962C8B-B14F-4D97-AF65-F5344CB8AC3E}">
        <p14:creationId xmlns:p14="http://schemas.microsoft.com/office/powerpoint/2010/main" val="2865810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down one or two</a:t>
            </a:r>
            <a:r>
              <a:rPr lang="en-US" baseline="0" dirty="0" smtClean="0"/>
              <a:t> questions per question…..</a:t>
            </a:r>
          </a:p>
          <a:p>
            <a:endParaRPr lang="en-US" baseline="0" dirty="0" smtClean="0"/>
          </a:p>
          <a:p>
            <a:r>
              <a:rPr lang="en-US" baseline="0" dirty="0" smtClean="0"/>
              <a:t>How would you tackle this… and what are barriers….</a:t>
            </a:r>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74</a:t>
            </a:fld>
            <a:endParaRPr lang="en-US"/>
          </a:p>
        </p:txBody>
      </p:sp>
    </p:spTree>
    <p:extLst>
      <p:ext uri="{BB962C8B-B14F-4D97-AF65-F5344CB8AC3E}">
        <p14:creationId xmlns:p14="http://schemas.microsoft.com/office/powerpoint/2010/main" val="2724694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nine features of RTI implementation, this presentation covers the standards of practice of leadership and the core.</a:t>
            </a:r>
            <a:endParaRPr lang="en-US" dirty="0"/>
          </a:p>
        </p:txBody>
      </p:sp>
      <p:sp>
        <p:nvSpPr>
          <p:cNvPr id="4" name="Slide Number Placeholder 3"/>
          <p:cNvSpPr>
            <a:spLocks noGrp="1"/>
          </p:cNvSpPr>
          <p:nvPr>
            <p:ph type="sldNum" sz="quarter" idx="10"/>
          </p:nvPr>
        </p:nvSpPr>
        <p:spPr/>
        <p:txBody>
          <a:bodyPr/>
          <a:lstStyle/>
          <a:p>
            <a:fld id="{328D034C-3969-A941-96EE-21F207E4285A}"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146235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a:t>
            </a:r>
            <a:r>
              <a:rPr lang="en-US" baseline="0" dirty="0" smtClean="0"/>
              <a:t> to time, materials and effective instruction</a:t>
            </a:r>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3</a:t>
            </a:fld>
            <a:endParaRPr lang="en-US"/>
          </a:p>
        </p:txBody>
      </p:sp>
    </p:spTree>
    <p:extLst>
      <p:ext uri="{BB962C8B-B14F-4D97-AF65-F5344CB8AC3E}">
        <p14:creationId xmlns:p14="http://schemas.microsoft.com/office/powerpoint/2010/main" val="2499967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Standardizing</a:t>
            </a:r>
            <a:r>
              <a:rPr lang="en-US" baseline="0" dirty="0" smtClean="0"/>
              <a:t> is to identify the critical elements needed for a process to work…. And ensuring that they do work…. What is absolutely critical…. Hospital standardizes surgeries by counting the instruments that are used pre and post surgery….. </a:t>
            </a:r>
          </a:p>
          <a:p>
            <a:endParaRPr lang="en-US" baseline="0" dirty="0" smtClean="0"/>
          </a:p>
          <a:p>
            <a:r>
              <a:rPr lang="en-US" baseline="0" dirty="0" smtClean="0"/>
              <a:t>Floor plan is standardized… helps know resources , inventory, personnel needed…. </a:t>
            </a:r>
            <a:endParaRPr lang="en-US" dirty="0"/>
          </a:p>
        </p:txBody>
      </p:sp>
      <p:sp>
        <p:nvSpPr>
          <p:cNvPr id="4" name="Slide Number Placeholder 3"/>
          <p:cNvSpPr>
            <a:spLocks noGrp="1"/>
          </p:cNvSpPr>
          <p:nvPr>
            <p:ph type="sldNum" sz="quarter" idx="10"/>
          </p:nvPr>
        </p:nvSpPr>
        <p:spPr/>
        <p:txBody>
          <a:bodyPr/>
          <a:lstStyle/>
          <a:p>
            <a:fld id="{B6F1714C-719A-42AE-81C4-6A81B9FDB7AC}"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Private think time……whip</a:t>
            </a:r>
            <a:r>
              <a:rPr lang="en-US" baseline="0" dirty="0" smtClean="0"/>
              <a:t> around after think time 1 example of what it is and 1 example of what it is not.</a:t>
            </a:r>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13</a:t>
            </a:fld>
            <a:endParaRPr lang="en-US"/>
          </a:p>
        </p:txBody>
      </p:sp>
    </p:spTree>
    <p:extLst>
      <p:ext uri="{BB962C8B-B14F-4D97-AF65-F5344CB8AC3E}">
        <p14:creationId xmlns:p14="http://schemas.microsoft.com/office/powerpoint/2010/main" val="136678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federal </a:t>
            </a:r>
            <a:r>
              <a:rPr lang="en-US" baseline="0" dirty="0" err="1" smtClean="0"/>
              <a:t>regs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Print concepts in</a:t>
            </a:r>
            <a:r>
              <a:rPr lang="en-US" baseline="0" dirty="0" smtClean="0"/>
              <a:t> Kindergarten and 1</a:t>
            </a:r>
            <a:r>
              <a:rPr lang="en-US" baseline="30000" dirty="0" smtClean="0"/>
              <a:t>st</a:t>
            </a:r>
            <a:r>
              <a:rPr lang="en-US" baseline="0" dirty="0" smtClean="0"/>
              <a:t> includes the basic functions of text such as left to right, spacing, word, capital, and ending punctuation</a:t>
            </a:r>
          </a:p>
          <a:p>
            <a:pPr marL="171450" indent="-171450">
              <a:buFont typeface="Arial"/>
              <a:buChar char="•"/>
            </a:pPr>
            <a:r>
              <a:rPr lang="en-US" baseline="0" dirty="0" smtClean="0"/>
              <a:t>Phonemic Awareness in Kindergarten and 1st includes the knowledge of sounds of our langague such as hearing the difference between long and short vowels, initial sounds, segmenting words and phoneme additional and deletion.  </a:t>
            </a:r>
          </a:p>
          <a:p>
            <a:pPr marL="171450" indent="-171450">
              <a:buFont typeface="Arial"/>
              <a:buChar char="•"/>
            </a:pPr>
            <a:r>
              <a:rPr lang="en-US" baseline="0" dirty="0" smtClean="0"/>
              <a:t>Phonics and Word Recognition (the langague of CCSS) also known as the Alphabetic Principal has standards Kindergarten through 5</a:t>
            </a:r>
            <a:r>
              <a:rPr lang="en-US" baseline="30000" dirty="0" smtClean="0"/>
              <a:t>th</a:t>
            </a:r>
            <a:r>
              <a:rPr lang="en-US" baseline="0" dirty="0" smtClean="0"/>
              <a:t> grade includes 1 to 1 sound correspondence, high frequency words, and decoding words to construct meaning.  By 5</a:t>
            </a:r>
            <a:r>
              <a:rPr lang="en-US" baseline="30000" dirty="0" smtClean="0"/>
              <a:t>th</a:t>
            </a:r>
            <a:r>
              <a:rPr lang="en-US" baseline="0" dirty="0" smtClean="0"/>
              <a:t> grade students should be able to use syllabication and morphology to read multisylabic words to read words for meaning.</a:t>
            </a:r>
          </a:p>
          <a:p>
            <a:pPr marL="171450" indent="-171450">
              <a:buFont typeface="Arial"/>
              <a:buChar char="•"/>
            </a:pPr>
            <a:r>
              <a:rPr lang="en-US" baseline="0" dirty="0" smtClean="0"/>
              <a:t>Fluency in Kindergarten through 5</a:t>
            </a:r>
            <a:r>
              <a:rPr lang="en-US" baseline="30000" dirty="0" smtClean="0"/>
              <a:t>th</a:t>
            </a:r>
            <a:r>
              <a:rPr lang="en-US" baseline="0" dirty="0" smtClean="0"/>
              <a:t> grade includes reading at a rate that sounds like talking so that they may construct meaning.  First, and most importantly, students must read accurately, they must read in a way that is interesting to hear and the rate must be appropriate for the task.</a:t>
            </a:r>
          </a:p>
          <a:p>
            <a:pPr marL="171450" indent="-171450">
              <a:buFont typeface="Arial"/>
              <a:buChar char="•"/>
            </a:pPr>
            <a:r>
              <a:rPr lang="en-US" baseline="0" dirty="0" smtClean="0"/>
              <a:t>Vocabulary (found in the Language </a:t>
            </a:r>
            <a:r>
              <a:rPr lang="en-US" b="0" baseline="0" dirty="0" smtClean="0"/>
              <a:t>Standards:  </a:t>
            </a:r>
            <a:r>
              <a:rPr lang="en-US" b="0" dirty="0" smtClean="0"/>
              <a:t>Vocabulary Acquisition and Use) in</a:t>
            </a:r>
            <a:r>
              <a:rPr lang="en-US" b="0" baseline="0" dirty="0" smtClean="0"/>
              <a:t> Kindergarten through 12</a:t>
            </a:r>
            <a:r>
              <a:rPr lang="en-US" b="0" baseline="30000" dirty="0" smtClean="0"/>
              <a:t>th</a:t>
            </a:r>
            <a:r>
              <a:rPr lang="en-US" b="0" baseline="0" dirty="0" smtClean="0"/>
              <a:t> grade include both receptive vocabulary and expressive vocabulary.  Students use word knowledge to understand meaning within context as well as morphology to decode meanings.</a:t>
            </a:r>
          </a:p>
          <a:p>
            <a:pPr marL="171450" indent="-171450">
              <a:buFont typeface="Arial"/>
              <a:buChar char="•"/>
            </a:pPr>
            <a:r>
              <a:rPr lang="en-US" b="0" baseline="0" dirty="0" smtClean="0"/>
              <a:t>Comprehension in Kindergarten through 12</a:t>
            </a:r>
            <a:r>
              <a:rPr lang="en-US" b="0" baseline="30000" dirty="0" smtClean="0"/>
              <a:t>th</a:t>
            </a:r>
            <a:r>
              <a:rPr lang="en-US" b="0" baseline="0" dirty="0" smtClean="0"/>
              <a:t> (found in the anchor standards) grade includes reading to construct meaning.  Reading is ALWAYS about meaning.  This includes the informational and fiction text.</a:t>
            </a:r>
          </a:p>
          <a:p>
            <a:endParaRPr lang="en-US" b="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smtClean="0"/>
          </a:p>
        </p:txBody>
      </p:sp>
      <p:sp>
        <p:nvSpPr>
          <p:cNvPr id="4" name="Slide Number Placeholder 3"/>
          <p:cNvSpPr>
            <a:spLocks noGrp="1"/>
          </p:cNvSpPr>
          <p:nvPr>
            <p:ph type="sldNum" sz="quarter" idx="10"/>
          </p:nvPr>
        </p:nvSpPr>
        <p:spPr/>
        <p:txBody>
          <a:bodyPr/>
          <a:lstStyle/>
          <a:p>
            <a:fld id="{328D034C-3969-A941-96EE-21F207E4285A}" type="slidenum">
              <a:rPr lang="en-US" smtClean="0"/>
              <a:t>20</a:t>
            </a:fld>
            <a:endParaRPr lang="en-US"/>
          </a:p>
        </p:txBody>
      </p:sp>
    </p:spTree>
    <p:extLst>
      <p:ext uri="{BB962C8B-B14F-4D97-AF65-F5344CB8AC3E}">
        <p14:creationId xmlns:p14="http://schemas.microsoft.com/office/powerpoint/2010/main" val="1974550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Connect to the cows.  </a:t>
            </a:r>
            <a:endParaRPr lang="en-US" dirty="0"/>
          </a:p>
        </p:txBody>
      </p:sp>
      <p:sp>
        <p:nvSpPr>
          <p:cNvPr id="4" name="Slide Number Placeholder 3"/>
          <p:cNvSpPr>
            <a:spLocks noGrp="1"/>
          </p:cNvSpPr>
          <p:nvPr>
            <p:ph type="sldNum" sz="quarter" idx="10"/>
          </p:nvPr>
        </p:nvSpPr>
        <p:spPr/>
        <p:txBody>
          <a:bodyPr/>
          <a:lstStyle/>
          <a:p>
            <a:fld id="{FB176795-5EFB-4A90-A35A-A7E4E9BCBE26}" type="slidenum">
              <a:rPr lang="en-US" smtClean="0"/>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minutes with your team </a:t>
            </a:r>
            <a:endParaRPr lang="en-US" dirty="0"/>
          </a:p>
        </p:txBody>
      </p:sp>
      <p:sp>
        <p:nvSpPr>
          <p:cNvPr id="4" name="Slide Number Placeholder 3"/>
          <p:cNvSpPr>
            <a:spLocks noGrp="1"/>
          </p:cNvSpPr>
          <p:nvPr>
            <p:ph type="sldNum" sz="quarter" idx="10"/>
          </p:nvPr>
        </p:nvSpPr>
        <p:spPr/>
        <p:txBody>
          <a:bodyPr/>
          <a:lstStyle/>
          <a:p>
            <a:fld id="{4B722086-3D27-4DF0-94C5-352BECD05A48}" type="slidenum">
              <a:rPr lang="en-US" smtClean="0"/>
              <a:pPr/>
              <a:t>34</a:t>
            </a:fld>
            <a:endParaRPr lang="en-US"/>
          </a:p>
        </p:txBody>
      </p:sp>
    </p:spTree>
    <p:extLst>
      <p:ext uri="{BB962C8B-B14F-4D97-AF65-F5344CB8AC3E}">
        <p14:creationId xmlns:p14="http://schemas.microsoft.com/office/powerpoint/2010/main" val="24148474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TextBox 9"/>
          <p:cNvSpPr txBox="1"/>
          <p:nvPr/>
        </p:nvSpPr>
        <p:spPr>
          <a:xfrm>
            <a:off x="-25400" y="165100"/>
            <a:ext cx="9144000" cy="338554"/>
          </a:xfrm>
          <a:prstGeom prst="rect">
            <a:avLst/>
          </a:prstGeom>
          <a:noFill/>
        </p:spPr>
        <p:txBody>
          <a:bodyPr wrap="square" rtlCol="0">
            <a:spAutoFit/>
          </a:bodyPr>
          <a:lstStyle/>
          <a:p>
            <a:pPr algn="ctr"/>
            <a:r>
              <a:rPr lang="en-US" sz="1600" b="1" i="1" dirty="0" smtClean="0">
                <a:latin typeface="Optima"/>
                <a:cs typeface="Optima"/>
              </a:rPr>
              <a:t>Vision: Every </a:t>
            </a:r>
            <a:r>
              <a:rPr lang="en-US" sz="1600" b="1" i="1" dirty="0">
                <a:latin typeface="Optima"/>
                <a:cs typeface="Optima"/>
              </a:rPr>
              <a:t>child in every district receives the instruction that they need and </a:t>
            </a:r>
            <a:r>
              <a:rPr lang="en-US" sz="1600" b="1" i="1" dirty="0" smtClean="0">
                <a:latin typeface="Optima"/>
                <a:cs typeface="Optima"/>
              </a:rPr>
              <a:t>deserve…every </a:t>
            </a:r>
            <a:r>
              <a:rPr lang="en-US" sz="1600" b="1" i="1" dirty="0">
                <a:latin typeface="Optima"/>
                <a:cs typeface="Optima"/>
              </a:rPr>
              <a:t>day</a:t>
            </a:r>
            <a:r>
              <a:rPr lang="en-US" sz="1600" b="1" i="1" dirty="0" smtClean="0">
                <a:latin typeface="Optima"/>
                <a:cs typeface="Optima"/>
              </a:rPr>
              <a:t>.</a:t>
            </a:r>
            <a:endParaRPr lang="en-US" sz="1600" b="1" i="1" dirty="0">
              <a:latin typeface="Optima"/>
              <a:cs typeface="Optima"/>
            </a:endParaRPr>
          </a:p>
        </p:txBody>
      </p:sp>
      <p:sp>
        <p:nvSpPr>
          <p:cNvPr id="19" name="Rectangle 18"/>
          <p:cNvSpPr/>
          <p:nvPr/>
        </p:nvSpPr>
        <p:spPr>
          <a:xfrm>
            <a:off x="5265362" y="5824733"/>
            <a:ext cx="2048256" cy="197552"/>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301647" y="5547129"/>
            <a:ext cx="2048256" cy="3017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326917" y="4939956"/>
            <a:ext cx="2046097" cy="603504"/>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flipH="1">
            <a:off x="1830382" y="5824733"/>
            <a:ext cx="2048256" cy="197552"/>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flipH="1">
            <a:off x="1794097" y="5549810"/>
            <a:ext cx="2048256" cy="299071"/>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flipH="1">
            <a:off x="1890857" y="4965356"/>
            <a:ext cx="2048256" cy="598142"/>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9850" y="63500"/>
            <a:ext cx="9004300" cy="6731000"/>
          </a:xfrm>
          <a:prstGeom prst="rect">
            <a:avLst/>
          </a:prstGeom>
          <a:noFill/>
          <a:ln w="38100">
            <a:gradFill flip="none" rotWithShape="1">
              <a:gsLst>
                <a:gs pos="0">
                  <a:srgbClr val="FF0000"/>
                </a:gs>
                <a:gs pos="100000">
                  <a:srgbClr val="008501"/>
                </a:gs>
                <a:gs pos="23000">
                  <a:srgbClr val="FFFF00"/>
                </a:gs>
              </a:gsLst>
              <a:lin ang="162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71600" y="3581406"/>
            <a:ext cx="6400800" cy="869642"/>
          </a:xfrm>
        </p:spPr>
        <p:txBody>
          <a:bodyPr/>
          <a:lstStyle>
            <a:lvl1pPr marL="0" indent="0" algn="ctr">
              <a:buNone/>
              <a:defRPr b="0" i="0">
                <a:solidFill>
                  <a:schemeClr val="tx1">
                    <a:tint val="75000"/>
                  </a:schemeClr>
                </a:solidFill>
                <a:latin typeface="Optima"/>
                <a:cs typeface="Opti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1927229"/>
            <a:ext cx="7772400" cy="1470025"/>
          </a:xfrm>
        </p:spPr>
        <p:txBody>
          <a:bodyPr>
            <a:normAutofit/>
          </a:bodyPr>
          <a:lstStyle>
            <a:lvl1pPr>
              <a:defRPr sz="4800" b="1" i="0">
                <a:latin typeface="Goudy Old Style"/>
                <a:cs typeface="Goudy Old Style"/>
              </a:defRPr>
            </a:lvl1pPr>
          </a:lstStyle>
          <a:p>
            <a:r>
              <a:rPr lang="en-US" smtClean="0"/>
              <a:t>Click to edit Master title style</a:t>
            </a:r>
            <a:endParaRPr lang="en-US" dirty="0"/>
          </a:p>
        </p:txBody>
      </p:sp>
      <p:grpSp>
        <p:nvGrpSpPr>
          <p:cNvPr id="30" name="Group 29"/>
          <p:cNvGrpSpPr/>
          <p:nvPr/>
        </p:nvGrpSpPr>
        <p:grpSpPr>
          <a:xfrm>
            <a:off x="3617384" y="4753423"/>
            <a:ext cx="1909233" cy="1639844"/>
            <a:chOff x="3617384" y="4753423"/>
            <a:chExt cx="1909233" cy="1639844"/>
          </a:xfrm>
        </p:grpSpPr>
        <p:pic>
          <p:nvPicPr>
            <p:cNvPr id="29" name="Picture 28" descr="ORTIi_RGB_Color_Logo.gif"/>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3" y="4753423"/>
              <a:ext cx="1896534" cy="1639844"/>
            </a:xfrm>
            <a:prstGeom prst="rect">
              <a:avLst/>
            </a:prstGeom>
          </p:spPr>
        </p:pic>
        <p:pic>
          <p:nvPicPr>
            <p:cNvPr id="28" name="Picture 27" descr="ORTIi_RGB_Color_Logo.pdf"/>
            <p:cNvPicPr>
              <a:picLocks noChangeAspect="1"/>
            </p:cNvPicPr>
            <p:nvPr userDrawn="1"/>
          </p:nvPicPr>
          <p:blipFill rotWithShape="1">
            <a:blip r:embed="rId4">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spTree>
    <p:extLst>
      <p:ext uri="{BB962C8B-B14F-4D97-AF65-F5344CB8AC3E}">
        <p14:creationId xmlns:p14="http://schemas.microsoft.com/office/powerpoint/2010/main" val="2053574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er 3 Slide">
    <p:spTree>
      <p:nvGrpSpPr>
        <p:cNvPr id="1" name=""/>
        <p:cNvGrpSpPr/>
        <p:nvPr/>
      </p:nvGrpSpPr>
      <p:grpSpPr>
        <a:xfrm>
          <a:off x="0" y="0"/>
          <a:ext cx="0" cy="0"/>
          <a:chOff x="0" y="0"/>
          <a:chExt cx="0" cy="0"/>
        </a:xfrm>
      </p:grpSpPr>
      <p:cxnSp>
        <p:nvCxnSpPr>
          <p:cNvPr id="38" name="Straight Connector 37"/>
          <p:cNvCxnSpPr/>
          <p:nvPr/>
        </p:nvCxnSpPr>
        <p:spPr>
          <a:xfrm flipV="1">
            <a:off x="78015" y="1258514"/>
            <a:ext cx="8996134" cy="9740"/>
          </a:xfrm>
          <a:prstGeom prst="line">
            <a:avLst/>
          </a:prstGeom>
          <a:ln w="28575" cmpd="sng">
            <a:gradFill flip="none" rotWithShape="1">
              <a:gsLst>
                <a:gs pos="49000">
                  <a:srgbClr val="FF0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37" name="Rectangle 36"/>
          <p:cNvSpPr/>
          <p:nvPr/>
        </p:nvSpPr>
        <p:spPr>
          <a:xfrm>
            <a:off x="78014" y="71277"/>
            <a:ext cx="8996135" cy="1187237"/>
          </a:xfrm>
          <a:prstGeom prst="rect">
            <a:avLst/>
          </a:prstGeom>
          <a:gradFill flip="none" rotWithShape="1">
            <a:gsLst>
              <a:gs pos="80000">
                <a:srgbClr val="FF0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36" name="Rectangle 35"/>
          <p:cNvSpPr/>
          <p:nvPr/>
        </p:nvSpPr>
        <p:spPr>
          <a:xfrm>
            <a:off x="69850" y="63500"/>
            <a:ext cx="9004300" cy="67310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3750499" y="6159494"/>
            <a:ext cx="1642496" cy="614767"/>
            <a:chOff x="3750499" y="6159494"/>
            <a:chExt cx="1642496" cy="614767"/>
          </a:xfrm>
        </p:grpSpPr>
        <p:sp>
          <p:nvSpPr>
            <p:cNvPr id="40" name="Rectangle 39"/>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userDrawn="1"/>
          </p:nvGrpSpPr>
          <p:grpSpPr>
            <a:xfrm>
              <a:off x="4202642" y="6159494"/>
              <a:ext cx="738717" cy="614767"/>
              <a:chOff x="3617384" y="4753423"/>
              <a:chExt cx="1909233" cy="1639844"/>
            </a:xfrm>
          </p:grpSpPr>
          <p:pic>
            <p:nvPicPr>
              <p:cNvPr id="47" name="Picture 46"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48" name="Picture 47"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4" name="Content Placeholder 2"/>
          <p:cNvSpPr>
            <a:spLocks noGrp="1"/>
          </p:cNvSpPr>
          <p:nvPr>
            <p:ph idx="1"/>
          </p:nvPr>
        </p:nvSpPr>
        <p:spPr>
          <a:xfrm>
            <a:off x="457200" y="1502304"/>
            <a:ext cx="8229600" cy="458160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3"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8479724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4B324239-600B-417D-9311-6F357E9384E7}" type="datetime1">
              <a:rPr lang="en-US" smtClean="0">
                <a:solidFill>
                  <a:prstClr val="black"/>
                </a:solidFill>
                <a:latin typeface="Calibri"/>
              </a:rPr>
              <a:pPr/>
              <a:t>2/17/16</a:t>
            </a:fld>
            <a:endParaRPr lang="en-US">
              <a:solidFill>
                <a:prstClr val="black"/>
              </a:solidFill>
              <a:latin typeface="Calibri"/>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a:solidFill>
                <a:prstClr val="black"/>
              </a:solidFill>
              <a:latin typeface="Calibri"/>
            </a:endParaRPr>
          </a:p>
        </p:txBody>
      </p:sp>
      <p:sp>
        <p:nvSpPr>
          <p:cNvPr id="5" name="Slide Number Placeholder 5"/>
          <p:cNvSpPr>
            <a:spLocks noGrp="1"/>
          </p:cNvSpPr>
          <p:nvPr>
            <p:ph type="sldNum" sz="quarter" idx="12"/>
          </p:nvPr>
        </p:nvSpPr>
        <p:spPr/>
        <p:txBody>
          <a:bodyPr/>
          <a:lstStyle>
            <a:lvl1pPr>
              <a:defRPr>
                <a:solidFill>
                  <a:schemeClr val="tx1"/>
                </a:solidFill>
              </a:defRPr>
            </a:lvl1pPr>
          </a:lstStyle>
          <a:p>
            <a:fld id="{2B856BC8-A5D9-4ED2-ACA6-085BA616CD03}" type="slidenum">
              <a:rPr lang="en-US" smtClean="0">
                <a:solidFill>
                  <a:prstClr val="black"/>
                </a:solidFill>
                <a:latin typeface="Calibri"/>
              </a:rPr>
              <a:pPr/>
              <a:t>‹#›</a:t>
            </a:fld>
            <a:endParaRPr lang="en-US" dirty="0">
              <a:solidFill>
                <a:prstClr val="black"/>
              </a:solidFill>
              <a:latin typeface="Calibri"/>
            </a:endParaRPr>
          </a:p>
        </p:txBody>
      </p:sp>
      <p:sp>
        <p:nvSpPr>
          <p:cNvPr id="6" name="Title 1"/>
          <p:cNvSpPr>
            <a:spLocks noGrp="1"/>
          </p:cNvSpPr>
          <p:nvPr>
            <p:ph type="title"/>
          </p:nvPr>
        </p:nvSpPr>
        <p:spPr>
          <a:xfrm>
            <a:off x="1371600" y="152400"/>
            <a:ext cx="7315200" cy="990600"/>
          </a:xfrm>
        </p:spPr>
        <p:txBody>
          <a:bodyPr/>
          <a:lstStyle>
            <a:lvl1pPr>
              <a:defRPr>
                <a:solidFill>
                  <a:schemeClr val="bg1"/>
                </a:solidFill>
                <a:effectLst>
                  <a:outerShdw blurRad="38100" dist="38100" dir="2700000" algn="tl">
                    <a:srgbClr val="000000">
                      <a:alpha val="43137"/>
                    </a:srgbClr>
                  </a:outerShdw>
                </a:effectLst>
                <a:latin typeface="Corbe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30486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990600"/>
          </a:xfrm>
        </p:spPr>
        <p:txBody>
          <a:bodyPr/>
          <a:lstStyle>
            <a:lvl1pPr>
              <a:defRPr b="0">
                <a:solidFill>
                  <a:schemeClr val="bg1"/>
                </a:solidFill>
                <a:effectLst>
                  <a:outerShdw blurRad="38100" dist="38100" dir="2700000" algn="tl">
                    <a:srgbClr val="000000">
                      <a:alpha val="43137"/>
                    </a:srgbClr>
                  </a:outerShdw>
                </a:effectLst>
                <a:latin typeface="Corbel"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Segoe UI" pitchFamily="34" charset="0"/>
                <a:cs typeface="Segoe UI" pitchFamily="34" charset="0"/>
              </a:defRPr>
            </a:lvl1pPr>
            <a:lvl2pPr>
              <a:defRPr>
                <a:latin typeface="Segoe UI" pitchFamily="34" charset="0"/>
                <a:cs typeface="Segoe UI" pitchFamily="34" charset="0"/>
              </a:defRPr>
            </a:lvl2pPr>
            <a:lvl3pPr>
              <a:defRPr>
                <a:latin typeface="Segoe UI" pitchFamily="34" charset="0"/>
                <a:cs typeface="Segoe UI" pitchFamily="34" charset="0"/>
              </a:defRPr>
            </a:lvl3pPr>
            <a:lvl4pPr>
              <a:defRPr>
                <a:latin typeface="Segoe UI" pitchFamily="34" charset="0"/>
                <a:cs typeface="Segoe UI" pitchFamily="34" charset="0"/>
              </a:defRPr>
            </a:lvl4pPr>
            <a:lvl5pPr>
              <a:defRPr>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6033B0E0-CF40-44D9-85A4-2E60A41DA0E0}" type="datetimeFigureOut">
              <a:rPr lang="en-US" smtClean="0"/>
              <a:pPr/>
              <a:t>2/17/16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0199E2-3056-4475-A8B9-C85504438EF1}"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Oregon Response to Interven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5506"/>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764632"/>
            <a:ext cx="8229600" cy="436153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66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00199E2-3056-4475-A8B9-C85504438EF1}" type="slidenum">
              <a:rPr lang="en-US" smtClean="0"/>
              <a:pPr/>
              <a:t>‹#›</a:t>
            </a:fld>
            <a:endParaRPr lang="en-US"/>
          </a:p>
        </p:txBody>
      </p:sp>
      <p:sp>
        <p:nvSpPr>
          <p:cNvPr id="5" name="Title 1"/>
          <p:cNvSpPr>
            <a:spLocks noGrp="1"/>
          </p:cNvSpPr>
          <p:nvPr>
            <p:ph type="title"/>
          </p:nvPr>
        </p:nvSpPr>
        <p:spPr>
          <a:xfrm>
            <a:off x="457200" y="51162"/>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Tree>
    <p:extLst>
      <p:ext uri="{BB962C8B-B14F-4D97-AF65-F5344CB8AC3E}">
        <p14:creationId xmlns:p14="http://schemas.microsoft.com/office/powerpoint/2010/main" val="1937407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50738"/>
            <a:ext cx="4038600" cy="45754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50738"/>
            <a:ext cx="4038600" cy="4575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a:spLocks noGrp="1"/>
          </p:cNvSpPr>
          <p:nvPr>
            <p:ph type="title"/>
          </p:nvPr>
        </p:nvSpPr>
        <p:spPr>
          <a:xfrm>
            <a:off x="457200" y="51162"/>
            <a:ext cx="82296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smtClean="0"/>
              <a:t>Click to edit Master title style</a:t>
            </a:r>
            <a:endParaRPr lang="en-US" dirty="0"/>
          </a:p>
        </p:txBody>
      </p:sp>
    </p:spTree>
    <p:extLst>
      <p:ext uri="{BB962C8B-B14F-4D97-AF65-F5344CB8AC3E}">
        <p14:creationId xmlns:p14="http://schemas.microsoft.com/office/powerpoint/2010/main" val="190041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fault Slide">
    <p:spTree>
      <p:nvGrpSpPr>
        <p:cNvPr id="1" name=""/>
        <p:cNvGrpSpPr/>
        <p:nvPr/>
      </p:nvGrpSpPr>
      <p:grpSpPr>
        <a:xfrm>
          <a:off x="0" y="0"/>
          <a:ext cx="0" cy="0"/>
          <a:chOff x="0" y="0"/>
          <a:chExt cx="0" cy="0"/>
        </a:xfrm>
      </p:grpSpPr>
      <p:cxnSp>
        <p:nvCxnSpPr>
          <p:cNvPr id="19" name="Straight Connector 18"/>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2">
            <a:alphaModFix amt="9000"/>
          </a:blip>
          <a:stretch>
            <a:fillRect/>
          </a:stretch>
        </p:blipFill>
        <p:spPr>
          <a:xfrm>
            <a:off x="114300" y="171667"/>
            <a:ext cx="8851900" cy="6675120"/>
          </a:xfrm>
          <a:prstGeom prst="rect">
            <a:avLst/>
          </a:prstGeom>
          <a:noFill/>
        </p:spPr>
      </p:pic>
      <p:sp>
        <p:nvSpPr>
          <p:cNvPr id="15" name="Rectangle 14"/>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3750499" y="6159494"/>
            <a:ext cx="1642496" cy="614767"/>
            <a:chOff x="3750499" y="6159494"/>
            <a:chExt cx="1642496" cy="614767"/>
          </a:xfrm>
        </p:grpSpPr>
        <p:sp>
          <p:nvSpPr>
            <p:cNvPr id="21" name="Rectangle 20"/>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userDrawn="1"/>
          </p:nvGrpSpPr>
          <p:grpSpPr>
            <a:xfrm>
              <a:off x="4202642" y="6159494"/>
              <a:ext cx="738717" cy="614767"/>
              <a:chOff x="3617384" y="4753423"/>
              <a:chExt cx="1909233" cy="1639844"/>
            </a:xfrm>
          </p:grpSpPr>
          <p:pic>
            <p:nvPicPr>
              <p:cNvPr id="28" name="Picture 27"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29" name="Picture 28"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11" name="Content Placeholder 2"/>
          <p:cNvSpPr>
            <a:spLocks noGrp="1"/>
          </p:cNvSpPr>
          <p:nvPr>
            <p:ph idx="1"/>
          </p:nvPr>
        </p:nvSpPr>
        <p:spPr>
          <a:xfrm>
            <a:off x="457200" y="1502303"/>
            <a:ext cx="8229600" cy="455741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32003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o Footer">
    <p:spTree>
      <p:nvGrpSpPr>
        <p:cNvPr id="1" name=""/>
        <p:cNvGrpSpPr/>
        <p:nvPr/>
      </p:nvGrpSpPr>
      <p:grpSpPr>
        <a:xfrm>
          <a:off x="0" y="0"/>
          <a:ext cx="0" cy="0"/>
          <a:chOff x="0" y="0"/>
          <a:chExt cx="0" cy="0"/>
        </a:xfrm>
      </p:grpSpPr>
      <p:cxnSp>
        <p:nvCxnSpPr>
          <p:cNvPr id="29" name="Straight Connector 28"/>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28" name="Rectangle 27"/>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a:spLocks noGrp="1"/>
          </p:cNvSpPr>
          <p:nvPr>
            <p:ph idx="1"/>
          </p:nvPr>
        </p:nvSpPr>
        <p:spPr>
          <a:xfrm>
            <a:off x="457200" y="1502302"/>
            <a:ext cx="8229600" cy="5004935"/>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66153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ouble Content Slide">
    <p:spTree>
      <p:nvGrpSpPr>
        <p:cNvPr id="1" name=""/>
        <p:cNvGrpSpPr/>
        <p:nvPr/>
      </p:nvGrpSpPr>
      <p:grpSpPr>
        <a:xfrm>
          <a:off x="0" y="0"/>
          <a:ext cx="0" cy="0"/>
          <a:chOff x="0" y="0"/>
          <a:chExt cx="0" cy="0"/>
        </a:xfrm>
      </p:grpSpPr>
      <p:cxnSp>
        <p:nvCxnSpPr>
          <p:cNvPr id="40" name="Straight Connector 39"/>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39" name="Rectangle 38"/>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38" name="Rectangle 37"/>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3750499" y="6159494"/>
            <a:ext cx="1642496" cy="614767"/>
            <a:chOff x="3750499" y="6159494"/>
            <a:chExt cx="1642496" cy="614767"/>
          </a:xfrm>
        </p:grpSpPr>
        <p:sp>
          <p:nvSpPr>
            <p:cNvPr id="42" name="Rectangle 41"/>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userDrawn="1"/>
          </p:nvGrpSpPr>
          <p:grpSpPr>
            <a:xfrm>
              <a:off x="4202642" y="6159494"/>
              <a:ext cx="738717" cy="614767"/>
              <a:chOff x="3617384" y="4753423"/>
              <a:chExt cx="1909233" cy="1639844"/>
            </a:xfrm>
          </p:grpSpPr>
          <p:pic>
            <p:nvPicPr>
              <p:cNvPr id="49" name="Picture 48"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50" name="Picture 49"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6" name="Content Placeholder 2"/>
          <p:cNvSpPr>
            <a:spLocks noGrp="1"/>
          </p:cNvSpPr>
          <p:nvPr>
            <p:ph idx="11"/>
          </p:nvPr>
        </p:nvSpPr>
        <p:spPr>
          <a:xfrm>
            <a:off x="4627638" y="1502303"/>
            <a:ext cx="4042229" cy="459369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5" name="Content Placeholder 2"/>
          <p:cNvSpPr>
            <a:spLocks noGrp="1"/>
          </p:cNvSpPr>
          <p:nvPr>
            <p:ph idx="1"/>
          </p:nvPr>
        </p:nvSpPr>
        <p:spPr>
          <a:xfrm>
            <a:off x="457200" y="1502303"/>
            <a:ext cx="4042229" cy="459369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4"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4497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Slide">
    <p:spTree>
      <p:nvGrpSpPr>
        <p:cNvPr id="1" name=""/>
        <p:cNvGrpSpPr/>
        <p:nvPr/>
      </p:nvGrpSpPr>
      <p:grpSpPr>
        <a:xfrm>
          <a:off x="0" y="0"/>
          <a:ext cx="0" cy="0"/>
          <a:chOff x="0" y="0"/>
          <a:chExt cx="0" cy="0"/>
        </a:xfrm>
      </p:grpSpPr>
      <p:cxnSp>
        <p:nvCxnSpPr>
          <p:cNvPr id="52" name="Straight Connector 51"/>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51" name="Rectangle 50"/>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50" name="Rectangle 49"/>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p:cNvGrpSpPr/>
          <p:nvPr/>
        </p:nvGrpSpPr>
        <p:grpSpPr>
          <a:xfrm>
            <a:off x="3750499" y="6159494"/>
            <a:ext cx="1642496" cy="614767"/>
            <a:chOff x="3750499" y="6159494"/>
            <a:chExt cx="1642496" cy="614767"/>
          </a:xfrm>
        </p:grpSpPr>
        <p:sp>
          <p:nvSpPr>
            <p:cNvPr id="54" name="Rectangle 53"/>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59"/>
            <p:cNvGrpSpPr/>
            <p:nvPr userDrawn="1"/>
          </p:nvGrpSpPr>
          <p:grpSpPr>
            <a:xfrm>
              <a:off x="4202642" y="6159494"/>
              <a:ext cx="738717" cy="614767"/>
              <a:chOff x="3617384" y="4753423"/>
              <a:chExt cx="1909233" cy="1639844"/>
            </a:xfrm>
          </p:grpSpPr>
          <p:pic>
            <p:nvPicPr>
              <p:cNvPr id="61" name="Picture 60"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62" name="Picture 61"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45" name="Content Placeholder 2"/>
          <p:cNvSpPr>
            <a:spLocks noGrp="1"/>
          </p:cNvSpPr>
          <p:nvPr>
            <p:ph idx="11"/>
          </p:nvPr>
        </p:nvSpPr>
        <p:spPr>
          <a:xfrm>
            <a:off x="4627638" y="2189238"/>
            <a:ext cx="4042229" cy="388257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4" name="Content Placeholder 2"/>
          <p:cNvSpPr>
            <a:spLocks noGrp="1"/>
          </p:cNvSpPr>
          <p:nvPr>
            <p:ph idx="1"/>
          </p:nvPr>
        </p:nvSpPr>
        <p:spPr>
          <a:xfrm>
            <a:off x="457200" y="2189238"/>
            <a:ext cx="4042229" cy="388257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8" name="Text Placeholder 46"/>
          <p:cNvSpPr>
            <a:spLocks noGrp="1"/>
          </p:cNvSpPr>
          <p:nvPr>
            <p:ph type="body" sz="quarter" idx="13"/>
          </p:nvPr>
        </p:nvSpPr>
        <p:spPr>
          <a:xfrm>
            <a:off x="4627638" y="1499584"/>
            <a:ext cx="4041775" cy="568325"/>
          </a:xfrm>
        </p:spPr>
        <p:txBody>
          <a:bodyPr>
            <a:noAutofit/>
          </a:bodyPr>
          <a:lstStyle>
            <a:lvl1pPr marL="0" indent="0">
              <a:buNone/>
              <a:defRPr sz="2800"/>
            </a:lvl1pPr>
          </a:lstStyle>
          <a:p>
            <a:pPr lvl="0"/>
            <a:r>
              <a:rPr lang="en-US" smtClean="0"/>
              <a:t>Click to edit Master text styles</a:t>
            </a:r>
          </a:p>
        </p:txBody>
      </p:sp>
      <p:sp>
        <p:nvSpPr>
          <p:cNvPr id="47" name="Text Placeholder 46"/>
          <p:cNvSpPr>
            <a:spLocks noGrp="1"/>
          </p:cNvSpPr>
          <p:nvPr>
            <p:ph type="body" sz="quarter" idx="12"/>
          </p:nvPr>
        </p:nvSpPr>
        <p:spPr>
          <a:xfrm>
            <a:off x="457200" y="1499584"/>
            <a:ext cx="4041775" cy="568325"/>
          </a:xfrm>
        </p:spPr>
        <p:txBody>
          <a:bodyPr>
            <a:noAutofit/>
          </a:bodyPr>
          <a:lstStyle>
            <a:lvl1pPr marL="0" indent="0">
              <a:buNone/>
              <a:defRPr sz="2800"/>
            </a:lvl1pPr>
          </a:lstStyle>
          <a:p>
            <a:pPr lvl="0"/>
            <a:r>
              <a:rPr lang="en-US" smtClean="0"/>
              <a:t>Click to edit Master text styles</a:t>
            </a:r>
          </a:p>
        </p:txBody>
      </p:sp>
      <p:sp>
        <p:nvSpPr>
          <p:cNvPr id="42"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6266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pen Layout (No Text)">
    <p:spTree>
      <p:nvGrpSpPr>
        <p:cNvPr id="1" name=""/>
        <p:cNvGrpSpPr/>
        <p:nvPr/>
      </p:nvGrpSpPr>
      <p:grpSpPr>
        <a:xfrm>
          <a:off x="0" y="0"/>
          <a:ext cx="0" cy="0"/>
          <a:chOff x="0" y="0"/>
          <a:chExt cx="0" cy="0"/>
        </a:xfrm>
      </p:grpSpPr>
      <p:cxnSp>
        <p:nvCxnSpPr>
          <p:cNvPr id="42" name="Straight Connector 41"/>
          <p:cNvCxnSpPr/>
          <p:nvPr/>
        </p:nvCxnSpPr>
        <p:spPr>
          <a:xfrm flipV="1">
            <a:off x="78015" y="1258514"/>
            <a:ext cx="8996134"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41" name="Rectangle 40"/>
          <p:cNvSpPr/>
          <p:nvPr/>
        </p:nvSpPr>
        <p:spPr>
          <a:xfrm>
            <a:off x="78014" y="71277"/>
            <a:ext cx="8996135"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000199E2-3056-4475-A8B9-C85504438EF1}" type="slidenum">
              <a:rPr lang="en-US" smtClean="0"/>
              <a:pPr/>
              <a:t>‹#›</a:t>
            </a:fld>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40" name="Rectangle 39"/>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3750499" y="6159494"/>
            <a:ext cx="1642496" cy="614767"/>
            <a:chOff x="3750499" y="6159494"/>
            <a:chExt cx="1642496" cy="614767"/>
          </a:xfrm>
        </p:grpSpPr>
        <p:sp>
          <p:nvSpPr>
            <p:cNvPr id="44" name="Rectangle 43"/>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userDrawn="1"/>
          </p:nvGrpSpPr>
          <p:grpSpPr>
            <a:xfrm>
              <a:off x="4202642" y="6159494"/>
              <a:ext cx="738717" cy="614767"/>
              <a:chOff x="3617384" y="4753423"/>
              <a:chExt cx="1909233" cy="1639844"/>
            </a:xfrm>
          </p:grpSpPr>
          <p:pic>
            <p:nvPicPr>
              <p:cNvPr id="51" name="Picture 50"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52" name="Picture 51"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6"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91604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4" name="Content Placeholder 2"/>
          <p:cNvSpPr>
            <a:spLocks noGrp="1"/>
          </p:cNvSpPr>
          <p:nvPr>
            <p:ph idx="1"/>
          </p:nvPr>
        </p:nvSpPr>
        <p:spPr>
          <a:xfrm>
            <a:off x="457200" y="1502303"/>
            <a:ext cx="8229600" cy="485404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
        <p:nvSpPr>
          <p:cNvPr id="7" name="Rectangle 6"/>
          <p:cNvSpPr/>
          <p:nvPr/>
        </p:nvSpPr>
        <p:spPr>
          <a:xfrm>
            <a:off x="69850" y="63500"/>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52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Slide - No State Outline">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02303"/>
            <a:ext cx="8229600" cy="453322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
        <p:nvSpPr>
          <p:cNvPr id="7" name="Rectangle 6"/>
          <p:cNvSpPr/>
          <p:nvPr/>
        </p:nvSpPr>
        <p:spPr>
          <a:xfrm>
            <a:off x="69850" y="51405"/>
            <a:ext cx="9004300"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3750499" y="6159494"/>
            <a:ext cx="1642496" cy="614767"/>
            <a:chOff x="3750499" y="6159494"/>
            <a:chExt cx="1642496" cy="614767"/>
          </a:xfrm>
        </p:grpSpPr>
        <p:sp>
          <p:nvSpPr>
            <p:cNvPr id="9" name="Rectangle 8"/>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4202642" y="6159494"/>
              <a:ext cx="738717" cy="614767"/>
              <a:chOff x="3617384" y="4753423"/>
              <a:chExt cx="1909233" cy="1639844"/>
            </a:xfrm>
          </p:grpSpPr>
          <p:pic>
            <p:nvPicPr>
              <p:cNvPr id="16" name="Picture 15" descr="ORTIi_RGB_Color_Logo.gif"/>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17" name="Picture 16" descr="ORTIi_RGB_Color_Logo.pdf"/>
              <p:cNvPicPr>
                <a:picLocks noChangeAspect="1"/>
              </p:cNvPicPr>
              <p:nvPr userDrawn="1"/>
            </p:nvPicPr>
            <p:blipFill rotWithShape="1">
              <a:blip r:embed="rId4">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Tree>
    <p:extLst>
      <p:ext uri="{BB962C8B-B14F-4D97-AF65-F5344CB8AC3E}">
        <p14:creationId xmlns:p14="http://schemas.microsoft.com/office/powerpoint/2010/main" val="181235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er 2 Slide">
    <p:spTree>
      <p:nvGrpSpPr>
        <p:cNvPr id="1" name=""/>
        <p:cNvGrpSpPr/>
        <p:nvPr/>
      </p:nvGrpSpPr>
      <p:grpSpPr>
        <a:xfrm>
          <a:off x="0" y="0"/>
          <a:ext cx="0" cy="0"/>
          <a:chOff x="0" y="0"/>
          <a:chExt cx="0" cy="0"/>
        </a:xfrm>
      </p:grpSpPr>
      <p:cxnSp>
        <p:nvCxnSpPr>
          <p:cNvPr id="28" name="Straight Connector 27"/>
          <p:cNvCxnSpPr/>
          <p:nvPr/>
        </p:nvCxnSpPr>
        <p:spPr>
          <a:xfrm flipV="1">
            <a:off x="78015" y="1258514"/>
            <a:ext cx="8996134" cy="9740"/>
          </a:xfrm>
          <a:prstGeom prst="line">
            <a:avLst/>
          </a:prstGeom>
          <a:ln w="28575" cmpd="sng">
            <a:gradFill flip="none" rotWithShape="1">
              <a:gsLst>
                <a:gs pos="49000">
                  <a:srgbClr val="FFFF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2">
            <a:alphaModFix amt="9000"/>
          </a:blip>
          <a:stretch>
            <a:fillRect/>
          </a:stretch>
        </p:blipFill>
        <p:spPr>
          <a:xfrm>
            <a:off x="114300" y="180133"/>
            <a:ext cx="8851900" cy="6675120"/>
          </a:xfrm>
          <a:prstGeom prst="rect">
            <a:avLst/>
          </a:prstGeom>
          <a:noFill/>
        </p:spPr>
      </p:pic>
      <p:sp>
        <p:nvSpPr>
          <p:cNvPr id="27" name="Rectangle 26"/>
          <p:cNvSpPr/>
          <p:nvPr/>
        </p:nvSpPr>
        <p:spPr>
          <a:xfrm>
            <a:off x="78014" y="71277"/>
            <a:ext cx="8996135" cy="1187237"/>
          </a:xfrm>
          <a:prstGeom prst="rect">
            <a:avLst/>
          </a:prstGeom>
          <a:gradFill flip="none" rotWithShape="1">
            <a:gsLst>
              <a:gs pos="80000">
                <a:srgbClr val="FFFF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931400" y="4648200"/>
            <a:ext cx="184666" cy="369332"/>
          </a:xfrm>
          <a:prstGeom prst="rect">
            <a:avLst/>
          </a:prstGeom>
          <a:noFill/>
        </p:spPr>
        <p:txBody>
          <a:bodyPr wrap="none" rtlCol="0">
            <a:spAutoFit/>
          </a:bodyPr>
          <a:lstStyle/>
          <a:p>
            <a:endParaRPr lang="en-US" dirty="0"/>
          </a:p>
        </p:txBody>
      </p:sp>
      <p:sp>
        <p:nvSpPr>
          <p:cNvPr id="26" name="Rectangle 25"/>
          <p:cNvSpPr/>
          <p:nvPr/>
        </p:nvSpPr>
        <p:spPr>
          <a:xfrm>
            <a:off x="69850" y="63500"/>
            <a:ext cx="9004300" cy="6731000"/>
          </a:xfrm>
          <a:prstGeom prst="rect">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3750499" y="6159494"/>
            <a:ext cx="1642496" cy="614767"/>
            <a:chOff x="3750499" y="6159494"/>
            <a:chExt cx="1642496" cy="614767"/>
          </a:xfrm>
        </p:grpSpPr>
        <p:sp>
          <p:nvSpPr>
            <p:cNvPr id="30" name="Rectangle 29"/>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p:nvPr userDrawn="1"/>
          </p:nvGrpSpPr>
          <p:grpSpPr>
            <a:xfrm>
              <a:off x="4202642" y="6159494"/>
              <a:ext cx="738717" cy="614767"/>
              <a:chOff x="3617384" y="4753423"/>
              <a:chExt cx="1909233" cy="1639844"/>
            </a:xfrm>
          </p:grpSpPr>
          <p:pic>
            <p:nvPicPr>
              <p:cNvPr id="37" name="Picture 36" descr="ORTIi_RGB_Color_Logo.gif"/>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38" name="Picture 37" descr="ORTIi_RGB_Color_Logo.pdf"/>
              <p:cNvPicPr>
                <a:picLocks noChangeAspect="1"/>
              </p:cNvPicPr>
              <p:nvPr userDrawn="1"/>
            </p:nvPicPr>
            <p:blipFill rotWithShape="1">
              <a:blip r:embed="rId5">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14" name="Content Placeholder 2"/>
          <p:cNvSpPr>
            <a:spLocks noGrp="1"/>
          </p:cNvSpPr>
          <p:nvPr>
            <p:ph idx="1"/>
          </p:nvPr>
        </p:nvSpPr>
        <p:spPr>
          <a:xfrm>
            <a:off x="457200" y="1502303"/>
            <a:ext cx="8229600" cy="4521126"/>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180132"/>
            <a:ext cx="8229600" cy="981011"/>
          </a:xfrm>
        </p:spPr>
        <p:txBody>
          <a:bodyPr/>
          <a:lstStyle>
            <a:lvl1pPr>
              <a:defRPr>
                <a:solidFill>
                  <a:srgbClr val="0000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630547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00199E2-3056-4475-A8B9-C85504438EF1}" type="slidenum">
              <a:rPr lang="en-US" smtClean="0"/>
              <a:pPr/>
              <a:t>‹#›</a:t>
            </a:fld>
            <a:endParaRPr lang="en-US"/>
          </a:p>
        </p:txBody>
      </p:sp>
    </p:spTree>
    <p:extLst>
      <p:ext uri="{BB962C8B-B14F-4D97-AF65-F5344CB8AC3E}">
        <p14:creationId xmlns:p14="http://schemas.microsoft.com/office/powerpoint/2010/main" val="164825397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7" r:id="rId15"/>
  </p:sldLayoutIdLst>
  <p:txStyles>
    <p:titleStyle>
      <a:lvl1pPr algn="ctr" defTabSz="457200" rtl="0" eaLnBrk="1" latinLnBrk="0" hangingPunct="1">
        <a:spcBef>
          <a:spcPct val="0"/>
        </a:spcBef>
        <a:buNone/>
        <a:defRPr sz="4800" b="1" i="0" kern="1200">
          <a:solidFill>
            <a:srgbClr val="000000"/>
          </a:solidFill>
          <a:latin typeface="Goudy Old Style"/>
          <a:ea typeface="+mj-ea"/>
          <a:cs typeface="Goudy Old Style"/>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b="0" i="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b="0" i="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hyperlink" Target="http://www.aea11.k12.ia.us/" TargetMode="External"/><Relationship Id="rId4" Type="http://schemas.openxmlformats.org/officeDocument/2006/relationships/image" Target="../media/image12.png"/><Relationship Id="rId5" Type="http://schemas.openxmlformats.org/officeDocument/2006/relationships/image" Target="../media/image13.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2.bin"/><Relationship Id="rId5" Type="http://schemas.openxmlformats.org/officeDocument/2006/relationships/package" Target="../embeddings/Microsoft_Word_Document2.docx"/><Relationship Id="rId6" Type="http://schemas.openxmlformats.org/officeDocument/2006/relationships/image" Target="../media/image2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30.png"/><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4.bin"/><Relationship Id="rId5" Type="http://schemas.openxmlformats.org/officeDocument/2006/relationships/package" Target="../embeddings/Microsoft_Word_Document4.docx"/><Relationship Id="rId6" Type="http://schemas.openxmlformats.org/officeDocument/2006/relationships/image" Target="../media/image31.png"/><Relationship Id="rId1" Type="http://schemas.openxmlformats.org/officeDocument/2006/relationships/vmlDrawing" Target="../drawings/vmlDrawing4.vml"/><Relationship Id="rId2"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nifdi.org/videos/reading-mastery-training-serie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w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normAutofit fontScale="85000" lnSpcReduction="20000"/>
          </a:bodyPr>
          <a:lstStyle/>
          <a:p>
            <a:pPr algn="ctr">
              <a:buNone/>
            </a:pPr>
            <a:r>
              <a:rPr lang="en-US" sz="3600" b="1" i="1" dirty="0" smtClean="0"/>
              <a:t>Intervention failure should be a rare event*</a:t>
            </a:r>
          </a:p>
          <a:p>
            <a:pPr algn="ctr">
              <a:buNone/>
            </a:pPr>
            <a:endParaRPr lang="en-US" sz="4000" b="1" i="1" dirty="0" smtClean="0"/>
          </a:p>
          <a:p>
            <a:pPr>
              <a:buNone/>
            </a:pPr>
            <a:endParaRPr lang="en-US" dirty="0" smtClean="0"/>
          </a:p>
          <a:p>
            <a:pPr>
              <a:buNone/>
            </a:pPr>
            <a:endParaRPr lang="en-US" dirty="0"/>
          </a:p>
        </p:txBody>
      </p:sp>
      <p:sp>
        <p:nvSpPr>
          <p:cNvPr id="2" name="Title 1"/>
          <p:cNvSpPr>
            <a:spLocks noGrp="1"/>
          </p:cNvSpPr>
          <p:nvPr>
            <p:ph type="ctrTitle"/>
          </p:nvPr>
        </p:nvSpPr>
        <p:spPr/>
        <p:txBody>
          <a:bodyPr>
            <a:normAutofit fontScale="90000"/>
          </a:bodyPr>
          <a:lstStyle/>
          <a:p>
            <a:r>
              <a:rPr lang="en-US" dirty="0" smtClean="0">
                <a:solidFill>
                  <a:schemeClr val="tx1"/>
                </a:solidFill>
              </a:rPr>
              <a:t>Developing &amp; Strengthening your Intervention System</a:t>
            </a:r>
            <a:endParaRPr lang="en-US" dirty="0">
              <a:solidFill>
                <a:schemeClr val="tx1"/>
              </a:solidFill>
            </a:endParaRPr>
          </a:p>
        </p:txBody>
      </p:sp>
      <p:sp>
        <p:nvSpPr>
          <p:cNvPr id="4" name="TextBox 3"/>
          <p:cNvSpPr txBox="1"/>
          <p:nvPr/>
        </p:nvSpPr>
        <p:spPr>
          <a:xfrm>
            <a:off x="6553200" y="6324600"/>
            <a:ext cx="2438400" cy="369332"/>
          </a:xfrm>
          <a:prstGeom prst="rect">
            <a:avLst/>
          </a:prstGeom>
          <a:noFill/>
        </p:spPr>
        <p:txBody>
          <a:bodyPr wrap="square" rtlCol="0">
            <a:spAutoFit/>
          </a:bodyPr>
          <a:lstStyle/>
          <a:p>
            <a:r>
              <a:rPr lang="en-US" dirty="0" smtClean="0">
                <a:latin typeface="Optima"/>
                <a:cs typeface="Optima"/>
              </a:rPr>
              <a:t>*</a:t>
            </a:r>
            <a:r>
              <a:rPr lang="en-US" dirty="0" err="1" smtClean="0">
                <a:latin typeface="Optima"/>
                <a:cs typeface="Optima"/>
              </a:rPr>
              <a:t>VanDerHyden</a:t>
            </a:r>
            <a:r>
              <a:rPr lang="en-US" dirty="0" smtClean="0">
                <a:latin typeface="Optima"/>
                <a:cs typeface="Optima"/>
              </a:rPr>
              <a:t> &amp; Tilly</a:t>
            </a:r>
            <a:endParaRPr lang="en-US" dirty="0">
              <a:latin typeface="Optima"/>
              <a:cs typeface="Optim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b="1" i="1" dirty="0" smtClean="0"/>
              <a:t>Intervention Placement Meetings</a:t>
            </a:r>
          </a:p>
          <a:p>
            <a:r>
              <a:rPr lang="en-US" dirty="0"/>
              <a:t>P</a:t>
            </a:r>
            <a:r>
              <a:rPr lang="en-US" dirty="0" smtClean="0"/>
              <a:t>ercentage of students who receive interventions</a:t>
            </a:r>
          </a:p>
          <a:p>
            <a:r>
              <a:rPr lang="en-US" dirty="0" smtClean="0"/>
              <a:t>Placing students into the appropriate intervention to match their skill need</a:t>
            </a:r>
          </a:p>
          <a:p>
            <a:r>
              <a:rPr lang="en-US" dirty="0" smtClean="0"/>
              <a:t>Student Intervention Profile (intervention tracking sheet)</a:t>
            </a:r>
          </a:p>
          <a:p>
            <a:pPr marL="0" indent="0">
              <a:buNone/>
            </a:pPr>
            <a:endParaRPr lang="en-US" dirty="0" smtClean="0"/>
          </a:p>
          <a:p>
            <a:endParaRPr lang="en-US" dirty="0"/>
          </a:p>
        </p:txBody>
      </p:sp>
      <p:sp>
        <p:nvSpPr>
          <p:cNvPr id="2" name="Title 1"/>
          <p:cNvSpPr>
            <a:spLocks noGrp="1"/>
          </p:cNvSpPr>
          <p:nvPr>
            <p:ph type="title"/>
          </p:nvPr>
        </p:nvSpPr>
        <p:spPr/>
        <p:txBody>
          <a:bodyPr>
            <a:normAutofit fontScale="90000"/>
          </a:bodyPr>
          <a:lstStyle/>
          <a:p>
            <a:r>
              <a:rPr lang="en-US" dirty="0" smtClean="0"/>
              <a:t>What does the district standardize?</a:t>
            </a:r>
            <a:endParaRPr lang="en-US" dirty="0"/>
          </a:p>
        </p:txBody>
      </p:sp>
      <p:pic>
        <p:nvPicPr>
          <p:cNvPr id="4" name="Content Placeholder 3"/>
          <p:cNvPicPr>
            <a:picLocks noChangeAspect="1"/>
          </p:cNvPicPr>
          <p:nvPr/>
        </p:nvPicPr>
        <p:blipFill>
          <a:blip r:embed="rId2"/>
          <a:srcRect t="3298" b="3298"/>
          <a:stretch>
            <a:fillRect/>
          </a:stretch>
        </p:blipFill>
        <p:spPr>
          <a:xfrm>
            <a:off x="6172200" y="4876800"/>
            <a:ext cx="2819400" cy="1763632"/>
          </a:xfrm>
          <a:prstGeom prst="rect">
            <a:avLst/>
          </a:prstGeom>
        </p:spPr>
      </p:pic>
    </p:spTree>
    <p:extLst>
      <p:ext uri="{BB962C8B-B14F-4D97-AF65-F5344CB8AC3E}">
        <p14:creationId xmlns:p14="http://schemas.microsoft.com/office/powerpoint/2010/main" val="25265354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b="1" i="1" dirty="0" smtClean="0"/>
              <a:t>Progress Monitoring</a:t>
            </a:r>
          </a:p>
          <a:p>
            <a:r>
              <a:rPr lang="en-US" dirty="0"/>
              <a:t>Progress Monitoring </a:t>
            </a:r>
            <a:r>
              <a:rPr lang="en-US" dirty="0" smtClean="0"/>
              <a:t>(who, how, when)</a:t>
            </a:r>
            <a:endParaRPr lang="en-US" dirty="0"/>
          </a:p>
          <a:p>
            <a:pPr marL="0" indent="0">
              <a:buNone/>
            </a:pPr>
            <a:endParaRPr lang="en-US" dirty="0"/>
          </a:p>
        </p:txBody>
      </p:sp>
      <p:sp>
        <p:nvSpPr>
          <p:cNvPr id="2" name="Title 1"/>
          <p:cNvSpPr>
            <a:spLocks noGrp="1"/>
          </p:cNvSpPr>
          <p:nvPr>
            <p:ph type="title"/>
          </p:nvPr>
        </p:nvSpPr>
        <p:spPr/>
        <p:txBody>
          <a:bodyPr>
            <a:normAutofit fontScale="90000"/>
          </a:bodyPr>
          <a:lstStyle/>
          <a:p>
            <a:r>
              <a:rPr lang="en-US" dirty="0" smtClean="0"/>
              <a:t>What does the district standardize?</a:t>
            </a:r>
            <a:endParaRPr lang="en-US" dirty="0"/>
          </a:p>
        </p:txBody>
      </p:sp>
      <p:pic>
        <p:nvPicPr>
          <p:cNvPr id="4" name="Content Placeholder 3"/>
          <p:cNvPicPr>
            <a:picLocks noChangeAspect="1"/>
          </p:cNvPicPr>
          <p:nvPr/>
        </p:nvPicPr>
        <p:blipFill>
          <a:blip r:embed="rId2"/>
          <a:srcRect t="3298" b="3298"/>
          <a:stretch>
            <a:fillRect/>
          </a:stretch>
        </p:blipFill>
        <p:spPr>
          <a:xfrm>
            <a:off x="6019800" y="4876800"/>
            <a:ext cx="2971800" cy="1858963"/>
          </a:xfrm>
          <a:prstGeom prst="rect">
            <a:avLst/>
          </a:prstGeom>
        </p:spPr>
      </p:pic>
    </p:spTree>
    <p:extLst>
      <p:ext uri="{BB962C8B-B14F-4D97-AF65-F5344CB8AC3E}">
        <p14:creationId xmlns:p14="http://schemas.microsoft.com/office/powerpoint/2010/main" val="24864586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b="1" i="1" dirty="0" smtClean="0"/>
              <a:t>Group Intervention Review Meetings</a:t>
            </a:r>
          </a:p>
          <a:p>
            <a:endParaRPr lang="en-US" dirty="0"/>
          </a:p>
          <a:p>
            <a:r>
              <a:rPr lang="en-US" dirty="0" smtClean="0"/>
              <a:t>Criteria for changing an intervention</a:t>
            </a:r>
          </a:p>
          <a:p>
            <a:r>
              <a:rPr lang="en-US" dirty="0" smtClean="0"/>
              <a:t>What constitutes an intervention change</a:t>
            </a:r>
          </a:p>
          <a:p>
            <a:r>
              <a:rPr lang="en-US" dirty="0" smtClean="0"/>
              <a:t>Meetings: who, how, when</a:t>
            </a:r>
            <a:endParaRPr lang="en-US" dirty="0"/>
          </a:p>
        </p:txBody>
      </p:sp>
      <p:sp>
        <p:nvSpPr>
          <p:cNvPr id="2" name="Title 1"/>
          <p:cNvSpPr>
            <a:spLocks noGrp="1"/>
          </p:cNvSpPr>
          <p:nvPr>
            <p:ph type="title"/>
          </p:nvPr>
        </p:nvSpPr>
        <p:spPr/>
        <p:txBody>
          <a:bodyPr>
            <a:normAutofit fontScale="90000"/>
          </a:bodyPr>
          <a:lstStyle/>
          <a:p>
            <a:r>
              <a:rPr lang="en-US" dirty="0" smtClean="0"/>
              <a:t>What does the district standardize?</a:t>
            </a:r>
            <a:endParaRPr lang="en-US" dirty="0"/>
          </a:p>
        </p:txBody>
      </p:sp>
      <p:pic>
        <p:nvPicPr>
          <p:cNvPr id="4" name="Content Placeholder 3"/>
          <p:cNvPicPr>
            <a:picLocks noChangeAspect="1"/>
          </p:cNvPicPr>
          <p:nvPr/>
        </p:nvPicPr>
        <p:blipFill>
          <a:blip r:embed="rId2"/>
          <a:srcRect t="3298" b="3298"/>
          <a:stretch>
            <a:fillRect/>
          </a:stretch>
        </p:blipFill>
        <p:spPr>
          <a:xfrm>
            <a:off x="6019800" y="4800600"/>
            <a:ext cx="2971800" cy="1858963"/>
          </a:xfrm>
          <a:prstGeom prst="rect">
            <a:avLst/>
          </a:prstGeom>
        </p:spPr>
      </p:pic>
    </p:spTree>
    <p:extLst>
      <p:ext uri="{BB962C8B-B14F-4D97-AF65-F5344CB8AC3E}">
        <p14:creationId xmlns:p14="http://schemas.microsoft.com/office/powerpoint/2010/main" val="29158002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1"/>
          </p:nvPr>
        </p:nvSpPr>
        <p:spPr/>
        <p:txBody>
          <a:bodyPr/>
          <a:lstStyle/>
          <a:p>
            <a:r>
              <a:rPr lang="en-US" dirty="0" smtClean="0"/>
              <a:t>What it is not…</a:t>
            </a:r>
            <a:endParaRPr lang="en-US" dirty="0"/>
          </a:p>
        </p:txBody>
      </p:sp>
      <p:sp>
        <p:nvSpPr>
          <p:cNvPr id="4" name="Text Placeholder 3"/>
          <p:cNvSpPr>
            <a:spLocks noGrp="1"/>
          </p:cNvSpPr>
          <p:nvPr>
            <p:ph idx="1"/>
          </p:nvPr>
        </p:nvSpPr>
        <p:spPr/>
        <p:txBody>
          <a:bodyPr/>
          <a:lstStyle/>
          <a:p>
            <a:r>
              <a:rPr lang="en-US" dirty="0" smtClean="0"/>
              <a:t>What it is….</a:t>
            </a:r>
            <a:endParaRPr lang="en-US" dirty="0"/>
          </a:p>
        </p:txBody>
      </p:sp>
      <p:sp>
        <p:nvSpPr>
          <p:cNvPr id="2" name="Title 1"/>
          <p:cNvSpPr>
            <a:spLocks noGrp="1"/>
          </p:cNvSpPr>
          <p:nvPr>
            <p:ph type="title"/>
          </p:nvPr>
        </p:nvSpPr>
        <p:spPr/>
        <p:txBody>
          <a:bodyPr/>
          <a:lstStyle/>
          <a:p>
            <a:r>
              <a:rPr lang="en-US" dirty="0" smtClean="0"/>
              <a:t>Think Time: Standardizing</a:t>
            </a:r>
            <a:endParaRPr lang="en-US" dirty="0"/>
          </a:p>
        </p:txBody>
      </p:sp>
    </p:spTree>
    <p:extLst>
      <p:ext uri="{BB962C8B-B14F-4D97-AF65-F5344CB8AC3E}">
        <p14:creationId xmlns:p14="http://schemas.microsoft.com/office/powerpoint/2010/main" val="3071730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smtClean="0"/>
              <a:t>Why</a:t>
            </a:r>
            <a:r>
              <a:rPr lang="en-US" dirty="0" smtClean="0"/>
              <a:t> is standardizing important for your intervention system?</a:t>
            </a:r>
          </a:p>
          <a:p>
            <a:r>
              <a:rPr lang="en-US" b="1" dirty="0" smtClean="0"/>
              <a:t>How</a:t>
            </a:r>
            <a:r>
              <a:rPr lang="en-US" dirty="0" smtClean="0"/>
              <a:t> can you communicate what it is &amp; why it is important to staff?</a:t>
            </a:r>
          </a:p>
          <a:p>
            <a:r>
              <a:rPr lang="en-US" b="1" dirty="0" smtClean="0"/>
              <a:t>What</a:t>
            </a:r>
            <a:r>
              <a:rPr lang="en-US" dirty="0" smtClean="0"/>
              <a:t> barriers have you encountered and how have you overcome some of them in regards to “standardizing?”</a:t>
            </a:r>
          </a:p>
          <a:p>
            <a:endParaRPr lang="en-US" dirty="0"/>
          </a:p>
          <a:p>
            <a:pPr marL="0" indent="0">
              <a:buNone/>
            </a:pPr>
            <a:endParaRPr lang="en-US" dirty="0" smtClean="0"/>
          </a:p>
        </p:txBody>
      </p:sp>
      <p:sp>
        <p:nvSpPr>
          <p:cNvPr id="2" name="Title 1"/>
          <p:cNvSpPr>
            <a:spLocks noGrp="1"/>
          </p:cNvSpPr>
          <p:nvPr>
            <p:ph type="title"/>
          </p:nvPr>
        </p:nvSpPr>
        <p:spPr/>
        <p:txBody>
          <a:bodyPr/>
          <a:lstStyle/>
          <a:p>
            <a:r>
              <a:rPr lang="en-US" dirty="0" smtClean="0"/>
              <a:t>Talk Time</a:t>
            </a:r>
            <a:endParaRPr lang="en-US" dirty="0"/>
          </a:p>
        </p:txBody>
      </p:sp>
    </p:spTree>
    <p:extLst>
      <p:ext uri="{BB962C8B-B14F-4D97-AF65-F5344CB8AC3E}">
        <p14:creationId xmlns:p14="http://schemas.microsoft.com/office/powerpoint/2010/main" val="874380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i="1" dirty="0" smtClean="0">
                <a:solidFill>
                  <a:srgbClr val="FF0000"/>
                </a:solidFill>
              </a:rPr>
              <a:t>Interventions</a:t>
            </a:r>
          </a:p>
          <a:p>
            <a:r>
              <a:rPr lang="en-US" dirty="0" smtClean="0">
                <a:solidFill>
                  <a:srgbClr val="FF0000"/>
                </a:solidFill>
              </a:rPr>
              <a:t>Understanding of what constitutes an intervention</a:t>
            </a:r>
          </a:p>
          <a:p>
            <a:r>
              <a:rPr lang="en-US" dirty="0">
                <a:solidFill>
                  <a:srgbClr val="000000"/>
                </a:solidFill>
              </a:rPr>
              <a:t>Standard Reading Protocol </a:t>
            </a:r>
          </a:p>
          <a:p>
            <a:pPr lvl="1"/>
            <a:r>
              <a:rPr lang="en-US" dirty="0">
                <a:solidFill>
                  <a:srgbClr val="000000"/>
                </a:solidFill>
              </a:rPr>
              <a:t>What interventions</a:t>
            </a:r>
          </a:p>
          <a:p>
            <a:pPr lvl="1"/>
            <a:r>
              <a:rPr lang="en-US" dirty="0">
                <a:solidFill>
                  <a:srgbClr val="000000"/>
                </a:solidFill>
              </a:rPr>
              <a:t>How much time</a:t>
            </a:r>
          </a:p>
          <a:p>
            <a:pPr lvl="1"/>
            <a:r>
              <a:rPr lang="en-US" dirty="0" smtClean="0">
                <a:solidFill>
                  <a:srgbClr val="000000"/>
                </a:solidFill>
              </a:rPr>
              <a:t>Group size</a:t>
            </a:r>
          </a:p>
          <a:p>
            <a:r>
              <a:rPr lang="en-US" dirty="0" smtClean="0">
                <a:solidFill>
                  <a:srgbClr val="000000"/>
                </a:solidFill>
              </a:rPr>
              <a:t>Fidelity (who, how, when)</a:t>
            </a:r>
            <a:endParaRPr lang="en-US" dirty="0">
              <a:solidFill>
                <a:srgbClr val="000000"/>
              </a:solidFill>
            </a:endParaRPr>
          </a:p>
          <a:p>
            <a:endParaRPr lang="en-US" dirty="0"/>
          </a:p>
        </p:txBody>
      </p:sp>
      <p:sp>
        <p:nvSpPr>
          <p:cNvPr id="2" name="Title 1"/>
          <p:cNvSpPr>
            <a:spLocks noGrp="1"/>
          </p:cNvSpPr>
          <p:nvPr>
            <p:ph type="title"/>
          </p:nvPr>
        </p:nvSpPr>
        <p:spPr/>
        <p:txBody>
          <a:bodyPr>
            <a:normAutofit fontScale="90000"/>
          </a:bodyPr>
          <a:lstStyle/>
          <a:p>
            <a:r>
              <a:rPr lang="en-US" dirty="0" smtClean="0"/>
              <a:t>What does the district standardize?</a:t>
            </a:r>
            <a:endParaRPr lang="en-US" dirty="0"/>
          </a:p>
        </p:txBody>
      </p:sp>
      <p:pic>
        <p:nvPicPr>
          <p:cNvPr id="4" name="Content Placeholder 3"/>
          <p:cNvPicPr>
            <a:picLocks noChangeAspect="1"/>
          </p:cNvPicPr>
          <p:nvPr/>
        </p:nvPicPr>
        <p:blipFill>
          <a:blip r:embed="rId2"/>
          <a:srcRect t="3298" b="3298"/>
          <a:stretch>
            <a:fillRect/>
          </a:stretch>
        </p:blipFill>
        <p:spPr>
          <a:xfrm>
            <a:off x="6154682" y="4572000"/>
            <a:ext cx="2971800" cy="1858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03688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52400" y="1692274"/>
            <a:ext cx="8763000" cy="3870325"/>
          </a:xfrm>
          <a:prstGeom prst="rect">
            <a:avLst/>
          </a:prstGeom>
        </p:spPr>
      </p:pic>
      <p:sp>
        <p:nvSpPr>
          <p:cNvPr id="10" name="Rectangle 9"/>
          <p:cNvSpPr/>
          <p:nvPr/>
        </p:nvSpPr>
        <p:spPr>
          <a:xfrm>
            <a:off x="1295400" y="2133600"/>
            <a:ext cx="1905000" cy="16764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District Work…..</a:t>
            </a:r>
            <a:endParaRPr lang="en-US" dirty="0"/>
          </a:p>
        </p:txBody>
      </p:sp>
    </p:spTree>
    <p:extLst>
      <p:ext uri="{BB962C8B-B14F-4D97-AF65-F5344CB8AC3E}">
        <p14:creationId xmlns:p14="http://schemas.microsoft.com/office/powerpoint/2010/main" val="34612825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i="1" dirty="0" smtClean="0"/>
              <a:t>Scientifically, research based instructional intervention</a:t>
            </a:r>
          </a:p>
          <a:p>
            <a:pPr>
              <a:buNone/>
            </a:pPr>
            <a:endParaRPr lang="en-US" i="1" dirty="0" smtClean="0"/>
          </a:p>
          <a:p>
            <a:pPr>
              <a:buNone/>
            </a:pPr>
            <a:r>
              <a:rPr lang="en-US" sz="2800" dirty="0" smtClean="0"/>
              <a:t>An intervention matched to student need that has been demonstrated through </a:t>
            </a:r>
            <a:r>
              <a:rPr lang="en-US" sz="2800" dirty="0" smtClean="0">
                <a:solidFill>
                  <a:srgbClr val="FF0000"/>
                </a:solidFill>
              </a:rPr>
              <a:t>scientific research and practice </a:t>
            </a:r>
            <a:r>
              <a:rPr lang="en-US" sz="2800" dirty="0" smtClean="0"/>
              <a:t>to produce </a:t>
            </a:r>
            <a:r>
              <a:rPr lang="en-US" sz="2800" dirty="0" smtClean="0">
                <a:solidFill>
                  <a:srgbClr val="FF0000"/>
                </a:solidFill>
              </a:rPr>
              <a:t>high learning rates </a:t>
            </a:r>
            <a:r>
              <a:rPr lang="en-US" sz="2800" dirty="0" smtClean="0"/>
              <a:t>for </a:t>
            </a:r>
            <a:r>
              <a:rPr lang="en-US" sz="2800" i="1" dirty="0" smtClean="0"/>
              <a:t>most </a:t>
            </a:r>
            <a:r>
              <a:rPr lang="en-US" sz="2800" dirty="0" smtClean="0"/>
              <a:t>students (NASDSE, 2008)</a:t>
            </a:r>
          </a:p>
          <a:p>
            <a:pPr>
              <a:buNone/>
            </a:pPr>
            <a:endParaRPr lang="en-US" dirty="0" smtClean="0"/>
          </a:p>
          <a:p>
            <a:pPr>
              <a:buNone/>
            </a:pPr>
            <a:endParaRPr lang="en-US" dirty="0"/>
          </a:p>
        </p:txBody>
      </p:sp>
      <p:sp>
        <p:nvSpPr>
          <p:cNvPr id="2" name="Title 1"/>
          <p:cNvSpPr>
            <a:spLocks noGrp="1"/>
          </p:cNvSpPr>
          <p:nvPr>
            <p:ph type="title"/>
          </p:nvPr>
        </p:nvSpPr>
        <p:spPr/>
        <p:txBody>
          <a:bodyPr/>
          <a:lstStyle/>
          <a:p>
            <a:r>
              <a:rPr lang="en-US" dirty="0" smtClean="0"/>
              <a:t>What is an intervention?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0-08 at 10.30.54 AM.png"/>
          <p:cNvPicPr>
            <a:picLocks noGrp="1" noChangeAspect="1"/>
          </p:cNvPicPr>
          <p:nvPr>
            <p:ph idx="1"/>
          </p:nvPr>
        </p:nvPicPr>
        <p:blipFill>
          <a:blip r:embed="rId2">
            <a:extLst>
              <a:ext uri="{28A0092B-C50C-407E-A947-70E740481C1C}">
                <a14:useLocalDpi xmlns:a14="http://schemas.microsoft.com/office/drawing/2010/main" val="0"/>
              </a:ext>
            </a:extLst>
          </a:blip>
          <a:srcRect t="1086" b="1086"/>
          <a:stretch>
            <a:fillRect/>
          </a:stretch>
        </p:blipFill>
        <p:spPr/>
      </p:pic>
      <p:sp>
        <p:nvSpPr>
          <p:cNvPr id="3" name="Title 2"/>
          <p:cNvSpPr>
            <a:spLocks noGrp="1"/>
          </p:cNvSpPr>
          <p:nvPr>
            <p:ph type="title"/>
          </p:nvPr>
        </p:nvSpPr>
        <p:spPr>
          <a:xfrm>
            <a:off x="457200" y="228600"/>
            <a:ext cx="8229600" cy="981011"/>
          </a:xfrm>
        </p:spPr>
        <p:txBody>
          <a:bodyPr>
            <a:normAutofit/>
          </a:bodyPr>
          <a:lstStyle/>
          <a:p>
            <a:r>
              <a:rPr lang="en-US" dirty="0" smtClean="0"/>
              <a:t>We need to catch them up</a:t>
            </a:r>
            <a:r>
              <a:rPr lang="en-US" dirty="0"/>
              <a:t>!</a:t>
            </a:r>
          </a:p>
        </p:txBody>
      </p:sp>
    </p:spTree>
    <p:extLst>
      <p:ext uri="{BB962C8B-B14F-4D97-AF65-F5344CB8AC3E}">
        <p14:creationId xmlns:p14="http://schemas.microsoft.com/office/powerpoint/2010/main" val="25562788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1"/>
          </p:nvPr>
        </p:nvSpPr>
        <p:spPr/>
        <p:txBody>
          <a:bodyPr>
            <a:normAutofit fontScale="92500" lnSpcReduction="20000"/>
          </a:bodyPr>
          <a:lstStyle/>
          <a:p>
            <a:r>
              <a:rPr lang="en-US" dirty="0"/>
              <a:t>Differentiated instruction using small groups within the core reading block/reading program.</a:t>
            </a:r>
          </a:p>
          <a:p>
            <a:r>
              <a:rPr lang="en-US" dirty="0"/>
              <a:t>Programs/materials developed by teachers/specialists on staff</a:t>
            </a:r>
          </a:p>
          <a:p>
            <a:pPr marL="0" indent="0">
              <a:buNone/>
            </a:pP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Provided to students who are below benchmark</a:t>
            </a:r>
          </a:p>
          <a:p>
            <a:r>
              <a:rPr lang="en-US" dirty="0" smtClean="0"/>
              <a:t>Provided OUTSIDE of core instruction time</a:t>
            </a:r>
          </a:p>
          <a:p>
            <a:r>
              <a:rPr lang="en-US" dirty="0" smtClean="0"/>
              <a:t>Provided to address foundational skills</a:t>
            </a:r>
          </a:p>
          <a:p>
            <a:pPr lvl="1"/>
            <a:r>
              <a:rPr lang="en-US" dirty="0" smtClean="0"/>
              <a:t>mastery</a:t>
            </a:r>
          </a:p>
          <a:p>
            <a:endParaRPr lang="en-US" dirty="0"/>
          </a:p>
        </p:txBody>
      </p:sp>
      <p:sp>
        <p:nvSpPr>
          <p:cNvPr id="6" name="Text Placeholder 5"/>
          <p:cNvSpPr>
            <a:spLocks noGrp="1"/>
          </p:cNvSpPr>
          <p:nvPr>
            <p:ph type="body" sz="quarter" idx="13"/>
          </p:nvPr>
        </p:nvSpPr>
        <p:spPr/>
        <p:txBody>
          <a:bodyPr>
            <a:normAutofit/>
          </a:bodyPr>
          <a:lstStyle/>
          <a:p>
            <a:r>
              <a:rPr lang="en-US" b="1" dirty="0" smtClean="0"/>
              <a:t>An intervention is not….</a:t>
            </a:r>
            <a:endParaRPr lang="en-US" b="1" dirty="0"/>
          </a:p>
        </p:txBody>
      </p:sp>
      <p:sp>
        <p:nvSpPr>
          <p:cNvPr id="5" name="Text Placeholder 4"/>
          <p:cNvSpPr>
            <a:spLocks noGrp="1"/>
          </p:cNvSpPr>
          <p:nvPr>
            <p:ph type="body" sz="quarter" idx="12"/>
          </p:nvPr>
        </p:nvSpPr>
        <p:spPr/>
        <p:txBody>
          <a:bodyPr>
            <a:normAutofit/>
          </a:bodyPr>
          <a:lstStyle/>
          <a:p>
            <a:r>
              <a:rPr lang="en-US" b="1" dirty="0" smtClean="0"/>
              <a:t>An intervention is…..</a:t>
            </a:r>
            <a:endParaRPr lang="en-US" b="1" dirty="0"/>
          </a:p>
        </p:txBody>
      </p:sp>
      <p:sp>
        <p:nvSpPr>
          <p:cNvPr id="2" name="Title 1"/>
          <p:cNvSpPr>
            <a:spLocks noGrp="1"/>
          </p:cNvSpPr>
          <p:nvPr>
            <p:ph type="title"/>
          </p:nvPr>
        </p:nvSpPr>
        <p:spPr/>
        <p:txBody>
          <a:bodyPr/>
          <a:lstStyle/>
          <a:p>
            <a:r>
              <a:rPr lang="en-US" dirty="0" smtClean="0"/>
              <a:t>Interventions</a:t>
            </a:r>
            <a:endParaRPr lang="en-US" dirty="0"/>
          </a:p>
        </p:txBody>
      </p:sp>
    </p:spTree>
    <p:extLst>
      <p:ext uri="{BB962C8B-B14F-4D97-AF65-F5344CB8AC3E}">
        <p14:creationId xmlns:p14="http://schemas.microsoft.com/office/powerpoint/2010/main" val="437666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826874" y="1308755"/>
            <a:ext cx="1490253" cy="4195287"/>
          </a:xfrm>
          <a:prstGeom prst="rect">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pPr>
            <a:r>
              <a:rPr lang="en-US" b="1" dirty="0">
                <a:solidFill>
                  <a:prstClr val="black"/>
                </a:solidFill>
                <a:latin typeface="Optima"/>
                <a:cs typeface="Optima"/>
              </a:rPr>
              <a:t>Data-Based Decision Making with Decision Rules</a:t>
            </a:r>
          </a:p>
          <a:p>
            <a:pPr algn="ctr"/>
            <a:endParaRPr lang="en-US" b="1" dirty="0">
              <a:solidFill>
                <a:prstClr val="black"/>
              </a:solidFill>
              <a:latin typeface="Optima"/>
              <a:cs typeface="Optima"/>
            </a:endParaRPr>
          </a:p>
          <a:p>
            <a:pPr algn="ctr"/>
            <a:endParaRPr lang="en-US" b="1" dirty="0">
              <a:solidFill>
                <a:prstClr val="black"/>
              </a:solidFill>
              <a:latin typeface="Optima"/>
              <a:cs typeface="Optima"/>
            </a:endParaRPr>
          </a:p>
          <a:p>
            <a:pPr algn="ctr"/>
            <a:endParaRPr lang="en-US" b="1" dirty="0">
              <a:solidFill>
                <a:prstClr val="black"/>
              </a:solidFill>
              <a:latin typeface="Optima"/>
              <a:cs typeface="Optima"/>
            </a:endParaRPr>
          </a:p>
          <a:p>
            <a:pPr algn="ctr"/>
            <a:endParaRPr lang="en-US" b="1" dirty="0">
              <a:solidFill>
                <a:prstClr val="black"/>
              </a:solidFill>
              <a:latin typeface="Optima"/>
              <a:cs typeface="Optima"/>
            </a:endParaRPr>
          </a:p>
        </p:txBody>
      </p:sp>
      <p:sp>
        <p:nvSpPr>
          <p:cNvPr id="22" name="Rectangle 21"/>
          <p:cNvSpPr/>
          <p:nvPr/>
        </p:nvSpPr>
        <p:spPr>
          <a:xfrm>
            <a:off x="6622854" y="1308755"/>
            <a:ext cx="1490253" cy="4185421"/>
          </a:xfrm>
          <a:prstGeom prst="rect">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latin typeface="Optima"/>
                <a:cs typeface="Optima"/>
              </a:rPr>
              <a:t>Training Coaching</a:t>
            </a:r>
          </a:p>
          <a:p>
            <a:pPr algn="ctr"/>
            <a:r>
              <a:rPr lang="en-US" b="1" dirty="0">
                <a:solidFill>
                  <a:srgbClr val="000000"/>
                </a:solidFill>
                <a:latin typeface="Optima"/>
                <a:cs typeface="Optima"/>
              </a:rPr>
              <a:t>Fidelity</a:t>
            </a: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p:txBody>
      </p:sp>
      <p:sp>
        <p:nvSpPr>
          <p:cNvPr id="7" name="Rectangle 6"/>
          <p:cNvSpPr/>
          <p:nvPr/>
        </p:nvSpPr>
        <p:spPr>
          <a:xfrm>
            <a:off x="1127409" y="1308756"/>
            <a:ext cx="1490253" cy="4185420"/>
          </a:xfrm>
          <a:prstGeom prst="rect">
            <a:avLst/>
          </a:prstGeom>
          <a:solidFill>
            <a:schemeClr val="bg1">
              <a:lumMod val="50000"/>
            </a:schemeClr>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prstClr val="black"/>
                </a:solidFill>
                <a:latin typeface="Optima"/>
                <a:cs typeface="Optima"/>
              </a:rPr>
              <a:t>Standards of </a:t>
            </a:r>
          </a:p>
          <a:p>
            <a:pPr algn="ctr"/>
            <a:r>
              <a:rPr lang="en-US" sz="2000" b="1" dirty="0">
                <a:solidFill>
                  <a:prstClr val="black"/>
                </a:solidFill>
                <a:latin typeface="Optima"/>
                <a:cs typeface="Optima"/>
              </a:rPr>
              <a:t>Practice</a:t>
            </a:r>
          </a:p>
          <a:p>
            <a:pPr algn="ctr"/>
            <a:endParaRPr lang="en-US" sz="2000" b="1" dirty="0">
              <a:solidFill>
                <a:prstClr val="black"/>
              </a:solidFill>
              <a:latin typeface="Optima"/>
              <a:cs typeface="Optima"/>
            </a:endParaRPr>
          </a:p>
          <a:p>
            <a:pPr algn="ctr"/>
            <a:endParaRPr lang="en-US" sz="2000" b="1" dirty="0">
              <a:solidFill>
                <a:prstClr val="black"/>
              </a:solidFill>
              <a:latin typeface="Optima"/>
              <a:cs typeface="Optima"/>
            </a:endParaRPr>
          </a:p>
          <a:p>
            <a:pPr algn="ctr"/>
            <a:endParaRPr lang="en-US" sz="2000" b="1" dirty="0">
              <a:solidFill>
                <a:prstClr val="black"/>
              </a:solidFill>
              <a:latin typeface="Optima"/>
              <a:cs typeface="Optima"/>
            </a:endParaRPr>
          </a:p>
        </p:txBody>
      </p:sp>
      <p:sp>
        <p:nvSpPr>
          <p:cNvPr id="3" name="Round Same Side Corner Rectangle 2"/>
          <p:cNvSpPr/>
          <p:nvPr/>
        </p:nvSpPr>
        <p:spPr>
          <a:xfrm>
            <a:off x="360415" y="5571923"/>
            <a:ext cx="8423171" cy="1166216"/>
          </a:xfrm>
          <a:prstGeom prst="round2SameRect">
            <a:avLst/>
          </a:prstGeom>
          <a:solidFill>
            <a:srgbClr val="81583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prstClr val="black"/>
                </a:solidFill>
                <a:latin typeface="Optima ExtraBlack"/>
                <a:cs typeface="Optima ExtraBlack"/>
              </a:rPr>
              <a:t>Culture</a:t>
            </a:r>
          </a:p>
        </p:txBody>
      </p:sp>
      <p:sp>
        <p:nvSpPr>
          <p:cNvPr id="8" name="Trapezoid 7"/>
          <p:cNvSpPr/>
          <p:nvPr/>
        </p:nvSpPr>
        <p:spPr>
          <a:xfrm>
            <a:off x="490002" y="4392750"/>
            <a:ext cx="2697844" cy="1127341"/>
          </a:xfrm>
          <a:prstGeom prst="trapezoid">
            <a:avLst/>
          </a:prstGeom>
          <a:solidFill>
            <a:schemeClr val="bg1">
              <a:lumMod val="50000"/>
            </a:schemeClr>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3200" dirty="0">
                <a:solidFill>
                  <a:srgbClr val="000000"/>
                </a:solidFill>
                <a:latin typeface="Optima ExtraBlack"/>
                <a:cs typeface="Optima ExtraBlack"/>
              </a:rPr>
              <a:t>Leadership</a:t>
            </a:r>
            <a:endParaRPr lang="en-US" dirty="0">
              <a:solidFill>
                <a:srgbClr val="000000"/>
              </a:solidFill>
              <a:latin typeface="Optima ExtraBlack"/>
              <a:cs typeface="Optima ExtraBlack"/>
            </a:endParaRPr>
          </a:p>
        </p:txBody>
      </p:sp>
      <p:sp>
        <p:nvSpPr>
          <p:cNvPr id="11" name="Trapezoid 10"/>
          <p:cNvSpPr/>
          <p:nvPr/>
        </p:nvSpPr>
        <p:spPr>
          <a:xfrm>
            <a:off x="3223078" y="4392750"/>
            <a:ext cx="2697844" cy="1127342"/>
          </a:xfrm>
          <a:prstGeom prst="trapezoid">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a:solidFill>
                  <a:srgbClr val="000000"/>
                </a:solidFill>
                <a:latin typeface="Optima ExtraBlack"/>
                <a:cs typeface="Optima ExtraBlack"/>
              </a:rPr>
              <a:t>Teaming/Data-Based Decision Making</a:t>
            </a:r>
            <a:endParaRPr lang="en-US" sz="1200" dirty="0">
              <a:solidFill>
                <a:srgbClr val="000000"/>
              </a:solidFill>
              <a:latin typeface="Optima ExtraBlack"/>
              <a:cs typeface="Optima ExtraBlack"/>
            </a:endParaRPr>
          </a:p>
        </p:txBody>
      </p:sp>
      <p:sp>
        <p:nvSpPr>
          <p:cNvPr id="12" name="Trapezoid 11"/>
          <p:cNvSpPr/>
          <p:nvPr/>
        </p:nvSpPr>
        <p:spPr>
          <a:xfrm>
            <a:off x="5965333" y="4385982"/>
            <a:ext cx="2697844" cy="1134109"/>
          </a:xfrm>
          <a:prstGeom prst="trapezoid">
            <a:avLst/>
          </a:prstGeom>
          <a:solidFill>
            <a:srgbClr val="7F7F7F"/>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91440" rtlCol="0" anchor="ctr"/>
          <a:lstStyle/>
          <a:p>
            <a:pPr algn="ctr"/>
            <a:r>
              <a:rPr lang="en-US" sz="2400" dirty="0">
                <a:solidFill>
                  <a:srgbClr val="000000"/>
                </a:solidFill>
                <a:latin typeface="Optima ExtraBlack"/>
                <a:cs typeface="Optima ExtraBlack"/>
              </a:rPr>
              <a:t>Professional Learning &amp; Support</a:t>
            </a:r>
            <a:endParaRPr lang="en-US" sz="1400" dirty="0">
              <a:solidFill>
                <a:srgbClr val="000000"/>
              </a:solidFill>
              <a:latin typeface="Optima ExtraBlack"/>
              <a:cs typeface="Optima ExtraBlack"/>
            </a:endParaRPr>
          </a:p>
        </p:txBody>
      </p:sp>
      <p:sp>
        <p:nvSpPr>
          <p:cNvPr id="14" name="Isosceles Triangle 13"/>
          <p:cNvSpPr/>
          <p:nvPr/>
        </p:nvSpPr>
        <p:spPr>
          <a:xfrm>
            <a:off x="700446" y="38875"/>
            <a:ext cx="7743108" cy="1269880"/>
          </a:xfrm>
          <a:prstGeom prst="triangle">
            <a:avLst/>
          </a:prstGeom>
          <a:solidFill>
            <a:schemeClr val="bg1">
              <a:lumMod val="50000"/>
            </a:schemeClr>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91440" rIns="91440" bIns="411480" rtlCol="0" anchor="ctr"/>
          <a:lstStyle/>
          <a:p>
            <a:pPr algn="ctr"/>
            <a:r>
              <a:rPr lang="en-US" sz="2800" dirty="0">
                <a:solidFill>
                  <a:srgbClr val="FFFFFF"/>
                </a:solidFill>
                <a:latin typeface="Optima ExtraBlack"/>
                <a:cs typeface="Optima ExtraBlack"/>
              </a:rPr>
              <a:t>RTI Essential Components</a:t>
            </a:r>
          </a:p>
        </p:txBody>
      </p:sp>
      <p:sp>
        <p:nvSpPr>
          <p:cNvPr id="16" name="Rectangle 15"/>
          <p:cNvSpPr/>
          <p:nvPr/>
        </p:nvSpPr>
        <p:spPr>
          <a:xfrm>
            <a:off x="797299" y="3724448"/>
            <a:ext cx="7549402" cy="631652"/>
          </a:xfrm>
          <a:prstGeom prst="rect">
            <a:avLst/>
          </a:prstGeom>
          <a:solidFill>
            <a:srgbClr val="00800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Core</a:t>
            </a:r>
          </a:p>
        </p:txBody>
      </p:sp>
      <p:sp>
        <p:nvSpPr>
          <p:cNvPr id="17" name="Rectangle 16"/>
          <p:cNvSpPr/>
          <p:nvPr/>
        </p:nvSpPr>
        <p:spPr>
          <a:xfrm>
            <a:off x="797299" y="3213100"/>
            <a:ext cx="7549402" cy="511348"/>
          </a:xfrm>
          <a:prstGeom prst="rect">
            <a:avLst/>
          </a:prstGeom>
          <a:solidFill>
            <a:srgbClr val="00800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Screening</a:t>
            </a:r>
          </a:p>
        </p:txBody>
      </p:sp>
      <p:sp>
        <p:nvSpPr>
          <p:cNvPr id="18" name="Rectangle 17"/>
          <p:cNvSpPr/>
          <p:nvPr/>
        </p:nvSpPr>
        <p:spPr>
          <a:xfrm>
            <a:off x="838200" y="2514600"/>
            <a:ext cx="7549402" cy="603701"/>
          </a:xfrm>
          <a:prstGeom prst="rect">
            <a:avLst/>
          </a:prstGeom>
          <a:solidFill>
            <a:schemeClr val="accent6">
              <a:lumMod val="75000"/>
            </a:schemeClr>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Interventions</a:t>
            </a:r>
          </a:p>
        </p:txBody>
      </p:sp>
      <p:sp>
        <p:nvSpPr>
          <p:cNvPr id="19" name="Rectangle 18"/>
          <p:cNvSpPr/>
          <p:nvPr/>
        </p:nvSpPr>
        <p:spPr>
          <a:xfrm>
            <a:off x="797299" y="1981200"/>
            <a:ext cx="7549402" cy="533560"/>
          </a:xfrm>
          <a:prstGeom prst="rect">
            <a:avLst/>
          </a:prstGeom>
          <a:solidFill>
            <a:schemeClr val="accent6">
              <a:lumMod val="75000"/>
            </a:schemeClr>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Progress Monitoring</a:t>
            </a:r>
          </a:p>
        </p:txBody>
      </p:sp>
      <p:sp>
        <p:nvSpPr>
          <p:cNvPr id="20" name="Rectangle 19"/>
          <p:cNvSpPr/>
          <p:nvPr/>
        </p:nvSpPr>
        <p:spPr>
          <a:xfrm>
            <a:off x="783158" y="1389896"/>
            <a:ext cx="7549402" cy="518318"/>
          </a:xfrm>
          <a:prstGeom prst="rect">
            <a:avLst/>
          </a:prstGeom>
          <a:solidFill>
            <a:srgbClr val="FF0000"/>
          </a:soli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SLD Decision Making</a:t>
            </a:r>
          </a:p>
        </p:txBody>
      </p:sp>
    </p:spTree>
    <p:extLst>
      <p:ext uri="{BB962C8B-B14F-4D97-AF65-F5344CB8AC3E}">
        <p14:creationId xmlns:p14="http://schemas.microsoft.com/office/powerpoint/2010/main" val="1421847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mph" presetSubtype="2" fill="hold" nodeType="withEffect">
                                  <p:stCondLst>
                                    <p:cond delay="0"/>
                                  </p:stCondLst>
                                  <p:childTnLst>
                                    <p:animClr clrSpc="rgb" dir="cw">
                                      <p:cBhvr>
                                        <p:cTn id="12" dur="2000" fill="hold"/>
                                        <p:tgtEl>
                                          <p:spTgt spid="18"/>
                                        </p:tgtEl>
                                        <p:attrNameLst>
                                          <p:attrName>fillcolor</p:attrName>
                                        </p:attrNameLst>
                                      </p:cBhvr>
                                      <p:to>
                                        <a:srgbClr val="FFFD07"/>
                                      </p:to>
                                    </p:animClr>
                                    <p:set>
                                      <p:cBhvr>
                                        <p:cTn id="13" dur="2000" fill="hold"/>
                                        <p:tgtEl>
                                          <p:spTgt spid="18"/>
                                        </p:tgtEl>
                                        <p:attrNameLst>
                                          <p:attrName>fill.type</p:attrName>
                                        </p:attrNameLst>
                                      </p:cBhvr>
                                      <p:to>
                                        <p:strVal val="solid"/>
                                      </p:to>
                                    </p:set>
                                    <p:set>
                                      <p:cBhvr>
                                        <p:cTn id="14"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p Arrow 4"/>
          <p:cNvSpPr/>
          <p:nvPr/>
        </p:nvSpPr>
        <p:spPr>
          <a:xfrm>
            <a:off x="7391400" y="1397000"/>
            <a:ext cx="1524000" cy="530025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4000" dirty="0" smtClean="0"/>
              <a:t>Vocabulary</a:t>
            </a:r>
            <a:endParaRPr lang="en-US" sz="4000" dirty="0"/>
          </a:p>
        </p:txBody>
      </p:sp>
      <p:sp>
        <p:nvSpPr>
          <p:cNvPr id="9" name="TextBox 8"/>
          <p:cNvSpPr txBox="1"/>
          <p:nvPr/>
        </p:nvSpPr>
        <p:spPr>
          <a:xfrm>
            <a:off x="2133600" y="5486400"/>
            <a:ext cx="4876800" cy="898119"/>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2800" dirty="0" smtClean="0"/>
              <a:t>Phonemic Awareness</a:t>
            </a:r>
          </a:p>
        </p:txBody>
      </p:sp>
      <p:sp>
        <p:nvSpPr>
          <p:cNvPr id="10" name="TextBox 9"/>
          <p:cNvSpPr txBox="1"/>
          <p:nvPr/>
        </p:nvSpPr>
        <p:spPr>
          <a:xfrm>
            <a:off x="2209800" y="3733800"/>
            <a:ext cx="4710292" cy="954107"/>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dirty="0" smtClean="0"/>
              <a:t>Phonics</a:t>
            </a:r>
            <a:r>
              <a:rPr lang="en-US" sz="2800" dirty="0"/>
              <a:t> </a:t>
            </a:r>
            <a:r>
              <a:rPr lang="en-US" sz="2800" dirty="0" smtClean="0"/>
              <a:t>and Word </a:t>
            </a:r>
          </a:p>
          <a:p>
            <a:pPr algn="ctr"/>
            <a:r>
              <a:rPr lang="en-US" sz="2800" dirty="0" smtClean="0"/>
              <a:t>Recognition</a:t>
            </a:r>
          </a:p>
        </p:txBody>
      </p:sp>
      <p:sp>
        <p:nvSpPr>
          <p:cNvPr id="11" name="TextBox 10"/>
          <p:cNvSpPr txBox="1"/>
          <p:nvPr/>
        </p:nvSpPr>
        <p:spPr>
          <a:xfrm>
            <a:off x="2209800" y="1981200"/>
            <a:ext cx="4710292" cy="954107"/>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dirty="0"/>
              <a:t>Fluency</a:t>
            </a:r>
          </a:p>
          <a:p>
            <a:pPr algn="ctr"/>
            <a:r>
              <a:rPr lang="en-US" sz="2800" dirty="0" smtClean="0"/>
              <a:t>Accuracy, Prosody &amp; Rate</a:t>
            </a:r>
            <a:endParaRPr lang="en-US" sz="2800" dirty="0"/>
          </a:p>
        </p:txBody>
      </p:sp>
      <p:sp>
        <p:nvSpPr>
          <p:cNvPr id="13" name="Up Arrow 12"/>
          <p:cNvSpPr>
            <a:spLocks noChangeAspect="1"/>
          </p:cNvSpPr>
          <p:nvPr/>
        </p:nvSpPr>
        <p:spPr>
          <a:xfrm>
            <a:off x="4267200" y="2971800"/>
            <a:ext cx="701533" cy="731520"/>
          </a:xfrm>
          <a:prstGeom prs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Up Arrow 13"/>
          <p:cNvSpPr/>
          <p:nvPr/>
        </p:nvSpPr>
        <p:spPr>
          <a:xfrm>
            <a:off x="4267200" y="4724400"/>
            <a:ext cx="701533" cy="731520"/>
          </a:xfrm>
          <a:prstGeom prs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Title 14"/>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4000" dirty="0" smtClean="0">
                <a:solidFill>
                  <a:srgbClr val="000000"/>
                </a:solidFill>
              </a:rPr>
              <a:t>Reading Skills Build on Each Other</a:t>
            </a:r>
            <a:endParaRPr lang="en-US" sz="4000" dirty="0">
              <a:solidFill>
                <a:srgbClr val="000000"/>
              </a:solidFill>
            </a:endParaRPr>
          </a:p>
        </p:txBody>
      </p:sp>
      <p:sp>
        <p:nvSpPr>
          <p:cNvPr id="17" name="Up Arrow 16"/>
          <p:cNvSpPr/>
          <p:nvPr/>
        </p:nvSpPr>
        <p:spPr>
          <a:xfrm>
            <a:off x="231422" y="1397000"/>
            <a:ext cx="1524000" cy="530025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3200" dirty="0"/>
              <a:t>Reading Comprehension</a:t>
            </a:r>
          </a:p>
        </p:txBody>
      </p:sp>
      <p:sp>
        <p:nvSpPr>
          <p:cNvPr id="2" name="TextBox 1"/>
          <p:cNvSpPr txBox="1"/>
          <p:nvPr/>
        </p:nvSpPr>
        <p:spPr>
          <a:xfrm>
            <a:off x="2185837" y="1397000"/>
            <a:ext cx="4710292" cy="369332"/>
          </a:xfrm>
          <a:prstGeom prst="rect">
            <a:avLst/>
          </a:prstGeom>
          <a:noFill/>
        </p:spPr>
        <p:txBody>
          <a:bodyPr wrap="square" rtlCol="0">
            <a:spAutoFit/>
          </a:bodyPr>
          <a:lstStyle/>
          <a:p>
            <a:pPr algn="ctr"/>
            <a:r>
              <a:rPr lang="en-US" dirty="0" smtClean="0">
                <a:latin typeface="Wide Latin"/>
                <a:cs typeface="Wide Latin"/>
              </a:rPr>
              <a:t>Foundational Skills</a:t>
            </a:r>
            <a:endParaRPr lang="en-US" dirty="0">
              <a:latin typeface="Wide Latin"/>
              <a:cs typeface="Wide Latin"/>
            </a:endParaRPr>
          </a:p>
        </p:txBody>
      </p:sp>
    </p:spTree>
    <p:extLst>
      <p:ext uri="{BB962C8B-B14F-4D97-AF65-F5344CB8AC3E}">
        <p14:creationId xmlns:p14="http://schemas.microsoft.com/office/powerpoint/2010/main" val="331174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dirty="0" smtClean="0"/>
          </a:p>
          <a:p>
            <a:pPr>
              <a:buNone/>
            </a:pPr>
            <a:endParaRPr lang="en-US" dirty="0" smtClean="0"/>
          </a:p>
          <a:p>
            <a:pPr>
              <a:buNone/>
            </a:pPr>
            <a:endParaRPr lang="en-US" dirty="0"/>
          </a:p>
        </p:txBody>
      </p:sp>
      <p:sp>
        <p:nvSpPr>
          <p:cNvPr id="2" name="Title 1"/>
          <p:cNvSpPr>
            <a:spLocks noGrp="1"/>
          </p:cNvSpPr>
          <p:nvPr>
            <p:ph type="title"/>
          </p:nvPr>
        </p:nvSpPr>
        <p:spPr>
          <a:xfrm>
            <a:off x="0" y="180132"/>
            <a:ext cx="9144000" cy="981011"/>
          </a:xfrm>
        </p:spPr>
        <p:txBody>
          <a:bodyPr>
            <a:noAutofit/>
          </a:bodyPr>
          <a:lstStyle/>
          <a:p>
            <a:r>
              <a:rPr lang="en-US" sz="4400" dirty="0" smtClean="0"/>
              <a:t>How do interventions support growth?</a:t>
            </a:r>
            <a:endParaRPr lang="en-US" sz="4400" dirty="0"/>
          </a:p>
        </p:txBody>
      </p:sp>
      <p:sp>
        <p:nvSpPr>
          <p:cNvPr id="6" name="Rectangle 3"/>
          <p:cNvSpPr txBox="1">
            <a:spLocks noChangeArrowheads="1"/>
          </p:cNvSpPr>
          <p:nvPr/>
        </p:nvSpPr>
        <p:spPr bwMode="auto">
          <a:xfrm>
            <a:off x="381000" y="1752600"/>
            <a:ext cx="3124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Tx/>
              <a:buSzTx/>
              <a:tabLst/>
              <a:defRPr/>
            </a:pPr>
            <a:r>
              <a:rPr kumimoji="0" lang="en-US" sz="3600" b="0" i="0" u="none" strike="noStrike" kern="1200" cap="none" spc="0" normalizeH="0" baseline="0" noProof="0" dirty="0" smtClean="0">
                <a:ln>
                  <a:noFill/>
                </a:ln>
                <a:solidFill>
                  <a:schemeClr val="tx1"/>
                </a:solidFill>
                <a:effectLst/>
                <a:uLnTx/>
                <a:uFillTx/>
                <a:latin typeface="Optima"/>
                <a:ea typeface="+mn-ea"/>
                <a:cs typeface="Optima"/>
              </a:rPr>
              <a:t>Healthy, balanced diet to ensure good physical health</a:t>
            </a:r>
          </a:p>
        </p:txBody>
      </p:sp>
      <p:grpSp>
        <p:nvGrpSpPr>
          <p:cNvPr id="5" name="Group 2"/>
          <p:cNvGrpSpPr>
            <a:grpSpLocks/>
          </p:cNvGrpSpPr>
          <p:nvPr/>
        </p:nvGrpSpPr>
        <p:grpSpPr bwMode="auto">
          <a:xfrm>
            <a:off x="5808662" y="6167437"/>
            <a:ext cx="3335338" cy="690563"/>
            <a:chOff x="169863" y="5943600"/>
            <a:chExt cx="3335337" cy="690563"/>
          </a:xfrm>
        </p:grpSpPr>
        <p:pic>
          <p:nvPicPr>
            <p:cNvPr id="8" name="Picture 20" descr="Heartland AEA 11">
              <a:hlinkClick r:id="rId3"/>
            </p:cNvPr>
            <p:cNvPicPr>
              <a:picLocks noChangeAspect="1" noChangeArrowheads="1"/>
            </p:cNvPicPr>
            <p:nvPr/>
          </p:nvPicPr>
          <p:blipFill>
            <a:blip r:embed="rId4" cstate="print"/>
            <a:srcRect/>
            <a:stretch>
              <a:fillRect/>
            </a:stretch>
          </p:blipFill>
          <p:spPr bwMode="auto">
            <a:xfrm>
              <a:off x="1676400" y="5943600"/>
              <a:ext cx="1828800" cy="690563"/>
            </a:xfrm>
            <a:prstGeom prst="rect">
              <a:avLst/>
            </a:prstGeom>
            <a:noFill/>
            <a:ln w="9525">
              <a:noFill/>
              <a:miter lim="800000"/>
              <a:headEnd/>
              <a:tailEnd/>
            </a:ln>
          </p:spPr>
        </p:pic>
        <p:sp>
          <p:nvSpPr>
            <p:cNvPr id="9" name="TextBox 8"/>
            <p:cNvSpPr txBox="1"/>
            <p:nvPr/>
          </p:nvSpPr>
          <p:spPr>
            <a:xfrm>
              <a:off x="169863" y="6049963"/>
              <a:ext cx="1600200" cy="368300"/>
            </a:xfrm>
            <a:prstGeom prst="rect">
              <a:avLst/>
            </a:prstGeom>
            <a:noFill/>
          </p:spPr>
          <p:txBody>
            <a:bodyPr>
              <a:spAutoFit/>
            </a:bodyPr>
            <a:lstStyle/>
            <a:p>
              <a:pPr>
                <a:defRPr/>
              </a:pPr>
              <a:r>
                <a:rPr lang="en-US" dirty="0">
                  <a:latin typeface="+mn-lt"/>
                </a:rPr>
                <a:t>Adapted from</a:t>
              </a:r>
            </a:p>
          </p:txBody>
        </p:sp>
      </p:grpSp>
      <p:pic>
        <p:nvPicPr>
          <p:cNvPr id="10" name="Picture 2" descr="https://encrypted-tbn0.google.com/images?q=tbn:ANd9GcRk-bLc8SNFyjNWLzFfdAQazZYSETbC1vB3zqED0zz1inqOroYf9A"/>
          <p:cNvPicPr>
            <a:picLocks noChangeAspect="1" noChangeArrowheads="1"/>
          </p:cNvPicPr>
          <p:nvPr/>
        </p:nvPicPr>
        <p:blipFill>
          <a:blip r:embed="rId5" cstate="print"/>
          <a:srcRect/>
          <a:stretch>
            <a:fillRect/>
          </a:stretch>
        </p:blipFill>
        <p:spPr bwMode="auto">
          <a:xfrm>
            <a:off x="3810000" y="1828800"/>
            <a:ext cx="4876800" cy="446175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Literacy Diet</a:t>
            </a:r>
            <a:endParaRPr lang="en-US" dirty="0">
              <a:solidFill>
                <a:srgbClr val="000000"/>
              </a:solidFill>
            </a:endParaRPr>
          </a:p>
        </p:txBody>
      </p:sp>
      <p:pic>
        <p:nvPicPr>
          <p:cNvPr id="1026" name="Picture 2" descr="https://encrypted-tbn0.google.com/images?q=tbn:ANd9GcRk-bLc8SNFyjNWLzFfdAQazZYSETbC1vB3zqED0zz1inqOroYf9A"/>
          <p:cNvPicPr>
            <a:picLocks noChangeAspect="1" noChangeArrowheads="1"/>
          </p:cNvPicPr>
          <p:nvPr/>
        </p:nvPicPr>
        <p:blipFill>
          <a:blip r:embed="rId2" cstate="print"/>
          <a:srcRect/>
          <a:stretch>
            <a:fillRect/>
          </a:stretch>
        </p:blipFill>
        <p:spPr bwMode="auto">
          <a:xfrm>
            <a:off x="2590800" y="1371600"/>
            <a:ext cx="6263552" cy="5029201"/>
          </a:xfrm>
          <a:prstGeom prst="rect">
            <a:avLst/>
          </a:prstGeom>
          <a:noFill/>
        </p:spPr>
      </p:pic>
      <p:sp>
        <p:nvSpPr>
          <p:cNvPr id="6" name="Pie 5"/>
          <p:cNvSpPr/>
          <p:nvPr/>
        </p:nvSpPr>
        <p:spPr>
          <a:xfrm>
            <a:off x="3810000" y="1676400"/>
            <a:ext cx="3429000" cy="3200400"/>
          </a:xfrm>
          <a:prstGeom prst="pie">
            <a:avLst>
              <a:gd name="adj1" fmla="val 10836407"/>
              <a:gd name="adj2" fmla="val 1620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US" sz="1700" b="1" dirty="0" smtClean="0">
                <a:solidFill>
                  <a:schemeClr val="bg1"/>
                </a:solidFill>
                <a:effectLst>
                  <a:outerShdw blurRad="38100" dist="38100" dir="2700000" algn="tl">
                    <a:srgbClr val="000000">
                      <a:alpha val="43137"/>
                    </a:srgbClr>
                  </a:outerShdw>
                </a:effectLst>
              </a:rPr>
              <a:t>Oral Reading</a:t>
            </a:r>
          </a:p>
          <a:p>
            <a:r>
              <a:rPr lang="en-US" sz="1700" b="1" dirty="0" smtClean="0">
                <a:solidFill>
                  <a:schemeClr val="bg1"/>
                </a:solidFill>
                <a:effectLst>
                  <a:outerShdw blurRad="38100" dist="38100" dir="2700000" algn="tl">
                    <a:srgbClr val="000000">
                      <a:alpha val="43137"/>
                    </a:srgbClr>
                  </a:outerShdw>
                </a:effectLst>
              </a:rPr>
              <a:t> Fluency &amp;</a:t>
            </a:r>
          </a:p>
          <a:p>
            <a:r>
              <a:rPr lang="en-US" sz="1700" b="1" dirty="0" smtClean="0">
                <a:solidFill>
                  <a:schemeClr val="bg1"/>
                </a:solidFill>
                <a:effectLst>
                  <a:outerShdw blurRad="38100" dist="38100" dir="2700000" algn="tl">
                    <a:srgbClr val="000000">
                      <a:alpha val="43137"/>
                    </a:srgbClr>
                  </a:outerShdw>
                </a:effectLst>
              </a:rPr>
              <a:t>Accuracy</a:t>
            </a:r>
            <a:endParaRPr lang="en-US" sz="1700" b="1" dirty="0">
              <a:solidFill>
                <a:schemeClr val="bg1"/>
              </a:solidFill>
              <a:effectLst>
                <a:outerShdw blurRad="38100" dist="38100" dir="2700000" algn="tl">
                  <a:srgbClr val="000000">
                    <a:alpha val="43137"/>
                  </a:srgbClr>
                </a:outerShdw>
              </a:effectLst>
            </a:endParaRPr>
          </a:p>
        </p:txBody>
      </p:sp>
      <p:sp>
        <p:nvSpPr>
          <p:cNvPr id="7" name="Pie 6"/>
          <p:cNvSpPr/>
          <p:nvPr/>
        </p:nvSpPr>
        <p:spPr>
          <a:xfrm>
            <a:off x="3810000" y="1600200"/>
            <a:ext cx="3429000" cy="3352800"/>
          </a:xfrm>
          <a:prstGeom prst="pie">
            <a:avLst>
              <a:gd name="adj1" fmla="val 5384764"/>
              <a:gd name="adj2" fmla="val 10824278"/>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2468880" rIns="1188720" bIns="365760" rtlCol="0" anchor="b"/>
          <a:lstStyle/>
          <a:p>
            <a:r>
              <a:rPr lang="en-US" sz="1900" b="1" dirty="0" smtClean="0">
                <a:solidFill>
                  <a:schemeClr val="bg1"/>
                </a:solidFill>
                <a:effectLst>
                  <a:outerShdw blurRad="38100" dist="38100" dir="2700000" algn="tl">
                    <a:srgbClr val="000000">
                      <a:alpha val="43137"/>
                    </a:srgbClr>
                  </a:outerShdw>
                </a:effectLst>
              </a:rPr>
              <a:t>Reading</a:t>
            </a:r>
          </a:p>
          <a:p>
            <a:r>
              <a:rPr lang="en-US" sz="1900" b="1" dirty="0" smtClean="0">
                <a:solidFill>
                  <a:schemeClr val="bg1"/>
                </a:solidFill>
                <a:effectLst>
                  <a:outerShdw blurRad="38100" dist="38100" dir="2700000" algn="tl">
                    <a:srgbClr val="000000">
                      <a:alpha val="43137"/>
                    </a:srgbClr>
                  </a:outerShdw>
                </a:effectLst>
              </a:rPr>
              <a:t>Comp</a:t>
            </a:r>
            <a:endParaRPr lang="en-US" sz="1900" b="1" dirty="0">
              <a:solidFill>
                <a:schemeClr val="bg1"/>
              </a:solidFill>
              <a:effectLst>
                <a:outerShdw blurRad="38100" dist="38100" dir="2700000" algn="tl">
                  <a:srgbClr val="000000">
                    <a:alpha val="43137"/>
                  </a:srgbClr>
                </a:outerShdw>
              </a:effectLst>
            </a:endParaRPr>
          </a:p>
        </p:txBody>
      </p:sp>
      <p:sp>
        <p:nvSpPr>
          <p:cNvPr id="8" name="Pie 7"/>
          <p:cNvSpPr/>
          <p:nvPr/>
        </p:nvSpPr>
        <p:spPr>
          <a:xfrm>
            <a:off x="3962400" y="1676400"/>
            <a:ext cx="3276600" cy="3429000"/>
          </a:xfrm>
          <a:prstGeom prst="pie">
            <a:avLst>
              <a:gd name="adj1" fmla="val 16217298"/>
              <a:gd name="adj2" fmla="val 21554288"/>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82880" rIns="0" rtlCol="0" anchor="t" anchorCtr="0"/>
          <a:lstStyle/>
          <a:p>
            <a:pPr algn="r"/>
            <a:r>
              <a:rPr lang="en-US" sz="1900" b="1" dirty="0" smtClean="0">
                <a:solidFill>
                  <a:schemeClr val="bg1"/>
                </a:solidFill>
                <a:effectLst>
                  <a:outerShdw blurRad="38100" dist="38100" dir="2700000" algn="tl">
                    <a:srgbClr val="000000">
                      <a:alpha val="43137"/>
                    </a:srgbClr>
                  </a:outerShdw>
                </a:effectLst>
              </a:rPr>
              <a:t>Phonemic </a:t>
            </a:r>
          </a:p>
          <a:p>
            <a:pPr algn="r"/>
            <a:r>
              <a:rPr lang="en-US" sz="1900" b="1" dirty="0" smtClean="0">
                <a:solidFill>
                  <a:schemeClr val="bg1"/>
                </a:solidFill>
                <a:effectLst>
                  <a:outerShdw blurRad="38100" dist="38100" dir="2700000" algn="tl">
                    <a:srgbClr val="000000">
                      <a:alpha val="43137"/>
                    </a:srgbClr>
                  </a:outerShdw>
                </a:effectLst>
              </a:rPr>
              <a:t>Awareness</a:t>
            </a:r>
            <a:endParaRPr lang="en-US" sz="1900" b="1" dirty="0">
              <a:solidFill>
                <a:schemeClr val="bg1"/>
              </a:solidFill>
              <a:effectLst>
                <a:outerShdw blurRad="38100" dist="38100" dir="2700000" algn="tl">
                  <a:srgbClr val="000000">
                    <a:alpha val="43137"/>
                  </a:srgbClr>
                </a:outerShdw>
              </a:effectLst>
            </a:endParaRPr>
          </a:p>
        </p:txBody>
      </p:sp>
      <p:sp>
        <p:nvSpPr>
          <p:cNvPr id="9" name="Pie 8"/>
          <p:cNvSpPr/>
          <p:nvPr/>
        </p:nvSpPr>
        <p:spPr>
          <a:xfrm>
            <a:off x="3886200" y="1905000"/>
            <a:ext cx="3368566" cy="3003332"/>
          </a:xfrm>
          <a:prstGeom prst="pie">
            <a:avLst>
              <a:gd name="adj1" fmla="val 0"/>
              <a:gd name="adj2" fmla="val 5465720"/>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0" bIns="365760" rtlCol="0" anchor="b" anchorCtr="0"/>
          <a:lstStyle/>
          <a:p>
            <a:pPr algn="r"/>
            <a:r>
              <a:rPr lang="en-US" sz="1900" b="1" dirty="0" smtClean="0">
                <a:solidFill>
                  <a:schemeClr val="bg1"/>
                </a:solidFill>
                <a:effectLst>
                  <a:outerShdw blurRad="38100" dist="38100" dir="2700000" algn="tl">
                    <a:srgbClr val="000000">
                      <a:alpha val="43137"/>
                    </a:srgbClr>
                  </a:outerShdw>
                </a:effectLst>
              </a:rPr>
              <a:t>Vocabulary</a:t>
            </a:r>
            <a:endParaRPr lang="en-US" sz="1900" b="1" dirty="0">
              <a:solidFill>
                <a:schemeClr val="bg1"/>
              </a:solidFill>
              <a:effectLst>
                <a:outerShdw blurRad="38100" dist="38100" dir="2700000" algn="tl">
                  <a:srgbClr val="000000">
                    <a:alpha val="43137"/>
                  </a:srgbClr>
                </a:outerShdw>
              </a:effectLst>
            </a:endParaRPr>
          </a:p>
        </p:txBody>
      </p:sp>
      <p:sp>
        <p:nvSpPr>
          <p:cNvPr id="10" name="Oval 9"/>
          <p:cNvSpPr/>
          <p:nvPr/>
        </p:nvSpPr>
        <p:spPr>
          <a:xfrm>
            <a:off x="7315200" y="1752600"/>
            <a:ext cx="1295400" cy="12192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effectLst>
                  <a:outerShdw blurRad="38100" dist="38100" dir="2700000" algn="tl">
                    <a:srgbClr val="000000">
                      <a:alpha val="43137"/>
                    </a:srgbClr>
                  </a:outerShdw>
                </a:effectLst>
              </a:rPr>
              <a:t>Phonics </a:t>
            </a:r>
          </a:p>
          <a:p>
            <a:pPr algn="ctr"/>
            <a:r>
              <a:rPr lang="en-US" sz="1400" b="1" dirty="0" smtClean="0">
                <a:effectLst>
                  <a:outerShdw blurRad="38100" dist="38100" dir="2700000" algn="tl">
                    <a:srgbClr val="000000">
                      <a:alpha val="43137"/>
                    </a:srgbClr>
                  </a:outerShdw>
                </a:effectLst>
              </a:rPr>
              <a:t>(Alphabetic </a:t>
            </a:r>
          </a:p>
          <a:p>
            <a:pPr algn="ctr"/>
            <a:r>
              <a:rPr lang="en-US" sz="1400" b="1" dirty="0" smtClean="0">
                <a:effectLst>
                  <a:outerShdw blurRad="38100" dist="38100" dir="2700000" algn="tl">
                    <a:srgbClr val="000000">
                      <a:alpha val="43137"/>
                    </a:srgbClr>
                  </a:outerShdw>
                </a:effectLst>
              </a:rPr>
              <a:t>Principle)</a:t>
            </a:r>
            <a:endParaRPr lang="en-US" sz="1400" b="1" dirty="0">
              <a:effectLst>
                <a:outerShdw blurRad="38100" dist="38100" dir="2700000" algn="tl">
                  <a:srgbClr val="000000">
                    <a:alpha val="43137"/>
                  </a:srgbClr>
                </a:outerShdw>
              </a:effectLst>
            </a:endParaRPr>
          </a:p>
        </p:txBody>
      </p:sp>
      <p:sp>
        <p:nvSpPr>
          <p:cNvPr id="37890" name="AutoShape 2" descr="data:image/jpeg;base64,/9j/4AAQSkZJRgABAQAAAQABAAD/2wCEAAkGBhQSERUUEhQVFBUWGBQXGBUYFxUYFxgUFRQYFBUUFxcXHCYeGBojHRcXHzAgIycpLCwsFx4xNTAqNSYrLCkBCQoKDgwOGg8PGjAlHyQwKSksLy0qLCwqKSksLCkpLCwsKSwpKSwsKiwsLCksLCwsKSwpLCksLCksKSwsLCk1LP/AABEIAOEA4QMBIgACEQEDEQH/xAAcAAACAgMBAQAAAAAAAAAAAAAABgQFAQIDBwj/xABNEAABAwEFAwUKCQsEAQUAAAABAAIDEQQFEiExBkFREyJhcZEHMjVCUoGhsbLRFCM0U3JzksHwFRYzVGKCk6Kz0uEkJUPxYxeDwsPi/8QAGQEAAwEBAQAAAAAAAAAAAAAAAAECBAMF/8QAMBEAAgEDAwIEBQMFAQAAAAAAAAECAxExBBIhMkETIlGRBRVhcYGhscFCkuHw8RT/2gAMAwEAAhEDEQA/APcUIQgAVNtif9BavqZfYKuVTbZD/QWr6mX2CmsjWT59dqs4zxQ5mZWhaV6djddGTIeJRjPFa8mUYDwTsF0b4jxRjK1oeCk2W7ZZa8nG5+HM4RWgSdlkd0cMaK9K7i7JTpG8+Yrm+yPaaOa4HgRmpjODw0U01k0LisAqXDdE7+9ikd1Md7l2Oz1p+Yl+wVblFZZN0QKrFVJkuqYaxvHmXP4DJ5DuwqPEp+q9ytr9DhiWcS6fA3+QexHwV3knsRvh6oeyXocqnis16Vv8Hd5J7F2bdExzETyOIaSmpxfclq2SNjRjKkfkuX5t/wBk+5RpGlpo4UPA5FVdCugJRVYDllUNHuvc08Gwf+5/UcmhK/c18Gwfv/1HJoXlT6mYJdTBCEKSQQhCABCEIAFU7WMxWG0jSsMgr1tKtlT7XupYLSR8zJ7JQNHjJ2Vm1bgdXQVofPUKrmscjBie0AYiytR3wyI8y7t2itDRRsrgBu5p+5Qp7Y9wIc4kFxcRlTEdSrhT1SfMlY1bEWrNnpiAfiwHAFpMjRWvDitLXckkYqcJ00J36blW2e8JIzVjiDSlaAkDorou1ov6d/fSuPYPUqVPU7uZK32HsRbQ7L2lzQ4BuE51qQPUFcXDIyxSYppAaghzGtca14k8K8Ep2faC0RijJXgcK7/OuBvKQtLS84XHERxdXModGs7ptBsPVLLZ4a81h4gk7ipcdjYMwxleJAJXlTNpLSNJnCgpu07F0/Oy1/Pv9HuXnv4fq7+WaX+/Y7T2y5Z6Pet7GGMvdUgUybSueVaedU0V/Ryj/m6sBI7Rkka03vNJ38jnb6E5V6tF1j2htDRRshA4AN3eZD+F1nHzSu/uEXZ8DxPZWtYZHE4QCSTrQCvaqCwXgycuAbhpoCRUjiqW1X7PK3C+Rxad2Wnm3Lg63voBUUGmQqPPqph8IqKLTaudVXknwMslkpup+P8AtRJ46ers/wAqqN+TaYz2D3Lk685D43oHuRH4XWWWjStWieW/jJbw2h8Zq0kdSqxbn8fQEG2P4+pd18PqruiHXg8oaINpnZCVod+1o4fjqVi6GG1to7C7p8dvozSKbU7j6lmO1vaQQSCNKZLTT01aPU0ZKqpy5jwyVfWzzrO8Ec5jtHcDwd0qvU+037NIwse8lp1FBuz3BQVvpRcVZnKEXFHu3c18Gwfv/wBRyaEsdzbwbB1P/qOTOvPn1MySywQhCkkEIQgAQhCABU22PyC1fUy+wVcqm2x+QWr6mX2CmsjWTwq5Iw60wggEGRgIOhBcMini9WYLRFHHZIpGOpidyQy51DzqUFBnmki5ZA20xOcQAJGEk5AAOGZTBthtI4SM+Dz83DngdlXF61m1tKpV1MIxxtfra/4PSi+CbeNywMt9nDWNGPlMTKDCaMNDh0GdezoUDaPZmR1pBgh+LozvQwNqDnll6lU7OW+tsjklf5VXuP8A43AVJVhtPfjvhQ5KY4KM7x5w9OhouMaOopV1CMr2i+Xe3/R8MsdsrlYX2ZkTGMMkj21a1rcubrQZ0FStL9fDYBHHFDE9zgS50gxGgyqek1PRloum2d9Ma+zSRPY8xyPdRrgfJyNNKgELS/o4beI5Ip4mOaCHNkdhNDnTrGfQa9S4UfE20/Gvs81857X7g7djntBc8Utjba4mCJ2Fri1uQIJDXCmlQd6tLdslFPZo8DWxyhjSCABWrRUPA1B47lU7Q31FHY22WF4kNGtc4aANOJ2elSRuRtDfhidZHwvaS2KjgCCPFq1wB6NFUIamSgoNrmW2/pbj8BwcLJdYZYLVykYEjHgVc0Yh3mh1pmdFNmsEf5ID8DMeEc/C3F+mp31K6KVe20MVosErmua15DQWEjFiDm7tXDgRuUae2x/kgMxtxYRzcTcX6Wula+hV4lednJNPerrn0/YODMFywWOyCeaMSykNNHUIDn960A1GW80VRHeUVqkiifBFCC8VewAHDnRmmVTQVV1DekNusYhkkbFKA3vjQYmaOFdQR5xVL1q2ZEeDFaIKueG811cIPjnTT71309m5+O2p3ds/p2Jf0Ge/LKLOPi7FFLCBziBzwd9ciadOa87ca5r0m5bQ+zg/CLVDJEBzSH1eKadOm7Nef3pMx80joxRjnuLRpkTlluXX4XKScoNXt/Vzz+GEho2Gu+OSKQvjY8h4ALmg5YTxTKbkg+Zj+w1Ufc+/QyfTHsqXe1lmdM8sLg1sJIoXislHUDaEAmtNarS47pS+5xk+SxNxWf5mP7IWPzes/wAzH9kKkkhtON/6YNMZALak4hEzxS4AZ4jUZk1Ck3ZZ5TJAX8qAGy4qvfTE145OodpUEmhzprVU6SJ5OW1Vzwx2V7mRMa4FlCG0Obs0hL0nbP5G/rZ7QXm67abD+/8AB0i+D3bubj/bYOp/tuTOlnub+DYOp/tuTMss+pmOWWCEIUkghCEACEIQAKm2y+QWr6mX2CrlU22XyC1fUy+wU1kayfP8cRc4NGpIA0GZNBmUxbRbNsgZG2Nj3vdhq/GDzjXmiMZ7tQlsnNN9t2khFsglBxsbGWuIBq0nLQhPVyrRqQdPlWbt6vsehHAuWrZ+eNpc+Mho1NWnDv51CcPnWPyBPSvJupg5SuVMHlVrloUxMviCEWpwlExnJwsAfvxd+XCg19Ch7R3618NnZDIeaykgGJueBrQDkK+NxUU9VqZzUdnD72fpce1FRcd1i0TtiLsOLFmBU81pdpUcFdO2NY7lhHOXPgriBZQaE0xVPBVuy9uZFamPkdhaMVTmdWkDTpKYbRtHDO20xPl5MF1YpAHDEKCjXYRUgHjuPQo1dTUKtaF9tl2+vP34BJWFax3FPK3FHG5zdAchU8G1IxHqW1juCeWvJxPdhNHZUo7ga6FM8V+xPs8LWvgjkhplKwuFWigdGQNcq+crhDbbO8SyvkiM5f3z2ycmWABocyMauIByO9UtZqLNuH6MLC0655uV5Lk38p5FDWnHq6dFdO2V5OxSyzMeyVjgACaDCS3Om/Xirz85rOLa1+MYDDgx0PNdjLqHLJQLXeELbDNCLQJXl9Rk7MFzTQE66dtVynq9RU2rbbHZ+vP4HYqLzuEh8TIY5i57MRDw0EkZnDQ6fjNQprinYzlHRPawauIIpuqejpThPfkBtdlfyjcDIntcc6NJbQA5KHY78j5O3B8oJkMnJgk84EPAw/yjzBVDV6hJeT0ve9+Xb9EKyF2HZ20vAc2F5BzBpSo45+btUO0WZzHFrwWuaaEHUFehQynDZ3OfE208mAzlWyB1XZUwtNOjMZ670iXtZXxzSNkoXhxxEaEnOo7Vo0erlWm4ysrCaHDufj4mT6f/AMAututUnJTsHK4+VJaQ1/6PG0Ua4DTXIKHsRb444Xh8jGEvrRzgDTC0VzTKL5g+ei/iM96bltlK/qcpZKNrJuUjDXSlhjLnE4+/j5QYecAecXN1oThC1uy1vYyFzzMee7lBSV3/ABHDkW1pXhlXer/8rwfPRfxGe9BviD5+L+JH71TqInkr9s/kb+tntLzZeg7W3jE+yvDZY3EllA17Ce+4A1Xny76XD+/8HSOD3jub+DYOp/8AUcmZLPc48GwdT/6jkzLJPqZjllghCFJIIQhAAhCEACrNprPyljnZWmKJ7a8KtIVmoV9D/Ty/Qd6kDWTyuLuYh2fwjX9j3lazdy7D/wA/8n/6T9FHSg6PxVUu1e0jLMwjvpDSjek116P8LpGrUfCZqcrMT7Z3PCwVbKX0pXmZ0y052vRvUyPuWh7Q5tpBBFRzNQd+qqoNvZ8XPLXNPiloATbsztG12lcJNXCoq1x1IHA/jeusnVSuJzYu/wDpw4Gjpg01oOYSKca+cLR/c7cASZgKVrVvZ42/LtXpFthEjTuO52fD71TX24tsxDjRwBFaVrlQAEnnbv8ABSjWk2TvkeTWiz4XFta039BFdKlZZZXOBIBIaKk00GmfBbyuq8k8T1K0uBpMVr+q/wDsauzquLaKUpFLye9drLZ2O76TBX9guHoNfQuMbvizxafQVrG6orROFXfgcnJDLYtjBLXk7VG6nBjq040qrFvctkOloZ/Dd/cl2xY7LM172ULaOwPBFa7/AMcF6fde1EEsYfiAoM2ZVB1OKqVSU1yjnvkKt6XLarJCXOtpwtoGtDXVO6jSTzUivkqSSaknUnM9KZ9uNo/hD2taeY0mg6dKniol1XPFyYknJc51QyJnYHOO7oHQuacaMdzVi4ynPhEW5LoFpJaJAxwFaFpNRvpnr0K2Owr60ErT+6dTu1VDbbBJZntJBacnNPny6imO7duGCOk2LHxAyIpkRwPozT8Vy5hgHKSdmK1sjMb3MOrSQfMVpEakCtK71m9LeZpHPIpXq03aLjC/Metd1InexgvLZh0MRkMjXAUyAO803qkTne1ox3fi44O2or6QktOm21ydoO6Pee5v4Ng6n+25MyWe5v4Ng6n+25My86fUzHLLBCEKSQQhCABCEIAFEvYfESfRPqUtU+176WC0kboZT/IUDQt3ptRDCDV4xAd6CCfR/wBLy+9rxfaZS41JJoBw9/BRDVx4n8dibdltlCayyZEZsZWhdrmOHQVoio0+e5oX6BZdnA6Hky0Y9Wu4ne2u7oKoWl9lmGoI4ilRXMEJwdIS/kzlvfloB4ue8la33drZojiFHNza4ZkHgeIXCnV87uaKlJqKaRfXFeZkYDQltKgjhw4A1+9ctsZ2/BXnFqKN5urt1D5vQUi7ObROsj8D/wBGTzm5HjQiuh3qx2v2kbKGsjIIOZdqakEUG7IFd/De/gyCzYrI2Uua5wY6nMJNGudUcwnQEitNMwrC5WFsdrDgQREAeIPKNFKdqZ9j9nGPsr+WaC2UilfJaDRwJ0zJPYqWaPk2W1nKCRrBDG1xpjIL8VCd9KUz4IqT5aKh1JCma8n0esgr0DYLY5pbHaJecSMTGZUBrUPOeuWQXn8cZccI0FT99fQvb9mrNhs0LR5DK7/EFVng2r2KqcnPaPZ6K0xnHkW1wv3t6a7xxC8ntt1yMk5NoLjuoCcQ35bvOvTdrb5DAWA5NFXHp1p6u1L0LeRiMrx8bJ58IOYaOrInpIG5dvGdKG54OdJOpLbETo7ilLw0toT0gmhz0Gidrsu+OzgV5zqUruaODR0cVxstjIGQq53Oe86NBzpi3Heol53mGjAzncXn00BPXqvFraieodng9ZUo01Zfk7WmFkjXyz5hwqAdzBWlOk0OmnnSu/Z12DlS5rGHvQ6uJxzIaABUk9GqYW4WsD5ySz/jjBGKU8ehg46Kttd6vkeHk0I71o71o4N967UaroLJnlTdV8FNNcFoDS4wvAABOQyBFRWhUGMJmmvmVwILyaih6s0sGocR1henQ1Cqsz1aEqWRnitFbveN7Xs4bzVUKkWW2Uikj3Ownzhyjhb4jp4PeO5v4Ng6n/1HJmSz3N/BsHU/+o5My82fUzHLLBCEKRAhCEACEIQAKr2nhx2O0N8qJ47WkK0VPte+lhtJGVIZM/3Sk8DWTya1TwWUUaGyy8PEaeJ8oqgffMhfjLjirr5/QuJ1zWHt4Z7ysu5nqbojXd+0LZ6NldgeMmyZ0cBo1/vUq3WBzASX16M8zu30SITToTFc+0uQin0rzJD4p0FeIz9K6Rkpfc6QqOn9Y/sbXts+e/ac6ZjppuVAWOY6rmg0OYNew03J5dZpjvyOYIIAI41VfabhdI4itCBmdddy2U69vLIirp7rdFnS1d0cus/JNiLH0wgh1W0pzab8vuVRYhSwvJOcs4zO8RsqT2vCg3hdD4jzgKcRv6iu/wAMDooomgDkw6vS5zi4uPo7Ep03lO6M1GPn5OVgio5x/ZfTrLSB6SF7G6TkbPXXAwANFAMVBhBr+OteW3BZsdoiZlzntr9FpEj/AENT9theAiiBNci55HS0UHpPoURQaryyshefHy05D/0cPPlJ0dJqGdQ18y1jkE0jpZDhjjzHSa80dJKjF5jsrGHv5aved/OzIy8w/dPFRrZaByTGM71tXO6XnUrzdXVc5bVhG7R0dlPc8v8AY1va+MeZ5rASQ0HfxPFy1umxDCLRPQMJpGwmnKO6c8mjeVxue7mykyTECGOriCaYyMy0dGleuirL8vx08tSaNGTGjINaNAFdGlZXtc41qu6W2PCQx2yxGR+KSSIuOWT+a0DRreAHBcDdQ8qP7YySnXpWjqkhrakuIAHSTQLveDfSZ9skuJMe3bNNMeJkjHnfTSutK11SffNgdG/nNLcQxDqXotx2YRQNjHi5OcPGec3aa7xlwS/thZi6LHlVjyPMcgKnVa6SjF3SODlJ5YoRLqAuEOq7r0IPg708Hu/c38GwdT/bcmdLPc48GwdT/wCo5My82XUzJLIIQhSSCEIQAIQhAAqbbL5BavqZfYKuVS7Z+D7V9TL7BSY1k8F1WKLk2Tp8y7tk4D0rFJNPk9GNmjm9gpkPOo5FFMfGd5/xquDgNySLT2l1s9tQYSI5qui3HezdUJvsmrnDNrjia4aFtMuzgvMCVdbObSus5wPq6I7t7T5TfctULyyid6hh8MYr9sIcMe/IZ10NcwlWwwt5XBI7ADUB1N40xDh71b3jtRjGENo2tanf6MhT/tUz7Rz2uaNM+gn3LXRhJXTCrKLScXyOGxlyObapXvy5Nga39ovzLmkZluVMuK490m1HmRA64R6Sd+7RZ2bvSSNvMJfGN1CXsrnVvHhhUDau0OktEUhAcwkUIybWoFNOG5cnwmY6jcpXkaXtai15b5ADOPejPWvEqNYrBJMaFsjY/KAp2YuPFcZL/cyVzxQnE+hIGRxa+hYk2kc8/GOJ1yCwQoO97GmrqpSjtjguL4dFBZjG0VrRoaX87LWoaNKmp6Sly77obIxznEtr3tBWvEmpGSiWy1GRxJ8w4BWFzSHCa96NK5ZnI+ZentdOF+5jbdiO2xOjNSwSDhn9xBVpYb1sgcHOiMTxoe+FdFWWi0ucTWYNG4NqTTzKG+Nh0MjzxpT1rj4ieUO7a5Hmy39CO8my4EADz1UK/LwidCWiZpzJoMyTmd3T6kpR2MubVtTTIt3j3rpBZDSobj46g14EK1JdwsR4jmpNFiQc+uEty0Iyy4LcLfSd43NFPB7p3OPBsHU723JmSz3OPB0HU/23JmXny6mZJZYIQhIkEIQgAQhCABVe07AbHaA7vTFIDTgWmqtFWbTThljneRUNieadTSd6Bo+fr2u10Eha4EakHc5u5w6Fzs9oAycNPTka19C73xe0lplMklK6BorRrRoBU+fzqu3+5cd8X5ZG9QkluRJlkquGqwAV1AA1/HmT3Qpry8sizk+TXklqB+KlTLFYJZ3YY2l3HgOknQJkjs0F3jFKRLPqG5UaaejrOfCihTnLuW1GHLMXFsthidJaXNjbSrQ40cKeM7PIU3a9W+lvSwua40acI0pmCOtV99X/AC2l1ZDlXJoHNHCnvU7Z28HucyEtL6GrAMyN5af2evRaqdVp8mZstNlryEWIOOZpUVAOHi3jThrwrory0xRGIyNe1zH5uaTzTnrnm1wKgW64IiSWuwu3spUg8MtM1WS7KSmpZn0HKvR1q5KEnuvYbdyltkbcbuSxFgOROvn9OamQbLzuZiLCAdC6jRv4nRM1y3Ux0GJpFCCC0tzxA0LXnXLTLRUe0cEsffOc5mmZJw5UAOfYejcpc1iIlFsr7ruXlZC10jWsb3zsuoAA8SmD81bJoZieFZox2BKlkixGmp66efqUt9301BHn/wAKpKUsIe2Pdl+3ZSKvMlkA3c6Jw9BWJtnX/OuI00a3t5tAliSy9GXUuLrQ6vfOp1k+hSqTvyiGl2YxNs7IW0ayR7q50LDU8a7lysXLMe55sxII0OgpniNc6/4VK58sTgeew5EVFK8MjqrOz7YOphlja8cQMLuune9lE5U0uUB1vK3NeynJOjdUGvi9KrKKTaLTA9pMeIOJBo4urTfTOiirVp+k0U8Huvc48HQdT/6jkzJa7nPg6Dqf7bkyrFLqZkllghCEiQQhCABCEIAFS7aeD7V9RL7BV0qja5mKw2kDfDKO1hQNHzmH55mnSiV1Mq1Raoy1xB1Vncuzz7RmCGNGrnEerVKpGFrxRsjOS4bsVrQSaDXdxTFdWy9edOSxg1GQPbuVpZo4LMKRt5STyzx7csqaKPbLS6TNzq8ANN25ZkkskzrpdJ0td+iJnJ2VgY0ZYt5S8+7nPOJ1Senr6VbNhy7OCm2eOPIuLq8BRdFyZnJt8lRBcbAMUrsDK9Bcehrd6mF8jI3NsrRA3iP0r99XPzI6gpL7NE92kleOLTo0PH0KQ273jNszxTTEGOHqDvSujssFRFS574ksspLw7C486ueu+p3r0JluErAWHIjXrHQqS22AvjLZXR08oNwmvE50WLrtcEDQxsn3ivQ7hmfOoScux2jwzvcFuEJNnl5rsTnMJyDw4g0G6ozyXDbecci0cXdeVCfT9ysZmw2huZa7fXQgjOvRp60n39amvaQSXSRv5MONOeyhIcRoCNFVPiY5PixDtNlAaHxuxMyBcK5OpmCu8d71AxbqZ1Oa43feXJjIte09/EeJ3tWz7sEgLrMQ6mfJnJ43mg1IVxqOEntG7SSUjjabwJ0BppUkqfsjYhJNidmGAO6K6j1FU8hFAM8WeKuWfABOex1mDYsRyLyeGjcvvqtMZScbyOUtt/KXtuuyOYUIBB6Bw3diSb42VkiqWVezo1HWN6Ybwv0MkDa1AzOdTXXIVofxvXezXs1w1zqOjLTTdTpNElKxB57C3nKSExbR2KPDyjRR1QCRkDXWvSlxaqdrcGing927nPg2Dqf7bkzJZ7nHg2Dqf7bkzLz5dTMssghCFJIIQhAAhCEACrNpLQI7JO8iobG91ONGk0VmqbbL5BavqZfYKLX4Y1k8vO3UW+y187P7Fu3ugRAZWYj95n9iSXLCPlWnfZ+7PR3MeBt/D+rntZ7kDb6D9XP8nuSMiiPlGm9H7sLj4Nv4PmHfyLI2+s/zLuyP3pDAWCj5Rpvr7sLj+3b+z/Mv7I/eth3QbP8AMydkfvXnyzRP5Rpvr7sLj+7b6zHWF562xn71p+e1k/Vz9iL3pCWU/lOnWL+7C4+DbayDMWd1eIbGD61zdtjYzrZjx7yLXjqkeiwUvlOn+vuwuO/522L9V/ki962j2wsbTUWcg8QyIHtqkZCXyjT/AF92Fx5dtfYiamzEk6ksiJ9a6s22sgyELgNKYI/7kgrKPlND1fuxXHt22FiJzgJOX/HGct3jLdu2ljGkDh+5H/cl9rZC0Us0WYGYNCagAUz1y7SVpZoHklogjJGJwzOhDnUaakZUy+iOJWX/AMGn+v8AcO4xv2ysRFDC4jhycf8Acuf503f+rH+HF/ely87K8MLnQsj5zQSNSaGu/KtQT5lVBd4fDKMldOX9wXPoLZK0MkskTom4WEHC2gFBiI0GQVylzueD/brP9E+25Marbt8q7HnyywQhCZIIQhAAhCEACptsvkFq+pl9gq5VNtl8gtX1MvsFNZGsnz49aVWXLC9RHoIFkLCygDKwUVQgDCyhCYAULCymBmqELBQBhCEVSAKreNhOgJ6uui0Xaz2lzDVpoeoHeDv6QEne3AE+DkywGRsxcSRiboTkQ3M65jt6Vo/ksWQmDc8zSoOMHKn7OIa6lc33zKW4S+oFNzdxBGdK6tHYukN/yt0cOrAwDxuA3Yj+AsnhTz/P+ANbWIsAwGQuqKh3e0oD66jzKCFJnvKR7cLnVANaUAzAoDUCumSjLvSi4xswPeu574Os/wBE+0Uxpc7nng2z/RPtuTGsEupmCWQQhCkkEIQgAQhCABU22PyC1fUy+wVcqn2vFbBasq/Ey5fuFNZGsnzyVhdHwOrm09hWpjPA9i9NNG65hFVghGFO6C4FCwQsUTugubIqsURRAXMrIK1KAncLkmxwtc4B7wxuWJx3CoGTRm456DPVSnXW3P4+I0c5uooWgAh+ZrQ8KagjXI1qCpf3D8lm+6GA5WiA5nxiNK558adpGi4/kwfOxU44xlkTWla7u3rUE1QlZ+ofknsu1peW8tFlho6pDSSaEAkbsyT0ZVW/5IFP08H8QcNPx28a2qKp2fqIsBdf/lh+3160GWnpC1/J3OpykWlcWPm96HYTlWudNNVBJRVFn6gSbXZOTNMTHdLHBw7R1rgFqiqodz33ue+DbP8ARPtFMaXe58P9ts/0D7RTEvKl1MwyyCEIUiBCEIAEIQgAVff/AMlm+rf7JVgoF/fJpvq3+yUAeYxxA6raWyN4LMWq7PSLuVstgaf+1Bluth49quJAoz2qbsZUOudnA9q5m5GdPaVbOYtMKLsZVi4Y/wBrtWDcEf7XarZrVnAi7Apjs3H+12oGzMfF3arnCtmtTuBTDZePi/tWw2Wj8p/2ldBq2DUtzEUp2VYfHk+0sfmhH5cn2lf4VsGJbmBQN2KiPjSdv+F1bsLF5cn2v8JgYxd2MT3MORebsLF85L9r/C7M2Bh+cl+0PcmFka7sYnuYri9H3PIPLl+0PcpLO59Zx48v2v8ACYImKRyZRuYXLzZWxiKysY0khuMCpqaYjvVwoFxj4lvW72ip6ZAIQhMAQhCABCEIAFAv75NN9W/2ShCAPMmarrIhCllEeRcHIQkNHNy1KEJFA1ZQhIDEiIUITA7lbNQhSMyVtwQhICRCpUCEJoTJbF2YhCskkRqSFhCBMYLn/RDrd7RU1CFRIIQhMAQhCAP/2Q=="/>
          <p:cNvSpPr>
            <a:spLocks noChangeAspect="1" noChangeArrowheads="1"/>
          </p:cNvSpPr>
          <p:nvPr/>
        </p:nvSpPr>
        <p:spPr bwMode="auto">
          <a:xfrm>
            <a:off x="0" y="-769938"/>
            <a:ext cx="1609725" cy="16097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2" name="AutoShape 4" descr="data:image/jpeg;base64,/9j/4AAQSkZJRgABAQAAAQABAAD/2wCEAAkGBhQSERUUEhQVFBUWGBQXGBUYFxUYFxgUFRQYFBUUFxcXHCYeGBojHRcXHzAgIycpLCwsFx4xNTAqNSYrLCkBCQoKDgwOGg8PGjAlHyQwKSksLy0qLCwqKSksLCkpLCwsKSwpKSwsKiwsLCksLCwsKSwpLCksLCksKSwsLCk1LP/AABEIAOEA4QMBIgACEQEDEQH/xAAcAAACAgMBAQAAAAAAAAAAAAAABgQFAQIDBwj/xABNEAABAwEFAwUKCQsEAQUAAAABAAIDEQQFEiExBkFREyJhcZEHMjVCUoGhsbLRFCM0U3JzksHwFRYzVGKCk6Kz0uEkJUPxYxeDwsPi/8QAGQEAAwEBAQAAAAAAAAAAAAAAAAECBAMF/8QAMBEAAgEDAwIEBQMFAQAAAAAAAAECAxExBBIhMkETIlGRBRVhcYGhscFCkuHw8RT/2gAMAwEAAhEDEQA/APcUIQgAVNtif9BavqZfYKuVTbZD/QWr6mX2CmsjWT59dqs4zxQ5mZWhaV6djddGTIeJRjPFa8mUYDwTsF0b4jxRjK1oeCk2W7ZZa8nG5+HM4RWgSdlkd0cMaK9K7i7JTpG8+Yrm+yPaaOa4HgRmpjODw0U01k0LisAqXDdE7+9ikd1Md7l2Oz1p+Yl+wVblFZZN0QKrFVJkuqYaxvHmXP4DJ5DuwqPEp+q9ytr9DhiWcS6fA3+QexHwV3knsRvh6oeyXocqnis16Vv8Hd5J7F2bdExzETyOIaSmpxfclq2SNjRjKkfkuX5t/wBk+5RpGlpo4UPA5FVdCugJRVYDllUNHuvc08Gwf+5/UcmhK/c18Gwfv/1HJoXlT6mYJdTBCEKSQQhCABCEIAFU7WMxWG0jSsMgr1tKtlT7XupYLSR8zJ7JQNHjJ2Vm1bgdXQVofPUKrmscjBie0AYiytR3wyI8y7t2itDRRsrgBu5p+5Qp7Y9wIc4kFxcRlTEdSrhT1SfMlY1bEWrNnpiAfiwHAFpMjRWvDitLXckkYqcJ00J36blW2e8JIzVjiDSlaAkDorou1ov6d/fSuPYPUqVPU7uZK32HsRbQ7L2lzQ4BuE51qQPUFcXDIyxSYppAaghzGtca14k8K8Ep2faC0RijJXgcK7/OuBvKQtLS84XHERxdXModGs7ptBsPVLLZ4a81h4gk7ipcdjYMwxleJAJXlTNpLSNJnCgpu07F0/Oy1/Pv9HuXnv4fq7+WaX+/Y7T2y5Z6Pet7GGMvdUgUybSueVaedU0V/Ryj/m6sBI7Rkka03vNJ38jnb6E5V6tF1j2htDRRshA4AN3eZD+F1nHzSu/uEXZ8DxPZWtYZHE4QCSTrQCvaqCwXgycuAbhpoCRUjiqW1X7PK3C+Rxad2Wnm3Lg63voBUUGmQqPPqph8IqKLTaudVXknwMslkpup+P8AtRJ46ers/wAqqN+TaYz2D3Lk685D43oHuRH4XWWWjStWieW/jJbw2h8Zq0kdSqxbn8fQEG2P4+pd18PqruiHXg8oaINpnZCVod+1o4fjqVi6GG1to7C7p8dvozSKbU7j6lmO1vaQQSCNKZLTT01aPU0ZKqpy5jwyVfWzzrO8Ec5jtHcDwd0qvU+037NIwse8lp1FBuz3BQVvpRcVZnKEXFHu3c18Gwfv/wBRyaEsdzbwbB1P/qOTOvPn1MySywQhCkkEIQgAQhCABU22PyC1fUy+wVcqm2x+QWr6mX2CmsjWTwq5Iw60wggEGRgIOhBcMini9WYLRFHHZIpGOpidyQy51DzqUFBnmki5ZA20xOcQAJGEk5AAOGZTBthtI4SM+Dz83DngdlXF61m1tKpV1MIxxtfra/4PSi+CbeNywMt9nDWNGPlMTKDCaMNDh0GdezoUDaPZmR1pBgh+LozvQwNqDnll6lU7OW+tsjklf5VXuP8A43AVJVhtPfjvhQ5KY4KM7x5w9OhouMaOopV1CMr2i+Xe3/R8MsdsrlYX2ZkTGMMkj21a1rcubrQZ0FStL9fDYBHHFDE9zgS50gxGgyqek1PRloum2d9Ma+zSRPY8xyPdRrgfJyNNKgELS/o4beI5Ip4mOaCHNkdhNDnTrGfQa9S4UfE20/Gvs81857X7g7djntBc8Utjba4mCJ2Fri1uQIJDXCmlQd6tLdslFPZo8DWxyhjSCABWrRUPA1B47lU7Q31FHY22WF4kNGtc4aANOJ2elSRuRtDfhidZHwvaS2KjgCCPFq1wB6NFUIamSgoNrmW2/pbj8BwcLJdYZYLVykYEjHgVc0Yh3mh1pmdFNmsEf5ID8DMeEc/C3F+mp31K6KVe20MVosErmua15DQWEjFiDm7tXDgRuUae2x/kgMxtxYRzcTcX6Wula+hV4lednJNPerrn0/YODMFywWOyCeaMSykNNHUIDn960A1GW80VRHeUVqkiifBFCC8VewAHDnRmmVTQVV1DekNusYhkkbFKA3vjQYmaOFdQR5xVL1q2ZEeDFaIKueG811cIPjnTT71309m5+O2p3ds/p2Jf0Ge/LKLOPi7FFLCBziBzwd9ciadOa87ca5r0m5bQ+zg/CLVDJEBzSH1eKadOm7Nef3pMx80joxRjnuLRpkTlluXX4XKScoNXt/Vzz+GEho2Gu+OSKQvjY8h4ALmg5YTxTKbkg+Zj+w1Ufc+/QyfTHsqXe1lmdM8sLg1sJIoXislHUDaEAmtNarS47pS+5xk+SxNxWf5mP7IWPzes/wAzH9kKkkhtON/6YNMZALak4hEzxS4AZ4jUZk1Ck3ZZ5TJAX8qAGy4qvfTE145OodpUEmhzprVU6SJ5OW1Vzwx2V7mRMa4FlCG0Obs0hL0nbP5G/rZ7QXm67abD+/8AB0i+D3bubj/bYOp/tuTOlnub+DYOp/tuTMss+pmOWWCEIUkghCEACEIQAKm2y+QWr6mX2CrlU22XyC1fUy+wU1kayfP8cRc4NGpIA0GZNBmUxbRbNsgZG2Nj3vdhq/GDzjXmiMZ7tQlsnNN9t2khFsglBxsbGWuIBq0nLQhPVyrRqQdPlWbt6vsehHAuWrZ+eNpc+Mho1NWnDv51CcPnWPyBPSvJupg5SuVMHlVrloUxMviCEWpwlExnJwsAfvxd+XCg19Ch7R3618NnZDIeaykgGJueBrQDkK+NxUU9VqZzUdnD72fpce1FRcd1i0TtiLsOLFmBU81pdpUcFdO2NY7lhHOXPgriBZQaE0xVPBVuy9uZFamPkdhaMVTmdWkDTpKYbRtHDO20xPl5MF1YpAHDEKCjXYRUgHjuPQo1dTUKtaF9tl2+vP34BJWFax3FPK3FHG5zdAchU8G1IxHqW1juCeWvJxPdhNHZUo7ga6FM8V+xPs8LWvgjkhplKwuFWigdGQNcq+crhDbbO8SyvkiM5f3z2ycmWABocyMauIByO9UtZqLNuH6MLC0655uV5Lk38p5FDWnHq6dFdO2V5OxSyzMeyVjgACaDCS3Om/Xirz85rOLa1+MYDDgx0PNdjLqHLJQLXeELbDNCLQJXl9Rk7MFzTQE66dtVynq9RU2rbbHZ+vP4HYqLzuEh8TIY5i57MRDw0EkZnDQ6fjNQprinYzlHRPawauIIpuqejpThPfkBtdlfyjcDIntcc6NJbQA5KHY78j5O3B8oJkMnJgk84EPAw/yjzBVDV6hJeT0ve9+Xb9EKyF2HZ20vAc2F5BzBpSo45+btUO0WZzHFrwWuaaEHUFehQynDZ3OfE208mAzlWyB1XZUwtNOjMZ670iXtZXxzSNkoXhxxEaEnOo7Vo0erlWm4ysrCaHDufj4mT6f/AMAututUnJTsHK4+VJaQ1/6PG0Ua4DTXIKHsRb444Xh8jGEvrRzgDTC0VzTKL5g+ei/iM96bltlK/qcpZKNrJuUjDXSlhjLnE4+/j5QYecAecXN1oThC1uy1vYyFzzMee7lBSV3/ABHDkW1pXhlXer/8rwfPRfxGe9BviD5+L+JH71TqInkr9s/kb+tntLzZeg7W3jE+yvDZY3EllA17Ce+4A1Xny76XD+/8HSOD3jub+DYOp/8AUcmZLPc48GwdT/6jkzLJPqZjllghCFJIIQhAAhCEACrNprPyljnZWmKJ7a8KtIVmoV9D/Ty/Qd6kDWTyuLuYh2fwjX9j3lazdy7D/wA/8n/6T9FHSg6PxVUu1e0jLMwjvpDSjek116P8LpGrUfCZqcrMT7Z3PCwVbKX0pXmZ0y052vRvUyPuWh7Q5tpBBFRzNQd+qqoNvZ8XPLXNPiloATbsztG12lcJNXCoq1x1IHA/jeusnVSuJzYu/wDpw4Gjpg01oOYSKca+cLR/c7cASZgKVrVvZ42/LtXpFthEjTuO52fD71TX24tsxDjRwBFaVrlQAEnnbv8ABSjWk2TvkeTWiz4XFta039BFdKlZZZXOBIBIaKk00GmfBbyuq8k8T1K0uBpMVr+q/wDsauzquLaKUpFLye9drLZ2O76TBX9guHoNfQuMbvizxafQVrG6orROFXfgcnJDLYtjBLXk7VG6nBjq040qrFvctkOloZ/Dd/cl2xY7LM172ULaOwPBFa7/AMcF6fde1EEsYfiAoM2ZVB1OKqVSU1yjnvkKt6XLarJCXOtpwtoGtDXVO6jSTzUivkqSSaknUnM9KZ9uNo/hD2taeY0mg6dKniol1XPFyYknJc51QyJnYHOO7oHQuacaMdzVi4ynPhEW5LoFpJaJAxwFaFpNRvpnr0K2Owr60ErT+6dTu1VDbbBJZntJBacnNPny6imO7duGCOk2LHxAyIpkRwPozT8Vy5hgHKSdmK1sjMb3MOrSQfMVpEakCtK71m9LeZpHPIpXq03aLjC/Metd1InexgvLZh0MRkMjXAUyAO803qkTne1ox3fi44O2or6QktOm21ydoO6Pee5v4Ng6n+25MyWe5v4Ng6n+25My86fUzHLLBCEKSQQhCABCEIAFEvYfESfRPqUtU+176WC0kboZT/IUDQt3ptRDCDV4xAd6CCfR/wBLy+9rxfaZS41JJoBw9/BRDVx4n8dibdltlCayyZEZsZWhdrmOHQVoio0+e5oX6BZdnA6Hky0Y9Wu4ne2u7oKoWl9lmGoI4ilRXMEJwdIS/kzlvfloB4ue8la33drZojiFHNza4ZkHgeIXCnV87uaKlJqKaRfXFeZkYDQltKgjhw4A1+9ctsZ2/BXnFqKN5urt1D5vQUi7ObROsj8D/wBGTzm5HjQiuh3qx2v2kbKGsjIIOZdqakEUG7IFd/De/gyCzYrI2Uua5wY6nMJNGudUcwnQEitNMwrC5WFsdrDgQREAeIPKNFKdqZ9j9nGPsr+WaC2UilfJaDRwJ0zJPYqWaPk2W1nKCRrBDG1xpjIL8VCd9KUz4IqT5aKh1JCma8n0esgr0DYLY5pbHaJecSMTGZUBrUPOeuWQXn8cZccI0FT99fQvb9mrNhs0LR5DK7/EFVng2r2KqcnPaPZ6K0xnHkW1wv3t6a7xxC8ntt1yMk5NoLjuoCcQ35bvOvTdrb5DAWA5NFXHp1p6u1L0LeRiMrx8bJ58IOYaOrInpIG5dvGdKG54OdJOpLbETo7ilLw0toT0gmhz0Gidrsu+OzgV5zqUruaODR0cVxstjIGQq53Oe86NBzpi3Heol53mGjAzncXn00BPXqvFraieodng9ZUo01Zfk7WmFkjXyz5hwqAdzBWlOk0OmnnSu/Z12DlS5rGHvQ6uJxzIaABUk9GqYW4WsD5ySz/jjBGKU8ehg46Kttd6vkeHk0I71o71o4N967UaroLJnlTdV8FNNcFoDS4wvAABOQyBFRWhUGMJmmvmVwILyaih6s0sGocR1henQ1Cqsz1aEqWRnitFbveN7Xs4bzVUKkWW2Uikj3Ownzhyjhb4jp4PeO5v4Ng6n/1HJmSz3N/BsHU/+o5My82fUzHLLBCEKRAhCEACEIQAKr2nhx2O0N8qJ47WkK0VPte+lhtJGVIZM/3Sk8DWTya1TwWUUaGyy8PEaeJ8oqgffMhfjLjirr5/QuJ1zWHt4Z7ysu5nqbojXd+0LZ6NldgeMmyZ0cBo1/vUq3WBzASX16M8zu30SITToTFc+0uQin0rzJD4p0FeIz9K6Rkpfc6QqOn9Y/sbXts+e/ac6ZjppuVAWOY6rmg0OYNew03J5dZpjvyOYIIAI41VfabhdI4itCBmdddy2U69vLIirp7rdFnS1d0cus/JNiLH0wgh1W0pzab8vuVRYhSwvJOcs4zO8RsqT2vCg3hdD4jzgKcRv6iu/wAMDooomgDkw6vS5zi4uPo7Ep03lO6M1GPn5OVgio5x/ZfTrLSB6SF7G6TkbPXXAwANFAMVBhBr+OteW3BZsdoiZlzntr9FpEj/AENT9theAiiBNci55HS0UHpPoURQaryyshefHy05D/0cPPlJ0dJqGdQ18y1jkE0jpZDhjjzHSa80dJKjF5jsrGHv5aved/OzIy8w/dPFRrZaByTGM71tXO6XnUrzdXVc5bVhG7R0dlPc8v8AY1va+MeZ5rASQ0HfxPFy1umxDCLRPQMJpGwmnKO6c8mjeVxue7mykyTECGOriCaYyMy0dGleuirL8vx08tSaNGTGjINaNAFdGlZXtc41qu6W2PCQx2yxGR+KSSIuOWT+a0DRreAHBcDdQ8qP7YySnXpWjqkhrakuIAHSTQLveDfSZ9skuJMe3bNNMeJkjHnfTSutK11SffNgdG/nNLcQxDqXotx2YRQNjHi5OcPGec3aa7xlwS/thZi6LHlVjyPMcgKnVa6SjF3SODlJ5YoRLqAuEOq7r0IPg708Hu/c38GwdT/bcmdLPc48GwdT/wCo5My82XUzJLIIQhSSCEIQAIQhAAqbbL5BavqZfYKuVS7Z+D7V9TL7BSY1k8F1WKLk2Tp8y7tk4D0rFJNPk9GNmjm9gpkPOo5FFMfGd5/xquDgNySLT2l1s9tQYSI5qui3HezdUJvsmrnDNrjia4aFtMuzgvMCVdbObSus5wPq6I7t7T5TfctULyyid6hh8MYr9sIcMe/IZ10NcwlWwwt5XBI7ADUB1N40xDh71b3jtRjGENo2tanf6MhT/tUz7Rz2uaNM+gn3LXRhJXTCrKLScXyOGxlyObapXvy5Nga39ovzLmkZluVMuK490m1HmRA64R6Sd+7RZ2bvSSNvMJfGN1CXsrnVvHhhUDau0OktEUhAcwkUIybWoFNOG5cnwmY6jcpXkaXtai15b5ADOPejPWvEqNYrBJMaFsjY/KAp2YuPFcZL/cyVzxQnE+hIGRxa+hYk2kc8/GOJ1yCwQoO97GmrqpSjtjguL4dFBZjG0VrRoaX87LWoaNKmp6Sly77obIxznEtr3tBWvEmpGSiWy1GRxJ8w4BWFzSHCa96NK5ZnI+ZentdOF+5jbdiO2xOjNSwSDhn9xBVpYb1sgcHOiMTxoe+FdFWWi0ucTWYNG4NqTTzKG+Nh0MjzxpT1rj4ieUO7a5Hmy39CO8my4EADz1UK/LwidCWiZpzJoMyTmd3T6kpR2MubVtTTIt3j3rpBZDSobj46g14EK1JdwsR4jmpNFiQc+uEty0Iyy4LcLfSd43NFPB7p3OPBsHU723JmSz3OPB0HU/23JmXny6mZJZYIQhIkEIQgAQhCABVe07AbHaA7vTFIDTgWmqtFWbTThljneRUNieadTSd6Bo+fr2u10Eha4EakHc5u5w6Fzs9oAycNPTka19C73xe0lplMklK6BorRrRoBU+fzqu3+5cd8X5ZG9QkluRJlkquGqwAV1AA1/HmT3Qpry8sizk+TXklqB+KlTLFYJZ3YY2l3HgOknQJkjs0F3jFKRLPqG5UaaejrOfCihTnLuW1GHLMXFsthidJaXNjbSrQ40cKeM7PIU3a9W+lvSwua40acI0pmCOtV99X/AC2l1ZDlXJoHNHCnvU7Z28HucyEtL6GrAMyN5af2evRaqdVp8mZstNlryEWIOOZpUVAOHi3jThrwrory0xRGIyNe1zH5uaTzTnrnm1wKgW64IiSWuwu3spUg8MtM1WS7KSmpZn0HKvR1q5KEnuvYbdyltkbcbuSxFgOROvn9OamQbLzuZiLCAdC6jRv4nRM1y3Ux0GJpFCCC0tzxA0LXnXLTLRUe0cEsffOc5mmZJw5UAOfYejcpc1iIlFsr7ruXlZC10jWsb3zsuoAA8SmD81bJoZieFZox2BKlkixGmp66efqUt9301BHn/wAKpKUsIe2Pdl+3ZSKvMlkA3c6Jw9BWJtnX/OuI00a3t5tAliSy9GXUuLrQ6vfOp1k+hSqTvyiGl2YxNs7IW0ayR7q50LDU8a7lysXLMe55sxII0OgpniNc6/4VK58sTgeew5EVFK8MjqrOz7YOphlja8cQMLuune9lE5U0uUB1vK3NeynJOjdUGvi9KrKKTaLTA9pMeIOJBo4urTfTOiirVp+k0U8Huvc48HQdT/6jkzJa7nPg6Dqf7bkyrFLqZkllghCEiQQhCABCEIAFS7aeD7V9RL7BV0qja5mKw2kDfDKO1hQNHzmH55mnSiV1Mq1Raoy1xB1Vncuzz7RmCGNGrnEerVKpGFrxRsjOS4bsVrQSaDXdxTFdWy9edOSxg1GQPbuVpZo4LMKRt5STyzx7csqaKPbLS6TNzq8ANN25ZkkskzrpdJ0td+iJnJ2VgY0ZYt5S8+7nPOJ1Senr6VbNhy7OCm2eOPIuLq8BRdFyZnJt8lRBcbAMUrsDK9Bcehrd6mF8jI3NsrRA3iP0r99XPzI6gpL7NE92kleOLTo0PH0KQ273jNszxTTEGOHqDvSujssFRFS574ksspLw7C486ueu+p3r0JluErAWHIjXrHQqS22AvjLZXR08oNwmvE50WLrtcEDQxsn3ivQ7hmfOoScux2jwzvcFuEJNnl5rsTnMJyDw4g0G6ozyXDbecci0cXdeVCfT9ysZmw2huZa7fXQgjOvRp60n39amvaQSXSRv5MONOeyhIcRoCNFVPiY5PixDtNlAaHxuxMyBcK5OpmCu8d71AxbqZ1Oa43feXJjIte09/EeJ3tWz7sEgLrMQ6mfJnJ43mg1IVxqOEntG7SSUjjabwJ0BppUkqfsjYhJNidmGAO6K6j1FU8hFAM8WeKuWfABOex1mDYsRyLyeGjcvvqtMZScbyOUtt/KXtuuyOYUIBB6Bw3diSb42VkiqWVezo1HWN6Ybwv0MkDa1AzOdTXXIVofxvXezXs1w1zqOjLTTdTpNElKxB57C3nKSExbR2KPDyjRR1QCRkDXWvSlxaqdrcGing927nPg2Dqf7bkzJZ7nHg2Dqf7bkzLz5dTMssghCFJIIQhAAhCEACrNpLQI7JO8iobG91ONGk0VmqbbL5BavqZfYKLX4Y1k8vO3UW+y187P7Fu3ugRAZWYj95n9iSXLCPlWnfZ+7PR3MeBt/D+rntZ7kDb6D9XP8nuSMiiPlGm9H7sLj4Nv4PmHfyLI2+s/zLuyP3pDAWCj5Rpvr7sLj+3b+z/Mv7I/eth3QbP8AMydkfvXnyzRP5Rpvr7sLj+7b6zHWF562xn71p+e1k/Vz9iL3pCWU/lOnWL+7C4+DbayDMWd1eIbGD61zdtjYzrZjx7yLXjqkeiwUvlOn+vuwuO/522L9V/ki962j2wsbTUWcg8QyIHtqkZCXyjT/AF92Fx5dtfYiamzEk6ksiJ9a6s22sgyELgNKYI/7kgrKPlND1fuxXHt22FiJzgJOX/HGct3jLdu2ljGkDh+5H/cl9rZC0Us0WYGYNCagAUz1y7SVpZoHklogjJGJwzOhDnUaakZUy+iOJWX/AMGn+v8AcO4xv2ysRFDC4jhycf8Acuf503f+rH+HF/ely87K8MLnQsj5zQSNSaGu/KtQT5lVBd4fDKMldOX9wXPoLZK0MkskTom4WEHC2gFBiI0GQVylzueD/brP9E+25Marbt8q7HnyywQhCZIIQhAAhCEACptsvkFq+pl9gq5VNtl8gtX1MvsFNZGsnz49aVWXLC9RHoIFkLCygDKwUVQgDCyhCYAULCymBmqELBQBhCEVSAKreNhOgJ6uui0Xaz2lzDVpoeoHeDv6QEne3AE+DkywGRsxcSRiboTkQ3M65jt6Vo/ksWQmDc8zSoOMHKn7OIa6lc33zKW4S+oFNzdxBGdK6tHYukN/yt0cOrAwDxuA3Yj+AsnhTz/P+ANbWIsAwGQuqKh3e0oD66jzKCFJnvKR7cLnVANaUAzAoDUCumSjLvSi4xswPeu574Os/wBE+0Uxpc7nng2z/RPtuTGsEupmCWQQhCkkEIQgAQhCABU22PyC1fUy+wVcqn2vFbBasq/Ey5fuFNZGsnzyVhdHwOrm09hWpjPA9i9NNG65hFVghGFO6C4FCwQsUTugubIqsURRAXMrIK1KAncLkmxwtc4B7wxuWJx3CoGTRm456DPVSnXW3P4+I0c5uooWgAh+ZrQ8KagjXI1qCpf3D8lm+6GA5WiA5nxiNK558adpGi4/kwfOxU44xlkTWla7u3rUE1QlZ+ofknsu1peW8tFlho6pDSSaEAkbsyT0ZVW/5IFP08H8QcNPx28a2qKp2fqIsBdf/lh+3160GWnpC1/J3OpykWlcWPm96HYTlWudNNVBJRVFn6gSbXZOTNMTHdLHBw7R1rgFqiqodz33ue+DbP8ARPtFMaXe58P9ts/0D7RTEvKl1MwyyCEIUiBCEIAEIQgAVff/AMlm+rf7JVgoF/fJpvq3+yUAeYxxA6raWyN4LMWq7PSLuVstgaf+1Bluth49quJAoz2qbsZUOudnA9q5m5GdPaVbOYtMKLsZVi4Y/wBrtWDcEf7XarZrVnAi7Apjs3H+12oGzMfF3arnCtmtTuBTDZePi/tWw2Wj8p/2ldBq2DUtzEUp2VYfHk+0sfmhH5cn2lf4VsGJbmBQN2KiPjSdv+F1bsLF5cn2v8JgYxd2MT3MORebsLF85L9r/C7M2Bh+cl+0PcmFka7sYnuYri9H3PIPLl+0PcpLO59Zx48v2v8ACYImKRyZRuYXLzZWxiKysY0khuMCpqaYjvVwoFxj4lvW72ip6ZAIQhMAQhCABCEIAFAv75NN9W/2ShCAPMmarrIhCllEeRcHIQkNHNy1KEJFA1ZQhIDEiIUITA7lbNQhSMyVtwQhICRCpUCEJoTJbF2YhCskkRqSFhCBMYLn/RDrd7RU1CFRIIQhMAQhCAP/2Q=="/>
          <p:cNvSpPr>
            <a:spLocks noChangeAspect="1" noChangeArrowheads="1"/>
          </p:cNvSpPr>
          <p:nvPr/>
        </p:nvSpPr>
        <p:spPr bwMode="auto">
          <a:xfrm>
            <a:off x="0" y="-769938"/>
            <a:ext cx="1609725" cy="16097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304800" y="1600200"/>
            <a:ext cx="1981200" cy="3970318"/>
          </a:xfrm>
          <a:prstGeom prst="rect">
            <a:avLst/>
          </a:prstGeom>
        </p:spPr>
        <p:txBody>
          <a:bodyPr wrap="square">
            <a:spAutoFit/>
          </a:bodyPr>
          <a:lstStyle/>
          <a:p>
            <a:r>
              <a:rPr lang="en-US" sz="3600" dirty="0" smtClean="0">
                <a:latin typeface="Optima"/>
                <a:cs typeface="Optima"/>
              </a:rPr>
              <a:t>Powerful literacy diet to ensure good literacy health</a:t>
            </a:r>
          </a:p>
        </p:txBody>
      </p:sp>
    </p:spTree>
    <p:extLst>
      <p:ext uri="{BB962C8B-B14F-4D97-AF65-F5344CB8AC3E}">
        <p14:creationId xmlns:p14="http://schemas.microsoft.com/office/powerpoint/2010/main" val="40165447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Some will need more</a:t>
            </a:r>
            <a:endParaRPr lang="en-US" dirty="0">
              <a:solidFill>
                <a:srgbClr val="000000"/>
              </a:solidFill>
            </a:endParaRPr>
          </a:p>
        </p:txBody>
      </p:sp>
      <p:pic>
        <p:nvPicPr>
          <p:cNvPr id="1026" name="Picture 2" descr="https://encrypted-tbn0.google.com/images?q=tbn:ANd9GcRk-bLc8SNFyjNWLzFfdAQazZYSETbC1vB3zqED0zz1inqOroYf9A"/>
          <p:cNvPicPr>
            <a:picLocks noChangeAspect="1" noChangeArrowheads="1"/>
          </p:cNvPicPr>
          <p:nvPr/>
        </p:nvPicPr>
        <p:blipFill>
          <a:blip r:embed="rId2" cstate="print"/>
          <a:srcRect/>
          <a:stretch>
            <a:fillRect/>
          </a:stretch>
        </p:blipFill>
        <p:spPr bwMode="auto">
          <a:xfrm>
            <a:off x="1752600" y="1359521"/>
            <a:ext cx="5943600" cy="5437765"/>
          </a:xfrm>
          <a:prstGeom prst="rect">
            <a:avLst/>
          </a:prstGeom>
          <a:noFill/>
        </p:spPr>
      </p:pic>
      <p:sp>
        <p:nvSpPr>
          <p:cNvPr id="6" name="Pie 5"/>
          <p:cNvSpPr/>
          <p:nvPr/>
        </p:nvSpPr>
        <p:spPr>
          <a:xfrm>
            <a:off x="2819400" y="1752600"/>
            <a:ext cx="3429000" cy="3200400"/>
          </a:xfrm>
          <a:prstGeom prst="pie">
            <a:avLst>
              <a:gd name="adj1" fmla="val 10836407"/>
              <a:gd name="adj2" fmla="val 1620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US" sz="1700" b="1" dirty="0" smtClean="0">
                <a:solidFill>
                  <a:schemeClr val="bg1"/>
                </a:solidFill>
                <a:effectLst>
                  <a:outerShdw blurRad="38100" dist="38100" dir="2700000" algn="tl">
                    <a:srgbClr val="000000">
                      <a:alpha val="43137"/>
                    </a:srgbClr>
                  </a:outerShdw>
                </a:effectLst>
              </a:rPr>
              <a:t>Oral Reading</a:t>
            </a:r>
          </a:p>
          <a:p>
            <a:r>
              <a:rPr lang="en-US" sz="1700" b="1" dirty="0" smtClean="0">
                <a:solidFill>
                  <a:schemeClr val="bg1"/>
                </a:solidFill>
                <a:effectLst>
                  <a:outerShdw blurRad="38100" dist="38100" dir="2700000" algn="tl">
                    <a:srgbClr val="000000">
                      <a:alpha val="43137"/>
                    </a:srgbClr>
                  </a:outerShdw>
                </a:effectLst>
              </a:rPr>
              <a:t> Fluency &amp;</a:t>
            </a:r>
          </a:p>
          <a:p>
            <a:r>
              <a:rPr lang="en-US" sz="1700" b="1" dirty="0" smtClean="0">
                <a:solidFill>
                  <a:schemeClr val="bg1"/>
                </a:solidFill>
                <a:effectLst>
                  <a:outerShdw blurRad="38100" dist="38100" dir="2700000" algn="tl">
                    <a:srgbClr val="000000">
                      <a:alpha val="43137"/>
                    </a:srgbClr>
                  </a:outerShdw>
                </a:effectLst>
              </a:rPr>
              <a:t>Accuracy</a:t>
            </a:r>
            <a:endParaRPr lang="en-US" sz="1700" b="1" dirty="0">
              <a:solidFill>
                <a:schemeClr val="bg1"/>
              </a:solidFill>
              <a:effectLst>
                <a:outerShdw blurRad="38100" dist="38100" dir="2700000" algn="tl">
                  <a:srgbClr val="000000">
                    <a:alpha val="43137"/>
                  </a:srgbClr>
                </a:outerShdw>
              </a:effectLst>
            </a:endParaRPr>
          </a:p>
        </p:txBody>
      </p:sp>
      <p:sp>
        <p:nvSpPr>
          <p:cNvPr id="7" name="Pie 6"/>
          <p:cNvSpPr/>
          <p:nvPr/>
        </p:nvSpPr>
        <p:spPr>
          <a:xfrm>
            <a:off x="2819400" y="1600200"/>
            <a:ext cx="3429000" cy="3581400"/>
          </a:xfrm>
          <a:prstGeom prst="pie">
            <a:avLst>
              <a:gd name="adj1" fmla="val 5384764"/>
              <a:gd name="adj2" fmla="val 10824278"/>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2468880" rIns="1188720" bIns="365760" rtlCol="0" anchor="b"/>
          <a:lstStyle/>
          <a:p>
            <a:r>
              <a:rPr lang="en-US" sz="1900" b="1" dirty="0" smtClean="0">
                <a:solidFill>
                  <a:schemeClr val="bg1"/>
                </a:solidFill>
                <a:effectLst>
                  <a:outerShdw blurRad="38100" dist="38100" dir="2700000" algn="tl">
                    <a:srgbClr val="000000">
                      <a:alpha val="43137"/>
                    </a:srgbClr>
                  </a:outerShdw>
                </a:effectLst>
              </a:rPr>
              <a:t>Reading</a:t>
            </a:r>
          </a:p>
          <a:p>
            <a:r>
              <a:rPr lang="en-US" sz="1900" b="1" dirty="0" smtClean="0">
                <a:solidFill>
                  <a:schemeClr val="bg1"/>
                </a:solidFill>
                <a:effectLst>
                  <a:outerShdw blurRad="38100" dist="38100" dir="2700000" algn="tl">
                    <a:srgbClr val="000000">
                      <a:alpha val="43137"/>
                    </a:srgbClr>
                  </a:outerShdw>
                </a:effectLst>
              </a:rPr>
              <a:t>Comp</a:t>
            </a:r>
            <a:endParaRPr lang="en-US" sz="1900" b="1" dirty="0">
              <a:solidFill>
                <a:schemeClr val="bg1"/>
              </a:solidFill>
              <a:effectLst>
                <a:outerShdw blurRad="38100" dist="38100" dir="2700000" algn="tl">
                  <a:srgbClr val="000000">
                    <a:alpha val="43137"/>
                  </a:srgbClr>
                </a:outerShdw>
              </a:effectLst>
            </a:endParaRPr>
          </a:p>
        </p:txBody>
      </p:sp>
      <p:sp>
        <p:nvSpPr>
          <p:cNvPr id="8" name="Pie 7"/>
          <p:cNvSpPr/>
          <p:nvPr/>
        </p:nvSpPr>
        <p:spPr>
          <a:xfrm>
            <a:off x="2819400" y="1828800"/>
            <a:ext cx="3429000" cy="3657600"/>
          </a:xfrm>
          <a:prstGeom prst="pie">
            <a:avLst>
              <a:gd name="adj1" fmla="val 16217298"/>
              <a:gd name="adj2" fmla="val 21554288"/>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82880" rIns="0" rtlCol="0" anchor="t" anchorCtr="0"/>
          <a:lstStyle/>
          <a:p>
            <a:pPr algn="r"/>
            <a:r>
              <a:rPr lang="en-US" sz="1900" b="1" dirty="0" smtClean="0">
                <a:solidFill>
                  <a:schemeClr val="bg1"/>
                </a:solidFill>
                <a:effectLst>
                  <a:outerShdw blurRad="38100" dist="38100" dir="2700000" algn="tl">
                    <a:srgbClr val="000000">
                      <a:alpha val="43137"/>
                    </a:srgbClr>
                  </a:outerShdw>
                </a:effectLst>
              </a:rPr>
              <a:t>Phonemic </a:t>
            </a:r>
          </a:p>
          <a:p>
            <a:pPr algn="r"/>
            <a:r>
              <a:rPr lang="en-US" sz="1900" b="1" dirty="0" smtClean="0">
                <a:solidFill>
                  <a:schemeClr val="bg1"/>
                </a:solidFill>
                <a:effectLst>
                  <a:outerShdw blurRad="38100" dist="38100" dir="2700000" algn="tl">
                    <a:srgbClr val="000000">
                      <a:alpha val="43137"/>
                    </a:srgbClr>
                  </a:outerShdw>
                </a:effectLst>
              </a:rPr>
              <a:t>Awareness</a:t>
            </a:r>
            <a:endParaRPr lang="en-US" sz="1900" b="1" dirty="0">
              <a:solidFill>
                <a:schemeClr val="bg1"/>
              </a:solidFill>
              <a:effectLst>
                <a:outerShdw blurRad="38100" dist="38100" dir="2700000" algn="tl">
                  <a:srgbClr val="000000">
                    <a:alpha val="43137"/>
                  </a:srgbClr>
                </a:outerShdw>
              </a:effectLst>
            </a:endParaRPr>
          </a:p>
        </p:txBody>
      </p:sp>
      <p:sp>
        <p:nvSpPr>
          <p:cNvPr id="9" name="Pie 8"/>
          <p:cNvSpPr/>
          <p:nvPr/>
        </p:nvSpPr>
        <p:spPr>
          <a:xfrm>
            <a:off x="2895600" y="2133600"/>
            <a:ext cx="3368566" cy="3003332"/>
          </a:xfrm>
          <a:prstGeom prst="pie">
            <a:avLst>
              <a:gd name="adj1" fmla="val 0"/>
              <a:gd name="adj2" fmla="val 5465720"/>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0" bIns="365760" rtlCol="0" anchor="b" anchorCtr="0"/>
          <a:lstStyle/>
          <a:p>
            <a:pPr algn="r"/>
            <a:r>
              <a:rPr lang="en-US" sz="1900" b="1" dirty="0" smtClean="0">
                <a:solidFill>
                  <a:schemeClr val="bg1"/>
                </a:solidFill>
                <a:effectLst>
                  <a:outerShdw blurRad="38100" dist="38100" dir="2700000" algn="tl">
                    <a:srgbClr val="000000">
                      <a:alpha val="43137"/>
                    </a:srgbClr>
                  </a:outerShdw>
                </a:effectLst>
              </a:rPr>
              <a:t>Vocabulary</a:t>
            </a:r>
            <a:endParaRPr lang="en-US" sz="1900" b="1" dirty="0">
              <a:solidFill>
                <a:schemeClr val="bg1"/>
              </a:solidFill>
              <a:effectLst>
                <a:outerShdw blurRad="38100" dist="38100" dir="2700000" algn="tl">
                  <a:srgbClr val="000000">
                    <a:alpha val="43137"/>
                  </a:srgbClr>
                </a:outerShdw>
              </a:effectLst>
            </a:endParaRPr>
          </a:p>
        </p:txBody>
      </p:sp>
      <p:sp>
        <p:nvSpPr>
          <p:cNvPr id="10" name="Oval 9"/>
          <p:cNvSpPr/>
          <p:nvPr/>
        </p:nvSpPr>
        <p:spPr>
          <a:xfrm>
            <a:off x="6172200" y="1905000"/>
            <a:ext cx="1295400" cy="12192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effectLst>
                  <a:outerShdw blurRad="38100" dist="38100" dir="2700000" algn="tl">
                    <a:srgbClr val="000000">
                      <a:alpha val="43137"/>
                    </a:srgbClr>
                  </a:outerShdw>
                </a:effectLst>
              </a:rPr>
              <a:t>Phonics </a:t>
            </a:r>
          </a:p>
          <a:p>
            <a:pPr algn="ctr"/>
            <a:r>
              <a:rPr lang="en-US" sz="1400" b="1" dirty="0" smtClean="0">
                <a:effectLst>
                  <a:outerShdw blurRad="38100" dist="38100" dir="2700000" algn="tl">
                    <a:srgbClr val="000000">
                      <a:alpha val="43137"/>
                    </a:srgbClr>
                  </a:outerShdw>
                </a:effectLst>
              </a:rPr>
              <a:t>(Alphabetic </a:t>
            </a:r>
          </a:p>
          <a:p>
            <a:pPr algn="ctr"/>
            <a:r>
              <a:rPr lang="en-US" sz="1400" b="1" dirty="0" smtClean="0">
                <a:effectLst>
                  <a:outerShdw blurRad="38100" dist="38100" dir="2700000" algn="tl">
                    <a:srgbClr val="000000">
                      <a:alpha val="43137"/>
                    </a:srgbClr>
                  </a:outerShdw>
                </a:effectLst>
              </a:rPr>
              <a:t>Principle)</a:t>
            </a:r>
            <a:endParaRPr lang="en-US" sz="1400" b="1" dirty="0">
              <a:effectLst>
                <a:outerShdw blurRad="38100" dist="38100" dir="2700000" algn="tl">
                  <a:srgbClr val="000000">
                    <a:alpha val="43137"/>
                  </a:srgbClr>
                </a:outerShdw>
              </a:effectLst>
            </a:endParaRPr>
          </a:p>
        </p:txBody>
      </p:sp>
      <p:sp>
        <p:nvSpPr>
          <p:cNvPr id="11" name="Donut 10"/>
          <p:cNvSpPr/>
          <p:nvPr/>
        </p:nvSpPr>
        <p:spPr>
          <a:xfrm>
            <a:off x="5638800" y="1447800"/>
            <a:ext cx="2362200" cy="2057400"/>
          </a:xfrm>
          <a:prstGeom prst="donut">
            <a:avLst>
              <a:gd name="adj" fmla="val 5783"/>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12" name="Picture 2" descr="http://www.myotcstore.com/store/i/is.aspx?path=/images/C-productimages/Caltrate/644724.jpg&amp;lr=t&amp;bw=250"/>
          <p:cNvPicPr>
            <a:picLocks noChangeAspect="1" noChangeArrowheads="1"/>
          </p:cNvPicPr>
          <p:nvPr/>
        </p:nvPicPr>
        <p:blipFill>
          <a:blip r:embed="rId3" cstate="print"/>
          <a:srcRect l="24000" r="24000"/>
          <a:stretch>
            <a:fillRect/>
          </a:stretch>
        </p:blipFill>
        <p:spPr bwMode="auto">
          <a:xfrm>
            <a:off x="7848600" y="3124200"/>
            <a:ext cx="990600" cy="1905000"/>
          </a:xfrm>
          <a:prstGeom prst="rect">
            <a:avLst/>
          </a:prstGeom>
          <a:noFill/>
        </p:spPr>
      </p:pic>
      <p:sp>
        <p:nvSpPr>
          <p:cNvPr id="14" name="Plus 13"/>
          <p:cNvSpPr/>
          <p:nvPr/>
        </p:nvSpPr>
        <p:spPr>
          <a:xfrm>
            <a:off x="6477000" y="3581400"/>
            <a:ext cx="1219200" cy="1143000"/>
          </a:xfrm>
          <a:prstGeom prst="mathPlus">
            <a:avLst>
              <a:gd name="adj1" fmla="val 11884"/>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890" name="AutoShape 2" descr="data:image/jpeg;base64,/9j/4AAQSkZJRgABAQAAAQABAAD/2wCEAAkGBhQSERUUEhQVFBUWGBQXGBUYFxUYFxgUFRQYFBUUFxcXHCYeGBojHRcXHzAgIycpLCwsFx4xNTAqNSYrLCkBCQoKDgwOGg8PGjAlHyQwKSksLy0qLCwqKSksLCkpLCwsKSwpKSwsKiwsLCksLCwsKSwpLCksLCksKSwsLCk1LP/AABEIAOEA4QMBIgACEQEDEQH/xAAcAAACAgMBAQAAAAAAAAAAAAAABgQFAQIDBwj/xABNEAABAwEFAwUKCQsEAQUAAAABAAIDEQQFEiExBkFREyJhcZEHMjVCUoGhsbLRFCM0U3JzksHwFRYzVGKCk6Kz0uEkJUPxYxeDwsPi/8QAGQEAAwEBAQAAAAAAAAAAAAAAAAECBAMF/8QAMBEAAgEDAwIEBQMFAQAAAAAAAAECAxExBBIhMkETIlGRBRVhcYGhscFCkuHw8RT/2gAMAwEAAhEDEQA/APcUIQgAVNtif9BavqZfYKuVTbZD/QWr6mX2CmsjWT59dqs4zxQ5mZWhaV6djddGTIeJRjPFa8mUYDwTsF0b4jxRjK1oeCk2W7ZZa8nG5+HM4RWgSdlkd0cMaK9K7i7JTpG8+Yrm+yPaaOa4HgRmpjODw0U01k0LisAqXDdE7+9ikd1Md7l2Oz1p+Yl+wVblFZZN0QKrFVJkuqYaxvHmXP4DJ5DuwqPEp+q9ytr9DhiWcS6fA3+QexHwV3knsRvh6oeyXocqnis16Vv8Hd5J7F2bdExzETyOIaSmpxfclq2SNjRjKkfkuX5t/wBk+5RpGlpo4UPA5FVdCugJRVYDllUNHuvc08Gwf+5/UcmhK/c18Gwfv/1HJoXlT6mYJdTBCEKSQQhCABCEIAFU7WMxWG0jSsMgr1tKtlT7XupYLSR8zJ7JQNHjJ2Vm1bgdXQVofPUKrmscjBie0AYiytR3wyI8y7t2itDRRsrgBu5p+5Qp7Y9wIc4kFxcRlTEdSrhT1SfMlY1bEWrNnpiAfiwHAFpMjRWvDitLXckkYqcJ00J36blW2e8JIzVjiDSlaAkDorou1ov6d/fSuPYPUqVPU7uZK32HsRbQ7L2lzQ4BuE51qQPUFcXDIyxSYppAaghzGtca14k8K8Ep2faC0RijJXgcK7/OuBvKQtLS84XHERxdXModGs7ptBsPVLLZ4a81h4gk7ipcdjYMwxleJAJXlTNpLSNJnCgpu07F0/Oy1/Pv9HuXnv4fq7+WaX+/Y7T2y5Z6Pet7GGMvdUgUybSueVaedU0V/Ryj/m6sBI7Rkka03vNJ38jnb6E5V6tF1j2htDRRshA4AN3eZD+F1nHzSu/uEXZ8DxPZWtYZHE4QCSTrQCvaqCwXgycuAbhpoCRUjiqW1X7PK3C+Rxad2Wnm3Lg63voBUUGmQqPPqph8IqKLTaudVXknwMslkpup+P8AtRJ46ers/wAqqN+TaYz2D3Lk685D43oHuRH4XWWWjStWieW/jJbw2h8Zq0kdSqxbn8fQEG2P4+pd18PqruiHXg8oaINpnZCVod+1o4fjqVi6GG1to7C7p8dvozSKbU7j6lmO1vaQQSCNKZLTT01aPU0ZKqpy5jwyVfWzzrO8Ec5jtHcDwd0qvU+037NIwse8lp1FBuz3BQVvpRcVZnKEXFHu3c18Gwfv/wBRyaEsdzbwbB1P/qOTOvPn1MySywQhCkkEIQgAQhCABU22PyC1fUy+wVcqm2x+QWr6mX2CmsjWTwq5Iw60wggEGRgIOhBcMini9WYLRFHHZIpGOpidyQy51DzqUFBnmki5ZA20xOcQAJGEk5AAOGZTBthtI4SM+Dz83DngdlXF61m1tKpV1MIxxtfra/4PSi+CbeNywMt9nDWNGPlMTKDCaMNDh0GdezoUDaPZmR1pBgh+LozvQwNqDnll6lU7OW+tsjklf5VXuP8A43AVJVhtPfjvhQ5KY4KM7x5w9OhouMaOopV1CMr2i+Xe3/R8MsdsrlYX2ZkTGMMkj21a1rcubrQZ0FStL9fDYBHHFDE9zgS50gxGgyqek1PRloum2d9Ma+zSRPY8xyPdRrgfJyNNKgELS/o4beI5Ip4mOaCHNkdhNDnTrGfQa9S4UfE20/Gvs81857X7g7djntBc8Utjba4mCJ2Fri1uQIJDXCmlQd6tLdslFPZo8DWxyhjSCABWrRUPA1B47lU7Q31FHY22WF4kNGtc4aANOJ2elSRuRtDfhidZHwvaS2KjgCCPFq1wB6NFUIamSgoNrmW2/pbj8BwcLJdYZYLVykYEjHgVc0Yh3mh1pmdFNmsEf5ID8DMeEc/C3F+mp31K6KVe20MVosErmua15DQWEjFiDm7tXDgRuUae2x/kgMxtxYRzcTcX6Wula+hV4lednJNPerrn0/YODMFywWOyCeaMSykNNHUIDn960A1GW80VRHeUVqkiifBFCC8VewAHDnRmmVTQVV1DekNusYhkkbFKA3vjQYmaOFdQR5xVL1q2ZEeDFaIKueG811cIPjnTT71309m5+O2p3ds/p2Jf0Ge/LKLOPi7FFLCBziBzwd9ciadOa87ca5r0m5bQ+zg/CLVDJEBzSH1eKadOm7Nef3pMx80joxRjnuLRpkTlluXX4XKScoNXt/Vzz+GEho2Gu+OSKQvjY8h4ALmg5YTxTKbkg+Zj+w1Ufc+/QyfTHsqXe1lmdM8sLg1sJIoXislHUDaEAmtNarS47pS+5xk+SxNxWf5mP7IWPzes/wAzH9kKkkhtON/6YNMZALak4hEzxS4AZ4jUZk1Ck3ZZ5TJAX8qAGy4qvfTE145OodpUEmhzprVU6SJ5OW1Vzwx2V7mRMa4FlCG0Obs0hL0nbP5G/rZ7QXm67abD+/8AB0i+D3bubj/bYOp/tuTOlnub+DYOp/tuTMss+pmOWWCEIUkghCEACEIQAKm2y+QWr6mX2CrlU22XyC1fUy+wU1kayfP8cRc4NGpIA0GZNBmUxbRbNsgZG2Nj3vdhq/GDzjXmiMZ7tQlsnNN9t2khFsglBxsbGWuIBq0nLQhPVyrRqQdPlWbt6vsehHAuWrZ+eNpc+Mho1NWnDv51CcPnWPyBPSvJupg5SuVMHlVrloUxMviCEWpwlExnJwsAfvxd+XCg19Ch7R3618NnZDIeaykgGJueBrQDkK+NxUU9VqZzUdnD72fpce1FRcd1i0TtiLsOLFmBU81pdpUcFdO2NY7lhHOXPgriBZQaE0xVPBVuy9uZFamPkdhaMVTmdWkDTpKYbRtHDO20xPl5MF1YpAHDEKCjXYRUgHjuPQo1dTUKtaF9tl2+vP34BJWFax3FPK3FHG5zdAchU8G1IxHqW1juCeWvJxPdhNHZUo7ga6FM8V+xPs8LWvgjkhplKwuFWigdGQNcq+crhDbbO8SyvkiM5f3z2ycmWABocyMauIByO9UtZqLNuH6MLC0655uV5Lk38p5FDWnHq6dFdO2V5OxSyzMeyVjgACaDCS3Om/Xirz85rOLa1+MYDDgx0PNdjLqHLJQLXeELbDNCLQJXl9Rk7MFzTQE66dtVynq9RU2rbbHZ+vP4HYqLzuEh8TIY5i57MRDw0EkZnDQ6fjNQprinYzlHRPawauIIpuqejpThPfkBtdlfyjcDIntcc6NJbQA5KHY78j5O3B8oJkMnJgk84EPAw/yjzBVDV6hJeT0ve9+Xb9EKyF2HZ20vAc2F5BzBpSo45+btUO0WZzHFrwWuaaEHUFehQynDZ3OfE208mAzlWyB1XZUwtNOjMZ670iXtZXxzSNkoXhxxEaEnOo7Vo0erlWm4ysrCaHDufj4mT6f/AMAututUnJTsHK4+VJaQ1/6PG0Ua4DTXIKHsRb444Xh8jGEvrRzgDTC0VzTKL5g+ei/iM96bltlK/qcpZKNrJuUjDXSlhjLnE4+/j5QYecAecXN1oThC1uy1vYyFzzMee7lBSV3/ABHDkW1pXhlXer/8rwfPRfxGe9BviD5+L+JH71TqInkr9s/kb+tntLzZeg7W3jE+yvDZY3EllA17Ce+4A1Xny76XD+/8HSOD3jub+DYOp/8AUcmZLPc48GwdT/6jkzLJPqZjllghCFJIIQhAAhCEACrNprPyljnZWmKJ7a8KtIVmoV9D/Ty/Qd6kDWTyuLuYh2fwjX9j3lazdy7D/wA/8n/6T9FHSg6PxVUu1e0jLMwjvpDSjek116P8LpGrUfCZqcrMT7Z3PCwVbKX0pXmZ0y052vRvUyPuWh7Q5tpBBFRzNQd+qqoNvZ8XPLXNPiloATbsztG12lcJNXCoq1x1IHA/jeusnVSuJzYu/wDpw4Gjpg01oOYSKca+cLR/c7cASZgKVrVvZ42/LtXpFthEjTuO52fD71TX24tsxDjRwBFaVrlQAEnnbv8ABSjWk2TvkeTWiz4XFta039BFdKlZZZXOBIBIaKk00GmfBbyuq8k8T1K0uBpMVr+q/wDsauzquLaKUpFLye9drLZ2O76TBX9guHoNfQuMbvizxafQVrG6orROFXfgcnJDLYtjBLXk7VG6nBjq040qrFvctkOloZ/Dd/cl2xY7LM172ULaOwPBFa7/AMcF6fde1EEsYfiAoM2ZVB1OKqVSU1yjnvkKt6XLarJCXOtpwtoGtDXVO6jSTzUivkqSSaknUnM9KZ9uNo/hD2taeY0mg6dKniol1XPFyYknJc51QyJnYHOO7oHQuacaMdzVi4ynPhEW5LoFpJaJAxwFaFpNRvpnr0K2Owr60ErT+6dTu1VDbbBJZntJBacnNPny6imO7duGCOk2LHxAyIpkRwPozT8Vy5hgHKSdmK1sjMb3MOrSQfMVpEakCtK71m9LeZpHPIpXq03aLjC/Metd1InexgvLZh0MRkMjXAUyAO803qkTne1ox3fi44O2or6QktOm21ydoO6Pee5v4Ng6n+25MyWe5v4Ng6n+25My86fUzHLLBCEKSQQhCABCEIAFEvYfESfRPqUtU+176WC0kboZT/IUDQt3ptRDCDV4xAd6CCfR/wBLy+9rxfaZS41JJoBw9/BRDVx4n8dibdltlCayyZEZsZWhdrmOHQVoio0+e5oX6BZdnA6Hky0Y9Wu4ne2u7oKoWl9lmGoI4ilRXMEJwdIS/kzlvfloB4ue8la33drZojiFHNza4ZkHgeIXCnV87uaKlJqKaRfXFeZkYDQltKgjhw4A1+9ctsZ2/BXnFqKN5urt1D5vQUi7ObROsj8D/wBGTzm5HjQiuh3qx2v2kbKGsjIIOZdqakEUG7IFd/De/gyCzYrI2Uua5wY6nMJNGudUcwnQEitNMwrC5WFsdrDgQREAeIPKNFKdqZ9j9nGPsr+WaC2UilfJaDRwJ0zJPYqWaPk2W1nKCRrBDG1xpjIL8VCd9KUz4IqT5aKh1JCma8n0esgr0DYLY5pbHaJecSMTGZUBrUPOeuWQXn8cZccI0FT99fQvb9mrNhs0LR5DK7/EFVng2r2KqcnPaPZ6K0xnHkW1wv3t6a7xxC8ntt1yMk5NoLjuoCcQ35bvOvTdrb5DAWA5NFXHp1p6u1L0LeRiMrx8bJ58IOYaOrInpIG5dvGdKG54OdJOpLbETo7ilLw0toT0gmhz0Gidrsu+OzgV5zqUruaODR0cVxstjIGQq53Oe86NBzpi3Heol53mGjAzncXn00BPXqvFraieodng9ZUo01Zfk7WmFkjXyz5hwqAdzBWlOk0OmnnSu/Z12DlS5rGHvQ6uJxzIaABUk9GqYW4WsD5ySz/jjBGKU8ehg46Kttd6vkeHk0I71o71o4N967UaroLJnlTdV8FNNcFoDS4wvAABOQyBFRWhUGMJmmvmVwILyaih6s0sGocR1henQ1Cqsz1aEqWRnitFbveN7Xs4bzVUKkWW2Uikj3Ownzhyjhb4jp4PeO5v4Ng6n/1HJmSz3N/BsHU/+o5My82fUzHLLBCEKRAhCEACEIQAKr2nhx2O0N8qJ47WkK0VPte+lhtJGVIZM/3Sk8DWTya1TwWUUaGyy8PEaeJ8oqgffMhfjLjirr5/QuJ1zWHt4Z7ysu5nqbojXd+0LZ6NldgeMmyZ0cBo1/vUq3WBzASX16M8zu30SITToTFc+0uQin0rzJD4p0FeIz9K6Rkpfc6QqOn9Y/sbXts+e/ac6ZjppuVAWOY6rmg0OYNew03J5dZpjvyOYIIAI41VfabhdI4itCBmdddy2U69vLIirp7rdFnS1d0cus/JNiLH0wgh1W0pzab8vuVRYhSwvJOcs4zO8RsqT2vCg3hdD4jzgKcRv6iu/wAMDooomgDkw6vS5zi4uPo7Ep03lO6M1GPn5OVgio5x/ZfTrLSB6SF7G6TkbPXXAwANFAMVBhBr+OteW3BZsdoiZlzntr9FpEj/AENT9theAiiBNci55HS0UHpPoURQaryyshefHy05D/0cPPlJ0dJqGdQ18y1jkE0jpZDhjjzHSa80dJKjF5jsrGHv5aved/OzIy8w/dPFRrZaByTGM71tXO6XnUrzdXVc5bVhG7R0dlPc8v8AY1va+MeZ5rASQ0HfxPFy1umxDCLRPQMJpGwmnKO6c8mjeVxue7mykyTECGOriCaYyMy0dGleuirL8vx08tSaNGTGjINaNAFdGlZXtc41qu6W2PCQx2yxGR+KSSIuOWT+a0DRreAHBcDdQ8qP7YySnXpWjqkhrakuIAHSTQLveDfSZ9skuJMe3bNNMeJkjHnfTSutK11SffNgdG/nNLcQxDqXotx2YRQNjHi5OcPGec3aa7xlwS/thZi6LHlVjyPMcgKnVa6SjF3SODlJ5YoRLqAuEOq7r0IPg708Hu/c38GwdT/bcmdLPc48GwdT/wCo5My82XUzJLIIQhSSCEIQAIQhAAqbbL5BavqZfYKuVS7Z+D7V9TL7BSY1k8F1WKLk2Tp8y7tk4D0rFJNPk9GNmjm9gpkPOo5FFMfGd5/xquDgNySLT2l1s9tQYSI5qui3HezdUJvsmrnDNrjia4aFtMuzgvMCVdbObSus5wPq6I7t7T5TfctULyyid6hh8MYr9sIcMe/IZ10NcwlWwwt5XBI7ADUB1N40xDh71b3jtRjGENo2tanf6MhT/tUz7Rz2uaNM+gn3LXRhJXTCrKLScXyOGxlyObapXvy5Nga39ovzLmkZluVMuK490m1HmRA64R6Sd+7RZ2bvSSNvMJfGN1CXsrnVvHhhUDau0OktEUhAcwkUIybWoFNOG5cnwmY6jcpXkaXtai15b5ADOPejPWvEqNYrBJMaFsjY/KAp2YuPFcZL/cyVzxQnE+hIGRxa+hYk2kc8/GOJ1yCwQoO97GmrqpSjtjguL4dFBZjG0VrRoaX87LWoaNKmp6Sly77obIxznEtr3tBWvEmpGSiWy1GRxJ8w4BWFzSHCa96NK5ZnI+ZentdOF+5jbdiO2xOjNSwSDhn9xBVpYb1sgcHOiMTxoe+FdFWWi0ucTWYNG4NqTTzKG+Nh0MjzxpT1rj4ieUO7a5Hmy39CO8my4EADz1UK/LwidCWiZpzJoMyTmd3T6kpR2MubVtTTIt3j3rpBZDSobj46g14EK1JdwsR4jmpNFiQc+uEty0Iyy4LcLfSd43NFPB7p3OPBsHU723JmSz3OPB0HU/23JmXny6mZJZYIQhIkEIQgAQhCABVe07AbHaA7vTFIDTgWmqtFWbTThljneRUNieadTSd6Bo+fr2u10Eha4EakHc5u5w6Fzs9oAycNPTka19C73xe0lplMklK6BorRrRoBU+fzqu3+5cd8X5ZG9QkluRJlkquGqwAV1AA1/HmT3Qpry8sizk+TXklqB+KlTLFYJZ3YY2l3HgOknQJkjs0F3jFKRLPqG5UaaejrOfCihTnLuW1GHLMXFsthidJaXNjbSrQ40cKeM7PIU3a9W+lvSwua40acI0pmCOtV99X/AC2l1ZDlXJoHNHCnvU7Z28HucyEtL6GrAMyN5af2evRaqdVp8mZstNlryEWIOOZpUVAOHi3jThrwrory0xRGIyNe1zH5uaTzTnrnm1wKgW64IiSWuwu3spUg8MtM1WS7KSmpZn0HKvR1q5KEnuvYbdyltkbcbuSxFgOROvn9OamQbLzuZiLCAdC6jRv4nRM1y3Ux0GJpFCCC0tzxA0LXnXLTLRUe0cEsffOc5mmZJw5UAOfYejcpc1iIlFsr7ruXlZC10jWsb3zsuoAA8SmD81bJoZieFZox2BKlkixGmp66efqUt9301BHn/wAKpKUsIe2Pdl+3ZSKvMlkA3c6Jw9BWJtnX/OuI00a3t5tAliSy9GXUuLrQ6vfOp1k+hSqTvyiGl2YxNs7IW0ayR7q50LDU8a7lysXLMe55sxII0OgpniNc6/4VK58sTgeew5EVFK8MjqrOz7YOphlja8cQMLuune9lE5U0uUB1vK3NeynJOjdUGvi9KrKKTaLTA9pMeIOJBo4urTfTOiirVp+k0U8Huvc48HQdT/6jkzJa7nPg6Dqf7bkyrFLqZkllghCEiQQhCABCEIAFS7aeD7V9RL7BV0qja5mKw2kDfDKO1hQNHzmH55mnSiV1Mq1Raoy1xB1Vncuzz7RmCGNGrnEerVKpGFrxRsjOS4bsVrQSaDXdxTFdWy9edOSxg1GQPbuVpZo4LMKRt5STyzx7csqaKPbLS6TNzq8ANN25ZkkskzrpdJ0td+iJnJ2VgY0ZYt5S8+7nPOJ1Senr6VbNhy7OCm2eOPIuLq8BRdFyZnJt8lRBcbAMUrsDK9Bcehrd6mF8jI3NsrRA3iP0r99XPzI6gpL7NE92kleOLTo0PH0KQ273jNszxTTEGOHqDvSujssFRFS574ksspLw7C486ueu+p3r0JluErAWHIjXrHQqS22AvjLZXR08oNwmvE50WLrtcEDQxsn3ivQ7hmfOoScux2jwzvcFuEJNnl5rsTnMJyDw4g0G6ozyXDbecci0cXdeVCfT9ysZmw2huZa7fXQgjOvRp60n39amvaQSXSRv5MONOeyhIcRoCNFVPiY5PixDtNlAaHxuxMyBcK5OpmCu8d71AxbqZ1Oa43feXJjIte09/EeJ3tWz7sEgLrMQ6mfJnJ43mg1IVxqOEntG7SSUjjabwJ0BppUkqfsjYhJNidmGAO6K6j1FU8hFAM8WeKuWfABOex1mDYsRyLyeGjcvvqtMZScbyOUtt/KXtuuyOYUIBB6Bw3diSb42VkiqWVezo1HWN6Ybwv0MkDa1AzOdTXXIVofxvXezXs1w1zqOjLTTdTpNElKxB57C3nKSExbR2KPDyjRR1QCRkDXWvSlxaqdrcGing927nPg2Dqf7bkzJZ7nHg2Dqf7bkzLz5dTMssghCFJIIQhAAhCEACrNpLQI7JO8iobG91ONGk0VmqbbL5BavqZfYKLX4Y1k8vO3UW+y187P7Fu3ugRAZWYj95n9iSXLCPlWnfZ+7PR3MeBt/D+rntZ7kDb6D9XP8nuSMiiPlGm9H7sLj4Nv4PmHfyLI2+s/zLuyP3pDAWCj5Rpvr7sLj+3b+z/Mv7I/eth3QbP8AMydkfvXnyzRP5Rpvr7sLj+7b6zHWF562xn71p+e1k/Vz9iL3pCWU/lOnWL+7C4+DbayDMWd1eIbGD61zdtjYzrZjx7yLXjqkeiwUvlOn+vuwuO/522L9V/ki962j2wsbTUWcg8QyIHtqkZCXyjT/AF92Fx5dtfYiamzEk6ksiJ9a6s22sgyELgNKYI/7kgrKPlND1fuxXHt22FiJzgJOX/HGct3jLdu2ljGkDh+5H/cl9rZC0Us0WYGYNCagAUz1y7SVpZoHklogjJGJwzOhDnUaakZUy+iOJWX/AMGn+v8AcO4xv2ysRFDC4jhycf8Acuf503f+rH+HF/ely87K8MLnQsj5zQSNSaGu/KtQT5lVBd4fDKMldOX9wXPoLZK0MkskTom4WEHC2gFBiI0GQVylzueD/brP9E+25Marbt8q7HnyywQhCZIIQhAAhCEACptsvkFq+pl9gq5VNtl8gtX1MvsFNZGsnz49aVWXLC9RHoIFkLCygDKwUVQgDCyhCYAULCymBmqELBQBhCEVSAKreNhOgJ6uui0Xaz2lzDVpoeoHeDv6QEne3AE+DkywGRsxcSRiboTkQ3M65jt6Vo/ksWQmDc8zSoOMHKn7OIa6lc33zKW4S+oFNzdxBGdK6tHYukN/yt0cOrAwDxuA3Yj+AsnhTz/P+ANbWIsAwGQuqKh3e0oD66jzKCFJnvKR7cLnVANaUAzAoDUCumSjLvSi4xswPeu574Os/wBE+0Uxpc7nng2z/RPtuTGsEupmCWQQhCkkEIQgAQhCABU22PyC1fUy+wVcqn2vFbBasq/Ey5fuFNZGsnzyVhdHwOrm09hWpjPA9i9NNG65hFVghGFO6C4FCwQsUTugubIqsURRAXMrIK1KAncLkmxwtc4B7wxuWJx3CoGTRm456DPVSnXW3P4+I0c5uooWgAh+ZrQ8KagjXI1qCpf3D8lm+6GA5WiA5nxiNK558adpGi4/kwfOxU44xlkTWla7u3rUE1QlZ+ofknsu1peW8tFlho6pDSSaEAkbsyT0ZVW/5IFP08H8QcNPx28a2qKp2fqIsBdf/lh+3160GWnpC1/J3OpykWlcWPm96HYTlWudNNVBJRVFn6gSbXZOTNMTHdLHBw7R1rgFqiqodz33ue+DbP8ARPtFMaXe58P9ts/0D7RTEvKl1MwyyCEIUiBCEIAEIQgAVff/AMlm+rf7JVgoF/fJpvq3+yUAeYxxA6raWyN4LMWq7PSLuVstgaf+1Bluth49quJAoz2qbsZUOudnA9q5m5GdPaVbOYtMKLsZVi4Y/wBrtWDcEf7XarZrVnAi7Apjs3H+12oGzMfF3arnCtmtTuBTDZePi/tWw2Wj8p/2ldBq2DUtzEUp2VYfHk+0sfmhH5cn2lf4VsGJbmBQN2KiPjSdv+F1bsLF5cn2v8JgYxd2MT3MORebsLF85L9r/C7M2Bh+cl+0PcmFka7sYnuYri9H3PIPLl+0PcpLO59Zx48v2v8ACYImKRyZRuYXLzZWxiKysY0khuMCpqaYjvVwoFxj4lvW72ip6ZAIQhMAQhCABCEIAFAv75NN9W/2ShCAPMmarrIhCllEeRcHIQkNHNy1KEJFA1ZQhIDEiIUITA7lbNQhSMyVtwQhICRCpUCEJoTJbF2YhCskkRqSFhCBMYLn/RDrd7RU1CFRIIQhMAQhCAP/2Q=="/>
          <p:cNvSpPr>
            <a:spLocks noChangeAspect="1" noChangeArrowheads="1"/>
          </p:cNvSpPr>
          <p:nvPr/>
        </p:nvSpPr>
        <p:spPr bwMode="auto">
          <a:xfrm>
            <a:off x="0" y="-769938"/>
            <a:ext cx="1609725" cy="16097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2" name="AutoShape 4" descr="data:image/jpeg;base64,/9j/4AAQSkZJRgABAQAAAQABAAD/2wCEAAkGBhQSERUUEhQVFBUWGBQXGBUYFxUYFxgUFRQYFBUUFxcXHCYeGBojHRcXHzAgIycpLCwsFx4xNTAqNSYrLCkBCQoKDgwOGg8PGjAlHyQwKSksLy0qLCwqKSksLCkpLCwsKSwpKSwsKiwsLCksLCwsKSwpLCksLCksKSwsLCk1LP/AABEIAOEA4QMBIgACEQEDEQH/xAAcAAACAgMBAQAAAAAAAAAAAAAABgQFAQIDBwj/xABNEAABAwEFAwUKCQsEAQUAAAABAAIDEQQFEiExBkFREyJhcZEHMjVCUoGhsbLRFCM0U3JzksHwFRYzVGKCk6Kz0uEkJUPxYxeDwsPi/8QAGQEAAwEBAQAAAAAAAAAAAAAAAAECBAMF/8QAMBEAAgEDAwIEBQMFAQAAAAAAAAECAxExBBIhMkETIlGRBRVhcYGhscFCkuHw8RT/2gAMAwEAAhEDEQA/APcUIQgAVNtif9BavqZfYKuVTbZD/QWr6mX2CmsjWT59dqs4zxQ5mZWhaV6djddGTIeJRjPFa8mUYDwTsF0b4jxRjK1oeCk2W7ZZa8nG5+HM4RWgSdlkd0cMaK9K7i7JTpG8+Yrm+yPaaOa4HgRmpjODw0U01k0LisAqXDdE7+9ikd1Md7l2Oz1p+Yl+wVblFZZN0QKrFVJkuqYaxvHmXP4DJ5DuwqPEp+q9ytr9DhiWcS6fA3+QexHwV3knsRvh6oeyXocqnis16Vv8Hd5J7F2bdExzETyOIaSmpxfclq2SNjRjKkfkuX5t/wBk+5RpGlpo4UPA5FVdCugJRVYDllUNHuvc08Gwf+5/UcmhK/c18Gwfv/1HJoXlT6mYJdTBCEKSQQhCABCEIAFU7WMxWG0jSsMgr1tKtlT7XupYLSR8zJ7JQNHjJ2Vm1bgdXQVofPUKrmscjBie0AYiytR3wyI8y7t2itDRRsrgBu5p+5Qp7Y9wIc4kFxcRlTEdSrhT1SfMlY1bEWrNnpiAfiwHAFpMjRWvDitLXckkYqcJ00J36blW2e8JIzVjiDSlaAkDorou1ov6d/fSuPYPUqVPU7uZK32HsRbQ7L2lzQ4BuE51qQPUFcXDIyxSYppAaghzGtca14k8K8Ep2faC0RijJXgcK7/OuBvKQtLS84XHERxdXModGs7ptBsPVLLZ4a81h4gk7ipcdjYMwxleJAJXlTNpLSNJnCgpu07F0/Oy1/Pv9HuXnv4fq7+WaX+/Y7T2y5Z6Pet7GGMvdUgUybSueVaedU0V/Ryj/m6sBI7Rkka03vNJ38jnb6E5V6tF1j2htDRRshA4AN3eZD+F1nHzSu/uEXZ8DxPZWtYZHE4QCSTrQCvaqCwXgycuAbhpoCRUjiqW1X7PK3C+Rxad2Wnm3Lg63voBUUGmQqPPqph8IqKLTaudVXknwMslkpup+P8AtRJ46ers/wAqqN+TaYz2D3Lk685D43oHuRH4XWWWjStWieW/jJbw2h8Zq0kdSqxbn8fQEG2P4+pd18PqruiHXg8oaINpnZCVod+1o4fjqVi6GG1to7C7p8dvozSKbU7j6lmO1vaQQSCNKZLTT01aPU0ZKqpy5jwyVfWzzrO8Ec5jtHcDwd0qvU+037NIwse8lp1FBuz3BQVvpRcVZnKEXFHu3c18Gwfv/wBRyaEsdzbwbB1P/qOTOvPn1MySywQhCkkEIQgAQhCABU22PyC1fUy+wVcqm2x+QWr6mX2CmsjWTwq5Iw60wggEGRgIOhBcMini9WYLRFHHZIpGOpidyQy51DzqUFBnmki5ZA20xOcQAJGEk5AAOGZTBthtI4SM+Dz83DngdlXF61m1tKpV1MIxxtfra/4PSi+CbeNywMt9nDWNGPlMTKDCaMNDh0GdezoUDaPZmR1pBgh+LozvQwNqDnll6lU7OW+tsjklf5VXuP8A43AVJVhtPfjvhQ5KY4KM7x5w9OhouMaOopV1CMr2i+Xe3/R8MsdsrlYX2ZkTGMMkj21a1rcubrQZ0FStL9fDYBHHFDE9zgS50gxGgyqek1PRloum2d9Ma+zSRPY8xyPdRrgfJyNNKgELS/o4beI5Ip4mOaCHNkdhNDnTrGfQa9S4UfE20/Gvs81857X7g7djntBc8Utjba4mCJ2Fri1uQIJDXCmlQd6tLdslFPZo8DWxyhjSCABWrRUPA1B47lU7Q31FHY22WF4kNGtc4aANOJ2elSRuRtDfhidZHwvaS2KjgCCPFq1wB6NFUIamSgoNrmW2/pbj8BwcLJdYZYLVykYEjHgVc0Yh3mh1pmdFNmsEf5ID8DMeEc/C3F+mp31K6KVe20MVosErmua15DQWEjFiDm7tXDgRuUae2x/kgMxtxYRzcTcX6Wula+hV4lednJNPerrn0/YODMFywWOyCeaMSykNNHUIDn960A1GW80VRHeUVqkiifBFCC8VewAHDnRmmVTQVV1DekNusYhkkbFKA3vjQYmaOFdQR5xVL1q2ZEeDFaIKueG811cIPjnTT71309m5+O2p3ds/p2Jf0Ge/LKLOPi7FFLCBziBzwd9ciadOa87ca5r0m5bQ+zg/CLVDJEBzSH1eKadOm7Nef3pMx80joxRjnuLRpkTlluXX4XKScoNXt/Vzz+GEho2Gu+OSKQvjY8h4ALmg5YTxTKbkg+Zj+w1Ufc+/QyfTHsqXe1lmdM8sLg1sJIoXislHUDaEAmtNarS47pS+5xk+SxNxWf5mP7IWPzes/wAzH9kKkkhtON/6YNMZALak4hEzxS4AZ4jUZk1Ck3ZZ5TJAX8qAGy4qvfTE145OodpUEmhzprVU6SJ5OW1Vzwx2V7mRMa4FlCG0Obs0hL0nbP5G/rZ7QXm67abD+/8AB0i+D3bubj/bYOp/tuTOlnub+DYOp/tuTMss+pmOWWCEIUkghCEACEIQAKm2y+QWr6mX2CrlU22XyC1fUy+wU1kayfP8cRc4NGpIA0GZNBmUxbRbNsgZG2Nj3vdhq/GDzjXmiMZ7tQlsnNN9t2khFsglBxsbGWuIBq0nLQhPVyrRqQdPlWbt6vsehHAuWrZ+eNpc+Mho1NWnDv51CcPnWPyBPSvJupg5SuVMHlVrloUxMviCEWpwlExnJwsAfvxd+XCg19Ch7R3618NnZDIeaykgGJueBrQDkK+NxUU9VqZzUdnD72fpce1FRcd1i0TtiLsOLFmBU81pdpUcFdO2NY7lhHOXPgriBZQaE0xVPBVuy9uZFamPkdhaMVTmdWkDTpKYbRtHDO20xPl5MF1YpAHDEKCjXYRUgHjuPQo1dTUKtaF9tl2+vP34BJWFax3FPK3FHG5zdAchU8G1IxHqW1juCeWvJxPdhNHZUo7ga6FM8V+xPs8LWvgjkhplKwuFWigdGQNcq+crhDbbO8SyvkiM5f3z2ycmWABocyMauIByO9UtZqLNuH6MLC0655uV5Lk38p5FDWnHq6dFdO2V5OxSyzMeyVjgACaDCS3Om/Xirz85rOLa1+MYDDgx0PNdjLqHLJQLXeELbDNCLQJXl9Rk7MFzTQE66dtVynq9RU2rbbHZ+vP4HYqLzuEh8TIY5i57MRDw0EkZnDQ6fjNQprinYzlHRPawauIIpuqejpThPfkBtdlfyjcDIntcc6NJbQA5KHY78j5O3B8oJkMnJgk84EPAw/yjzBVDV6hJeT0ve9+Xb9EKyF2HZ20vAc2F5BzBpSo45+btUO0WZzHFrwWuaaEHUFehQynDZ3OfE208mAzlWyB1XZUwtNOjMZ670iXtZXxzSNkoXhxxEaEnOo7Vo0erlWm4ysrCaHDufj4mT6f/AMAututUnJTsHK4+VJaQ1/6PG0Ua4DTXIKHsRb444Xh8jGEvrRzgDTC0VzTKL5g+ei/iM96bltlK/qcpZKNrJuUjDXSlhjLnE4+/j5QYecAecXN1oThC1uy1vYyFzzMee7lBSV3/ABHDkW1pXhlXer/8rwfPRfxGe9BviD5+L+JH71TqInkr9s/kb+tntLzZeg7W3jE+yvDZY3EllA17Ce+4A1Xny76XD+/8HSOD3jub+DYOp/8AUcmZLPc48GwdT/6jkzLJPqZjllghCFJIIQhAAhCEACrNprPyljnZWmKJ7a8KtIVmoV9D/Ty/Qd6kDWTyuLuYh2fwjX9j3lazdy7D/wA/8n/6T9FHSg6PxVUu1e0jLMwjvpDSjek116P8LpGrUfCZqcrMT7Z3PCwVbKX0pXmZ0y052vRvUyPuWh7Q5tpBBFRzNQd+qqoNvZ8XPLXNPiloATbsztG12lcJNXCoq1x1IHA/jeusnVSuJzYu/wDpw4Gjpg01oOYSKca+cLR/c7cASZgKVrVvZ42/LtXpFthEjTuO52fD71TX24tsxDjRwBFaVrlQAEnnbv8ABSjWk2TvkeTWiz4XFta039BFdKlZZZXOBIBIaKk00GmfBbyuq8k8T1K0uBpMVr+q/wDsauzquLaKUpFLye9drLZ2O76TBX9guHoNfQuMbvizxafQVrG6orROFXfgcnJDLYtjBLXk7VG6nBjq040qrFvctkOloZ/Dd/cl2xY7LM172ULaOwPBFa7/AMcF6fde1EEsYfiAoM2ZVB1OKqVSU1yjnvkKt6XLarJCXOtpwtoGtDXVO6jSTzUivkqSSaknUnM9KZ9uNo/hD2taeY0mg6dKniol1XPFyYknJc51QyJnYHOO7oHQuacaMdzVi4ynPhEW5LoFpJaJAxwFaFpNRvpnr0K2Owr60ErT+6dTu1VDbbBJZntJBacnNPny6imO7duGCOk2LHxAyIpkRwPozT8Vy5hgHKSdmK1sjMb3MOrSQfMVpEakCtK71m9LeZpHPIpXq03aLjC/Metd1InexgvLZh0MRkMjXAUyAO803qkTne1ox3fi44O2or6QktOm21ydoO6Pee5v4Ng6n+25MyWe5v4Ng6n+25My86fUzHLLBCEKSQQhCABCEIAFEvYfESfRPqUtU+176WC0kboZT/IUDQt3ptRDCDV4xAd6CCfR/wBLy+9rxfaZS41JJoBw9/BRDVx4n8dibdltlCayyZEZsZWhdrmOHQVoio0+e5oX6BZdnA6Hky0Y9Wu4ne2u7oKoWl9lmGoI4ilRXMEJwdIS/kzlvfloB4ue8la33drZojiFHNza4ZkHgeIXCnV87uaKlJqKaRfXFeZkYDQltKgjhw4A1+9ctsZ2/BXnFqKN5urt1D5vQUi7ObROsj8D/wBGTzm5HjQiuh3qx2v2kbKGsjIIOZdqakEUG7IFd/De/gyCzYrI2Uua5wY6nMJNGudUcwnQEitNMwrC5WFsdrDgQREAeIPKNFKdqZ9j9nGPsr+WaC2UilfJaDRwJ0zJPYqWaPk2W1nKCRrBDG1xpjIL8VCd9KUz4IqT5aKh1JCma8n0esgr0DYLY5pbHaJecSMTGZUBrUPOeuWQXn8cZccI0FT99fQvb9mrNhs0LR5DK7/EFVng2r2KqcnPaPZ6K0xnHkW1wv3t6a7xxC8ntt1yMk5NoLjuoCcQ35bvOvTdrb5DAWA5NFXHp1p6u1L0LeRiMrx8bJ58IOYaOrInpIG5dvGdKG54OdJOpLbETo7ilLw0toT0gmhz0Gidrsu+OzgV5zqUruaODR0cVxstjIGQq53Oe86NBzpi3Heol53mGjAzncXn00BPXqvFraieodng9ZUo01Zfk7WmFkjXyz5hwqAdzBWlOk0OmnnSu/Z12DlS5rGHvQ6uJxzIaABUk9GqYW4WsD5ySz/jjBGKU8ehg46Kttd6vkeHk0I71o71o4N967UaroLJnlTdV8FNNcFoDS4wvAABOQyBFRWhUGMJmmvmVwILyaih6s0sGocR1henQ1Cqsz1aEqWRnitFbveN7Xs4bzVUKkWW2Uikj3Ownzhyjhb4jp4PeO5v4Ng6n/1HJmSz3N/BsHU/+o5My82fUzHLLBCEKRAhCEACEIQAKr2nhx2O0N8qJ47WkK0VPte+lhtJGVIZM/3Sk8DWTya1TwWUUaGyy8PEaeJ8oqgffMhfjLjirr5/QuJ1zWHt4Z7ysu5nqbojXd+0LZ6NldgeMmyZ0cBo1/vUq3WBzASX16M8zu30SITToTFc+0uQin0rzJD4p0FeIz9K6Rkpfc6QqOn9Y/sbXts+e/ac6ZjppuVAWOY6rmg0OYNew03J5dZpjvyOYIIAI41VfabhdI4itCBmdddy2U69vLIirp7rdFnS1d0cus/JNiLH0wgh1W0pzab8vuVRYhSwvJOcs4zO8RsqT2vCg3hdD4jzgKcRv6iu/wAMDooomgDkw6vS5zi4uPo7Ep03lO6M1GPn5OVgio5x/ZfTrLSB6SF7G6TkbPXXAwANFAMVBhBr+OteW3BZsdoiZlzntr9FpEj/AENT9theAiiBNci55HS0UHpPoURQaryyshefHy05D/0cPPlJ0dJqGdQ18y1jkE0jpZDhjjzHSa80dJKjF5jsrGHv5aved/OzIy8w/dPFRrZaByTGM71tXO6XnUrzdXVc5bVhG7R0dlPc8v8AY1va+MeZ5rASQ0HfxPFy1umxDCLRPQMJpGwmnKO6c8mjeVxue7mykyTECGOriCaYyMy0dGleuirL8vx08tSaNGTGjINaNAFdGlZXtc41qu6W2PCQx2yxGR+KSSIuOWT+a0DRreAHBcDdQ8qP7YySnXpWjqkhrakuIAHSTQLveDfSZ9skuJMe3bNNMeJkjHnfTSutK11SffNgdG/nNLcQxDqXotx2YRQNjHi5OcPGec3aa7xlwS/thZi6LHlVjyPMcgKnVa6SjF3SODlJ5YoRLqAuEOq7r0IPg708Hu/c38GwdT/bcmdLPc48GwdT/wCo5My82XUzJLIIQhSSCEIQAIQhAAqbbL5BavqZfYKuVS7Z+D7V9TL7BSY1k8F1WKLk2Tp8y7tk4D0rFJNPk9GNmjm9gpkPOo5FFMfGd5/xquDgNySLT2l1s9tQYSI5qui3HezdUJvsmrnDNrjia4aFtMuzgvMCVdbObSus5wPq6I7t7T5TfctULyyid6hh8MYr9sIcMe/IZ10NcwlWwwt5XBI7ADUB1N40xDh71b3jtRjGENo2tanf6MhT/tUz7Rz2uaNM+gn3LXRhJXTCrKLScXyOGxlyObapXvy5Nga39ovzLmkZluVMuK490m1HmRA64R6Sd+7RZ2bvSSNvMJfGN1CXsrnVvHhhUDau0OktEUhAcwkUIybWoFNOG5cnwmY6jcpXkaXtai15b5ADOPejPWvEqNYrBJMaFsjY/KAp2YuPFcZL/cyVzxQnE+hIGRxa+hYk2kc8/GOJ1yCwQoO97GmrqpSjtjguL4dFBZjG0VrRoaX87LWoaNKmp6Sly77obIxznEtr3tBWvEmpGSiWy1GRxJ8w4BWFzSHCa96NK5ZnI+ZentdOF+5jbdiO2xOjNSwSDhn9xBVpYb1sgcHOiMTxoe+FdFWWi0ucTWYNG4NqTTzKG+Nh0MjzxpT1rj4ieUO7a5Hmy39CO8my4EADz1UK/LwidCWiZpzJoMyTmd3T6kpR2MubVtTTIt3j3rpBZDSobj46g14EK1JdwsR4jmpNFiQc+uEty0Iyy4LcLfSd43NFPB7p3OPBsHU723JmSz3OPB0HU/23JmXny6mZJZYIQhIkEIQgAQhCABVe07AbHaA7vTFIDTgWmqtFWbTThljneRUNieadTSd6Bo+fr2u10Eha4EakHc5u5w6Fzs9oAycNPTka19C73xe0lplMklK6BorRrRoBU+fzqu3+5cd8X5ZG9QkluRJlkquGqwAV1AA1/HmT3Qpry8sizk+TXklqB+KlTLFYJZ3YY2l3HgOknQJkjs0F3jFKRLPqG5UaaejrOfCihTnLuW1GHLMXFsthidJaXNjbSrQ40cKeM7PIU3a9W+lvSwua40acI0pmCOtV99X/AC2l1ZDlXJoHNHCnvU7Z28HucyEtL6GrAMyN5af2evRaqdVp8mZstNlryEWIOOZpUVAOHi3jThrwrory0xRGIyNe1zH5uaTzTnrnm1wKgW64IiSWuwu3spUg8MtM1WS7KSmpZn0HKvR1q5KEnuvYbdyltkbcbuSxFgOROvn9OamQbLzuZiLCAdC6jRv4nRM1y3Ux0GJpFCCC0tzxA0LXnXLTLRUe0cEsffOc5mmZJw5UAOfYejcpc1iIlFsr7ruXlZC10jWsb3zsuoAA8SmD81bJoZieFZox2BKlkixGmp66efqUt9301BHn/wAKpKUsIe2Pdl+3ZSKvMlkA3c6Jw9BWJtnX/OuI00a3t5tAliSy9GXUuLrQ6vfOp1k+hSqTvyiGl2YxNs7IW0ayR7q50LDU8a7lysXLMe55sxII0OgpniNc6/4VK58sTgeew5EVFK8MjqrOz7YOphlja8cQMLuune9lE5U0uUB1vK3NeynJOjdUGvi9KrKKTaLTA9pMeIOJBo4urTfTOiirVp+k0U8Huvc48HQdT/6jkzJa7nPg6Dqf7bkyrFLqZkllghCEiQQhCABCEIAFS7aeD7V9RL7BV0qja5mKw2kDfDKO1hQNHzmH55mnSiV1Mq1Raoy1xB1Vncuzz7RmCGNGrnEerVKpGFrxRsjOS4bsVrQSaDXdxTFdWy9edOSxg1GQPbuVpZo4LMKRt5STyzx7csqaKPbLS6TNzq8ANN25ZkkskzrpdJ0td+iJnJ2VgY0ZYt5S8+7nPOJ1Senr6VbNhy7OCm2eOPIuLq8BRdFyZnJt8lRBcbAMUrsDK9Bcehrd6mF8jI3NsrRA3iP0r99XPzI6gpL7NE92kleOLTo0PH0KQ273jNszxTTEGOHqDvSujssFRFS574ksspLw7C486ueu+p3r0JluErAWHIjXrHQqS22AvjLZXR08oNwmvE50WLrtcEDQxsn3ivQ7hmfOoScux2jwzvcFuEJNnl5rsTnMJyDw4g0G6ozyXDbecci0cXdeVCfT9ysZmw2huZa7fXQgjOvRp60n39amvaQSXSRv5MONOeyhIcRoCNFVPiY5PixDtNlAaHxuxMyBcK5OpmCu8d71AxbqZ1Oa43feXJjIte09/EeJ3tWz7sEgLrMQ6mfJnJ43mg1IVxqOEntG7SSUjjabwJ0BppUkqfsjYhJNidmGAO6K6j1FU8hFAM8WeKuWfABOex1mDYsRyLyeGjcvvqtMZScbyOUtt/KXtuuyOYUIBB6Bw3diSb42VkiqWVezo1HWN6Ybwv0MkDa1AzOdTXXIVofxvXezXs1w1zqOjLTTdTpNElKxB57C3nKSExbR2KPDyjRR1QCRkDXWvSlxaqdrcGing927nPg2Dqf7bkzJZ7nHg2Dqf7bkzLz5dTMssghCFJIIQhAAhCEACrNpLQI7JO8iobG91ONGk0VmqbbL5BavqZfYKLX4Y1k8vO3UW+y187P7Fu3ugRAZWYj95n9iSXLCPlWnfZ+7PR3MeBt/D+rntZ7kDb6D9XP8nuSMiiPlGm9H7sLj4Nv4PmHfyLI2+s/zLuyP3pDAWCj5Rpvr7sLj+3b+z/Mv7I/eth3QbP8AMydkfvXnyzRP5Rpvr7sLj+7b6zHWF562xn71p+e1k/Vz9iL3pCWU/lOnWL+7C4+DbayDMWd1eIbGD61zdtjYzrZjx7yLXjqkeiwUvlOn+vuwuO/522L9V/ki962j2wsbTUWcg8QyIHtqkZCXyjT/AF92Fx5dtfYiamzEk6ksiJ9a6s22sgyELgNKYI/7kgrKPlND1fuxXHt22FiJzgJOX/HGct3jLdu2ljGkDh+5H/cl9rZC0Us0WYGYNCagAUz1y7SVpZoHklogjJGJwzOhDnUaakZUy+iOJWX/AMGn+v8AcO4xv2ysRFDC4jhycf8Acuf503f+rH+HF/ely87K8MLnQsj5zQSNSaGu/KtQT5lVBd4fDKMldOX9wXPoLZK0MkskTom4WEHC2gFBiI0GQVylzueD/brP9E+25Marbt8q7HnyywQhCZIIQhAAhCEACptsvkFq+pl9gq5VNtl8gtX1MvsFNZGsnz49aVWXLC9RHoIFkLCygDKwUVQgDCyhCYAULCymBmqELBQBhCEVSAKreNhOgJ6uui0Xaz2lzDVpoeoHeDv6QEne3AE+DkywGRsxcSRiboTkQ3M65jt6Vo/ksWQmDc8zSoOMHKn7OIa6lc33zKW4S+oFNzdxBGdK6tHYukN/yt0cOrAwDxuA3Yj+AsnhTz/P+ANbWIsAwGQuqKh3e0oD66jzKCFJnvKR7cLnVANaUAzAoDUCumSjLvSi4xswPeu574Os/wBE+0Uxpc7nng2z/RPtuTGsEupmCWQQhCkkEIQgAQhCABU22PyC1fUy+wVcqn2vFbBasq/Ey5fuFNZGsnzyVhdHwOrm09hWpjPA9i9NNG65hFVghGFO6C4FCwQsUTugubIqsURRAXMrIK1KAncLkmxwtc4B7wxuWJx3CoGTRm456DPVSnXW3P4+I0c5uooWgAh+ZrQ8KagjXI1qCpf3D8lm+6GA5WiA5nxiNK558adpGi4/kwfOxU44xlkTWla7u3rUE1QlZ+ofknsu1peW8tFlho6pDSSaEAkbsyT0ZVW/5IFP08H8QcNPx28a2qKp2fqIsBdf/lh+3160GWnpC1/J3OpykWlcWPm96HYTlWudNNVBJRVFn6gSbXZOTNMTHdLHBw7R1rgFqiqodz33ue+DbP8ARPtFMaXe58P9ts/0D7RTEvKl1MwyyCEIUiBCEIAEIQgAVff/AMlm+rf7JVgoF/fJpvq3+yUAeYxxA6raWyN4LMWq7PSLuVstgaf+1Bluth49quJAoz2qbsZUOudnA9q5m5GdPaVbOYtMKLsZVi4Y/wBrtWDcEf7XarZrVnAi7Apjs3H+12oGzMfF3arnCtmtTuBTDZePi/tWw2Wj8p/2ldBq2DUtzEUp2VYfHk+0sfmhH5cn2lf4VsGJbmBQN2KiPjSdv+F1bsLF5cn2v8JgYxd2MT3MORebsLF85L9r/C7M2Bh+cl+0PcmFka7sYnuYri9H3PIPLl+0PcpLO59Zx48v2v8ACYImKRyZRuYXLzZWxiKysY0khuMCpqaYjvVwoFxj4lvW72ip6ZAIQhMAQhCABCEIAFAv75NN9W/2ShCAPMmarrIhCllEeRcHIQkNHNy1KEJFA1ZQhIDEiIUITA7lbNQhSMyVtwQhICRCpUCEJoTJbF2YhCskkRqSFhCBMYLn/RDrd7RU1CFRIIQhMAQhCAP/2Q=="/>
          <p:cNvSpPr>
            <a:spLocks noChangeAspect="1" noChangeArrowheads="1"/>
          </p:cNvSpPr>
          <p:nvPr/>
        </p:nvSpPr>
        <p:spPr bwMode="auto">
          <a:xfrm>
            <a:off x="0" y="-769938"/>
            <a:ext cx="1609725" cy="16097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894" name="Picture 6" descr="http://ecx.images-amazon.com/images/I/51HRr4ckV%2BL._SL500_AA300_.jpg"/>
          <p:cNvPicPr>
            <a:picLocks noChangeAspect="1" noChangeArrowheads="1"/>
          </p:cNvPicPr>
          <p:nvPr/>
        </p:nvPicPr>
        <p:blipFill>
          <a:blip r:embed="rId4" cstate="print"/>
          <a:srcRect l="12698" r="11111"/>
          <a:stretch>
            <a:fillRect/>
          </a:stretch>
        </p:blipFill>
        <p:spPr bwMode="auto">
          <a:xfrm>
            <a:off x="7692572" y="3124200"/>
            <a:ext cx="1451428" cy="1905000"/>
          </a:xfrm>
          <a:prstGeom prst="rect">
            <a:avLst/>
          </a:prstGeom>
          <a:noFill/>
        </p:spPr>
      </p:pic>
      <p:cxnSp>
        <p:nvCxnSpPr>
          <p:cNvPr id="16" name="Straight Connector 15"/>
          <p:cNvCxnSpPr>
            <a:stCxn id="11" idx="1"/>
            <a:endCxn id="11" idx="5"/>
          </p:cNvCxnSpPr>
          <p:nvPr/>
        </p:nvCxnSpPr>
        <p:spPr>
          <a:xfrm>
            <a:off x="5984736" y="1749099"/>
            <a:ext cx="1670328" cy="145480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544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2"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2"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2" presetClass="entr" presetSubtype="4" fill="hold" nodeType="withEffect">
                                  <p:stCondLst>
                                    <p:cond delay="0"/>
                                  </p:stCondLst>
                                  <p:childTnLst>
                                    <p:set>
                                      <p:cBhvr>
                                        <p:cTn id="67" dur="1" fill="hold">
                                          <p:stCondLst>
                                            <p:cond delay="0"/>
                                          </p:stCondLst>
                                        </p:cTn>
                                        <p:tgtEl>
                                          <p:spTgt spid="37894"/>
                                        </p:tgtEl>
                                        <p:attrNameLst>
                                          <p:attrName>style.visibility</p:attrName>
                                        </p:attrNameLst>
                                      </p:cBhvr>
                                      <p:to>
                                        <p:strVal val="visible"/>
                                      </p:to>
                                    </p:set>
                                    <p:anim calcmode="lin" valueType="num">
                                      <p:cBhvr additive="base">
                                        <p:cTn id="68" dur="500" fill="hold"/>
                                        <p:tgtEl>
                                          <p:spTgt spid="37894"/>
                                        </p:tgtEl>
                                        <p:attrNameLst>
                                          <p:attrName>ppt_x</p:attrName>
                                        </p:attrNameLst>
                                      </p:cBhvr>
                                      <p:tavLst>
                                        <p:tav tm="0">
                                          <p:val>
                                            <p:strVal val="#ppt_x"/>
                                          </p:val>
                                        </p:tav>
                                        <p:tav tm="100000">
                                          <p:val>
                                            <p:strVal val="#ppt_x"/>
                                          </p:val>
                                        </p:tav>
                                      </p:tavLst>
                                    </p:anim>
                                    <p:anim calcmode="lin" valueType="num">
                                      <p:cBhvr additive="base">
                                        <p:cTn id="69"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P spid="11" grpId="1" animBg="1"/>
      <p:bldP spid="11" grpId="2" animBg="1"/>
      <p:bldP spid="14" grpId="0" animBg="1"/>
      <p:bldP spid="14" grpId="1" animBg="1"/>
      <p:bldP spid="14"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1"/>
          </p:nvPr>
        </p:nvSpPr>
        <p:spPr/>
        <p:txBody>
          <a:bodyPr/>
          <a:lstStyle/>
          <a:p>
            <a:pPr marL="0" indent="0">
              <a:buNone/>
            </a:pPr>
            <a:r>
              <a:rPr lang="en-US" sz="2800" dirty="0">
                <a:solidFill>
                  <a:srgbClr val="000000"/>
                </a:solidFill>
              </a:rPr>
              <a:t>Programs and materials are designed to </a:t>
            </a:r>
            <a:r>
              <a:rPr lang="en-US" sz="2800" dirty="0">
                <a:solidFill>
                  <a:srgbClr val="FF0000"/>
                </a:solidFill>
              </a:rPr>
              <a:t>accelerate student growth </a:t>
            </a:r>
            <a:r>
              <a:rPr lang="en-US" sz="2800" dirty="0">
                <a:solidFill>
                  <a:srgbClr val="000000"/>
                </a:solidFill>
              </a:rPr>
              <a:t>by addressing </a:t>
            </a:r>
            <a:r>
              <a:rPr lang="en-US" sz="2800" dirty="0">
                <a:solidFill>
                  <a:srgbClr val="FF0000"/>
                </a:solidFill>
              </a:rPr>
              <a:t>multiple skill </a:t>
            </a:r>
            <a:r>
              <a:rPr lang="en-US" sz="2800" dirty="0">
                <a:solidFill>
                  <a:srgbClr val="000000"/>
                </a:solidFill>
              </a:rPr>
              <a:t>needs of students who</a:t>
            </a:r>
            <a:r>
              <a:rPr lang="en-US" dirty="0">
                <a:solidFill>
                  <a:srgbClr val="000000"/>
                </a:solidFill>
              </a:rPr>
              <a:t> </a:t>
            </a:r>
            <a:r>
              <a:rPr lang="en-US" sz="2800" dirty="0">
                <a:solidFill>
                  <a:srgbClr val="000000"/>
                </a:solidFill>
              </a:rPr>
              <a:t>are far below grade level.</a:t>
            </a:r>
            <a:endParaRPr lang="en-US" sz="2800" b="1" u="sng" dirty="0">
              <a:solidFill>
                <a:srgbClr val="3366FF"/>
              </a:solidFill>
            </a:endParaRPr>
          </a:p>
          <a:p>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Programs </a:t>
            </a:r>
            <a:r>
              <a:rPr lang="en-US" sz="2800" dirty="0"/>
              <a:t>and materials designed to </a:t>
            </a:r>
            <a:r>
              <a:rPr lang="en-US" sz="2800" dirty="0">
                <a:solidFill>
                  <a:srgbClr val="FF0000"/>
                </a:solidFill>
              </a:rPr>
              <a:t>support the core program </a:t>
            </a:r>
            <a:r>
              <a:rPr lang="en-US" sz="2800" dirty="0"/>
              <a:t>by addressing </a:t>
            </a:r>
            <a:r>
              <a:rPr lang="en-US" sz="2800" dirty="0">
                <a:solidFill>
                  <a:srgbClr val="FF0000"/>
                </a:solidFill>
              </a:rPr>
              <a:t>specific skill </a:t>
            </a:r>
            <a:r>
              <a:rPr lang="en-US" sz="2800" dirty="0"/>
              <a:t>areas such as phonemic awareness or reading fluency</a:t>
            </a:r>
            <a:r>
              <a:rPr lang="en-US" sz="2800" dirty="0" smtClean="0"/>
              <a:t>.</a:t>
            </a:r>
          </a:p>
        </p:txBody>
      </p:sp>
      <p:sp>
        <p:nvSpPr>
          <p:cNvPr id="6" name="Text Placeholder 5"/>
          <p:cNvSpPr>
            <a:spLocks noGrp="1"/>
          </p:cNvSpPr>
          <p:nvPr>
            <p:ph type="body" sz="quarter" idx="13"/>
          </p:nvPr>
        </p:nvSpPr>
        <p:spPr/>
        <p:txBody>
          <a:bodyPr>
            <a:normAutofit lnSpcReduction="10000"/>
          </a:bodyPr>
          <a:lstStyle/>
          <a:p>
            <a:r>
              <a:rPr lang="en-US" sz="3200" b="1" dirty="0" smtClean="0"/>
              <a:t>Tier 3: Intervention</a:t>
            </a:r>
            <a:endParaRPr lang="en-US" sz="3200" b="1" dirty="0"/>
          </a:p>
        </p:txBody>
      </p:sp>
      <p:sp>
        <p:nvSpPr>
          <p:cNvPr id="5" name="Text Placeholder 4"/>
          <p:cNvSpPr>
            <a:spLocks noGrp="1"/>
          </p:cNvSpPr>
          <p:nvPr>
            <p:ph type="body" sz="quarter" idx="12"/>
          </p:nvPr>
        </p:nvSpPr>
        <p:spPr/>
        <p:txBody>
          <a:bodyPr>
            <a:normAutofit lnSpcReduction="10000"/>
          </a:bodyPr>
          <a:lstStyle/>
          <a:p>
            <a:r>
              <a:rPr lang="en-US" sz="3200" b="1" dirty="0" smtClean="0"/>
              <a:t>Tier 2: Intervention</a:t>
            </a:r>
            <a:endParaRPr lang="en-US" sz="3200" b="1" dirty="0"/>
          </a:p>
        </p:txBody>
      </p:sp>
      <p:sp>
        <p:nvSpPr>
          <p:cNvPr id="2" name="Title 1"/>
          <p:cNvSpPr>
            <a:spLocks noGrp="1"/>
          </p:cNvSpPr>
          <p:nvPr>
            <p:ph type="title"/>
          </p:nvPr>
        </p:nvSpPr>
        <p:spPr/>
        <p:txBody>
          <a:bodyPr>
            <a:normAutofit fontScale="90000"/>
          </a:bodyPr>
          <a:lstStyle/>
          <a:p>
            <a:r>
              <a:rPr lang="en-US" dirty="0" smtClean="0"/>
              <a:t>Differences Between Tier 2 &amp; 3 Interventions</a:t>
            </a:r>
            <a:endParaRPr lang="en-US" dirty="0"/>
          </a:p>
        </p:txBody>
      </p:sp>
      <p:sp>
        <p:nvSpPr>
          <p:cNvPr id="4" name="TextBox 3"/>
          <p:cNvSpPr txBox="1"/>
          <p:nvPr/>
        </p:nvSpPr>
        <p:spPr>
          <a:xfrm>
            <a:off x="381000" y="5791200"/>
            <a:ext cx="3962400" cy="923330"/>
          </a:xfrm>
          <a:prstGeom prst="rect">
            <a:avLst/>
          </a:prstGeom>
          <a:noFill/>
        </p:spPr>
        <p:txBody>
          <a:bodyPr wrap="square" rtlCol="0">
            <a:spAutoFit/>
          </a:bodyPr>
          <a:lstStyle/>
          <a:p>
            <a:r>
              <a:rPr lang="en-US" dirty="0" err="1"/>
              <a:t>Kame'enui</a:t>
            </a:r>
            <a:r>
              <a:rPr lang="en-US" dirty="0"/>
              <a:t>, Simmons, Coyne, &amp; </a:t>
            </a:r>
            <a:r>
              <a:rPr lang="en-US" dirty="0" err="1"/>
              <a:t>Harn</a:t>
            </a:r>
            <a:r>
              <a:rPr lang="en-US" dirty="0"/>
              <a:t> © 2003</a:t>
            </a:r>
          </a:p>
          <a:p>
            <a:endParaRPr lang="en-US" dirty="0"/>
          </a:p>
        </p:txBody>
      </p:sp>
    </p:spTree>
    <p:extLst>
      <p:ext uri="{BB962C8B-B14F-4D97-AF65-F5344CB8AC3E}">
        <p14:creationId xmlns:p14="http://schemas.microsoft.com/office/powerpoint/2010/main" val="2047211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b="1" dirty="0"/>
              <a:t>Instructional Factors</a:t>
            </a:r>
          </a:p>
          <a:p>
            <a:pPr lvl="1"/>
            <a:r>
              <a:rPr lang="en-US" dirty="0"/>
              <a:t>Instructional intensity</a:t>
            </a:r>
          </a:p>
          <a:p>
            <a:pPr lvl="1"/>
            <a:r>
              <a:rPr lang="en-US" dirty="0"/>
              <a:t>Skills addressed (materials</a:t>
            </a:r>
            <a:r>
              <a:rPr lang="en-US" dirty="0" smtClean="0"/>
              <a:t>)</a:t>
            </a:r>
          </a:p>
          <a:p>
            <a:pPr lvl="1"/>
            <a:r>
              <a:rPr lang="en-US" dirty="0" smtClean="0"/>
              <a:t>Opportunities to Respond</a:t>
            </a:r>
            <a:endParaRPr lang="en-US" dirty="0"/>
          </a:p>
          <a:p>
            <a:r>
              <a:rPr lang="en-US" b="1" dirty="0" smtClean="0"/>
              <a:t>Organizational Factors</a:t>
            </a:r>
          </a:p>
          <a:p>
            <a:pPr lvl="1"/>
            <a:r>
              <a:rPr lang="en-US" dirty="0"/>
              <a:t>Time allotted for instruction</a:t>
            </a:r>
          </a:p>
          <a:p>
            <a:pPr lvl="1"/>
            <a:r>
              <a:rPr lang="en-US" dirty="0"/>
              <a:t>Group </a:t>
            </a:r>
            <a:r>
              <a:rPr lang="en-US" dirty="0" smtClean="0"/>
              <a:t>size</a:t>
            </a:r>
          </a:p>
          <a:p>
            <a:pPr lvl="1"/>
            <a:r>
              <a:rPr lang="en-US" dirty="0" smtClean="0"/>
              <a:t>(Who delivers)</a:t>
            </a:r>
          </a:p>
          <a:p>
            <a:r>
              <a:rPr lang="en-US" b="1" dirty="0" smtClean="0"/>
              <a:t>Assessment Factors</a:t>
            </a:r>
          </a:p>
          <a:p>
            <a:pPr lvl="1"/>
            <a:r>
              <a:rPr lang="en-US" dirty="0" smtClean="0"/>
              <a:t>Frequency of progress monitoring </a:t>
            </a:r>
          </a:p>
          <a:p>
            <a:pPr lvl="1"/>
            <a:r>
              <a:rPr lang="en-US" dirty="0" smtClean="0"/>
              <a:t>Use of diagnostic assessment</a:t>
            </a:r>
          </a:p>
          <a:p>
            <a:pPr marL="0" indent="0">
              <a:buNone/>
            </a:pPr>
            <a:endParaRPr lang="en-US" dirty="0"/>
          </a:p>
        </p:txBody>
      </p:sp>
      <p:sp>
        <p:nvSpPr>
          <p:cNvPr id="2" name="Title 1"/>
          <p:cNvSpPr>
            <a:spLocks noGrp="1"/>
          </p:cNvSpPr>
          <p:nvPr>
            <p:ph type="title"/>
          </p:nvPr>
        </p:nvSpPr>
        <p:spPr/>
        <p:txBody>
          <a:bodyPr/>
          <a:lstStyle/>
          <a:p>
            <a:r>
              <a:rPr lang="en-US" dirty="0" smtClean="0"/>
              <a:t>Differences between Tier 2 &amp; 3</a:t>
            </a:r>
            <a:endParaRPr lang="en-US" dirty="0"/>
          </a:p>
        </p:txBody>
      </p:sp>
    </p:spTree>
    <p:extLst>
      <p:ext uri="{BB962C8B-B14F-4D97-AF65-F5344CB8AC3E}">
        <p14:creationId xmlns:p14="http://schemas.microsoft.com/office/powerpoint/2010/main" val="22662585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21356941"/>
              </p:ext>
            </p:extLst>
          </p:nvPr>
        </p:nvGraphicFramePr>
        <p:xfrm>
          <a:off x="457200" y="1371600"/>
          <a:ext cx="8001000" cy="5313334"/>
        </p:xfrm>
        <a:graphic>
          <a:graphicData uri="http://schemas.openxmlformats.org/drawingml/2006/table">
            <a:tbl>
              <a:tblPr firstRow="1" bandRow="1">
                <a:tableStyleId>{5C22544A-7EE6-4342-B048-85BDC9FD1C3A}</a:tableStyleId>
              </a:tblPr>
              <a:tblGrid>
                <a:gridCol w="2667000"/>
                <a:gridCol w="2667000"/>
                <a:gridCol w="2667000"/>
              </a:tblGrid>
              <a:tr h="367723">
                <a:tc>
                  <a:txBody>
                    <a:bodyPr/>
                    <a:lstStyle/>
                    <a:p>
                      <a:r>
                        <a:rPr lang="en-US" dirty="0" smtClean="0"/>
                        <a:t>Factor </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gridSpan="2">
                  <a:txBody>
                    <a:bodyPr/>
                    <a:lstStyle/>
                    <a:p>
                      <a:pPr algn="ctr"/>
                      <a:r>
                        <a:rPr lang="en-US" dirty="0" smtClean="0"/>
                        <a:t>Tiers of Instructional</a:t>
                      </a:r>
                      <a:r>
                        <a:rPr lang="en-US" baseline="0" dirty="0" smtClean="0"/>
                        <a:t> Support</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hMerge="1">
                  <a:txBody>
                    <a:bodyPr/>
                    <a:lstStyle/>
                    <a:p>
                      <a:endParaRPr lang="en-US" dirty="0"/>
                    </a:p>
                  </a:txBody>
                  <a:tcPr/>
                </a:tc>
              </a:tr>
              <a:tr h="36772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Instructional/Materials</a:t>
                      </a:r>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lumMod val="65000"/>
                      </a:schemeClr>
                    </a:solidFill>
                  </a:tcPr>
                </a:tc>
                <a:tc>
                  <a:txBody>
                    <a:bodyPr/>
                    <a:lstStyle/>
                    <a:p>
                      <a:pPr algn="ctr"/>
                      <a:r>
                        <a:rPr lang="en-US" b="1" dirty="0" smtClean="0"/>
                        <a:t>Tier 2</a:t>
                      </a:r>
                      <a:endParaRPr lang="en-US" b="1"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lumMod val="65000"/>
                      </a:schemeClr>
                    </a:solidFill>
                  </a:tcPr>
                </a:tc>
                <a:tc>
                  <a:txBody>
                    <a:bodyPr/>
                    <a:lstStyle/>
                    <a:p>
                      <a:pPr algn="ctr"/>
                      <a:r>
                        <a:rPr lang="en-US" b="1" dirty="0" smtClean="0"/>
                        <a:t>Tier 3</a:t>
                      </a:r>
                      <a:endParaRPr lang="en-US" b="1"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lumMod val="65000"/>
                      </a:schemeClr>
                    </a:solidFill>
                  </a:tcPr>
                </a:tc>
              </a:tr>
              <a:tr h="634701">
                <a:tc>
                  <a:txBody>
                    <a:bodyPr/>
                    <a:lstStyle/>
                    <a:p>
                      <a:pPr marL="285750" indent="-285750">
                        <a:buFont typeface="Arial"/>
                        <a:buChar char="•"/>
                      </a:pPr>
                      <a:r>
                        <a:rPr lang="en-US" dirty="0" smtClean="0"/>
                        <a:t>Instructional focus</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More focused on single skills,</a:t>
                      </a:r>
                      <a:r>
                        <a:rPr lang="en-US" baseline="0" dirty="0" smtClean="0"/>
                        <a:t> supports core </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More comprehensive</a:t>
                      </a:r>
                      <a:r>
                        <a:rPr lang="en-US" baseline="0" dirty="0" smtClean="0"/>
                        <a:t> (2-3 skills)</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880382">
                <a:tc>
                  <a:txBody>
                    <a:bodyPr/>
                    <a:lstStyle/>
                    <a:p>
                      <a:pPr marL="285750" indent="-285750">
                        <a:buFont typeface="Arial"/>
                        <a:buChar char="•"/>
                      </a:pPr>
                      <a:r>
                        <a:rPr lang="en-US" dirty="0" smtClean="0"/>
                        <a:t>scaffolding</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Uses I do, we do, you do </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More time/explicitness spent in I do, </a:t>
                      </a:r>
                      <a:r>
                        <a:rPr lang="en-US" b="1" dirty="0" smtClean="0"/>
                        <a:t>we do</a:t>
                      </a:r>
                      <a:r>
                        <a:rPr lang="en-US" dirty="0" smtClean="0"/>
                        <a:t>, you do</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367723">
                <a:tc>
                  <a:txBody>
                    <a:bodyPr/>
                    <a:lstStyle/>
                    <a:p>
                      <a:r>
                        <a:rPr lang="en-US" b="1" dirty="0" smtClean="0"/>
                        <a:t>Organization</a:t>
                      </a:r>
                      <a:endParaRPr lang="en-US" b="1"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A6A6A6"/>
                    </a:solidFill>
                  </a:tcPr>
                </a:tc>
                <a:tc>
                  <a:txBody>
                    <a:bodyPr/>
                    <a:lstStyle/>
                    <a:p>
                      <a:pPr algn="ctr"/>
                      <a:r>
                        <a:rPr lang="en-US" b="1" dirty="0" smtClean="0"/>
                        <a:t>Tier 2</a:t>
                      </a:r>
                      <a:endParaRPr lang="en-US" b="1"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A6A6A6"/>
                    </a:solidFill>
                  </a:tcPr>
                </a:tc>
                <a:tc>
                  <a:txBody>
                    <a:bodyPr/>
                    <a:lstStyle/>
                    <a:p>
                      <a:pPr algn="ctr"/>
                      <a:r>
                        <a:rPr lang="en-US" b="1" dirty="0" smtClean="0"/>
                        <a:t>Tier 3</a:t>
                      </a:r>
                      <a:endParaRPr lang="en-US" b="1"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A6A6A6"/>
                    </a:solidFill>
                  </a:tcPr>
                </a:tc>
              </a:tr>
              <a:tr h="634701">
                <a:tc>
                  <a:txBody>
                    <a:bodyPr/>
                    <a:lstStyle/>
                    <a:p>
                      <a:pPr marL="285750" indent="-285750">
                        <a:buFont typeface="Arial"/>
                        <a:buChar char="•"/>
                      </a:pPr>
                      <a:r>
                        <a:rPr lang="en-US" dirty="0" smtClean="0"/>
                        <a:t>Time allotted for instruction</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Suggested</a:t>
                      </a:r>
                      <a:r>
                        <a:rPr lang="en-US" baseline="0" dirty="0" smtClean="0"/>
                        <a:t> </a:t>
                      </a:r>
                      <a:r>
                        <a:rPr lang="en-US" dirty="0" smtClean="0"/>
                        <a:t>30 minutes </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Suggested 45 minutes</a:t>
                      </a:r>
                      <a:r>
                        <a:rPr lang="en-US" baseline="0" dirty="0" smtClean="0"/>
                        <a:t> – 120 minutes</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367723">
                <a:tc>
                  <a:txBody>
                    <a:bodyPr/>
                    <a:lstStyle/>
                    <a:p>
                      <a:pPr marL="285750" indent="-285750">
                        <a:buFont typeface="Arial"/>
                        <a:buChar char="•"/>
                      </a:pPr>
                      <a:r>
                        <a:rPr lang="en-US" dirty="0" smtClean="0"/>
                        <a:t>Group</a:t>
                      </a:r>
                      <a:r>
                        <a:rPr lang="en-US" baseline="0" dirty="0" smtClean="0"/>
                        <a:t> size</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5-8 students</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1-3</a:t>
                      </a:r>
                      <a:r>
                        <a:rPr lang="en-US" baseline="0" dirty="0" smtClean="0"/>
                        <a:t> students</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367723">
                <a:tc>
                  <a:txBody>
                    <a:bodyPr/>
                    <a:lstStyle/>
                    <a:p>
                      <a:r>
                        <a:rPr lang="en-US" b="1" dirty="0" smtClean="0"/>
                        <a:t>Assessment</a:t>
                      </a:r>
                      <a:endParaRPr lang="en-US" b="1"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A6A6A6"/>
                    </a:solidFill>
                  </a:tcPr>
                </a:tc>
                <a:tc>
                  <a:txBody>
                    <a:bodyPr/>
                    <a:lstStyle/>
                    <a:p>
                      <a:pPr algn="ctr"/>
                      <a:r>
                        <a:rPr lang="en-US" b="1" dirty="0" smtClean="0"/>
                        <a:t>Tier 2</a:t>
                      </a:r>
                      <a:endParaRPr lang="en-US" b="1"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A6A6A6"/>
                    </a:solidFill>
                  </a:tcPr>
                </a:tc>
                <a:tc>
                  <a:txBody>
                    <a:bodyPr/>
                    <a:lstStyle/>
                    <a:p>
                      <a:pPr algn="ctr"/>
                      <a:r>
                        <a:rPr lang="en-US" b="1" dirty="0" smtClean="0"/>
                        <a:t>Tier 3</a:t>
                      </a:r>
                      <a:endParaRPr lang="en-US" b="1"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A6A6A6"/>
                    </a:solidFill>
                  </a:tcPr>
                </a:tc>
              </a:tr>
              <a:tr h="634701">
                <a:tc>
                  <a:txBody>
                    <a:bodyPr/>
                    <a:lstStyle/>
                    <a:p>
                      <a:pPr marL="285750" indent="-285750">
                        <a:buFont typeface="Arial"/>
                        <a:buChar char="•"/>
                      </a:pPr>
                      <a:r>
                        <a:rPr lang="en-US" dirty="0" smtClean="0"/>
                        <a:t>Frequency of progress monitoring</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Biweekly/monthly</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Twice a week/weekly</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634701">
                <a:tc>
                  <a:txBody>
                    <a:bodyPr/>
                    <a:lstStyle/>
                    <a:p>
                      <a:pPr marL="285750" indent="-285750">
                        <a:buFont typeface="Arial"/>
                        <a:buChar char="•"/>
                      </a:pPr>
                      <a:r>
                        <a:rPr lang="en-US" dirty="0" smtClean="0"/>
                        <a:t>Diagnostic assessment</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Group assessments</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dirty="0" smtClean="0"/>
                        <a:t>Individual diagnostic assessment</a:t>
                      </a:r>
                      <a:endParaRPr lang="en-US" dirty="0"/>
                    </a:p>
                  </a:txBody>
                  <a:tcPr marL="87394" marR="87394">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sp>
        <p:nvSpPr>
          <p:cNvPr id="2" name="Title 1"/>
          <p:cNvSpPr>
            <a:spLocks noGrp="1"/>
          </p:cNvSpPr>
          <p:nvPr>
            <p:ph type="title"/>
          </p:nvPr>
        </p:nvSpPr>
        <p:spPr/>
        <p:txBody>
          <a:bodyPr>
            <a:normAutofit/>
          </a:bodyPr>
          <a:lstStyle/>
          <a:p>
            <a:r>
              <a:rPr lang="en-US" dirty="0" smtClean="0">
                <a:solidFill>
                  <a:schemeClr val="tx1"/>
                </a:solidFill>
              </a:rPr>
              <a:t>Differences between Tier 2 &amp; 3</a:t>
            </a:r>
            <a:endParaRPr lang="en-US" dirty="0">
              <a:solidFill>
                <a:schemeClr val="tx1"/>
              </a:solidFill>
            </a:endParaRPr>
          </a:p>
        </p:txBody>
      </p:sp>
    </p:spTree>
    <p:extLst>
      <p:ext uri="{BB962C8B-B14F-4D97-AF65-F5344CB8AC3E}">
        <p14:creationId xmlns:p14="http://schemas.microsoft.com/office/powerpoint/2010/main" val="10480371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1"/>
          </p:nvPr>
        </p:nvSpPr>
        <p:spPr/>
        <p:txBody>
          <a:bodyPr>
            <a:normAutofit fontScale="85000" lnSpcReduction="10000"/>
          </a:bodyPr>
          <a:lstStyle/>
          <a:p>
            <a:r>
              <a:rPr lang="en-US" dirty="0" smtClean="0"/>
              <a:t>Students can receive at least 3 interventions prior to being referred for special education</a:t>
            </a:r>
          </a:p>
          <a:p>
            <a:pPr lvl="1"/>
            <a:r>
              <a:rPr lang="en-US" dirty="0" smtClean="0"/>
              <a:t>2 group interventions</a:t>
            </a:r>
          </a:p>
          <a:p>
            <a:pPr lvl="1"/>
            <a:r>
              <a:rPr lang="en-US" dirty="0" smtClean="0"/>
              <a:t>1 intensified, individualized intervention</a:t>
            </a:r>
            <a:endParaRPr lang="en-US" b="1" dirty="0" smtClean="0"/>
          </a:p>
          <a:p>
            <a:r>
              <a:rPr lang="en-US" b="1" dirty="0" smtClean="0"/>
              <a:t>Based on their progress</a:t>
            </a:r>
          </a:p>
          <a:p>
            <a:endParaRPr lang="en-US" b="1" dirty="0"/>
          </a:p>
        </p:txBody>
      </p:sp>
      <p:sp>
        <p:nvSpPr>
          <p:cNvPr id="6" name="Content Placeholder 5"/>
          <p:cNvSpPr>
            <a:spLocks noGrp="1"/>
          </p:cNvSpPr>
          <p:nvPr>
            <p:ph idx="1"/>
          </p:nvPr>
        </p:nvSpPr>
        <p:spPr/>
        <p:txBody>
          <a:bodyPr>
            <a:normAutofit fontScale="92500" lnSpcReduction="20000"/>
          </a:bodyPr>
          <a:lstStyle/>
          <a:p>
            <a:r>
              <a:rPr lang="en-US" dirty="0" smtClean="0"/>
              <a:t>All students get Tier 1 support</a:t>
            </a:r>
          </a:p>
          <a:p>
            <a:r>
              <a:rPr lang="en-US" dirty="0" smtClean="0"/>
              <a:t>Students receive Tier 2 or Tier 3 Support </a:t>
            </a:r>
            <a:r>
              <a:rPr lang="en-US" b="1" dirty="0" smtClean="0"/>
              <a:t>based on their level of need</a:t>
            </a:r>
          </a:p>
          <a:p>
            <a:r>
              <a:rPr lang="en-US" dirty="0" smtClean="0">
                <a:solidFill>
                  <a:srgbClr val="FF0000"/>
                </a:solidFill>
              </a:rPr>
              <a:t>Don’t have to go through Tier 2 to get Tier 3 support</a:t>
            </a:r>
          </a:p>
          <a:p>
            <a:endParaRPr lang="en-US" dirty="0"/>
          </a:p>
          <a:p>
            <a:endParaRPr lang="en-US" dirty="0" smtClean="0"/>
          </a:p>
          <a:p>
            <a:endParaRPr lang="en-US" dirty="0" smtClean="0"/>
          </a:p>
          <a:p>
            <a:endParaRPr lang="en-US" dirty="0"/>
          </a:p>
        </p:txBody>
      </p:sp>
      <p:sp>
        <p:nvSpPr>
          <p:cNvPr id="7" name="Text Placeholder 6"/>
          <p:cNvSpPr>
            <a:spLocks noGrp="1"/>
          </p:cNvSpPr>
          <p:nvPr>
            <p:ph type="body" sz="quarter" idx="13"/>
          </p:nvPr>
        </p:nvSpPr>
        <p:spPr/>
        <p:txBody>
          <a:bodyPr/>
          <a:lstStyle/>
          <a:p>
            <a:pPr algn="ctr"/>
            <a:r>
              <a:rPr lang="en-US" b="1" dirty="0" smtClean="0"/>
              <a:t>Number of Interventions</a:t>
            </a:r>
            <a:endParaRPr lang="en-US" b="1" dirty="0"/>
          </a:p>
        </p:txBody>
      </p:sp>
      <p:sp>
        <p:nvSpPr>
          <p:cNvPr id="5" name="Text Placeholder 4"/>
          <p:cNvSpPr>
            <a:spLocks noGrp="1"/>
          </p:cNvSpPr>
          <p:nvPr>
            <p:ph type="body" sz="quarter" idx="12"/>
          </p:nvPr>
        </p:nvSpPr>
        <p:spPr/>
        <p:txBody>
          <a:bodyPr/>
          <a:lstStyle/>
          <a:p>
            <a:pPr algn="ctr"/>
            <a:r>
              <a:rPr lang="en-US" b="1" dirty="0" smtClean="0"/>
              <a:t>Tiers of Support		</a:t>
            </a:r>
            <a:endParaRPr lang="en-US" b="1" dirty="0"/>
          </a:p>
        </p:txBody>
      </p:sp>
      <p:sp>
        <p:nvSpPr>
          <p:cNvPr id="4" name="Title 3"/>
          <p:cNvSpPr>
            <a:spLocks noGrp="1"/>
          </p:cNvSpPr>
          <p:nvPr>
            <p:ph type="title"/>
          </p:nvPr>
        </p:nvSpPr>
        <p:spPr/>
        <p:txBody>
          <a:bodyPr>
            <a:normAutofit fontScale="90000"/>
          </a:bodyPr>
          <a:lstStyle/>
          <a:p>
            <a:r>
              <a:rPr lang="en-US" dirty="0" smtClean="0"/>
              <a:t>Tiers of Support vs. Number of Interventions</a:t>
            </a:r>
            <a:endParaRPr lang="en-US" dirty="0"/>
          </a:p>
        </p:txBody>
      </p:sp>
    </p:spTree>
    <p:extLst>
      <p:ext uri="{BB962C8B-B14F-4D97-AF65-F5344CB8AC3E}">
        <p14:creationId xmlns:p14="http://schemas.microsoft.com/office/powerpoint/2010/main" val="877417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1"/>
          </p:nvPr>
        </p:nvSpPr>
        <p:spPr/>
        <p:txBody>
          <a:bodyPr>
            <a:normAutofit fontScale="85000" lnSpcReduction="10000"/>
          </a:bodyPr>
          <a:lstStyle/>
          <a:p>
            <a:r>
              <a:rPr lang="en-US" dirty="0" err="1" smtClean="0"/>
              <a:t>easyCBM</a:t>
            </a:r>
            <a:r>
              <a:rPr lang="en-US" dirty="0" smtClean="0"/>
              <a:t>: Some Risk</a:t>
            </a:r>
          </a:p>
          <a:p>
            <a:r>
              <a:rPr lang="en-US" dirty="0" smtClean="0"/>
              <a:t>Intervention #1: Tier 2</a:t>
            </a:r>
          </a:p>
          <a:p>
            <a:pPr lvl="1"/>
            <a:r>
              <a:rPr lang="en-US" dirty="0" smtClean="0"/>
              <a:t>Limited progress</a:t>
            </a:r>
          </a:p>
          <a:p>
            <a:r>
              <a:rPr lang="en-US" dirty="0" smtClean="0"/>
              <a:t>Intervention #2: Tier 3</a:t>
            </a:r>
          </a:p>
          <a:p>
            <a:pPr lvl="1"/>
            <a:r>
              <a:rPr lang="en-US" dirty="0" smtClean="0"/>
              <a:t>Good progress, but not yet grade level</a:t>
            </a:r>
          </a:p>
          <a:p>
            <a:r>
              <a:rPr lang="en-US" dirty="0" smtClean="0"/>
              <a:t>Intervention #3: Tier 2</a:t>
            </a:r>
          </a:p>
        </p:txBody>
      </p:sp>
      <p:sp>
        <p:nvSpPr>
          <p:cNvPr id="3" name="Content Placeholder 2"/>
          <p:cNvSpPr>
            <a:spLocks noGrp="1"/>
          </p:cNvSpPr>
          <p:nvPr>
            <p:ph idx="1"/>
          </p:nvPr>
        </p:nvSpPr>
        <p:spPr/>
        <p:txBody>
          <a:bodyPr>
            <a:normAutofit fontScale="85000" lnSpcReduction="10000"/>
          </a:bodyPr>
          <a:lstStyle/>
          <a:p>
            <a:r>
              <a:rPr lang="en-US" dirty="0" smtClean="0"/>
              <a:t>DIBELS Next Composite: Well Below Benchmark</a:t>
            </a:r>
          </a:p>
          <a:p>
            <a:r>
              <a:rPr lang="en-US" dirty="0" smtClean="0"/>
              <a:t>Intervention #1: Tier 3</a:t>
            </a:r>
          </a:p>
          <a:p>
            <a:pPr lvl="1"/>
            <a:r>
              <a:rPr lang="en-US" dirty="0" smtClean="0"/>
              <a:t>Limited progress</a:t>
            </a:r>
          </a:p>
          <a:p>
            <a:r>
              <a:rPr lang="en-US" dirty="0" smtClean="0"/>
              <a:t>Intervention #2: Tier 3</a:t>
            </a:r>
          </a:p>
          <a:p>
            <a:pPr lvl="1"/>
            <a:r>
              <a:rPr lang="en-US" dirty="0" smtClean="0"/>
              <a:t>Limited progress</a:t>
            </a:r>
          </a:p>
          <a:p>
            <a:r>
              <a:rPr lang="en-US" dirty="0" smtClean="0"/>
              <a:t>Intervention #3: intensified Tier 3</a:t>
            </a:r>
          </a:p>
          <a:p>
            <a:pPr marL="0" indent="0">
              <a:buNone/>
            </a:pPr>
            <a:endParaRPr lang="en-US" dirty="0" smtClean="0"/>
          </a:p>
          <a:p>
            <a:endParaRPr lang="en-US" dirty="0"/>
          </a:p>
        </p:txBody>
      </p:sp>
      <p:sp>
        <p:nvSpPr>
          <p:cNvPr id="4" name="Text Placeholder 3"/>
          <p:cNvSpPr>
            <a:spLocks noGrp="1"/>
          </p:cNvSpPr>
          <p:nvPr>
            <p:ph type="body" sz="quarter" idx="13"/>
          </p:nvPr>
        </p:nvSpPr>
        <p:spPr/>
        <p:txBody>
          <a:bodyPr/>
          <a:lstStyle/>
          <a:p>
            <a:pPr algn="ctr"/>
            <a:r>
              <a:rPr lang="en-US" b="1" dirty="0" smtClean="0"/>
              <a:t>Annika</a:t>
            </a:r>
            <a:endParaRPr lang="en-US" b="1" dirty="0"/>
          </a:p>
        </p:txBody>
      </p:sp>
      <p:sp>
        <p:nvSpPr>
          <p:cNvPr id="2" name="Text Placeholder 1"/>
          <p:cNvSpPr>
            <a:spLocks noGrp="1"/>
          </p:cNvSpPr>
          <p:nvPr>
            <p:ph type="body" sz="quarter" idx="12"/>
          </p:nvPr>
        </p:nvSpPr>
        <p:spPr/>
        <p:txBody>
          <a:bodyPr/>
          <a:lstStyle/>
          <a:p>
            <a:pPr algn="ctr"/>
            <a:r>
              <a:rPr lang="en-US" b="1" dirty="0" smtClean="0"/>
              <a:t>Andrew</a:t>
            </a:r>
            <a:endParaRPr lang="en-US" b="1" dirty="0"/>
          </a:p>
        </p:txBody>
      </p:sp>
      <p:sp>
        <p:nvSpPr>
          <p:cNvPr id="6" name="Title 5"/>
          <p:cNvSpPr>
            <a:spLocks noGrp="1"/>
          </p:cNvSpPr>
          <p:nvPr>
            <p:ph type="title"/>
          </p:nvPr>
        </p:nvSpPr>
        <p:spPr/>
        <p:txBody>
          <a:bodyPr/>
          <a:lstStyle/>
          <a:p>
            <a:r>
              <a:rPr lang="en-US" dirty="0" smtClean="0"/>
              <a:t>Examples</a:t>
            </a:r>
            <a:endParaRPr lang="en-US" dirty="0"/>
          </a:p>
        </p:txBody>
      </p:sp>
    </p:spTree>
    <p:extLst>
      <p:ext uri="{BB962C8B-B14F-4D97-AF65-F5344CB8AC3E}">
        <p14:creationId xmlns:p14="http://schemas.microsoft.com/office/powerpoint/2010/main" val="2274852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447800"/>
            <a:ext cx="8229600" cy="4557411"/>
          </a:xfrm>
        </p:spPr>
        <p:txBody>
          <a:bodyPr>
            <a:normAutofit/>
          </a:bodyPr>
          <a:lstStyle/>
          <a:p>
            <a:pPr marL="0" indent="0">
              <a:buNone/>
            </a:pPr>
            <a:endParaRPr lang="en-US" sz="4400" i="1" dirty="0"/>
          </a:p>
          <a:p>
            <a:pPr marL="0" indent="0" algn="ctr">
              <a:buNone/>
            </a:pPr>
            <a:r>
              <a:rPr lang="en-US" sz="4800" i="1" dirty="0" smtClean="0"/>
              <a:t>What were some of the differences you noticed between the two interventions?</a:t>
            </a:r>
            <a:endParaRPr lang="en-US" sz="4800" i="1" dirty="0"/>
          </a:p>
        </p:txBody>
      </p:sp>
      <p:sp>
        <p:nvSpPr>
          <p:cNvPr id="4" name="Title 3"/>
          <p:cNvSpPr>
            <a:spLocks noGrp="1"/>
          </p:cNvSpPr>
          <p:nvPr>
            <p:ph type="title"/>
          </p:nvPr>
        </p:nvSpPr>
        <p:spPr/>
        <p:txBody>
          <a:bodyPr/>
          <a:lstStyle/>
          <a:p>
            <a:r>
              <a:rPr lang="en-US" dirty="0" smtClean="0"/>
              <a:t>Talk Time</a:t>
            </a:r>
            <a:endParaRPr lang="en-US" dirty="0"/>
          </a:p>
        </p:txBody>
      </p:sp>
    </p:spTree>
    <p:extLst>
      <p:ext uri="{BB962C8B-B14F-4D97-AF65-F5344CB8AC3E}">
        <p14:creationId xmlns:p14="http://schemas.microsoft.com/office/powerpoint/2010/main" val="8601256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endParaRPr lang="en-US" dirty="0" smtClean="0"/>
          </a:p>
          <a:p>
            <a:pPr marL="0" indent="0" algn="ctr">
              <a:buNone/>
            </a:pPr>
            <a:r>
              <a:rPr lang="en-US" sz="4400" i="1" dirty="0" smtClean="0"/>
              <a:t>Standards of Practice must be put into place to make your intervention system successful.</a:t>
            </a:r>
          </a:p>
          <a:p>
            <a:pPr marL="0" indent="0" algn="ctr">
              <a:buNone/>
            </a:pPr>
            <a:endParaRPr lang="en-US" i="1" dirty="0"/>
          </a:p>
          <a:p>
            <a:pPr marL="0" indent="0" algn="ctr">
              <a:buNone/>
            </a:pPr>
            <a:r>
              <a:rPr lang="en-US" sz="4400" dirty="0" smtClean="0">
                <a:solidFill>
                  <a:srgbClr val="FF0000"/>
                </a:solidFill>
              </a:rPr>
              <a:t>This is hard work!</a:t>
            </a:r>
            <a:endParaRPr lang="en-US" sz="4400" dirty="0">
              <a:solidFill>
                <a:srgbClr val="FF0000"/>
              </a:solidFill>
            </a:endParaRPr>
          </a:p>
        </p:txBody>
      </p:sp>
    </p:spTree>
    <p:extLst>
      <p:ext uri="{BB962C8B-B14F-4D97-AF65-F5344CB8AC3E}">
        <p14:creationId xmlns:p14="http://schemas.microsoft.com/office/powerpoint/2010/main" val="264693152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1"/>
          </p:nvPr>
        </p:nvSpPr>
        <p:spPr>
          <a:xfrm>
            <a:off x="4648200" y="1905000"/>
            <a:ext cx="4042229" cy="3882572"/>
          </a:xfrm>
        </p:spPr>
        <p:txBody>
          <a:bodyPr/>
          <a:lstStyle/>
          <a:p>
            <a:r>
              <a:rPr lang="en-US" dirty="0" smtClean="0"/>
              <a:t>Reading Mastery</a:t>
            </a:r>
          </a:p>
          <a:p>
            <a:r>
              <a:rPr lang="en-US" dirty="0" smtClean="0"/>
              <a:t>Corrective Reading</a:t>
            </a:r>
          </a:p>
          <a:p>
            <a:r>
              <a:rPr lang="en-US" dirty="0" smtClean="0"/>
              <a:t>Horizons</a:t>
            </a:r>
          </a:p>
          <a:p>
            <a:r>
              <a:rPr lang="en-US" dirty="0" smtClean="0"/>
              <a:t>ERI</a:t>
            </a:r>
          </a:p>
          <a:p>
            <a:pPr marL="0" indent="0">
              <a:buNone/>
            </a:pPr>
            <a:endParaRPr lang="en-US" dirty="0"/>
          </a:p>
        </p:txBody>
      </p:sp>
      <p:sp>
        <p:nvSpPr>
          <p:cNvPr id="9" name="Content Placeholder 8"/>
          <p:cNvSpPr>
            <a:spLocks noGrp="1"/>
          </p:cNvSpPr>
          <p:nvPr>
            <p:ph idx="1"/>
          </p:nvPr>
        </p:nvSpPr>
        <p:spPr>
          <a:xfrm>
            <a:off x="457200" y="1905000"/>
            <a:ext cx="4042229" cy="3882572"/>
          </a:xfrm>
        </p:spPr>
        <p:txBody>
          <a:bodyPr>
            <a:normAutofit fontScale="92500"/>
          </a:bodyPr>
          <a:lstStyle/>
          <a:p>
            <a:r>
              <a:rPr lang="en-US" dirty="0" smtClean="0"/>
              <a:t>Read Naturally</a:t>
            </a:r>
          </a:p>
          <a:p>
            <a:r>
              <a:rPr lang="en-US" dirty="0" smtClean="0"/>
              <a:t>Triumphs</a:t>
            </a:r>
          </a:p>
          <a:p>
            <a:r>
              <a:rPr lang="en-US" dirty="0" smtClean="0"/>
              <a:t>Road to the Code</a:t>
            </a:r>
          </a:p>
          <a:p>
            <a:r>
              <a:rPr lang="en-US" dirty="0" smtClean="0"/>
              <a:t>Journey’s Write-in Reader</a:t>
            </a:r>
          </a:p>
          <a:p>
            <a:r>
              <a:rPr lang="en-US" dirty="0" smtClean="0"/>
              <a:t>Phonemic Awareness in Young Children</a:t>
            </a:r>
          </a:p>
          <a:p>
            <a:pPr marL="0" indent="0">
              <a:buNone/>
            </a:pPr>
            <a:endParaRPr lang="en-US" dirty="0"/>
          </a:p>
        </p:txBody>
      </p:sp>
      <p:sp>
        <p:nvSpPr>
          <p:cNvPr id="10" name="Text Placeholder 9"/>
          <p:cNvSpPr>
            <a:spLocks noGrp="1"/>
          </p:cNvSpPr>
          <p:nvPr>
            <p:ph type="body" sz="quarter" idx="13"/>
          </p:nvPr>
        </p:nvSpPr>
        <p:spPr>
          <a:xfrm>
            <a:off x="4648200" y="1371600"/>
            <a:ext cx="4041775" cy="568325"/>
          </a:xfrm>
        </p:spPr>
        <p:txBody>
          <a:bodyPr/>
          <a:lstStyle/>
          <a:p>
            <a:pPr algn="ctr"/>
            <a:r>
              <a:rPr lang="en-US" b="1" dirty="0" smtClean="0"/>
              <a:t>Tier 3</a:t>
            </a:r>
            <a:endParaRPr lang="en-US" b="1" dirty="0"/>
          </a:p>
        </p:txBody>
      </p:sp>
      <p:sp>
        <p:nvSpPr>
          <p:cNvPr id="8" name="Text Placeholder 7"/>
          <p:cNvSpPr>
            <a:spLocks noGrp="1"/>
          </p:cNvSpPr>
          <p:nvPr>
            <p:ph type="body" sz="quarter" idx="12"/>
          </p:nvPr>
        </p:nvSpPr>
        <p:spPr>
          <a:xfrm>
            <a:off x="457200" y="1371600"/>
            <a:ext cx="4041775" cy="568325"/>
          </a:xfrm>
        </p:spPr>
        <p:txBody>
          <a:bodyPr/>
          <a:lstStyle/>
          <a:p>
            <a:pPr algn="ctr"/>
            <a:r>
              <a:rPr lang="en-US" b="1" dirty="0" smtClean="0"/>
              <a:t>Tier 2</a:t>
            </a:r>
            <a:endParaRPr lang="en-US" b="1" dirty="0"/>
          </a:p>
        </p:txBody>
      </p:sp>
      <p:sp>
        <p:nvSpPr>
          <p:cNvPr id="7" name="Title 6"/>
          <p:cNvSpPr>
            <a:spLocks noGrp="1"/>
          </p:cNvSpPr>
          <p:nvPr>
            <p:ph type="title"/>
          </p:nvPr>
        </p:nvSpPr>
        <p:spPr/>
        <p:txBody>
          <a:bodyPr>
            <a:normAutofit fontScale="90000"/>
          </a:bodyPr>
          <a:lstStyle/>
          <a:p>
            <a:r>
              <a:rPr lang="en-US" dirty="0" smtClean="0"/>
              <a:t>Typical interventions at each Tier</a:t>
            </a:r>
            <a:endParaRPr lang="en-US" dirty="0"/>
          </a:p>
        </p:txBody>
      </p:sp>
      <p:sp>
        <p:nvSpPr>
          <p:cNvPr id="2" name="TextBox 1"/>
          <p:cNvSpPr txBox="1"/>
          <p:nvPr/>
        </p:nvSpPr>
        <p:spPr>
          <a:xfrm>
            <a:off x="3733800" y="6096000"/>
            <a:ext cx="1905000" cy="646331"/>
          </a:xfrm>
          <a:prstGeom prst="rect">
            <a:avLst/>
          </a:prstGeom>
          <a:solidFill>
            <a:srgbClr val="FFFFFF"/>
          </a:solidFill>
        </p:spPr>
        <p:txBody>
          <a:bodyPr wrap="square" rtlCol="0">
            <a:spAutoFit/>
          </a:bodyPr>
          <a:lstStyle/>
          <a:p>
            <a:endParaRPr lang="en-US" dirty="0" smtClean="0"/>
          </a:p>
          <a:p>
            <a:endParaRPr lang="en-US" dirty="0"/>
          </a:p>
        </p:txBody>
      </p:sp>
      <p:sp>
        <p:nvSpPr>
          <p:cNvPr id="12" name="TextBox 11"/>
          <p:cNvSpPr txBox="1"/>
          <p:nvPr/>
        </p:nvSpPr>
        <p:spPr>
          <a:xfrm>
            <a:off x="762000" y="5791200"/>
            <a:ext cx="8077200" cy="892552"/>
          </a:xfrm>
          <a:prstGeom prst="rect">
            <a:avLst/>
          </a:prstGeom>
          <a:noFill/>
        </p:spPr>
        <p:txBody>
          <a:bodyPr wrap="square" rtlCol="0">
            <a:spAutoFit/>
          </a:bodyPr>
          <a:lstStyle/>
          <a:p>
            <a:pPr algn="ctr"/>
            <a:r>
              <a:rPr lang="en-US" sz="2600" b="1" i="1" dirty="0" smtClean="0">
                <a:latin typeface="Optima"/>
                <a:cs typeface="Optima"/>
              </a:rPr>
              <a:t>Note:  Some intervention placements into Tier 2 or 3 are dependent upon grade level</a:t>
            </a:r>
            <a:endParaRPr lang="en-US" sz="2600" b="1" i="1" dirty="0">
              <a:latin typeface="Optima"/>
              <a:cs typeface="Optima"/>
            </a:endParaRPr>
          </a:p>
        </p:txBody>
      </p:sp>
    </p:spTree>
    <p:extLst>
      <p:ext uri="{BB962C8B-B14F-4D97-AF65-F5344CB8AC3E}">
        <p14:creationId xmlns:p14="http://schemas.microsoft.com/office/powerpoint/2010/main" val="65958461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1"/>
          </p:nvPr>
        </p:nvSpPr>
        <p:spPr/>
        <p:txBody>
          <a:bodyPr>
            <a:normAutofit lnSpcReduction="10000"/>
          </a:bodyPr>
          <a:lstStyle/>
          <a:p>
            <a:r>
              <a:rPr lang="en-US" dirty="0"/>
              <a:t>Provide intensive small-group </a:t>
            </a:r>
          </a:p>
          <a:p>
            <a:pPr marL="0" indent="0">
              <a:buNone/>
            </a:pPr>
            <a:r>
              <a:rPr lang="en-US" dirty="0"/>
              <a:t>    reading instruction</a:t>
            </a:r>
          </a:p>
          <a:p>
            <a:pPr lvl="1"/>
            <a:r>
              <a:rPr lang="en-US" dirty="0"/>
              <a:t>Starting in grade 1</a:t>
            </a:r>
          </a:p>
          <a:p>
            <a:pPr lvl="1"/>
            <a:r>
              <a:rPr lang="en-US" dirty="0"/>
              <a:t>Students low on early reading skills</a:t>
            </a:r>
          </a:p>
          <a:p>
            <a:pPr lvl="1"/>
            <a:r>
              <a:rPr lang="en-US" dirty="0"/>
              <a:t>Matched to intensity of need</a:t>
            </a:r>
          </a:p>
          <a:p>
            <a:pPr lvl="1"/>
            <a:r>
              <a:rPr lang="en-US" dirty="0"/>
              <a:t>Develop oral language skill</a:t>
            </a:r>
          </a:p>
          <a:p>
            <a:endParaRPr lang="en-US" dirty="0"/>
          </a:p>
        </p:txBody>
      </p:sp>
      <p:sp>
        <p:nvSpPr>
          <p:cNvPr id="4" name="Content Placeholder 3"/>
          <p:cNvSpPr>
            <a:spLocks noGrp="1"/>
          </p:cNvSpPr>
          <p:nvPr>
            <p:ph idx="1"/>
          </p:nvPr>
        </p:nvSpPr>
        <p:spPr/>
        <p:txBody>
          <a:bodyPr>
            <a:normAutofit/>
          </a:bodyPr>
          <a:lstStyle/>
          <a:p>
            <a:pPr marL="0" indent="0">
              <a:buNone/>
            </a:pPr>
            <a:r>
              <a:rPr lang="en-US" i="1" dirty="0" smtClean="0"/>
              <a:t>IES Guide </a:t>
            </a:r>
            <a:r>
              <a:rPr lang="en-US" dirty="0" smtClean="0"/>
              <a:t>recommends….</a:t>
            </a:r>
          </a:p>
          <a:p>
            <a:endParaRPr lang="en-US" dirty="0" smtClean="0"/>
          </a:p>
          <a:p>
            <a:endParaRPr lang="en-US" dirty="0" smtClean="0"/>
          </a:p>
        </p:txBody>
      </p:sp>
      <p:sp>
        <p:nvSpPr>
          <p:cNvPr id="2" name="Title 1"/>
          <p:cNvSpPr>
            <a:spLocks noGrp="1"/>
          </p:cNvSpPr>
          <p:nvPr>
            <p:ph type="title"/>
          </p:nvPr>
        </p:nvSpPr>
        <p:spPr/>
        <p:txBody>
          <a:bodyPr>
            <a:normAutofit fontScale="90000"/>
          </a:bodyPr>
          <a:lstStyle/>
          <a:p>
            <a:r>
              <a:rPr lang="en-US" dirty="0" smtClean="0"/>
              <a:t>Interventions with ELL Learners</a:t>
            </a:r>
            <a:endParaRPr lang="en-US" dirty="0"/>
          </a:p>
        </p:txBody>
      </p:sp>
      <p:pic>
        <p:nvPicPr>
          <p:cNvPr id="6" name="Picture 5"/>
          <p:cNvPicPr>
            <a:picLocks noChangeAspect="1"/>
          </p:cNvPicPr>
          <p:nvPr/>
        </p:nvPicPr>
        <p:blipFill>
          <a:blip r:embed="rId2"/>
          <a:stretch>
            <a:fillRect/>
          </a:stretch>
        </p:blipFill>
        <p:spPr>
          <a:xfrm>
            <a:off x="533400" y="2895600"/>
            <a:ext cx="31242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66430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normAutofit fontScale="90000"/>
          </a:bodyPr>
          <a:lstStyle/>
          <a:p>
            <a:r>
              <a:rPr lang="en-US" dirty="0" smtClean="0"/>
              <a:t>Enhancing Language Development</a:t>
            </a:r>
            <a:endParaRPr lang="en-US" dirty="0"/>
          </a:p>
        </p:txBody>
      </p:sp>
      <p:pic>
        <p:nvPicPr>
          <p:cNvPr id="4" name="Picture 3"/>
          <p:cNvPicPr>
            <a:picLocks noChangeAspect="1"/>
          </p:cNvPicPr>
          <p:nvPr/>
        </p:nvPicPr>
        <p:blipFill>
          <a:blip r:embed="rId2"/>
          <a:stretch>
            <a:fillRect/>
          </a:stretch>
        </p:blipFill>
        <p:spPr>
          <a:xfrm>
            <a:off x="0" y="1371600"/>
            <a:ext cx="9144000" cy="5161765"/>
          </a:xfrm>
          <a:prstGeom prst="rect">
            <a:avLst/>
          </a:prstGeom>
        </p:spPr>
      </p:pic>
    </p:spTree>
    <p:extLst>
      <p:ext uri="{BB962C8B-B14F-4D97-AF65-F5344CB8AC3E}">
        <p14:creationId xmlns:p14="http://schemas.microsoft.com/office/powerpoint/2010/main" val="78077228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52400" y="1887220"/>
            <a:ext cx="8839200" cy="3903980"/>
          </a:xfrm>
          <a:prstGeom prst="rect">
            <a:avLst/>
          </a:prstGeom>
        </p:spPr>
      </p:pic>
      <p:sp>
        <p:nvSpPr>
          <p:cNvPr id="10" name="Rectangle 9"/>
          <p:cNvSpPr/>
          <p:nvPr/>
        </p:nvSpPr>
        <p:spPr>
          <a:xfrm>
            <a:off x="1295400" y="2286000"/>
            <a:ext cx="1905000" cy="17526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District Work…..</a:t>
            </a:r>
            <a:endParaRPr lang="en-US" dirty="0"/>
          </a:p>
        </p:txBody>
      </p:sp>
    </p:spTree>
    <p:extLst>
      <p:ext uri="{BB962C8B-B14F-4D97-AF65-F5344CB8AC3E}">
        <p14:creationId xmlns:p14="http://schemas.microsoft.com/office/powerpoint/2010/main" val="28160326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502303"/>
            <a:ext cx="8229600" cy="3526897"/>
          </a:xfrm>
        </p:spPr>
        <p:txBody>
          <a:bodyPr/>
          <a:lstStyle/>
          <a:p>
            <a:r>
              <a:rPr lang="en-US" dirty="0" smtClean="0"/>
              <a:t>Define what the differences are between a  Tier </a:t>
            </a:r>
            <a:r>
              <a:rPr lang="en-US" dirty="0"/>
              <a:t>2 </a:t>
            </a:r>
            <a:r>
              <a:rPr lang="en-US" dirty="0" err="1"/>
              <a:t>vs</a:t>
            </a:r>
            <a:r>
              <a:rPr lang="en-US" dirty="0"/>
              <a:t> Tier </a:t>
            </a:r>
            <a:r>
              <a:rPr lang="en-US" dirty="0" smtClean="0"/>
              <a:t>3 intervention in your district?</a:t>
            </a:r>
          </a:p>
          <a:p>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a:buNone/>
            </a:pPr>
            <a:endParaRPr lang="en-US" dirty="0" smtClean="0"/>
          </a:p>
          <a:p>
            <a:pPr>
              <a:buNone/>
            </a:pPr>
            <a:endParaRPr lang="en-US" dirty="0" smtClean="0"/>
          </a:p>
          <a:p>
            <a:endParaRPr lang="en-US" dirty="0" smtClean="0"/>
          </a:p>
          <a:p>
            <a:pPr>
              <a:buNone/>
            </a:pPr>
            <a:endParaRPr lang="en-US" dirty="0" smtClean="0"/>
          </a:p>
          <a:p>
            <a:pPr>
              <a:buNone/>
            </a:pPr>
            <a:endParaRPr lang="en-US" dirty="0"/>
          </a:p>
        </p:txBody>
      </p:sp>
      <p:sp>
        <p:nvSpPr>
          <p:cNvPr id="2" name="Title 1"/>
          <p:cNvSpPr>
            <a:spLocks noGrp="1"/>
          </p:cNvSpPr>
          <p:nvPr>
            <p:ph type="title"/>
          </p:nvPr>
        </p:nvSpPr>
        <p:spPr/>
        <p:txBody>
          <a:bodyPr/>
          <a:lstStyle/>
          <a:p>
            <a:r>
              <a:rPr lang="en-US" dirty="0" smtClean="0"/>
              <a:t>Team Time</a:t>
            </a:r>
            <a:endParaRPr lang="en-US" dirty="0"/>
          </a:p>
        </p:txBody>
      </p:sp>
      <p:pic>
        <p:nvPicPr>
          <p:cNvPr id="1028" name="Picture 4" descr="C:\Users\lbates\AppData\Local\Microsoft\Windows\Temporary Internet Files\Content.IE5\FGGE4FMG\MC900240373[1].wmf"/>
          <p:cNvPicPr>
            <a:picLocks noChangeAspect="1" noChangeArrowheads="1"/>
          </p:cNvPicPr>
          <p:nvPr/>
        </p:nvPicPr>
        <p:blipFill>
          <a:blip r:embed="rId3" cstate="print"/>
          <a:srcRect/>
          <a:stretch>
            <a:fillRect/>
          </a:stretch>
        </p:blipFill>
        <p:spPr bwMode="auto">
          <a:xfrm>
            <a:off x="6705600" y="5312586"/>
            <a:ext cx="2227645" cy="1545414"/>
          </a:xfrm>
          <a:prstGeom prst="rect">
            <a:avLst/>
          </a:prstGeom>
          <a:noFill/>
        </p:spPr>
      </p:pic>
      <p:pic>
        <p:nvPicPr>
          <p:cNvPr id="3" name="Picture 2" descr="Screen Shot 2015-10-05 at 10.04.35 AM.png"/>
          <p:cNvPicPr>
            <a:picLocks noChangeAspect="1"/>
          </p:cNvPicPr>
          <p:nvPr/>
        </p:nvPicPr>
        <p:blipFill rotWithShape="1">
          <a:blip r:embed="rId4">
            <a:extLst>
              <a:ext uri="{28A0092B-C50C-407E-A947-70E740481C1C}">
                <a14:useLocalDpi xmlns:a14="http://schemas.microsoft.com/office/drawing/2010/main" val="0"/>
              </a:ext>
            </a:extLst>
          </a:blip>
          <a:srcRect l="3527" t="28549" r="4768" b="15280"/>
          <a:stretch/>
        </p:blipFill>
        <p:spPr>
          <a:xfrm>
            <a:off x="1066800" y="3048000"/>
            <a:ext cx="7162800" cy="2066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28600" y="5257800"/>
            <a:ext cx="7086600" cy="584776"/>
          </a:xfrm>
          <a:prstGeom prst="rect">
            <a:avLst/>
          </a:prstGeom>
          <a:noFill/>
        </p:spPr>
        <p:txBody>
          <a:bodyPr wrap="square" rtlCol="0">
            <a:spAutoFit/>
          </a:bodyPr>
          <a:lstStyle/>
          <a:p>
            <a:r>
              <a:rPr lang="en-US" sz="3200" i="1" dirty="0">
                <a:latin typeface="Optima"/>
                <a:cs typeface="Optima"/>
              </a:rPr>
              <a:t>Use the Intervention Worksheet </a:t>
            </a:r>
            <a:r>
              <a:rPr lang="en-US" sz="3200" i="1" dirty="0" smtClean="0">
                <a:latin typeface="Optima"/>
                <a:cs typeface="Optima"/>
              </a:rPr>
              <a:t>Form</a:t>
            </a:r>
            <a:endParaRPr lang="en-US" sz="3200" i="1" dirty="0">
              <a:latin typeface="Optima"/>
              <a:cs typeface="Optim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52400" y="1658620"/>
            <a:ext cx="8839200" cy="3903980"/>
          </a:xfrm>
          <a:prstGeom prst="rect">
            <a:avLst/>
          </a:prstGeom>
        </p:spPr>
      </p:pic>
      <p:sp>
        <p:nvSpPr>
          <p:cNvPr id="10" name="Rectangle 9"/>
          <p:cNvSpPr/>
          <p:nvPr/>
        </p:nvSpPr>
        <p:spPr>
          <a:xfrm>
            <a:off x="1295400" y="2057400"/>
            <a:ext cx="1905000" cy="7620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District Work…..</a:t>
            </a:r>
            <a:endParaRPr lang="en-US" dirty="0"/>
          </a:p>
        </p:txBody>
      </p:sp>
      <p:sp>
        <p:nvSpPr>
          <p:cNvPr id="5" name="Rectangle 4"/>
          <p:cNvSpPr/>
          <p:nvPr/>
        </p:nvSpPr>
        <p:spPr>
          <a:xfrm>
            <a:off x="1295400" y="3733800"/>
            <a:ext cx="1905000" cy="9144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371600" y="4724400"/>
            <a:ext cx="1905000" cy="762000"/>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24508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b="1" i="1" dirty="0" smtClean="0"/>
              <a:t>Interventions</a:t>
            </a:r>
          </a:p>
          <a:p>
            <a:r>
              <a:rPr lang="en-US" dirty="0" smtClean="0"/>
              <a:t>Understanding of what constitutes an intervention</a:t>
            </a:r>
          </a:p>
          <a:p>
            <a:r>
              <a:rPr lang="en-US" dirty="0">
                <a:solidFill>
                  <a:srgbClr val="FF0000"/>
                </a:solidFill>
              </a:rPr>
              <a:t>Standard Reading Protocol </a:t>
            </a:r>
          </a:p>
          <a:p>
            <a:pPr lvl="1"/>
            <a:r>
              <a:rPr lang="en-US" dirty="0">
                <a:solidFill>
                  <a:srgbClr val="FF0000"/>
                </a:solidFill>
              </a:rPr>
              <a:t>What interventions</a:t>
            </a:r>
          </a:p>
          <a:p>
            <a:pPr lvl="1"/>
            <a:r>
              <a:rPr lang="en-US" dirty="0">
                <a:solidFill>
                  <a:srgbClr val="FF0000"/>
                </a:solidFill>
              </a:rPr>
              <a:t>How much time</a:t>
            </a:r>
          </a:p>
          <a:p>
            <a:pPr lvl="1"/>
            <a:r>
              <a:rPr lang="en-US" dirty="0" smtClean="0">
                <a:solidFill>
                  <a:srgbClr val="FF0000"/>
                </a:solidFill>
              </a:rPr>
              <a:t>Group size</a:t>
            </a:r>
          </a:p>
          <a:p>
            <a:r>
              <a:rPr lang="en-US" dirty="0" smtClean="0"/>
              <a:t>Fidelity (who, how, when)</a:t>
            </a:r>
            <a:endParaRPr lang="en-US" dirty="0"/>
          </a:p>
          <a:p>
            <a:endParaRPr lang="en-US" dirty="0"/>
          </a:p>
        </p:txBody>
      </p:sp>
      <p:sp>
        <p:nvSpPr>
          <p:cNvPr id="2" name="Title 1"/>
          <p:cNvSpPr>
            <a:spLocks noGrp="1"/>
          </p:cNvSpPr>
          <p:nvPr>
            <p:ph type="title"/>
          </p:nvPr>
        </p:nvSpPr>
        <p:spPr/>
        <p:txBody>
          <a:bodyPr>
            <a:normAutofit fontScale="90000"/>
          </a:bodyPr>
          <a:lstStyle/>
          <a:p>
            <a:r>
              <a:rPr lang="en-US" dirty="0" smtClean="0"/>
              <a:t>What does the district standardize?</a:t>
            </a:r>
            <a:endParaRPr lang="en-US" dirty="0"/>
          </a:p>
        </p:txBody>
      </p:sp>
      <p:pic>
        <p:nvPicPr>
          <p:cNvPr id="4" name="Content Placeholder 3"/>
          <p:cNvPicPr>
            <a:picLocks noChangeAspect="1"/>
          </p:cNvPicPr>
          <p:nvPr/>
        </p:nvPicPr>
        <p:blipFill>
          <a:blip r:embed="rId2"/>
          <a:srcRect t="3298" b="3298"/>
          <a:stretch>
            <a:fillRect/>
          </a:stretch>
        </p:blipFill>
        <p:spPr>
          <a:xfrm>
            <a:off x="6154682" y="4572000"/>
            <a:ext cx="2971800" cy="1858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2022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For each Tier, it lists the…..</a:t>
            </a:r>
          </a:p>
          <a:p>
            <a:r>
              <a:rPr lang="en-US" dirty="0" smtClean="0">
                <a:solidFill>
                  <a:srgbClr val="FF0000"/>
                </a:solidFill>
              </a:rPr>
              <a:t>programs/interventions </a:t>
            </a:r>
            <a:r>
              <a:rPr lang="en-US" dirty="0" smtClean="0"/>
              <a:t>available for common student needs</a:t>
            </a:r>
          </a:p>
          <a:p>
            <a:pPr lvl="1"/>
            <a:r>
              <a:rPr lang="en-US" dirty="0" smtClean="0"/>
              <a:t>Thoroughly trained</a:t>
            </a:r>
          </a:p>
          <a:p>
            <a:r>
              <a:rPr lang="en-US" dirty="0" smtClean="0"/>
              <a:t>recommended </a:t>
            </a:r>
            <a:r>
              <a:rPr lang="en-US" dirty="0" smtClean="0">
                <a:solidFill>
                  <a:srgbClr val="FF0000"/>
                </a:solidFill>
              </a:rPr>
              <a:t>group size </a:t>
            </a:r>
          </a:p>
          <a:p>
            <a:r>
              <a:rPr lang="en-US" dirty="0" smtClean="0">
                <a:solidFill>
                  <a:srgbClr val="FF0000"/>
                </a:solidFill>
              </a:rPr>
              <a:t>duration</a:t>
            </a:r>
            <a:r>
              <a:rPr lang="en-US" dirty="0" smtClean="0"/>
              <a:t> that the intervention should be provided each day</a:t>
            </a:r>
          </a:p>
          <a:p>
            <a:endParaRPr lang="en-US" dirty="0"/>
          </a:p>
        </p:txBody>
      </p:sp>
      <p:sp>
        <p:nvSpPr>
          <p:cNvPr id="2" name="Title 1"/>
          <p:cNvSpPr>
            <a:spLocks noGrp="1"/>
          </p:cNvSpPr>
          <p:nvPr>
            <p:ph type="title"/>
          </p:nvPr>
        </p:nvSpPr>
        <p:spPr/>
        <p:txBody>
          <a:bodyPr>
            <a:normAutofit fontScale="90000"/>
          </a:bodyPr>
          <a:lstStyle/>
          <a:p>
            <a:r>
              <a:rPr lang="en-US" dirty="0" smtClean="0"/>
              <a:t>What is a Standard Reading Protocol?</a:t>
            </a:r>
            <a:endParaRPr lang="en-US" dirty="0"/>
          </a:p>
        </p:txBody>
      </p:sp>
    </p:spTree>
    <p:extLst>
      <p:ext uri="{BB962C8B-B14F-4D97-AF65-F5344CB8AC3E}">
        <p14:creationId xmlns:p14="http://schemas.microsoft.com/office/powerpoint/2010/main" val="20503619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1"/>
          </p:nvPr>
        </p:nvSpPr>
        <p:spPr/>
        <p:txBody>
          <a:bodyPr>
            <a:normAutofit/>
          </a:bodyPr>
          <a:lstStyle/>
          <a:p>
            <a:r>
              <a:rPr lang="en-US" sz="2600" dirty="0" smtClean="0"/>
              <a:t>Staff buy-in to follow the protocol</a:t>
            </a:r>
          </a:p>
          <a:p>
            <a:r>
              <a:rPr lang="en-US" sz="2600" dirty="0" smtClean="0"/>
              <a:t>Lack of interventions for each foundational skill </a:t>
            </a:r>
          </a:p>
          <a:p>
            <a:r>
              <a:rPr lang="en-US" sz="2600" dirty="0" smtClean="0"/>
              <a:t>Limited capacity to sufficiently train and support each intervention</a:t>
            </a:r>
          </a:p>
          <a:p>
            <a:endParaRPr lang="en-US" sz="2600" dirty="0"/>
          </a:p>
        </p:txBody>
      </p:sp>
      <p:sp>
        <p:nvSpPr>
          <p:cNvPr id="4" name="Content Placeholder 3"/>
          <p:cNvSpPr>
            <a:spLocks noGrp="1"/>
          </p:cNvSpPr>
          <p:nvPr>
            <p:ph idx="1"/>
          </p:nvPr>
        </p:nvSpPr>
        <p:spPr/>
        <p:txBody>
          <a:bodyPr>
            <a:noAutofit/>
          </a:bodyPr>
          <a:lstStyle/>
          <a:p>
            <a:r>
              <a:rPr lang="en-US" sz="2600" dirty="0" smtClean="0"/>
              <a:t>Interventions can be provided with a high degree of fidelity if staff is trained adequately.</a:t>
            </a:r>
          </a:p>
          <a:p>
            <a:r>
              <a:rPr lang="en-US" sz="2600" dirty="0" smtClean="0"/>
              <a:t>Students in need of intervention can receive immediate access to the intervention </a:t>
            </a:r>
          </a:p>
          <a:p>
            <a:r>
              <a:rPr lang="en-US" sz="2600" dirty="0" smtClean="0"/>
              <a:t>SLD Identification</a:t>
            </a:r>
            <a:endParaRPr lang="en-US" sz="2600" dirty="0"/>
          </a:p>
        </p:txBody>
      </p:sp>
      <p:sp>
        <p:nvSpPr>
          <p:cNvPr id="6" name="Text Placeholder 5"/>
          <p:cNvSpPr>
            <a:spLocks noGrp="1"/>
          </p:cNvSpPr>
          <p:nvPr>
            <p:ph type="body" sz="quarter" idx="13"/>
          </p:nvPr>
        </p:nvSpPr>
        <p:spPr/>
        <p:txBody>
          <a:bodyPr/>
          <a:lstStyle/>
          <a:p>
            <a:pPr algn="ctr"/>
            <a:r>
              <a:rPr lang="en-US" b="1" dirty="0" smtClean="0"/>
              <a:t>Challenges</a:t>
            </a:r>
            <a:endParaRPr lang="en-US" b="1" dirty="0"/>
          </a:p>
        </p:txBody>
      </p:sp>
      <p:sp>
        <p:nvSpPr>
          <p:cNvPr id="5" name="Text Placeholder 4"/>
          <p:cNvSpPr>
            <a:spLocks noGrp="1"/>
          </p:cNvSpPr>
          <p:nvPr>
            <p:ph type="body" sz="quarter" idx="12"/>
          </p:nvPr>
        </p:nvSpPr>
        <p:spPr/>
        <p:txBody>
          <a:bodyPr/>
          <a:lstStyle/>
          <a:p>
            <a:pPr algn="ctr"/>
            <a:r>
              <a:rPr lang="en-US" b="1" dirty="0" smtClean="0"/>
              <a:t>Advantages </a:t>
            </a:r>
            <a:endParaRPr lang="en-US" b="1" dirty="0"/>
          </a:p>
        </p:txBody>
      </p:sp>
      <p:sp>
        <p:nvSpPr>
          <p:cNvPr id="2" name="Title 1"/>
          <p:cNvSpPr>
            <a:spLocks noGrp="1"/>
          </p:cNvSpPr>
          <p:nvPr>
            <p:ph type="title"/>
          </p:nvPr>
        </p:nvSpPr>
        <p:spPr/>
        <p:txBody>
          <a:bodyPr>
            <a:normAutofit/>
          </a:bodyPr>
          <a:lstStyle/>
          <a:p>
            <a:r>
              <a:rPr lang="en-US" dirty="0" smtClean="0"/>
              <a:t>Standard Reading Protocol</a:t>
            </a:r>
            <a:endParaRPr lang="en-US" dirty="0"/>
          </a:p>
        </p:txBody>
      </p:sp>
    </p:spTree>
    <p:extLst>
      <p:ext uri="{BB962C8B-B14F-4D97-AF65-F5344CB8AC3E}">
        <p14:creationId xmlns:p14="http://schemas.microsoft.com/office/powerpoint/2010/main" val="1038846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2" name="Title 1"/>
          <p:cNvSpPr>
            <a:spLocks noGrp="1"/>
          </p:cNvSpPr>
          <p:nvPr>
            <p:ph type="title"/>
          </p:nvPr>
        </p:nvSpPr>
        <p:spPr/>
        <p:txBody>
          <a:bodyPr>
            <a:normAutofit fontScale="90000"/>
          </a:bodyPr>
          <a:lstStyle/>
          <a:p>
            <a:r>
              <a:rPr lang="en-US" dirty="0" smtClean="0"/>
              <a:t>What do </a:t>
            </a:r>
            <a:r>
              <a:rPr lang="en-US" i="1" dirty="0" smtClean="0"/>
              <a:t>Standard Reading Protocols</a:t>
            </a:r>
            <a:r>
              <a:rPr lang="en-US" dirty="0" smtClean="0"/>
              <a:t> look like?</a:t>
            </a:r>
            <a:endParaRPr lang="en-US" dirty="0"/>
          </a:p>
        </p:txBody>
      </p:sp>
      <p:pic>
        <p:nvPicPr>
          <p:cNvPr id="3" name="Picture 2"/>
          <p:cNvPicPr>
            <a:picLocks noChangeAspect="1"/>
          </p:cNvPicPr>
          <p:nvPr/>
        </p:nvPicPr>
        <p:blipFill>
          <a:blip r:embed="rId2"/>
          <a:stretch>
            <a:fillRect/>
          </a:stretch>
        </p:blipFill>
        <p:spPr>
          <a:xfrm>
            <a:off x="76200" y="1600200"/>
            <a:ext cx="8915400" cy="4606290"/>
          </a:xfrm>
          <a:prstGeom prst="rect">
            <a:avLst/>
          </a:prstGeom>
        </p:spPr>
      </p:pic>
    </p:spTree>
    <p:extLst>
      <p:ext uri="{BB962C8B-B14F-4D97-AF65-F5344CB8AC3E}">
        <p14:creationId xmlns:p14="http://schemas.microsoft.com/office/powerpoint/2010/main" val="40434590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FF0000"/>
                </a:solidFill>
              </a:rPr>
              <a:t>But it’s the Right Work</a:t>
            </a:r>
            <a:endParaRPr lang="en-US" dirty="0">
              <a:solidFill>
                <a:srgbClr val="FF0000"/>
              </a:solidFill>
            </a:endParaRPr>
          </a:p>
        </p:txBody>
      </p:sp>
      <p:pic>
        <p:nvPicPr>
          <p:cNvPr id="8" name="Content Placeholder 7"/>
          <p:cNvPicPr>
            <a:picLocks noGrp="1" noChangeAspect="1"/>
          </p:cNvPicPr>
          <p:nvPr>
            <p:ph idx="1"/>
          </p:nvPr>
        </p:nvPicPr>
        <p:blipFill rotWithShape="1">
          <a:blip r:embed="rId2"/>
          <a:srcRect l="-555" t="404" r="225" b="589"/>
          <a:stretch/>
        </p:blipFill>
        <p:spPr>
          <a:xfrm>
            <a:off x="2512807" y="2438399"/>
            <a:ext cx="4246237" cy="2743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565447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5550" b="5550"/>
          <a:stretch>
            <a:fillRect/>
          </a:stretch>
        </p:blipFill>
        <p:spPr/>
      </p:pic>
      <p:sp>
        <p:nvSpPr>
          <p:cNvPr id="2" name="Title 1"/>
          <p:cNvSpPr>
            <a:spLocks noGrp="1"/>
          </p:cNvSpPr>
          <p:nvPr>
            <p:ph type="title"/>
          </p:nvPr>
        </p:nvSpPr>
        <p:spPr/>
        <p:txBody>
          <a:bodyPr>
            <a:normAutofit fontScale="90000"/>
          </a:bodyPr>
          <a:lstStyle/>
          <a:p>
            <a:r>
              <a:rPr lang="en-US" dirty="0" smtClean="0"/>
              <a:t>Sample Standard Reading Protocol</a:t>
            </a:r>
            <a:endParaRPr lang="en-US" dirty="0"/>
          </a:p>
        </p:txBody>
      </p:sp>
    </p:spTree>
    <p:extLst>
      <p:ext uri="{BB962C8B-B14F-4D97-AF65-F5344CB8AC3E}">
        <p14:creationId xmlns:p14="http://schemas.microsoft.com/office/powerpoint/2010/main" val="356419098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normAutofit fontScale="90000"/>
          </a:bodyPr>
          <a:lstStyle/>
          <a:p>
            <a:r>
              <a:rPr lang="en-US" dirty="0"/>
              <a:t>Sample </a:t>
            </a:r>
            <a:r>
              <a:rPr lang="en-US" dirty="0" smtClean="0"/>
              <a:t>Standard Reading </a:t>
            </a:r>
            <a:r>
              <a:rPr lang="en-US" dirty="0"/>
              <a:t>Protocol</a:t>
            </a:r>
          </a:p>
        </p:txBody>
      </p:sp>
      <p:pic>
        <p:nvPicPr>
          <p:cNvPr id="7" name="Picture 6"/>
          <p:cNvPicPr>
            <a:picLocks noChangeAspect="1"/>
          </p:cNvPicPr>
          <p:nvPr/>
        </p:nvPicPr>
        <p:blipFill>
          <a:blip r:embed="rId2"/>
          <a:stretch>
            <a:fillRect/>
          </a:stretch>
        </p:blipFill>
        <p:spPr>
          <a:xfrm>
            <a:off x="76200" y="1524000"/>
            <a:ext cx="8839200" cy="4376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142310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Sample Dual Language Reading Protocol</a:t>
            </a:r>
            <a:endParaRPr lang="en-US" dirty="0"/>
          </a:p>
        </p:txBody>
      </p:sp>
      <p:pic>
        <p:nvPicPr>
          <p:cNvPr id="3" name="Picture 2"/>
          <p:cNvPicPr>
            <a:picLocks noChangeAspect="1"/>
          </p:cNvPicPr>
          <p:nvPr/>
        </p:nvPicPr>
        <p:blipFill>
          <a:blip r:embed="rId2"/>
          <a:stretch>
            <a:fillRect/>
          </a:stretch>
        </p:blipFill>
        <p:spPr>
          <a:xfrm>
            <a:off x="152400" y="1802109"/>
            <a:ext cx="8763000" cy="4643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303071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Sample Standard ELD Protocol</a:t>
            </a:r>
            <a:endParaRPr lang="en-US" dirty="0"/>
          </a:p>
        </p:txBody>
      </p:sp>
      <p:pic>
        <p:nvPicPr>
          <p:cNvPr id="4" name="Picture 3"/>
          <p:cNvPicPr>
            <a:picLocks noChangeAspect="1"/>
          </p:cNvPicPr>
          <p:nvPr/>
        </p:nvPicPr>
        <p:blipFill>
          <a:blip r:embed="rId2"/>
          <a:stretch>
            <a:fillRect/>
          </a:stretch>
        </p:blipFill>
        <p:spPr>
          <a:xfrm>
            <a:off x="152400" y="1498650"/>
            <a:ext cx="8915400" cy="4954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1433449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lvl="1" indent="0" algn="ctr">
              <a:buNone/>
            </a:pPr>
            <a:r>
              <a:rPr lang="en-US" sz="3600" b="1" i="1" dirty="0" smtClean="0"/>
              <a:t>Does your district have </a:t>
            </a:r>
            <a:r>
              <a:rPr lang="en-US" sz="3600" b="1" i="1" dirty="0"/>
              <a:t>the capacity to manage the interventions that </a:t>
            </a:r>
            <a:r>
              <a:rPr lang="en-US" sz="3600" b="1" i="1" dirty="0" smtClean="0"/>
              <a:t>you are using?</a:t>
            </a:r>
            <a:endParaRPr lang="en-US" b="1" i="1" dirty="0" smtClean="0"/>
          </a:p>
          <a:p>
            <a:pPr marL="0" indent="0">
              <a:buNone/>
            </a:pPr>
            <a:endParaRPr lang="en-US" dirty="0"/>
          </a:p>
          <a:p>
            <a:pPr lvl="1"/>
            <a:endParaRPr lang="en-US" dirty="0"/>
          </a:p>
          <a:p>
            <a:pPr marL="742950" lvl="2" indent="-342900"/>
            <a:endParaRPr lang="en-US" i="1" dirty="0"/>
          </a:p>
          <a:p>
            <a:endParaRPr lang="en-US" dirty="0"/>
          </a:p>
        </p:txBody>
      </p:sp>
      <p:sp>
        <p:nvSpPr>
          <p:cNvPr id="2" name="Title 1"/>
          <p:cNvSpPr>
            <a:spLocks noGrp="1"/>
          </p:cNvSpPr>
          <p:nvPr>
            <p:ph type="title"/>
          </p:nvPr>
        </p:nvSpPr>
        <p:spPr/>
        <p:txBody>
          <a:bodyPr>
            <a:normAutofit fontScale="90000"/>
          </a:bodyPr>
          <a:lstStyle/>
          <a:p>
            <a:r>
              <a:rPr lang="en-US" dirty="0" smtClean="0"/>
              <a:t>Reviewing Intervention Capacity</a:t>
            </a:r>
            <a:endParaRPr lang="en-US" dirty="0"/>
          </a:p>
        </p:txBody>
      </p:sp>
      <p:pic>
        <p:nvPicPr>
          <p:cNvPr id="4" name="Picture 3"/>
          <p:cNvPicPr>
            <a:picLocks noChangeAspect="1"/>
          </p:cNvPicPr>
          <p:nvPr/>
        </p:nvPicPr>
        <p:blipFill>
          <a:blip r:embed="rId2"/>
          <a:stretch>
            <a:fillRect/>
          </a:stretch>
        </p:blipFill>
        <p:spPr>
          <a:xfrm>
            <a:off x="3048000" y="3778597"/>
            <a:ext cx="3243674" cy="2088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194881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02303"/>
            <a:ext cx="8763000" cy="4557411"/>
          </a:xfrm>
        </p:spPr>
        <p:txBody>
          <a:bodyPr/>
          <a:lstStyle/>
          <a:p>
            <a:pPr marL="0" indent="0">
              <a:buNone/>
            </a:pPr>
            <a:r>
              <a:rPr lang="en-US" sz="4800" dirty="0" smtClean="0"/>
              <a:t>Conduct an </a:t>
            </a:r>
            <a:r>
              <a:rPr lang="en-US" sz="4800" i="1" dirty="0" smtClean="0"/>
              <a:t>intervention audit</a:t>
            </a:r>
            <a:endParaRPr lang="en-US" sz="4800" dirty="0" smtClean="0"/>
          </a:p>
          <a:p>
            <a:pPr lvl="1"/>
            <a:r>
              <a:rPr lang="en-US" sz="3600" dirty="0" smtClean="0"/>
              <a:t>An official inspection of the materials and trainings used for interventions in your district.</a:t>
            </a:r>
          </a:p>
          <a:p>
            <a:pPr marL="914400" lvl="2" indent="0">
              <a:buNone/>
            </a:pPr>
            <a:endParaRPr lang="en-US" dirty="0"/>
          </a:p>
        </p:txBody>
      </p:sp>
      <p:sp>
        <p:nvSpPr>
          <p:cNvPr id="2" name="Title 1"/>
          <p:cNvSpPr>
            <a:spLocks noGrp="1"/>
          </p:cNvSpPr>
          <p:nvPr>
            <p:ph type="title"/>
          </p:nvPr>
        </p:nvSpPr>
        <p:spPr/>
        <p:txBody>
          <a:bodyPr>
            <a:normAutofit fontScale="90000"/>
          </a:bodyPr>
          <a:lstStyle/>
          <a:p>
            <a:r>
              <a:rPr lang="en-US" dirty="0" smtClean="0"/>
              <a:t>How do you determine </a:t>
            </a:r>
            <a:br>
              <a:rPr lang="en-US" dirty="0" smtClean="0"/>
            </a:br>
            <a:r>
              <a:rPr lang="en-US" dirty="0" smtClean="0"/>
              <a:t>your capacity?</a:t>
            </a:r>
            <a:endParaRPr lang="en-US" dirty="0"/>
          </a:p>
        </p:txBody>
      </p:sp>
    </p:spTree>
    <p:extLst>
      <p:ext uri="{BB962C8B-B14F-4D97-AF65-F5344CB8AC3E}">
        <p14:creationId xmlns:p14="http://schemas.microsoft.com/office/powerpoint/2010/main" val="20795026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a:t>To begin to develop a Standard Reading Protocol</a:t>
            </a:r>
          </a:p>
          <a:p>
            <a:r>
              <a:rPr lang="en-US" sz="4000" dirty="0" smtClean="0"/>
              <a:t>To ensure that the interventions will work for your population of students! </a:t>
            </a:r>
          </a:p>
        </p:txBody>
      </p:sp>
      <p:sp>
        <p:nvSpPr>
          <p:cNvPr id="2" name="Title 1"/>
          <p:cNvSpPr>
            <a:spLocks noGrp="1"/>
          </p:cNvSpPr>
          <p:nvPr>
            <p:ph type="title"/>
          </p:nvPr>
        </p:nvSpPr>
        <p:spPr/>
        <p:txBody>
          <a:bodyPr>
            <a:normAutofit fontScale="90000"/>
          </a:bodyPr>
          <a:lstStyle/>
          <a:p>
            <a:r>
              <a:rPr lang="en-US" dirty="0" smtClean="0"/>
              <a:t>Why conduct an </a:t>
            </a:r>
            <a:br>
              <a:rPr lang="en-US" dirty="0" smtClean="0"/>
            </a:br>
            <a:r>
              <a:rPr lang="en-US" dirty="0" smtClean="0"/>
              <a:t>Intervention Audit?</a:t>
            </a:r>
            <a:endParaRPr lang="en-US" dirty="0"/>
          </a:p>
        </p:txBody>
      </p:sp>
    </p:spTree>
    <p:extLst>
      <p:ext uri="{BB962C8B-B14F-4D97-AF65-F5344CB8AC3E}">
        <p14:creationId xmlns:p14="http://schemas.microsoft.com/office/powerpoint/2010/main" val="3242849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pPr marL="571500" indent="-514350">
              <a:buFont typeface="+mj-lt"/>
              <a:buAutoNum type="arabicPeriod"/>
            </a:pPr>
            <a:r>
              <a:rPr lang="en-US" sz="4100" i="1" dirty="0" smtClean="0"/>
              <a:t>Are your interventions evidenced-based?</a:t>
            </a:r>
          </a:p>
          <a:p>
            <a:pPr marL="571500" indent="-514350">
              <a:buFont typeface="+mj-lt"/>
              <a:buAutoNum type="arabicPeriod"/>
            </a:pPr>
            <a:r>
              <a:rPr lang="en-US" sz="4100" i="1" dirty="0"/>
              <a:t>Do you have all the materials/funds to purchase materials</a:t>
            </a:r>
            <a:r>
              <a:rPr lang="en-US" sz="4100" i="1" dirty="0" smtClean="0"/>
              <a:t>?</a:t>
            </a:r>
          </a:p>
          <a:p>
            <a:pPr marL="571500" indent="-514350">
              <a:buFont typeface="+mj-lt"/>
              <a:buAutoNum type="arabicPeriod"/>
            </a:pPr>
            <a:r>
              <a:rPr lang="en-US" sz="4100" i="1" dirty="0"/>
              <a:t>Have staff teaching the interventions been provided with adequate </a:t>
            </a:r>
            <a:r>
              <a:rPr lang="en-US" sz="4100" i="1" dirty="0" smtClean="0"/>
              <a:t>training</a:t>
            </a:r>
            <a:endParaRPr lang="en-US" sz="4100" i="1" dirty="0"/>
          </a:p>
          <a:p>
            <a:pPr lvl="1"/>
            <a:r>
              <a:rPr lang="en-US" sz="3700" i="1" dirty="0" smtClean="0"/>
              <a:t>Do </a:t>
            </a:r>
            <a:r>
              <a:rPr lang="en-US" sz="3700" i="1" dirty="0"/>
              <a:t>you have the ability to provide refresher trainings &amp; coaching</a:t>
            </a:r>
            <a:r>
              <a:rPr lang="en-US" sz="3700" i="1" dirty="0" smtClean="0"/>
              <a:t>?</a:t>
            </a:r>
            <a:endParaRPr lang="en-US" sz="3700" i="1" dirty="0"/>
          </a:p>
        </p:txBody>
      </p:sp>
      <p:sp>
        <p:nvSpPr>
          <p:cNvPr id="2" name="Title 1"/>
          <p:cNvSpPr>
            <a:spLocks noGrp="1"/>
          </p:cNvSpPr>
          <p:nvPr>
            <p:ph type="title"/>
          </p:nvPr>
        </p:nvSpPr>
        <p:spPr/>
        <p:txBody>
          <a:bodyPr>
            <a:noAutofit/>
          </a:bodyPr>
          <a:lstStyle/>
          <a:p>
            <a:r>
              <a:rPr lang="en-US" sz="4400" dirty="0" smtClean="0"/>
              <a:t>Intervention Audit Questions</a:t>
            </a:r>
            <a:endParaRPr lang="en-US" sz="4400" dirty="0"/>
          </a:p>
        </p:txBody>
      </p:sp>
    </p:spTree>
    <p:extLst>
      <p:ext uri="{BB962C8B-B14F-4D97-AF65-F5344CB8AC3E}">
        <p14:creationId xmlns:p14="http://schemas.microsoft.com/office/powerpoint/2010/main" val="4051337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t>Intervention Audit Form</a:t>
            </a:r>
            <a:r>
              <a:rPr lang="en-US" dirty="0">
                <a:latin typeface="Optima"/>
                <a:cs typeface="Optima"/>
              </a:rPr>
              <a:t/>
            </a:r>
            <a:br>
              <a:rPr lang="en-US" dirty="0">
                <a:latin typeface="Optima"/>
                <a:cs typeface="Optima"/>
              </a:rPr>
            </a:b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39592467"/>
              </p:ext>
            </p:extLst>
          </p:nvPr>
        </p:nvGraphicFramePr>
        <p:xfrm>
          <a:off x="18604" y="1219200"/>
          <a:ext cx="8943254" cy="3325491"/>
        </p:xfrm>
        <a:graphic>
          <a:graphicData uri="http://schemas.openxmlformats.org/presentationml/2006/ole">
            <mc:AlternateContent xmlns:mc="http://schemas.openxmlformats.org/markup-compatibility/2006">
              <mc:Choice xmlns:v="urn:schemas-microsoft-com:vml" Requires="v">
                <p:oleObj spid="_x0000_s2089" name="Document" r:id="rId4" imgW="7607300" imgH="2908300" progId="Word.Document.12">
                  <p:embed/>
                </p:oleObj>
              </mc:Choice>
              <mc:Fallback>
                <p:oleObj name="Document" r:id="rId4" imgW="7607300" imgH="2908300" progId="Word.Document.12">
                  <p:embed/>
                  <p:pic>
                    <p:nvPicPr>
                      <p:cNvPr id="0" name=""/>
                      <p:cNvPicPr/>
                      <p:nvPr/>
                    </p:nvPicPr>
                    <p:blipFill>
                      <a:blip r:embed="rId5"/>
                      <a:stretch>
                        <a:fillRect/>
                      </a:stretch>
                    </p:blipFill>
                    <p:spPr>
                      <a:xfrm>
                        <a:off x="18604" y="1219200"/>
                        <a:ext cx="8943254" cy="3325491"/>
                      </a:xfrm>
                      <a:prstGeom prst="rect">
                        <a:avLst/>
                      </a:prstGeom>
                    </p:spPr>
                  </p:pic>
                </p:oleObj>
              </mc:Fallback>
            </mc:AlternateContent>
          </a:graphicData>
        </a:graphic>
      </p:graphicFrame>
    </p:spTree>
    <p:extLst>
      <p:ext uri="{BB962C8B-B14F-4D97-AF65-F5344CB8AC3E}">
        <p14:creationId xmlns:p14="http://schemas.microsoft.com/office/powerpoint/2010/main" val="324842820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pPr marL="571500" indent="-514350">
              <a:buFont typeface="+mj-lt"/>
              <a:buAutoNum type="arabicPeriod"/>
            </a:pPr>
            <a:r>
              <a:rPr lang="en-US" sz="4100" i="1" dirty="0" smtClean="0">
                <a:solidFill>
                  <a:srgbClr val="FF0000"/>
                </a:solidFill>
              </a:rPr>
              <a:t>Are your interventions evidenced-based?</a:t>
            </a:r>
          </a:p>
          <a:p>
            <a:pPr marL="571500" indent="-514350">
              <a:buFont typeface="+mj-lt"/>
              <a:buAutoNum type="arabicPeriod"/>
            </a:pPr>
            <a:r>
              <a:rPr lang="en-US" sz="4100" i="1" dirty="0"/>
              <a:t>Do you have all the materials/funds to purchase materials</a:t>
            </a:r>
            <a:r>
              <a:rPr lang="en-US" sz="4100" i="1" dirty="0" smtClean="0"/>
              <a:t>?</a:t>
            </a:r>
            <a:endParaRPr lang="en-US" sz="4100" i="1" dirty="0" smtClean="0">
              <a:solidFill>
                <a:srgbClr val="FF0000"/>
              </a:solidFill>
            </a:endParaRPr>
          </a:p>
          <a:p>
            <a:pPr marL="571500" indent="-514350">
              <a:buFont typeface="+mj-lt"/>
              <a:buAutoNum type="arabicPeriod"/>
            </a:pPr>
            <a:r>
              <a:rPr lang="en-US" sz="4100" i="1" dirty="0"/>
              <a:t>Have staff teaching the interventions been provided with adequate </a:t>
            </a:r>
            <a:r>
              <a:rPr lang="en-US" sz="4100" i="1" dirty="0" smtClean="0"/>
              <a:t>training</a:t>
            </a:r>
            <a:endParaRPr lang="en-US" sz="4100" i="1" dirty="0"/>
          </a:p>
          <a:p>
            <a:pPr lvl="1"/>
            <a:r>
              <a:rPr lang="en-US" sz="3700" i="1" dirty="0" smtClean="0"/>
              <a:t>Do </a:t>
            </a:r>
            <a:r>
              <a:rPr lang="en-US" sz="3700" i="1" dirty="0"/>
              <a:t>you have the ability to provide refresher trainings &amp; coaching</a:t>
            </a:r>
            <a:r>
              <a:rPr lang="en-US" sz="3700" i="1" dirty="0" smtClean="0"/>
              <a:t>?</a:t>
            </a:r>
            <a:endParaRPr lang="en-US" sz="3700" i="1" dirty="0"/>
          </a:p>
        </p:txBody>
      </p:sp>
      <p:sp>
        <p:nvSpPr>
          <p:cNvPr id="2" name="Title 1"/>
          <p:cNvSpPr>
            <a:spLocks noGrp="1"/>
          </p:cNvSpPr>
          <p:nvPr>
            <p:ph type="title"/>
          </p:nvPr>
        </p:nvSpPr>
        <p:spPr/>
        <p:txBody>
          <a:bodyPr>
            <a:noAutofit/>
          </a:bodyPr>
          <a:lstStyle/>
          <a:p>
            <a:r>
              <a:rPr lang="en-US" sz="4400" dirty="0" smtClean="0"/>
              <a:t>Intervention Audit Questions</a:t>
            </a:r>
            <a:endParaRPr lang="en-US" sz="4400" dirty="0"/>
          </a:p>
        </p:txBody>
      </p:sp>
    </p:spTree>
    <p:extLst>
      <p:ext uri="{BB962C8B-B14F-4D97-AF65-F5344CB8AC3E}">
        <p14:creationId xmlns:p14="http://schemas.microsoft.com/office/powerpoint/2010/main" val="379494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02303"/>
            <a:ext cx="8458200" cy="4557411"/>
          </a:xfrm>
        </p:spPr>
        <p:txBody>
          <a:bodyPr/>
          <a:lstStyle/>
          <a:p>
            <a:r>
              <a:rPr lang="en-US" dirty="0" smtClean="0"/>
              <a:t>Develop </a:t>
            </a:r>
            <a:r>
              <a:rPr lang="en-US" i="1" dirty="0" smtClean="0"/>
              <a:t>Standards of Practice </a:t>
            </a:r>
            <a:r>
              <a:rPr lang="en-US" dirty="0" smtClean="0"/>
              <a:t>for defining &amp; selecting </a:t>
            </a:r>
            <a:r>
              <a:rPr lang="en-US" dirty="0"/>
              <a:t>Tier </a:t>
            </a:r>
            <a:r>
              <a:rPr lang="en-US" dirty="0" smtClean="0"/>
              <a:t>2 &amp; 3 Interventions</a:t>
            </a:r>
          </a:p>
          <a:p>
            <a:r>
              <a:rPr lang="en-US" dirty="0" smtClean="0"/>
              <a:t>Begin to develop your Standard Reading Protocol</a:t>
            </a:r>
          </a:p>
          <a:p>
            <a:pPr marL="0" indent="0">
              <a:buNone/>
            </a:pPr>
            <a:endParaRPr lang="en-US" i="1" dirty="0" smtClean="0">
              <a:solidFill>
                <a:srgbClr val="FF0000"/>
              </a:solidFill>
            </a:endParaRPr>
          </a:p>
          <a:p>
            <a:pPr marL="0" indent="0" algn="ctr">
              <a:buNone/>
            </a:pPr>
            <a:r>
              <a:rPr lang="en-US" b="1" i="1" dirty="0">
                <a:solidFill>
                  <a:srgbClr val="FF0000"/>
                </a:solidFill>
              </a:rPr>
              <a:t>I</a:t>
            </a:r>
            <a:r>
              <a:rPr lang="en-US" b="1" i="1" dirty="0" smtClean="0">
                <a:solidFill>
                  <a:srgbClr val="FF0000"/>
                </a:solidFill>
              </a:rPr>
              <a:t>ntervention </a:t>
            </a:r>
            <a:r>
              <a:rPr lang="en-US" b="1" i="1" dirty="0">
                <a:solidFill>
                  <a:srgbClr val="FF0000"/>
                </a:solidFill>
              </a:rPr>
              <a:t>Failure Should Be a Rare Event</a:t>
            </a:r>
            <a:endParaRPr lang="en-US" b="1" dirty="0"/>
          </a:p>
        </p:txBody>
      </p:sp>
      <p:sp>
        <p:nvSpPr>
          <p:cNvPr id="2" name="Title 1"/>
          <p:cNvSpPr>
            <a:spLocks noGrp="1"/>
          </p:cNvSpPr>
          <p:nvPr>
            <p:ph type="title"/>
          </p:nvPr>
        </p:nvSpPr>
        <p:spPr/>
        <p:txBody>
          <a:bodyPr>
            <a:normAutofit/>
          </a:bodyPr>
          <a:lstStyle/>
          <a:p>
            <a:r>
              <a:rPr lang="en-US" dirty="0" smtClean="0"/>
              <a:t>    Purpose of the Session</a:t>
            </a:r>
            <a:endParaRPr lang="en-US" b="0" dirty="0">
              <a:solidFill>
                <a:srgbClr val="FF0000"/>
              </a:solidFill>
            </a:endParaRPr>
          </a:p>
        </p:txBody>
      </p:sp>
      <p:pic>
        <p:nvPicPr>
          <p:cNvPr id="4" name="Content Placeholder 1" descr="FullSizeRender.jpg"/>
          <p:cNvPicPr>
            <a:picLocks noChangeAspect="1"/>
          </p:cNvPicPr>
          <p:nvPr/>
        </p:nvPicPr>
        <p:blipFill>
          <a:blip r:embed="rId2">
            <a:extLst>
              <a:ext uri="{28A0092B-C50C-407E-A947-70E740481C1C}">
                <a14:useLocalDpi xmlns:a14="http://schemas.microsoft.com/office/drawing/2010/main" val="0"/>
              </a:ext>
            </a:extLst>
          </a:blip>
          <a:srcRect t="6762" b="6762"/>
          <a:stretch>
            <a:fillRect/>
          </a:stretch>
        </p:blipFill>
        <p:spPr>
          <a:xfrm>
            <a:off x="7086600" y="4971978"/>
            <a:ext cx="1959747" cy="1733622"/>
          </a:xfrm>
          <a:prstGeom prst="rect">
            <a:avLst/>
          </a:prstGeom>
          <a:ln>
            <a:noFill/>
          </a:ln>
          <a:effectLst>
            <a:softEdge rad="112500"/>
          </a:effectLst>
        </p:spPr>
      </p:pic>
      <p:sp>
        <p:nvSpPr>
          <p:cNvPr id="5" name="Rectangle 4"/>
          <p:cNvSpPr/>
          <p:nvPr/>
        </p:nvSpPr>
        <p:spPr>
          <a:xfrm>
            <a:off x="381000" y="5105400"/>
            <a:ext cx="6705600" cy="477054"/>
          </a:xfrm>
          <a:prstGeom prst="rect">
            <a:avLst/>
          </a:prstGeom>
        </p:spPr>
        <p:txBody>
          <a:bodyPr wrap="square">
            <a:spAutoFit/>
          </a:bodyPr>
          <a:lstStyle/>
          <a:p>
            <a:r>
              <a:rPr lang="en-US" sz="2500" dirty="0">
                <a:solidFill>
                  <a:schemeClr val="tx2"/>
                </a:solidFill>
                <a:latin typeface="Optima"/>
                <a:cs typeface="Optima"/>
              </a:rPr>
              <a:t>Chapter 2: “Our Model is Too </a:t>
            </a:r>
            <a:r>
              <a:rPr lang="en-US" sz="2500" dirty="0" smtClean="0">
                <a:solidFill>
                  <a:schemeClr val="tx2"/>
                </a:solidFill>
                <a:latin typeface="Optima"/>
                <a:cs typeface="Optima"/>
              </a:rPr>
              <a:t>Loosely Defined</a:t>
            </a:r>
            <a:r>
              <a:rPr lang="en-US" sz="2500" dirty="0">
                <a:solidFill>
                  <a:schemeClr val="tx2"/>
                </a:solidFill>
                <a:latin typeface="Optima"/>
                <a:cs typeface="Optima"/>
              </a:rPr>
              <a:t>”</a:t>
            </a:r>
          </a:p>
        </p:txBody>
      </p:sp>
    </p:spTree>
    <p:extLst>
      <p:ext uri="{BB962C8B-B14F-4D97-AF65-F5344CB8AC3E}">
        <p14:creationId xmlns:p14="http://schemas.microsoft.com/office/powerpoint/2010/main" val="317925790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1"/>
          </p:nvPr>
        </p:nvSpPr>
        <p:spPr>
          <a:xfrm>
            <a:off x="4627638" y="1502303"/>
            <a:ext cx="4287762" cy="4974697"/>
          </a:xfrm>
        </p:spPr>
        <p:txBody>
          <a:bodyPr>
            <a:normAutofit fontScale="77500" lnSpcReduction="20000"/>
          </a:bodyPr>
          <a:lstStyle/>
          <a:p>
            <a:pPr marL="0" indent="0" algn="ctr">
              <a:buNone/>
            </a:pPr>
            <a:r>
              <a:rPr lang="en-US" sz="4000" b="1" dirty="0" smtClean="0"/>
              <a:t>Sources</a:t>
            </a:r>
          </a:p>
          <a:p>
            <a:pPr lvl="1"/>
            <a:r>
              <a:rPr lang="en-US" sz="3600" dirty="0" smtClean="0"/>
              <a:t>What Works Clearinghouse?</a:t>
            </a:r>
          </a:p>
          <a:p>
            <a:pPr lvl="1"/>
            <a:r>
              <a:rPr lang="en-US" sz="3600" dirty="0"/>
              <a:t>National Center on Intensive </a:t>
            </a:r>
            <a:r>
              <a:rPr lang="en-US" sz="3600" dirty="0" smtClean="0"/>
              <a:t>Interventions</a:t>
            </a:r>
          </a:p>
          <a:p>
            <a:pPr lvl="1"/>
            <a:r>
              <a:rPr lang="en-US" sz="3600" dirty="0" smtClean="0"/>
              <a:t>Reading First</a:t>
            </a:r>
          </a:p>
          <a:p>
            <a:pPr lvl="1"/>
            <a:r>
              <a:rPr lang="en-US" sz="3600" dirty="0" smtClean="0"/>
              <a:t>Florida Center for Reading Research</a:t>
            </a:r>
          </a:p>
          <a:p>
            <a:pPr marL="457200" lvl="1" indent="0">
              <a:buNone/>
            </a:pPr>
            <a:endParaRPr lang="en-US" dirty="0"/>
          </a:p>
          <a:p>
            <a:pPr marL="457200" lvl="1" indent="0">
              <a:buNone/>
            </a:pPr>
            <a:r>
              <a:rPr lang="en-US" dirty="0" smtClean="0"/>
              <a:t>*Often Publishers’ reports do not provide sufficient evidence</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Reliable, trustworthy and valid evidence</a:t>
            </a:r>
          </a:p>
          <a:p>
            <a:pPr lvl="1"/>
            <a:r>
              <a:rPr lang="en-US" dirty="0" smtClean="0"/>
              <a:t>Peer </a:t>
            </a:r>
            <a:r>
              <a:rPr lang="en-US" dirty="0"/>
              <a:t>reviewed </a:t>
            </a:r>
            <a:r>
              <a:rPr lang="en-US" dirty="0" smtClean="0"/>
              <a:t>journal</a:t>
            </a:r>
          </a:p>
          <a:p>
            <a:r>
              <a:rPr lang="en-US" dirty="0"/>
              <a:t>Records of </a:t>
            </a:r>
            <a:r>
              <a:rPr lang="en-US" dirty="0" smtClean="0"/>
              <a:t>success</a:t>
            </a:r>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i="1" dirty="0" smtClean="0"/>
              <a:t>Must be done with fidelity!</a:t>
            </a:r>
            <a:endParaRPr lang="en-US" i="1" dirty="0"/>
          </a:p>
          <a:p>
            <a:endParaRPr lang="en-US" i="1" dirty="0"/>
          </a:p>
          <a:p>
            <a:endParaRPr lang="en-US" dirty="0" smtClean="0"/>
          </a:p>
          <a:p>
            <a:endParaRPr lang="en-US" dirty="0"/>
          </a:p>
        </p:txBody>
      </p:sp>
      <p:sp>
        <p:nvSpPr>
          <p:cNvPr id="5" name="Title 4"/>
          <p:cNvSpPr>
            <a:spLocks noGrp="1"/>
          </p:cNvSpPr>
          <p:nvPr>
            <p:ph type="title"/>
          </p:nvPr>
        </p:nvSpPr>
        <p:spPr/>
        <p:txBody>
          <a:bodyPr>
            <a:normAutofit fontScale="90000"/>
          </a:bodyPr>
          <a:lstStyle/>
          <a:p>
            <a:r>
              <a:rPr lang="en-US" dirty="0" smtClean="0"/>
              <a:t>What are “evidenced-based” programs?</a:t>
            </a:r>
            <a:endParaRPr lang="en-US" dirty="0"/>
          </a:p>
        </p:txBody>
      </p:sp>
    </p:spTree>
    <p:extLst>
      <p:ext uri="{BB962C8B-B14F-4D97-AF65-F5344CB8AC3E}">
        <p14:creationId xmlns:p14="http://schemas.microsoft.com/office/powerpoint/2010/main" val="3185738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63662546"/>
              </p:ext>
            </p:extLst>
          </p:nvPr>
        </p:nvGraphicFramePr>
        <p:xfrm>
          <a:off x="457200" y="1591118"/>
          <a:ext cx="8268272" cy="4419600"/>
        </p:xfrm>
        <a:graphic>
          <a:graphicData uri="http://schemas.openxmlformats.org/drawingml/2006/table">
            <a:tbl>
              <a:tblPr firstRow="1" bandRow="1">
                <a:effectLst>
                  <a:outerShdw blurRad="50800" dist="50800" dir="5400000" algn="ctr" rotWithShape="0">
                    <a:srgbClr val="000000">
                      <a:alpha val="35000"/>
                    </a:srgbClr>
                  </a:outerShdw>
                </a:effectLst>
                <a:tableStyleId>{5C22544A-7EE6-4342-B048-85BDC9FD1C3A}</a:tableStyleId>
              </a:tblPr>
              <a:tblGrid>
                <a:gridCol w="2093233"/>
                <a:gridCol w="1883910"/>
                <a:gridCol w="1883910"/>
                <a:gridCol w="2407219"/>
              </a:tblGrid>
              <a:tr h="370840">
                <a:tc>
                  <a:txBody>
                    <a:bodyPr/>
                    <a:lstStyle/>
                    <a:p>
                      <a:endParaRPr lang="en-US" sz="1600" dirty="0">
                        <a:latin typeface="Optima"/>
                        <a:cs typeface="Optim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dirty="0" smtClean="0">
                          <a:latin typeface="Optima"/>
                          <a:cs typeface="Optima"/>
                        </a:rPr>
                        <a:t>Phonemic Awareness</a:t>
                      </a:r>
                      <a:endParaRPr lang="en-US" sz="1800" dirty="0">
                        <a:latin typeface="Optima"/>
                        <a:cs typeface="Optim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a:gsLst>
                        <a:gs pos="0">
                          <a:srgbClr val="FF9900"/>
                        </a:gs>
                        <a:gs pos="80000">
                          <a:srgbClr val="FF9900"/>
                        </a:gs>
                        <a:gs pos="100000">
                          <a:srgbClr val="FF9900"/>
                        </a:gs>
                      </a:gsLst>
                      <a:lin ang="16200000" scaled="0"/>
                    </a:gradFill>
                  </a:tcPr>
                </a:tc>
                <a:tc>
                  <a:txBody>
                    <a:bodyPr/>
                    <a:lstStyle/>
                    <a:p>
                      <a:r>
                        <a:rPr lang="en-US" sz="2400" dirty="0" smtClean="0">
                          <a:latin typeface="Optima"/>
                          <a:cs typeface="Optima"/>
                        </a:rPr>
                        <a:t>Phonics</a:t>
                      </a:r>
                      <a:endParaRPr lang="en-US" sz="1600" dirty="0">
                        <a:latin typeface="Optima"/>
                        <a:cs typeface="Optim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B0F0"/>
                    </a:solidFill>
                  </a:tcPr>
                </a:tc>
                <a:tc>
                  <a:txBody>
                    <a:bodyPr/>
                    <a:lstStyle/>
                    <a:p>
                      <a:r>
                        <a:rPr lang="en-US" sz="1800" dirty="0" smtClean="0">
                          <a:latin typeface="Optima"/>
                          <a:cs typeface="Optima"/>
                        </a:rPr>
                        <a:t>Oral Reading</a:t>
                      </a:r>
                      <a:r>
                        <a:rPr lang="en-US" sz="1800" baseline="0" dirty="0" smtClean="0">
                          <a:latin typeface="Optima"/>
                          <a:cs typeface="Optima"/>
                        </a:rPr>
                        <a:t> Accuracy &amp; Fluency</a:t>
                      </a:r>
                      <a:endParaRPr lang="en-US" sz="1800" dirty="0">
                        <a:latin typeface="Optima"/>
                        <a:cs typeface="Optim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00000"/>
                    </a:solidFill>
                  </a:tcPr>
                </a:tc>
              </a:tr>
              <a:tr h="370840">
                <a:tc>
                  <a:txBody>
                    <a:bodyPr/>
                    <a:lstStyle/>
                    <a:p>
                      <a:r>
                        <a:rPr lang="en-US" sz="1600" dirty="0" smtClean="0">
                          <a:latin typeface="Optima"/>
                          <a:cs typeface="Optima"/>
                        </a:rPr>
                        <a:t>Phonics</a:t>
                      </a:r>
                      <a:r>
                        <a:rPr lang="en-US" sz="1600" baseline="0" dirty="0" smtClean="0">
                          <a:latin typeface="Optima"/>
                          <a:cs typeface="Optima"/>
                        </a:rPr>
                        <a:t> for Reading</a:t>
                      </a:r>
                      <a:endParaRPr lang="en-US" sz="1600" dirty="0">
                        <a:latin typeface="Optima"/>
                        <a:cs typeface="Optim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dirty="0" smtClean="0">
                          <a:latin typeface="Optima"/>
                          <a:cs typeface="Optima"/>
                          <a:sym typeface="Wingdings"/>
                        </a:rPr>
                        <a:t></a:t>
                      </a: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dirty="0" smtClean="0">
                          <a:latin typeface="Optima"/>
                          <a:cs typeface="Optima"/>
                        </a:rPr>
                        <a:t> </a:t>
                      </a: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r>
                        <a:rPr lang="en-US" sz="1600" dirty="0" smtClean="0">
                          <a:latin typeface="Optima"/>
                          <a:cs typeface="Optima"/>
                        </a:rPr>
                        <a:t>Read Naturally</a:t>
                      </a:r>
                      <a:endParaRPr lang="en-US" sz="1600" dirty="0">
                        <a:latin typeface="Optima"/>
                        <a:cs typeface="Optim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dirty="0" smtClean="0">
                          <a:latin typeface="Optima"/>
                          <a:cs typeface="Optima"/>
                          <a:sym typeface="Wingdings"/>
                        </a:rPr>
                        <a:t></a:t>
                      </a: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42210">
                <a:tc>
                  <a:txBody>
                    <a:bodyPr/>
                    <a:lstStyle/>
                    <a:p>
                      <a:r>
                        <a:rPr lang="en-US" sz="1600" dirty="0" smtClean="0">
                          <a:latin typeface="Optima"/>
                          <a:cs typeface="Optima"/>
                        </a:rPr>
                        <a:t>Corrective Reading</a:t>
                      </a:r>
                      <a:endParaRPr lang="en-US" sz="1600" dirty="0">
                        <a:latin typeface="Optima"/>
                        <a:cs typeface="Optim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Optima"/>
                          <a:cs typeface="Optima"/>
                          <a:sym typeface="Wingdings"/>
                        </a:rPr>
                        <a:t></a:t>
                      </a:r>
                      <a:endParaRPr lang="en-US" sz="2400" b="1" dirty="0" smtClean="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Optima"/>
                          <a:cs typeface="Optima"/>
                          <a:sym typeface="Wingdings"/>
                        </a:rPr>
                        <a:t></a:t>
                      </a:r>
                      <a:endParaRPr lang="en-US" sz="2400" b="1" dirty="0" smtClean="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r>
                        <a:rPr lang="en-US" sz="1600" dirty="0" smtClean="0">
                          <a:latin typeface="Optima"/>
                          <a:cs typeface="Optima"/>
                        </a:rPr>
                        <a:t>Reading</a:t>
                      </a:r>
                      <a:r>
                        <a:rPr lang="en-US" sz="1600" baseline="0" dirty="0" smtClean="0">
                          <a:latin typeface="Optima"/>
                          <a:cs typeface="Optima"/>
                        </a:rPr>
                        <a:t> Mastery</a:t>
                      </a:r>
                      <a:endParaRPr lang="en-US" sz="1600" dirty="0" smtClean="0">
                        <a:latin typeface="Optima"/>
                        <a:cs typeface="Optim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smtClean="0">
                          <a:latin typeface="Optima"/>
                          <a:cs typeface="Optima"/>
                          <a:sym typeface="Wingdings"/>
                        </a:rPr>
                        <a:t></a:t>
                      </a: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smtClean="0">
                          <a:latin typeface="Optima"/>
                          <a:cs typeface="Optima"/>
                          <a:sym typeface="Wingdings"/>
                        </a:rPr>
                        <a:t></a:t>
                      </a: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dirty="0" smtClean="0">
                          <a:latin typeface="Optima"/>
                          <a:cs typeface="Optima"/>
                          <a:sym typeface="Wingdings"/>
                        </a:rPr>
                        <a:t></a:t>
                      </a: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r>
                        <a:rPr lang="en-US" sz="1600" dirty="0" smtClean="0">
                          <a:latin typeface="Optima"/>
                          <a:cs typeface="Optima"/>
                        </a:rPr>
                        <a:t>Phonemic Awareness for</a:t>
                      </a:r>
                      <a:r>
                        <a:rPr lang="en-US" sz="1600" baseline="0" dirty="0" smtClean="0">
                          <a:latin typeface="Optima"/>
                          <a:cs typeface="Optima"/>
                        </a:rPr>
                        <a:t> </a:t>
                      </a:r>
                      <a:r>
                        <a:rPr lang="en-US" sz="1600" dirty="0" smtClean="0">
                          <a:latin typeface="Optima"/>
                          <a:cs typeface="Optima"/>
                        </a:rPr>
                        <a:t>Young Children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Optima"/>
                          <a:cs typeface="Optima"/>
                          <a:sym typeface="Wingdings"/>
                        </a:rPr>
                        <a:t></a:t>
                      </a:r>
                      <a:endParaRPr lang="en-US" sz="2400" b="1" dirty="0" smtClean="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2400" b="1">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r>
                        <a:rPr lang="en-US" sz="1600" dirty="0" smtClean="0">
                          <a:latin typeface="Optima"/>
                          <a:cs typeface="Optima"/>
                        </a:rPr>
                        <a:t>Horizons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dirty="0" smtClean="0">
                          <a:latin typeface="Optima"/>
                          <a:cs typeface="Optima"/>
                          <a:sym typeface="Wingdings"/>
                        </a:rPr>
                        <a:t></a:t>
                      </a: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dirty="0" smtClean="0">
                          <a:latin typeface="Optima"/>
                          <a:cs typeface="Optima"/>
                          <a:sym typeface="Wingdings"/>
                        </a:rPr>
                        <a:t></a:t>
                      </a: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dirty="0" smtClean="0">
                          <a:latin typeface="Optima"/>
                          <a:cs typeface="Optima"/>
                          <a:sym typeface="Wingdings"/>
                        </a:rPr>
                        <a:t></a:t>
                      </a: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r>
                        <a:rPr lang="en-US" sz="1600" dirty="0" smtClean="0">
                          <a:latin typeface="Optima"/>
                          <a:cs typeface="Optima"/>
                        </a:rPr>
                        <a:t>REWARDS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2400" b="1" dirty="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Optima"/>
                          <a:cs typeface="Optima"/>
                          <a:sym typeface="Wingdings"/>
                        </a:rPr>
                        <a:t></a:t>
                      </a:r>
                      <a:endParaRPr lang="en-US" sz="2400" b="1" dirty="0" smtClean="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Optima"/>
                          <a:cs typeface="Optima"/>
                          <a:sym typeface="Wingdings"/>
                        </a:rPr>
                        <a:t></a:t>
                      </a:r>
                      <a:endParaRPr lang="en-US" sz="2400" b="1" dirty="0" smtClean="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r>
                        <a:rPr lang="en-US" sz="1600" dirty="0" smtClean="0">
                          <a:latin typeface="Optima"/>
                          <a:cs typeface="Optima"/>
                        </a:rPr>
                        <a:t>ERI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Optima"/>
                          <a:cs typeface="Optima"/>
                          <a:sym typeface="Wingdings"/>
                        </a:rPr>
                        <a:t></a:t>
                      </a:r>
                      <a:endParaRPr lang="en-US" sz="2400" b="1" dirty="0" smtClean="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latin typeface="Optima"/>
                        <a:cs typeface="Optim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9" name="Title 8"/>
          <p:cNvSpPr>
            <a:spLocks noGrp="1"/>
          </p:cNvSpPr>
          <p:nvPr>
            <p:ph type="title"/>
          </p:nvPr>
        </p:nvSpPr>
        <p:spPr/>
        <p:txBody>
          <a:bodyPr>
            <a:normAutofit fontScale="90000"/>
          </a:bodyPr>
          <a:lstStyle/>
          <a:p>
            <a:r>
              <a:rPr lang="en-US" dirty="0" smtClean="0"/>
              <a:t>List of Commonly used </a:t>
            </a:r>
            <a:br>
              <a:rPr lang="en-US" dirty="0" smtClean="0"/>
            </a:br>
            <a:r>
              <a:rPr lang="en-US" dirty="0" smtClean="0"/>
              <a:t>Evidence-Based </a:t>
            </a:r>
            <a:r>
              <a:rPr lang="en-US" dirty="0"/>
              <a:t>P</a:t>
            </a:r>
            <a:r>
              <a:rPr lang="en-US" dirty="0" smtClean="0"/>
              <a:t>rograms</a:t>
            </a:r>
            <a:endParaRPr lang="en-US" dirty="0"/>
          </a:p>
        </p:txBody>
      </p:sp>
    </p:spTree>
    <p:extLst>
      <p:ext uri="{BB962C8B-B14F-4D97-AF65-F5344CB8AC3E}">
        <p14:creationId xmlns:p14="http://schemas.microsoft.com/office/powerpoint/2010/main" val="22686930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4400" dirty="0" smtClean="0"/>
              <a:t>If you have a program that is not on the list…..look it up on one of the sites</a:t>
            </a:r>
            <a:r>
              <a:rPr lang="en-US" dirty="0" smtClean="0"/>
              <a:t>.  </a:t>
            </a:r>
            <a:endParaRPr lang="en-US" dirty="0"/>
          </a:p>
        </p:txBody>
      </p:sp>
      <p:sp>
        <p:nvSpPr>
          <p:cNvPr id="2" name="Title 1"/>
          <p:cNvSpPr>
            <a:spLocks noGrp="1"/>
          </p:cNvSpPr>
          <p:nvPr>
            <p:ph type="title"/>
          </p:nvPr>
        </p:nvSpPr>
        <p:spPr/>
        <p:txBody>
          <a:bodyPr/>
          <a:lstStyle/>
          <a:p>
            <a:r>
              <a:rPr lang="en-US" dirty="0" smtClean="0"/>
              <a:t>What if it’s not on the “list”?</a:t>
            </a:r>
            <a:endParaRPr lang="en-US" dirty="0"/>
          </a:p>
        </p:txBody>
      </p:sp>
    </p:spTree>
    <p:extLst>
      <p:ext uri="{BB962C8B-B14F-4D97-AF65-F5344CB8AC3E}">
        <p14:creationId xmlns:p14="http://schemas.microsoft.com/office/powerpoint/2010/main" val="2363183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pPr marL="571500" indent="-514350">
              <a:buFont typeface="+mj-lt"/>
              <a:buAutoNum type="arabicPeriod"/>
            </a:pPr>
            <a:r>
              <a:rPr lang="en-US" sz="4100" i="1" dirty="0" smtClean="0"/>
              <a:t>Are your interventions evidenced-based?</a:t>
            </a:r>
          </a:p>
          <a:p>
            <a:pPr marL="571500" indent="-514350">
              <a:buFont typeface="+mj-lt"/>
              <a:buAutoNum type="arabicPeriod"/>
            </a:pPr>
            <a:r>
              <a:rPr lang="en-US" sz="4100" i="1" dirty="0">
                <a:solidFill>
                  <a:srgbClr val="FF0000"/>
                </a:solidFill>
              </a:rPr>
              <a:t>Do you have all the materials/funds to purchase materials</a:t>
            </a:r>
            <a:r>
              <a:rPr lang="en-US" sz="4100" i="1" dirty="0" smtClean="0">
                <a:solidFill>
                  <a:srgbClr val="FF0000"/>
                </a:solidFill>
              </a:rPr>
              <a:t>?</a:t>
            </a:r>
            <a:endParaRPr lang="en-US" sz="4100" i="1" dirty="0" smtClean="0"/>
          </a:p>
          <a:p>
            <a:pPr marL="571500" indent="-514350">
              <a:buFont typeface="+mj-lt"/>
              <a:buAutoNum type="arabicPeriod"/>
            </a:pPr>
            <a:r>
              <a:rPr lang="en-US" sz="4100" i="1" dirty="0"/>
              <a:t>Have staff teaching the interventions been provided with adequate </a:t>
            </a:r>
            <a:r>
              <a:rPr lang="en-US" sz="4100" i="1" dirty="0" smtClean="0"/>
              <a:t>training</a:t>
            </a:r>
            <a:endParaRPr lang="en-US" sz="4100" i="1" dirty="0"/>
          </a:p>
          <a:p>
            <a:pPr lvl="1"/>
            <a:r>
              <a:rPr lang="en-US" sz="3700" i="1" dirty="0" smtClean="0"/>
              <a:t>Do </a:t>
            </a:r>
            <a:r>
              <a:rPr lang="en-US" sz="3700" i="1" dirty="0"/>
              <a:t>you have the ability to provide refresher trainings &amp; coaching</a:t>
            </a:r>
            <a:r>
              <a:rPr lang="en-US" sz="3700" i="1" dirty="0" smtClean="0"/>
              <a:t>?</a:t>
            </a:r>
            <a:endParaRPr lang="en-US" sz="3700" i="1" dirty="0"/>
          </a:p>
        </p:txBody>
      </p:sp>
      <p:sp>
        <p:nvSpPr>
          <p:cNvPr id="2" name="Title 1"/>
          <p:cNvSpPr>
            <a:spLocks noGrp="1"/>
          </p:cNvSpPr>
          <p:nvPr>
            <p:ph type="title"/>
          </p:nvPr>
        </p:nvSpPr>
        <p:spPr/>
        <p:txBody>
          <a:bodyPr>
            <a:noAutofit/>
          </a:bodyPr>
          <a:lstStyle/>
          <a:p>
            <a:r>
              <a:rPr lang="en-US" sz="4400" dirty="0" smtClean="0"/>
              <a:t>Intervention Audit Questions</a:t>
            </a:r>
            <a:endParaRPr lang="en-US" sz="4400" dirty="0"/>
          </a:p>
        </p:txBody>
      </p:sp>
    </p:spTree>
    <p:extLst>
      <p:ext uri="{BB962C8B-B14F-4D97-AF65-F5344CB8AC3E}">
        <p14:creationId xmlns:p14="http://schemas.microsoft.com/office/powerpoint/2010/main" val="2662245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pPr marL="571500" indent="-514350">
              <a:buFont typeface="+mj-lt"/>
              <a:buAutoNum type="arabicPeriod"/>
            </a:pPr>
            <a:r>
              <a:rPr lang="en-US" sz="4100" i="1" dirty="0" smtClean="0"/>
              <a:t>Are your interventions evidenced-based?</a:t>
            </a:r>
          </a:p>
          <a:p>
            <a:pPr marL="571500" indent="-514350">
              <a:buFont typeface="+mj-lt"/>
              <a:buAutoNum type="arabicPeriod"/>
            </a:pPr>
            <a:r>
              <a:rPr lang="en-US" sz="4100" i="1" dirty="0"/>
              <a:t>Do you have all the materials/funds to purchase materials</a:t>
            </a:r>
            <a:r>
              <a:rPr lang="en-US" sz="4100" i="1" dirty="0" smtClean="0"/>
              <a:t>?</a:t>
            </a:r>
          </a:p>
          <a:p>
            <a:pPr marL="571500" indent="-514350">
              <a:buFont typeface="+mj-lt"/>
              <a:buAutoNum type="arabicPeriod"/>
            </a:pPr>
            <a:r>
              <a:rPr lang="en-US" sz="4100" i="1" dirty="0">
                <a:solidFill>
                  <a:srgbClr val="FF0000"/>
                </a:solidFill>
              </a:rPr>
              <a:t>Have staff teaching the interventions been provided with adequate </a:t>
            </a:r>
            <a:r>
              <a:rPr lang="en-US" sz="4100" i="1" dirty="0" smtClean="0">
                <a:solidFill>
                  <a:srgbClr val="FF0000"/>
                </a:solidFill>
              </a:rPr>
              <a:t>training</a:t>
            </a:r>
            <a:endParaRPr lang="en-US" sz="4100" i="1" dirty="0">
              <a:solidFill>
                <a:srgbClr val="FF0000"/>
              </a:solidFill>
            </a:endParaRPr>
          </a:p>
          <a:p>
            <a:pPr lvl="1"/>
            <a:r>
              <a:rPr lang="en-US" sz="3700" i="1" dirty="0" smtClean="0">
                <a:solidFill>
                  <a:srgbClr val="FF0000"/>
                </a:solidFill>
              </a:rPr>
              <a:t>Do </a:t>
            </a:r>
            <a:r>
              <a:rPr lang="en-US" sz="3700" i="1" dirty="0">
                <a:solidFill>
                  <a:srgbClr val="FF0000"/>
                </a:solidFill>
              </a:rPr>
              <a:t>you have the ability to provide refresher trainings &amp; coaching</a:t>
            </a:r>
            <a:r>
              <a:rPr lang="en-US" sz="3700" i="1" dirty="0" smtClean="0">
                <a:solidFill>
                  <a:srgbClr val="FF0000"/>
                </a:solidFill>
              </a:rPr>
              <a:t>?</a:t>
            </a:r>
            <a:endParaRPr lang="en-US" sz="3700" i="1" dirty="0">
              <a:solidFill>
                <a:srgbClr val="FF0000"/>
              </a:solidFill>
            </a:endParaRPr>
          </a:p>
        </p:txBody>
      </p:sp>
      <p:sp>
        <p:nvSpPr>
          <p:cNvPr id="2" name="Title 1"/>
          <p:cNvSpPr>
            <a:spLocks noGrp="1"/>
          </p:cNvSpPr>
          <p:nvPr>
            <p:ph type="title"/>
          </p:nvPr>
        </p:nvSpPr>
        <p:spPr/>
        <p:txBody>
          <a:bodyPr>
            <a:noAutofit/>
          </a:bodyPr>
          <a:lstStyle/>
          <a:p>
            <a:r>
              <a:rPr lang="en-US" sz="4400" dirty="0" smtClean="0"/>
              <a:t>Intervention Audit Questions</a:t>
            </a:r>
            <a:endParaRPr lang="en-US" sz="4400" dirty="0"/>
          </a:p>
        </p:txBody>
      </p:sp>
    </p:spTree>
    <p:extLst>
      <p:ext uri="{BB962C8B-B14F-4D97-AF65-F5344CB8AC3E}">
        <p14:creationId xmlns:p14="http://schemas.microsoft.com/office/powerpoint/2010/main" val="3473035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smtClean="0"/>
              <a:t>Did an adequate initial training occur?</a:t>
            </a:r>
          </a:p>
          <a:p>
            <a:r>
              <a:rPr lang="en-US" sz="4000" dirty="0" smtClean="0"/>
              <a:t>Is the program being delivered as designed?</a:t>
            </a:r>
          </a:p>
          <a:p>
            <a:pPr lvl="1"/>
            <a:r>
              <a:rPr lang="en-US" sz="3600" dirty="0" smtClean="0"/>
              <a:t>How do you know?</a:t>
            </a:r>
          </a:p>
          <a:p>
            <a:r>
              <a:rPr lang="en-US" sz="4000" dirty="0" smtClean="0"/>
              <a:t>Are follow-up supports provided?</a:t>
            </a:r>
          </a:p>
        </p:txBody>
      </p:sp>
      <p:sp>
        <p:nvSpPr>
          <p:cNvPr id="2" name="Title 1"/>
          <p:cNvSpPr>
            <a:spLocks noGrp="1"/>
          </p:cNvSpPr>
          <p:nvPr>
            <p:ph type="title"/>
          </p:nvPr>
        </p:nvSpPr>
        <p:spPr/>
        <p:txBody>
          <a:bodyPr>
            <a:normAutofit/>
          </a:bodyPr>
          <a:lstStyle/>
          <a:p>
            <a:r>
              <a:rPr lang="en-US" dirty="0" smtClean="0"/>
              <a:t>What is adequate training?</a:t>
            </a:r>
            <a:endParaRPr lang="en-US" dirty="0"/>
          </a:p>
        </p:txBody>
      </p:sp>
    </p:spTree>
    <p:extLst>
      <p:ext uri="{BB962C8B-B14F-4D97-AF65-F5344CB8AC3E}">
        <p14:creationId xmlns:p14="http://schemas.microsoft.com/office/powerpoint/2010/main" val="756854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5-10-05 at 10.28.14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11" t="-1520" r="-504" b="1246"/>
          <a:stretch/>
        </p:blipFill>
        <p:spPr>
          <a:xfrm>
            <a:off x="152400" y="2590800"/>
            <a:ext cx="8789975" cy="1685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normAutofit fontScale="90000"/>
          </a:bodyPr>
          <a:lstStyle/>
          <a:p>
            <a:r>
              <a:rPr lang="en-US" dirty="0" smtClean="0"/>
              <a:t>What might a completed </a:t>
            </a:r>
            <a:br>
              <a:rPr lang="en-US" dirty="0" smtClean="0"/>
            </a:br>
            <a:r>
              <a:rPr lang="en-US" dirty="0" smtClean="0"/>
              <a:t>form look like?</a:t>
            </a:r>
            <a:endParaRPr lang="en-US" dirty="0"/>
          </a:p>
        </p:txBody>
      </p:sp>
    </p:spTree>
    <p:extLst>
      <p:ext uri="{BB962C8B-B14F-4D97-AF65-F5344CB8AC3E}">
        <p14:creationId xmlns:p14="http://schemas.microsoft.com/office/powerpoint/2010/main" val="42317668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4128803523"/>
              </p:ext>
            </p:extLst>
          </p:nvPr>
        </p:nvGraphicFramePr>
        <p:xfrm>
          <a:off x="200746" y="1371600"/>
          <a:ext cx="8943254" cy="3325491"/>
        </p:xfrm>
        <a:graphic>
          <a:graphicData uri="http://schemas.openxmlformats.org/presentationml/2006/ole">
            <mc:AlternateContent xmlns:mc="http://schemas.openxmlformats.org/markup-compatibility/2006">
              <mc:Choice xmlns:v="urn:schemas-microsoft-com:vml" Requires="v">
                <p:oleObj spid="_x0000_s1056" name="Document" r:id="rId5" imgW="7607300" imgH="2908300" progId="Word.Document.12">
                  <p:embed/>
                </p:oleObj>
              </mc:Choice>
              <mc:Fallback>
                <p:oleObj name="Document" r:id="rId5" imgW="7607300" imgH="2908300" progId="Word.Document.12">
                  <p:embed/>
                  <p:pic>
                    <p:nvPicPr>
                      <p:cNvPr id="0" name=""/>
                      <p:cNvPicPr/>
                      <p:nvPr/>
                    </p:nvPicPr>
                    <p:blipFill>
                      <a:blip r:embed="rId6"/>
                      <a:stretch>
                        <a:fillRect/>
                      </a:stretch>
                    </p:blipFill>
                    <p:spPr>
                      <a:xfrm>
                        <a:off x="200746" y="1371600"/>
                        <a:ext cx="8943254" cy="3325491"/>
                      </a:xfrm>
                      <a:prstGeom prst="rect">
                        <a:avLst/>
                      </a:prstGeom>
                    </p:spPr>
                  </p:pic>
                </p:oleObj>
              </mc:Fallback>
            </mc:AlternateContent>
          </a:graphicData>
        </a:graphic>
      </p:graphicFrame>
      <p:sp>
        <p:nvSpPr>
          <p:cNvPr id="2" name="Title 1"/>
          <p:cNvSpPr>
            <a:spLocks noGrp="1"/>
          </p:cNvSpPr>
          <p:nvPr>
            <p:ph type="title"/>
          </p:nvPr>
        </p:nvSpPr>
        <p:spPr/>
        <p:txBody>
          <a:bodyPr>
            <a:normAutofit fontScale="90000"/>
          </a:bodyPr>
          <a:lstStyle/>
          <a:p>
            <a:r>
              <a:rPr lang="en-US" dirty="0" smtClean="0"/>
              <a:t>Begin to Conduct Your Intervention Audit</a:t>
            </a:r>
            <a:endParaRPr lang="en-US" dirty="0"/>
          </a:p>
        </p:txBody>
      </p:sp>
      <p:sp>
        <p:nvSpPr>
          <p:cNvPr id="5" name="Rectangle 4"/>
          <p:cNvSpPr/>
          <p:nvPr/>
        </p:nvSpPr>
        <p:spPr>
          <a:xfrm>
            <a:off x="3810000" y="2667000"/>
            <a:ext cx="1219200" cy="2057400"/>
          </a:xfrm>
          <a:prstGeom prst="rect">
            <a:avLst/>
          </a:prstGeom>
          <a:solidFill>
            <a:srgbClr val="FFFF00">
              <a:alpha val="3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25858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Break</a:t>
            </a:r>
            <a:endParaRPr lang="en-US" dirty="0"/>
          </a:p>
        </p:txBody>
      </p:sp>
      <p:pic>
        <p:nvPicPr>
          <p:cNvPr id="4" name="Picture 3"/>
          <p:cNvPicPr>
            <a:picLocks noChangeAspect="1"/>
          </p:cNvPicPr>
          <p:nvPr/>
        </p:nvPicPr>
        <p:blipFill>
          <a:blip r:embed="rId2"/>
          <a:stretch>
            <a:fillRect/>
          </a:stretch>
        </p:blipFill>
        <p:spPr>
          <a:xfrm>
            <a:off x="0" y="1447800"/>
            <a:ext cx="9144000" cy="4618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931166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jpeg_0-1.jpg"/>
          <p:cNvPicPr>
            <a:picLocks noGrp="1" noChangeAspect="1"/>
          </p:cNvPicPr>
          <p:nvPr>
            <p:ph idx="1"/>
          </p:nvPr>
        </p:nvPicPr>
        <p:blipFill>
          <a:blip r:embed="rId2">
            <a:extLst>
              <a:ext uri="{28A0092B-C50C-407E-A947-70E740481C1C}">
                <a14:useLocalDpi xmlns:a14="http://schemas.microsoft.com/office/drawing/2010/main" val="0"/>
              </a:ext>
            </a:extLst>
          </a:blip>
          <a:srcRect t="772" b="772"/>
          <a:stretch>
            <a:fillRect/>
          </a:stretch>
        </p:blipFill>
        <p:spPr>
          <a:xfrm>
            <a:off x="457200" y="1502303"/>
            <a:ext cx="8229600" cy="4557411"/>
          </a:xfrm>
        </p:spPr>
      </p:pic>
      <p:sp>
        <p:nvSpPr>
          <p:cNvPr id="3" name="Title 2"/>
          <p:cNvSpPr>
            <a:spLocks noGrp="1"/>
          </p:cNvSpPr>
          <p:nvPr>
            <p:ph type="title"/>
          </p:nvPr>
        </p:nvSpPr>
        <p:spPr>
          <a:xfrm>
            <a:off x="152400" y="180132"/>
            <a:ext cx="8839200" cy="981011"/>
          </a:xfrm>
        </p:spPr>
        <p:txBody>
          <a:bodyPr>
            <a:normAutofit fontScale="90000"/>
          </a:bodyPr>
          <a:lstStyle/>
          <a:p>
            <a:r>
              <a:rPr lang="en-US" dirty="0" smtClean="0"/>
              <a:t>Next steps:  Work on your protocol!</a:t>
            </a:r>
            <a:endParaRPr lang="en-US" dirty="0"/>
          </a:p>
        </p:txBody>
      </p:sp>
    </p:spTree>
    <p:extLst>
      <p:ext uri="{BB962C8B-B14F-4D97-AF65-F5344CB8AC3E}">
        <p14:creationId xmlns:p14="http://schemas.microsoft.com/office/powerpoint/2010/main" val="17730642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52400" y="1676400"/>
            <a:ext cx="8798944" cy="3886200"/>
          </a:xfrm>
          <a:prstGeom prst="rect">
            <a:avLst/>
          </a:prstGeom>
        </p:spPr>
      </p:pic>
      <p:sp>
        <p:nvSpPr>
          <p:cNvPr id="2" name="Title 1"/>
          <p:cNvSpPr>
            <a:spLocks noGrp="1"/>
          </p:cNvSpPr>
          <p:nvPr>
            <p:ph type="title"/>
          </p:nvPr>
        </p:nvSpPr>
        <p:spPr/>
        <p:txBody>
          <a:bodyPr/>
          <a:lstStyle/>
          <a:p>
            <a:r>
              <a:rPr lang="en-US" dirty="0" smtClean="0"/>
              <a:t>District Work…..</a:t>
            </a:r>
            <a:endParaRPr lang="en-US" dirty="0"/>
          </a:p>
        </p:txBody>
      </p:sp>
    </p:spTree>
    <p:extLst>
      <p:ext uri="{BB962C8B-B14F-4D97-AF65-F5344CB8AC3E}">
        <p14:creationId xmlns:p14="http://schemas.microsoft.com/office/powerpoint/2010/main" val="404261401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a:p>
        </p:txBody>
      </p:sp>
      <p:sp>
        <p:nvSpPr>
          <p:cNvPr id="7" name="Title 6"/>
          <p:cNvSpPr>
            <a:spLocks noGrp="1"/>
          </p:cNvSpPr>
          <p:nvPr>
            <p:ph type="title"/>
          </p:nvPr>
        </p:nvSpPr>
        <p:spPr/>
        <p:txBody>
          <a:bodyPr>
            <a:normAutofit fontScale="90000"/>
          </a:bodyPr>
          <a:lstStyle/>
          <a:p>
            <a:r>
              <a:rPr lang="en-US" dirty="0" smtClean="0"/>
              <a:t>Sample Elementary Reading Protocol</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366721966"/>
              </p:ext>
            </p:extLst>
          </p:nvPr>
        </p:nvGraphicFramePr>
        <p:xfrm>
          <a:off x="37072" y="1447800"/>
          <a:ext cx="9106927" cy="5410200"/>
        </p:xfrm>
        <a:graphic>
          <a:graphicData uri="http://schemas.openxmlformats.org/presentationml/2006/ole">
            <mc:AlternateContent xmlns:mc="http://schemas.openxmlformats.org/markup-compatibility/2006">
              <mc:Choice xmlns:v="urn:schemas-microsoft-com:vml" Requires="v">
                <p:oleObj spid="_x0000_s3087" name="Document" r:id="rId4" imgW="8915400" imgH="5410200" progId="Word.Document.12">
                  <p:embed/>
                </p:oleObj>
              </mc:Choice>
              <mc:Fallback>
                <p:oleObj name="Document" r:id="rId4" imgW="8915400" imgH="5410200" progId="Word.Document.12">
                  <p:embed/>
                  <p:pic>
                    <p:nvPicPr>
                      <p:cNvPr id="0" name=""/>
                      <p:cNvPicPr/>
                      <p:nvPr/>
                    </p:nvPicPr>
                    <p:blipFill>
                      <a:blip r:embed="rId5"/>
                      <a:stretch>
                        <a:fillRect/>
                      </a:stretch>
                    </p:blipFill>
                    <p:spPr>
                      <a:xfrm>
                        <a:off x="37072" y="1447800"/>
                        <a:ext cx="9106927" cy="5410200"/>
                      </a:xfrm>
                      <a:prstGeom prst="rect">
                        <a:avLst/>
                      </a:prstGeom>
                    </p:spPr>
                  </p:pic>
                </p:oleObj>
              </mc:Fallback>
            </mc:AlternateContent>
          </a:graphicData>
        </a:graphic>
      </p:graphicFrame>
    </p:spTree>
    <p:extLst>
      <p:ext uri="{BB962C8B-B14F-4D97-AF65-F5344CB8AC3E}">
        <p14:creationId xmlns:p14="http://schemas.microsoft.com/office/powerpoint/2010/main" val="237272680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Which programs should you keep?</a:t>
            </a:r>
          </a:p>
          <a:p>
            <a:pPr lvl="1"/>
            <a:r>
              <a:rPr lang="en-US" dirty="0" smtClean="0"/>
              <a:t>(have evidence, training, materials)</a:t>
            </a:r>
          </a:p>
          <a:p>
            <a:r>
              <a:rPr lang="en-US" dirty="0" smtClean="0"/>
              <a:t>Which programs need additional support/refinement?</a:t>
            </a:r>
          </a:p>
          <a:p>
            <a:r>
              <a:rPr lang="en-US" dirty="0" smtClean="0"/>
              <a:t>Which programs should you no longer use?</a:t>
            </a:r>
          </a:p>
          <a:p>
            <a:pPr marL="0" indent="0">
              <a:buNone/>
            </a:pPr>
            <a:endParaRPr lang="en-US" dirty="0"/>
          </a:p>
        </p:txBody>
      </p:sp>
      <p:sp>
        <p:nvSpPr>
          <p:cNvPr id="2" name="Title 1"/>
          <p:cNvSpPr>
            <a:spLocks noGrp="1"/>
          </p:cNvSpPr>
          <p:nvPr>
            <p:ph type="title"/>
          </p:nvPr>
        </p:nvSpPr>
        <p:spPr>
          <a:xfrm>
            <a:off x="228600" y="180132"/>
            <a:ext cx="8763000" cy="962868"/>
          </a:xfrm>
        </p:spPr>
        <p:txBody>
          <a:bodyPr>
            <a:normAutofit/>
          </a:bodyPr>
          <a:lstStyle/>
          <a:p>
            <a:r>
              <a:rPr lang="en-US" dirty="0" smtClean="0"/>
              <a:t>Choose Appropriate </a:t>
            </a:r>
            <a:r>
              <a:rPr lang="en-US" dirty="0"/>
              <a:t>I</a:t>
            </a:r>
            <a:r>
              <a:rPr lang="en-US" dirty="0" smtClean="0"/>
              <a:t>nterventions </a:t>
            </a:r>
            <a:endParaRPr lang="en-US" dirty="0"/>
          </a:p>
        </p:txBody>
      </p:sp>
    </p:spTree>
    <p:extLst>
      <p:ext uri="{BB962C8B-B14F-4D97-AF65-F5344CB8AC3E}">
        <p14:creationId xmlns:p14="http://schemas.microsoft.com/office/powerpoint/2010/main" val="49596907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1"/>
          </p:nvPr>
        </p:nvSpPr>
        <p:spPr>
          <a:xfrm>
            <a:off x="4627638" y="2189238"/>
            <a:ext cx="4042229" cy="4211562"/>
          </a:xfrm>
        </p:spPr>
        <p:txBody>
          <a:bodyPr>
            <a:normAutofit fontScale="92500" lnSpcReduction="20000"/>
          </a:bodyPr>
          <a:lstStyle/>
          <a:p>
            <a:r>
              <a:rPr lang="en-US" dirty="0" smtClean="0"/>
              <a:t>Recommendation</a:t>
            </a:r>
          </a:p>
          <a:p>
            <a:pPr lvl="1"/>
            <a:r>
              <a:rPr lang="en-US" dirty="0" smtClean="0"/>
              <a:t>Tier 2: 5-8</a:t>
            </a:r>
          </a:p>
          <a:p>
            <a:pPr lvl="1"/>
            <a:r>
              <a:rPr lang="en-US" dirty="0" smtClean="0"/>
              <a:t>Tier 3: 3-5</a:t>
            </a:r>
          </a:p>
          <a:p>
            <a:r>
              <a:rPr lang="en-US" dirty="0" smtClean="0"/>
              <a:t>Consider</a:t>
            </a:r>
          </a:p>
          <a:p>
            <a:pPr lvl="1"/>
            <a:r>
              <a:rPr lang="en-US" dirty="0" smtClean="0"/>
              <a:t>How many staff do you have to deliver the interventions compared to the need?</a:t>
            </a:r>
          </a:p>
          <a:p>
            <a:pPr lvl="1"/>
            <a:r>
              <a:rPr lang="en-US" dirty="0" smtClean="0"/>
              <a:t>Training capacity?</a:t>
            </a:r>
          </a:p>
          <a:p>
            <a:pPr lvl="1"/>
            <a:r>
              <a:rPr lang="en-US" dirty="0" smtClean="0"/>
              <a:t>Material capacity?</a:t>
            </a:r>
            <a:endParaRPr lang="en-US" dirty="0"/>
          </a:p>
        </p:txBody>
      </p:sp>
      <p:sp>
        <p:nvSpPr>
          <p:cNvPr id="6" name="Content Placeholder 5"/>
          <p:cNvSpPr>
            <a:spLocks noGrp="1"/>
          </p:cNvSpPr>
          <p:nvPr>
            <p:ph idx="1"/>
          </p:nvPr>
        </p:nvSpPr>
        <p:spPr/>
        <p:txBody>
          <a:bodyPr>
            <a:normAutofit fontScale="92500"/>
          </a:bodyPr>
          <a:lstStyle/>
          <a:p>
            <a:r>
              <a:rPr lang="en-US" dirty="0" smtClean="0"/>
              <a:t>Recommendation</a:t>
            </a:r>
          </a:p>
          <a:p>
            <a:pPr lvl="1"/>
            <a:r>
              <a:rPr lang="en-US" dirty="0" smtClean="0"/>
              <a:t>Tier 2: 30 minutes</a:t>
            </a:r>
          </a:p>
          <a:p>
            <a:pPr lvl="1"/>
            <a:r>
              <a:rPr lang="en-US" dirty="0" smtClean="0"/>
              <a:t>Tier 3: 45 minutes</a:t>
            </a:r>
          </a:p>
          <a:p>
            <a:r>
              <a:rPr lang="en-US" dirty="0" smtClean="0"/>
              <a:t>Consider</a:t>
            </a:r>
          </a:p>
          <a:p>
            <a:pPr lvl="1"/>
            <a:r>
              <a:rPr lang="en-US" dirty="0" smtClean="0"/>
              <a:t>How much time does it take to deliver the program?</a:t>
            </a:r>
          </a:p>
          <a:p>
            <a:pPr lvl="1"/>
            <a:r>
              <a:rPr lang="en-US" dirty="0" smtClean="0"/>
              <a:t>Scheduling</a:t>
            </a:r>
            <a:endParaRPr lang="en-US" dirty="0"/>
          </a:p>
        </p:txBody>
      </p:sp>
      <p:sp>
        <p:nvSpPr>
          <p:cNvPr id="7" name="Text Placeholder 6"/>
          <p:cNvSpPr>
            <a:spLocks noGrp="1"/>
          </p:cNvSpPr>
          <p:nvPr>
            <p:ph type="body" sz="quarter" idx="13"/>
          </p:nvPr>
        </p:nvSpPr>
        <p:spPr/>
        <p:txBody>
          <a:bodyPr/>
          <a:lstStyle/>
          <a:p>
            <a:pPr algn="ctr"/>
            <a:r>
              <a:rPr lang="en-US" b="1" dirty="0" smtClean="0"/>
              <a:t>Group Size</a:t>
            </a:r>
            <a:endParaRPr lang="en-US" b="1" dirty="0"/>
          </a:p>
        </p:txBody>
      </p:sp>
      <p:sp>
        <p:nvSpPr>
          <p:cNvPr id="5" name="Text Placeholder 4"/>
          <p:cNvSpPr>
            <a:spLocks noGrp="1"/>
          </p:cNvSpPr>
          <p:nvPr>
            <p:ph type="body" sz="quarter" idx="12"/>
          </p:nvPr>
        </p:nvSpPr>
        <p:spPr/>
        <p:txBody>
          <a:bodyPr/>
          <a:lstStyle/>
          <a:p>
            <a:pPr algn="ctr"/>
            <a:r>
              <a:rPr lang="en-US" b="1" dirty="0" smtClean="0"/>
              <a:t>Time </a:t>
            </a:r>
            <a:endParaRPr lang="en-US" b="1" dirty="0"/>
          </a:p>
        </p:txBody>
      </p:sp>
      <p:sp>
        <p:nvSpPr>
          <p:cNvPr id="4" name="Title 3"/>
          <p:cNvSpPr>
            <a:spLocks noGrp="1"/>
          </p:cNvSpPr>
          <p:nvPr>
            <p:ph type="title"/>
          </p:nvPr>
        </p:nvSpPr>
        <p:spPr/>
        <p:txBody>
          <a:bodyPr>
            <a:normAutofit/>
          </a:bodyPr>
          <a:lstStyle/>
          <a:p>
            <a:r>
              <a:rPr lang="en-US" dirty="0" smtClean="0"/>
              <a:t>Other Considerations</a:t>
            </a:r>
            <a:endParaRPr lang="en-US" dirty="0"/>
          </a:p>
        </p:txBody>
      </p:sp>
    </p:spTree>
    <p:extLst>
      <p:ext uri="{BB962C8B-B14F-4D97-AF65-F5344CB8AC3E}">
        <p14:creationId xmlns:p14="http://schemas.microsoft.com/office/powerpoint/2010/main" val="319638250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endParaRPr lang="en-US"/>
          </a:p>
        </p:txBody>
      </p:sp>
      <p:sp>
        <p:nvSpPr>
          <p:cNvPr id="7" name="Title 6"/>
          <p:cNvSpPr>
            <a:spLocks noGrp="1"/>
          </p:cNvSpPr>
          <p:nvPr>
            <p:ph type="title"/>
          </p:nvPr>
        </p:nvSpPr>
        <p:spPr/>
        <p:txBody>
          <a:bodyPr>
            <a:noAutofit/>
          </a:bodyPr>
          <a:lstStyle/>
          <a:p>
            <a:r>
              <a:rPr lang="en-US" sz="4000" dirty="0"/>
              <a:t>List your chosen interventions, time, and group size on your protocol</a:t>
            </a:r>
            <a:r>
              <a:rPr lang="en-US" sz="4000" dirty="0" smtClean="0"/>
              <a:t>.</a:t>
            </a:r>
            <a:endParaRPr lang="en-US" sz="4000" dirty="0"/>
          </a:p>
        </p:txBody>
      </p:sp>
      <p:graphicFrame>
        <p:nvGraphicFramePr>
          <p:cNvPr id="10" name="Object 9"/>
          <p:cNvGraphicFramePr>
            <a:graphicFrameLocks noChangeAspect="1"/>
          </p:cNvGraphicFramePr>
          <p:nvPr>
            <p:extLst>
              <p:ext uri="{D42A27DB-BD31-4B8C-83A1-F6EECF244321}">
                <p14:modId xmlns:p14="http://schemas.microsoft.com/office/powerpoint/2010/main" val="2179247615"/>
              </p:ext>
            </p:extLst>
          </p:nvPr>
        </p:nvGraphicFramePr>
        <p:xfrm>
          <a:off x="-152400" y="1327280"/>
          <a:ext cx="8965910" cy="5524500"/>
        </p:xfrm>
        <a:graphic>
          <a:graphicData uri="http://schemas.openxmlformats.org/presentationml/2006/ole">
            <mc:AlternateContent xmlns:mc="http://schemas.openxmlformats.org/markup-compatibility/2006">
              <mc:Choice xmlns:v="urn:schemas-microsoft-com:vml" Requires="v">
                <p:oleObj spid="_x0000_s4112" name="Document" r:id="rId5" imgW="8915400" imgH="5524500" progId="Word.Document.12">
                  <p:embed/>
                </p:oleObj>
              </mc:Choice>
              <mc:Fallback>
                <p:oleObj name="Document" r:id="rId5" imgW="8915400" imgH="5524500" progId="Word.Document.12">
                  <p:embed/>
                  <p:pic>
                    <p:nvPicPr>
                      <p:cNvPr id="0" name=""/>
                      <p:cNvPicPr/>
                      <p:nvPr/>
                    </p:nvPicPr>
                    <p:blipFill>
                      <a:blip r:embed="rId6"/>
                      <a:stretch>
                        <a:fillRect/>
                      </a:stretch>
                    </p:blipFill>
                    <p:spPr>
                      <a:xfrm>
                        <a:off x="-152400" y="1327280"/>
                        <a:ext cx="8965910" cy="5524500"/>
                      </a:xfrm>
                      <a:prstGeom prst="rect">
                        <a:avLst/>
                      </a:prstGeom>
                    </p:spPr>
                  </p:pic>
                </p:oleObj>
              </mc:Fallback>
            </mc:AlternateContent>
          </a:graphicData>
        </a:graphic>
      </p:graphicFrame>
    </p:spTree>
    <p:extLst>
      <p:ext uri="{BB962C8B-B14F-4D97-AF65-F5344CB8AC3E}">
        <p14:creationId xmlns:p14="http://schemas.microsoft.com/office/powerpoint/2010/main" val="123291896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52400" y="1752600"/>
            <a:ext cx="8839200" cy="3903980"/>
          </a:xfrm>
          <a:prstGeom prst="rect">
            <a:avLst/>
          </a:prstGeom>
        </p:spPr>
      </p:pic>
      <p:sp>
        <p:nvSpPr>
          <p:cNvPr id="10" name="Rectangle 9"/>
          <p:cNvSpPr/>
          <p:nvPr/>
        </p:nvSpPr>
        <p:spPr>
          <a:xfrm>
            <a:off x="3200400" y="2209800"/>
            <a:ext cx="1600200" cy="25908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dirty="0" smtClean="0"/>
              <a:t>Professional Learning/Development</a:t>
            </a:r>
            <a:endParaRPr lang="en-US" dirty="0"/>
          </a:p>
        </p:txBody>
      </p:sp>
    </p:spTree>
    <p:extLst>
      <p:ext uri="{BB962C8B-B14F-4D97-AF65-F5344CB8AC3E}">
        <p14:creationId xmlns:p14="http://schemas.microsoft.com/office/powerpoint/2010/main" val="255235476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1"/>
          </p:nvPr>
        </p:nvSpPr>
        <p:spPr/>
        <p:txBody>
          <a:bodyPr>
            <a:normAutofit fontScale="70000" lnSpcReduction="20000"/>
          </a:bodyPr>
          <a:lstStyle/>
          <a:p>
            <a:r>
              <a:rPr lang="en-US" dirty="0"/>
              <a:t>National Direct Instruction Conference: July 27-31, 2015 Eugene Hilton and Conference Center</a:t>
            </a:r>
          </a:p>
          <a:p>
            <a:r>
              <a:rPr lang="en-US" dirty="0">
                <a:hlinkClick r:id="rId2"/>
              </a:rPr>
              <a:t>http://nifdi.org/videos/reading-mastery-training-series</a:t>
            </a:r>
            <a:endParaRPr lang="en-US" dirty="0"/>
          </a:p>
          <a:p>
            <a:r>
              <a:rPr lang="en-US" dirty="0"/>
              <a:t>ESDs</a:t>
            </a:r>
          </a:p>
          <a:p>
            <a:r>
              <a:rPr lang="en-US" dirty="0"/>
              <a:t>Publishers (SRA, </a:t>
            </a:r>
            <a:r>
              <a:rPr lang="en-US" dirty="0" err="1"/>
              <a:t>Sopris</a:t>
            </a:r>
            <a:r>
              <a:rPr lang="en-US" dirty="0"/>
              <a:t> West, Scott </a:t>
            </a:r>
            <a:r>
              <a:rPr lang="en-US" dirty="0" err="1"/>
              <a:t>Foresman</a:t>
            </a:r>
            <a:r>
              <a:rPr lang="en-US" dirty="0"/>
              <a:t>)</a:t>
            </a:r>
          </a:p>
          <a:p>
            <a:r>
              <a:rPr lang="en-US" dirty="0"/>
              <a:t>Develop on-site coach</a:t>
            </a:r>
          </a:p>
          <a:p>
            <a:endParaRPr lang="en-US" dirty="0"/>
          </a:p>
        </p:txBody>
      </p:sp>
      <p:sp>
        <p:nvSpPr>
          <p:cNvPr id="6" name="Content Placeholder 5"/>
          <p:cNvSpPr>
            <a:spLocks noGrp="1"/>
          </p:cNvSpPr>
          <p:nvPr>
            <p:ph idx="1"/>
          </p:nvPr>
        </p:nvSpPr>
        <p:spPr/>
        <p:txBody>
          <a:bodyPr/>
          <a:lstStyle/>
          <a:p>
            <a:r>
              <a:rPr lang="en-US" dirty="0" smtClean="0"/>
              <a:t>Is staff trained and provided refreshers on how to deliver interventions?</a:t>
            </a:r>
          </a:p>
          <a:p>
            <a:r>
              <a:rPr lang="en-US" dirty="0" smtClean="0"/>
              <a:t>How do you know staff is proficient?</a:t>
            </a:r>
            <a:endParaRPr lang="en-US" dirty="0"/>
          </a:p>
        </p:txBody>
      </p:sp>
      <p:sp>
        <p:nvSpPr>
          <p:cNvPr id="7" name="Text Placeholder 6"/>
          <p:cNvSpPr>
            <a:spLocks noGrp="1"/>
          </p:cNvSpPr>
          <p:nvPr>
            <p:ph type="body" sz="quarter" idx="13"/>
          </p:nvPr>
        </p:nvSpPr>
        <p:spPr/>
        <p:txBody>
          <a:bodyPr/>
          <a:lstStyle/>
          <a:p>
            <a:pPr algn="ctr"/>
            <a:r>
              <a:rPr lang="en-US" b="1" dirty="0" smtClean="0"/>
              <a:t>Possible Solutions</a:t>
            </a:r>
            <a:endParaRPr lang="en-US" b="1" dirty="0"/>
          </a:p>
        </p:txBody>
      </p:sp>
      <p:sp>
        <p:nvSpPr>
          <p:cNvPr id="5" name="Text Placeholder 4"/>
          <p:cNvSpPr>
            <a:spLocks noGrp="1"/>
          </p:cNvSpPr>
          <p:nvPr>
            <p:ph type="body" sz="quarter" idx="12"/>
          </p:nvPr>
        </p:nvSpPr>
        <p:spPr/>
        <p:txBody>
          <a:bodyPr/>
          <a:lstStyle/>
          <a:p>
            <a:pPr algn="ctr"/>
            <a:r>
              <a:rPr lang="en-US" b="1" dirty="0" smtClean="0"/>
              <a:t>Questions</a:t>
            </a:r>
            <a:endParaRPr lang="en-US" b="1" dirty="0"/>
          </a:p>
        </p:txBody>
      </p:sp>
      <p:sp>
        <p:nvSpPr>
          <p:cNvPr id="4" name="Title 3"/>
          <p:cNvSpPr>
            <a:spLocks noGrp="1"/>
          </p:cNvSpPr>
          <p:nvPr>
            <p:ph type="title"/>
          </p:nvPr>
        </p:nvSpPr>
        <p:spPr/>
        <p:txBody>
          <a:bodyPr>
            <a:normAutofit fontScale="90000"/>
          </a:bodyPr>
          <a:lstStyle/>
          <a:p>
            <a:r>
              <a:rPr lang="en-US" dirty="0" smtClean="0"/>
              <a:t>Professional Learning/Development</a:t>
            </a:r>
            <a:endParaRPr lang="en-US" dirty="0"/>
          </a:p>
        </p:txBody>
      </p:sp>
    </p:spTree>
    <p:extLst>
      <p:ext uri="{BB962C8B-B14F-4D97-AF65-F5344CB8AC3E}">
        <p14:creationId xmlns:p14="http://schemas.microsoft.com/office/powerpoint/2010/main" val="353673090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5685" y="1752600"/>
            <a:ext cx="8991600" cy="3971290"/>
          </a:xfrm>
          <a:prstGeom prst="rect">
            <a:avLst/>
          </a:prstGeom>
        </p:spPr>
      </p:pic>
      <p:sp>
        <p:nvSpPr>
          <p:cNvPr id="10" name="Rectangle 9"/>
          <p:cNvSpPr/>
          <p:nvPr/>
        </p:nvSpPr>
        <p:spPr>
          <a:xfrm>
            <a:off x="4800600" y="2209800"/>
            <a:ext cx="1447800" cy="26670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Fidelity/Monitoring</a:t>
            </a:r>
            <a:endParaRPr lang="en-US" dirty="0"/>
          </a:p>
        </p:txBody>
      </p:sp>
    </p:spTree>
    <p:extLst>
      <p:ext uri="{BB962C8B-B14F-4D97-AF65-F5344CB8AC3E}">
        <p14:creationId xmlns:p14="http://schemas.microsoft.com/office/powerpoint/2010/main" val="127315748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1"/>
          </p:nvPr>
        </p:nvSpPr>
        <p:spPr/>
        <p:txBody>
          <a:bodyPr>
            <a:normAutofit fontScale="85000" lnSpcReduction="20000"/>
          </a:bodyPr>
          <a:lstStyle/>
          <a:p>
            <a:r>
              <a:rPr lang="en-US" sz="2800" dirty="0" smtClean="0"/>
              <a:t>Observation with feedback</a:t>
            </a:r>
          </a:p>
          <a:p>
            <a:pPr lvl="1"/>
            <a:r>
              <a:rPr lang="en-US" sz="2400" dirty="0" smtClean="0"/>
              <a:t>Literacy Reading/Specialist/Principal </a:t>
            </a:r>
          </a:p>
          <a:p>
            <a:pPr lvl="2"/>
            <a:r>
              <a:rPr lang="en-US" sz="2000" dirty="0" smtClean="0"/>
              <a:t>Daily, weekly, once a month?</a:t>
            </a:r>
          </a:p>
          <a:p>
            <a:pPr lvl="2"/>
            <a:r>
              <a:rPr lang="en-US" sz="2000" dirty="0" smtClean="0"/>
              <a:t>Intervention fidelity &amp; Student outcome data</a:t>
            </a:r>
          </a:p>
          <a:p>
            <a:pPr lvl="2"/>
            <a:r>
              <a:rPr lang="en-US" sz="2000" dirty="0" smtClean="0"/>
              <a:t>Meetings three times a year to review fidelity data?</a:t>
            </a:r>
          </a:p>
          <a:p>
            <a:r>
              <a:rPr lang="en-US" sz="2800" dirty="0" smtClean="0"/>
              <a:t>Self Report</a:t>
            </a:r>
          </a:p>
          <a:p>
            <a:r>
              <a:rPr lang="en-US" sz="2800" dirty="0" smtClean="0"/>
              <a:t>Permanent Product Review</a:t>
            </a:r>
            <a:endParaRPr lang="en-US" sz="2800" dirty="0"/>
          </a:p>
          <a:p>
            <a:pPr marL="0" indent="0">
              <a:buNone/>
            </a:pP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t>What fidelity tools will be used?</a:t>
            </a:r>
          </a:p>
          <a:p>
            <a:r>
              <a:rPr lang="en-US" dirty="0" smtClean="0"/>
              <a:t>Who will monitor fidelity?</a:t>
            </a:r>
          </a:p>
          <a:p>
            <a:r>
              <a:rPr lang="en-US" dirty="0" smtClean="0"/>
              <a:t>How often will fidelity be monitored?</a:t>
            </a:r>
          </a:p>
          <a:p>
            <a:r>
              <a:rPr lang="en-US" dirty="0" smtClean="0"/>
              <a:t>How will the information be used?</a:t>
            </a:r>
          </a:p>
          <a:p>
            <a:endParaRPr lang="en-US" dirty="0"/>
          </a:p>
        </p:txBody>
      </p:sp>
      <p:sp>
        <p:nvSpPr>
          <p:cNvPr id="7" name="Text Placeholder 6"/>
          <p:cNvSpPr>
            <a:spLocks noGrp="1"/>
          </p:cNvSpPr>
          <p:nvPr>
            <p:ph type="body" sz="quarter" idx="13"/>
          </p:nvPr>
        </p:nvSpPr>
        <p:spPr/>
        <p:txBody>
          <a:bodyPr/>
          <a:lstStyle/>
          <a:p>
            <a:pPr algn="ctr"/>
            <a:r>
              <a:rPr lang="en-US" b="1" dirty="0" smtClean="0"/>
              <a:t>Possible Solutions</a:t>
            </a:r>
            <a:endParaRPr lang="en-US" b="1" dirty="0"/>
          </a:p>
        </p:txBody>
      </p:sp>
      <p:sp>
        <p:nvSpPr>
          <p:cNvPr id="5" name="Text Placeholder 4"/>
          <p:cNvSpPr>
            <a:spLocks noGrp="1"/>
          </p:cNvSpPr>
          <p:nvPr>
            <p:ph type="body" sz="quarter" idx="12"/>
          </p:nvPr>
        </p:nvSpPr>
        <p:spPr/>
        <p:txBody>
          <a:bodyPr/>
          <a:lstStyle/>
          <a:p>
            <a:pPr algn="ctr"/>
            <a:r>
              <a:rPr lang="en-US" b="1" dirty="0" smtClean="0"/>
              <a:t>Questions</a:t>
            </a:r>
            <a:endParaRPr lang="en-US" b="1" dirty="0"/>
          </a:p>
        </p:txBody>
      </p:sp>
      <p:sp>
        <p:nvSpPr>
          <p:cNvPr id="4" name="Title 3"/>
          <p:cNvSpPr>
            <a:spLocks noGrp="1"/>
          </p:cNvSpPr>
          <p:nvPr>
            <p:ph type="title"/>
          </p:nvPr>
        </p:nvSpPr>
        <p:spPr/>
        <p:txBody>
          <a:bodyPr/>
          <a:lstStyle/>
          <a:p>
            <a:r>
              <a:rPr lang="en-US" dirty="0" smtClean="0"/>
              <a:t>Fidelity/Monitoring</a:t>
            </a:r>
            <a:endParaRPr lang="en-US" dirty="0"/>
          </a:p>
        </p:txBody>
      </p:sp>
    </p:spTree>
    <p:extLst>
      <p:ext uri="{BB962C8B-B14F-4D97-AF65-F5344CB8AC3E}">
        <p14:creationId xmlns:p14="http://schemas.microsoft.com/office/powerpoint/2010/main" val="28557124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Intervention Fidelity Checklists</a:t>
            </a:r>
            <a:endParaRPr lang="en-US" dirty="0"/>
          </a:p>
        </p:txBody>
      </p:sp>
      <p:pic>
        <p:nvPicPr>
          <p:cNvPr id="4" name="Picture 3"/>
          <p:cNvPicPr>
            <a:picLocks noChangeAspect="1"/>
          </p:cNvPicPr>
          <p:nvPr/>
        </p:nvPicPr>
        <p:blipFill>
          <a:blip r:embed="rId2"/>
          <a:stretch>
            <a:fillRect/>
          </a:stretch>
        </p:blipFill>
        <p:spPr>
          <a:xfrm>
            <a:off x="1981201" y="1447800"/>
            <a:ext cx="54102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465394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What are your next steps for PD &amp; Fidelity for interventions?</a:t>
            </a:r>
          </a:p>
          <a:p>
            <a:r>
              <a:rPr lang="en-US" dirty="0" smtClean="0"/>
              <a:t>What resources do you need?</a:t>
            </a:r>
            <a:endParaRPr lang="en-US" dirty="0"/>
          </a:p>
        </p:txBody>
      </p:sp>
      <p:sp>
        <p:nvSpPr>
          <p:cNvPr id="2" name="Title 1"/>
          <p:cNvSpPr>
            <a:spLocks noGrp="1"/>
          </p:cNvSpPr>
          <p:nvPr>
            <p:ph type="title"/>
          </p:nvPr>
        </p:nvSpPr>
        <p:spPr/>
        <p:txBody>
          <a:bodyPr>
            <a:normAutofit fontScale="90000"/>
          </a:bodyPr>
          <a:lstStyle/>
          <a:p>
            <a:r>
              <a:rPr lang="en-US" dirty="0" smtClean="0"/>
              <a:t>Talk Time: Professional Development</a:t>
            </a:r>
            <a:endParaRPr lang="en-US" dirty="0"/>
          </a:p>
        </p:txBody>
      </p:sp>
      <p:pic>
        <p:nvPicPr>
          <p:cNvPr id="4" name="Picture 4" descr="C:\Users\lbates\AppData\Local\Microsoft\Windows\Temporary Internet Files\Content.IE5\FGGE4FMG\MC900240373[1].wmf"/>
          <p:cNvPicPr>
            <a:picLocks noChangeAspect="1" noChangeArrowheads="1"/>
          </p:cNvPicPr>
          <p:nvPr/>
        </p:nvPicPr>
        <p:blipFill>
          <a:blip r:embed="rId2" cstate="print"/>
          <a:srcRect/>
          <a:stretch>
            <a:fillRect/>
          </a:stretch>
        </p:blipFill>
        <p:spPr bwMode="auto">
          <a:xfrm>
            <a:off x="3581400" y="4724400"/>
            <a:ext cx="2667000" cy="1850214"/>
          </a:xfrm>
          <a:prstGeom prst="rect">
            <a:avLst/>
          </a:prstGeom>
          <a:noFill/>
        </p:spPr>
      </p:pic>
    </p:spTree>
    <p:extLst>
      <p:ext uri="{BB962C8B-B14F-4D97-AF65-F5344CB8AC3E}">
        <p14:creationId xmlns:p14="http://schemas.microsoft.com/office/powerpoint/2010/main" val="9097843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solidFill>
                  <a:srgbClr val="FF0000"/>
                </a:solidFill>
              </a:rPr>
              <a:t>How</a:t>
            </a:r>
            <a:r>
              <a:rPr lang="en-US" sz="3200" dirty="0" smtClean="0"/>
              <a:t> do you set up your intervention system to make interventions work?</a:t>
            </a:r>
            <a:endParaRPr lang="en-US" sz="3200" dirty="0"/>
          </a:p>
        </p:txBody>
      </p:sp>
      <p:pic>
        <p:nvPicPr>
          <p:cNvPr id="5" name="Picture 4"/>
          <p:cNvPicPr>
            <a:picLocks noChangeAspect="1"/>
          </p:cNvPicPr>
          <p:nvPr/>
        </p:nvPicPr>
        <p:blipFill>
          <a:blip r:embed="rId3"/>
          <a:stretch>
            <a:fillRect/>
          </a:stretch>
        </p:blipFill>
        <p:spPr>
          <a:xfrm>
            <a:off x="454090" y="1957754"/>
            <a:ext cx="3736910" cy="3833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4953000" y="1981200"/>
            <a:ext cx="3759200"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990600" y="5943600"/>
            <a:ext cx="2438400" cy="523220"/>
          </a:xfrm>
          <a:prstGeom prst="rect">
            <a:avLst/>
          </a:prstGeom>
          <a:noFill/>
        </p:spPr>
        <p:txBody>
          <a:bodyPr wrap="square" rtlCol="0">
            <a:spAutoFit/>
          </a:bodyPr>
          <a:lstStyle/>
          <a:p>
            <a:r>
              <a:rPr lang="en-US" sz="2800" b="1" dirty="0" smtClean="0"/>
              <a:t>Standardizing </a:t>
            </a:r>
            <a:endParaRPr lang="en-US" sz="2800" b="1" dirty="0"/>
          </a:p>
        </p:txBody>
      </p:sp>
      <p:sp>
        <p:nvSpPr>
          <p:cNvPr id="9" name="TextBox 8"/>
          <p:cNvSpPr txBox="1"/>
          <p:nvPr/>
        </p:nvSpPr>
        <p:spPr>
          <a:xfrm>
            <a:off x="5638800" y="5867400"/>
            <a:ext cx="2438400" cy="523220"/>
          </a:xfrm>
          <a:prstGeom prst="rect">
            <a:avLst/>
          </a:prstGeom>
          <a:noFill/>
        </p:spPr>
        <p:txBody>
          <a:bodyPr wrap="square" rtlCol="0">
            <a:spAutoFit/>
          </a:bodyPr>
          <a:lstStyle/>
          <a:p>
            <a:r>
              <a:rPr lang="en-US" sz="2800" b="1" dirty="0" smtClean="0"/>
              <a:t>Customizing</a:t>
            </a:r>
            <a:endParaRPr lang="en-US" sz="2800" b="1"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52400" y="1981200"/>
            <a:ext cx="8915400" cy="3937635"/>
          </a:xfrm>
          <a:prstGeom prst="rect">
            <a:avLst/>
          </a:prstGeom>
        </p:spPr>
      </p:pic>
      <p:sp>
        <p:nvSpPr>
          <p:cNvPr id="3" name="Content Placeholder 2"/>
          <p:cNvSpPr>
            <a:spLocks noGrp="1"/>
          </p:cNvSpPr>
          <p:nvPr>
            <p:ph idx="1"/>
          </p:nvPr>
        </p:nvSpPr>
        <p:spPr/>
        <p:txBody>
          <a:bodyPr>
            <a:normAutofit/>
          </a:bodyPr>
          <a:lstStyle/>
          <a:p>
            <a:pPr marL="0" indent="0" algn="ctr">
              <a:buNone/>
            </a:pPr>
            <a:r>
              <a:rPr lang="en-US" sz="2400" dirty="0" smtClean="0"/>
              <a:t>When do you expect schools to begin interventions?</a:t>
            </a:r>
            <a:endParaRPr lang="en-US" sz="2400" dirty="0"/>
          </a:p>
          <a:p>
            <a:pPr marL="0" indent="0">
              <a:buNone/>
            </a:pPr>
            <a:endParaRPr lang="en-US" dirty="0"/>
          </a:p>
        </p:txBody>
      </p:sp>
      <p:sp>
        <p:nvSpPr>
          <p:cNvPr id="10" name="Rectangle 9"/>
          <p:cNvSpPr/>
          <p:nvPr/>
        </p:nvSpPr>
        <p:spPr>
          <a:xfrm>
            <a:off x="6172200" y="2438400"/>
            <a:ext cx="1295400" cy="25908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Implement</a:t>
            </a:r>
            <a:endParaRPr lang="en-US" dirty="0"/>
          </a:p>
        </p:txBody>
      </p:sp>
    </p:spTree>
    <p:extLst>
      <p:ext uri="{BB962C8B-B14F-4D97-AF65-F5344CB8AC3E}">
        <p14:creationId xmlns:p14="http://schemas.microsoft.com/office/powerpoint/2010/main" val="278261417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6200" y="1295400"/>
            <a:ext cx="9144000" cy="4038600"/>
          </a:xfrm>
          <a:prstGeom prst="rect">
            <a:avLst/>
          </a:prstGeom>
        </p:spPr>
      </p:pic>
      <p:sp>
        <p:nvSpPr>
          <p:cNvPr id="10" name="Rectangle 9"/>
          <p:cNvSpPr/>
          <p:nvPr/>
        </p:nvSpPr>
        <p:spPr>
          <a:xfrm>
            <a:off x="7620000" y="1752600"/>
            <a:ext cx="1447800" cy="26670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normAutofit/>
          </a:bodyPr>
          <a:lstStyle/>
          <a:p>
            <a:pPr marL="0" indent="0">
              <a:buNone/>
            </a:pPr>
            <a:endParaRPr lang="en-US" sz="2400" dirty="0"/>
          </a:p>
          <a:p>
            <a:pPr marL="0" indent="0">
              <a:buNone/>
            </a:pPr>
            <a:endParaRPr lang="en-US" dirty="0"/>
          </a:p>
        </p:txBody>
      </p:sp>
      <p:sp>
        <p:nvSpPr>
          <p:cNvPr id="2" name="Title 1"/>
          <p:cNvSpPr>
            <a:spLocks noGrp="1"/>
          </p:cNvSpPr>
          <p:nvPr>
            <p:ph type="title"/>
          </p:nvPr>
        </p:nvSpPr>
        <p:spPr/>
        <p:txBody>
          <a:bodyPr/>
          <a:lstStyle/>
          <a:p>
            <a:r>
              <a:rPr lang="en-US" dirty="0" smtClean="0"/>
              <a:t>Refine &amp; Adjust</a:t>
            </a:r>
            <a:endParaRPr lang="en-US" dirty="0"/>
          </a:p>
        </p:txBody>
      </p:sp>
    </p:spTree>
    <p:extLst>
      <p:ext uri="{BB962C8B-B14F-4D97-AF65-F5344CB8AC3E}">
        <p14:creationId xmlns:p14="http://schemas.microsoft.com/office/powerpoint/2010/main" val="149106543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1"/>
          </p:nvPr>
        </p:nvSpPr>
        <p:spPr>
          <a:xfrm>
            <a:off x="4627638" y="2189238"/>
            <a:ext cx="4042229" cy="3982962"/>
          </a:xfrm>
        </p:spPr>
        <p:txBody>
          <a:bodyPr>
            <a:normAutofit fontScale="92500" lnSpcReduction="20000"/>
          </a:bodyPr>
          <a:lstStyle/>
          <a:p>
            <a:r>
              <a:rPr lang="en-US" dirty="0" smtClean="0"/>
              <a:t>Review percentages of students making progress in interventions</a:t>
            </a:r>
          </a:p>
          <a:p>
            <a:r>
              <a:rPr lang="en-US" dirty="0" smtClean="0"/>
              <a:t>Examine intervention fidelity</a:t>
            </a:r>
          </a:p>
          <a:p>
            <a:r>
              <a:rPr lang="en-US" dirty="0" smtClean="0"/>
              <a:t>Provide professional development (training, coaching, feedback)</a:t>
            </a:r>
          </a:p>
          <a:p>
            <a:pPr lvl="1"/>
            <a:endParaRPr lang="en-US" dirty="0"/>
          </a:p>
        </p:txBody>
      </p:sp>
      <p:sp>
        <p:nvSpPr>
          <p:cNvPr id="3" name="Content Placeholder 2"/>
          <p:cNvSpPr>
            <a:spLocks noGrp="1"/>
          </p:cNvSpPr>
          <p:nvPr>
            <p:ph idx="1"/>
          </p:nvPr>
        </p:nvSpPr>
        <p:spPr>
          <a:xfrm>
            <a:off x="457200" y="2189238"/>
            <a:ext cx="4042229" cy="4287762"/>
          </a:xfrm>
        </p:spPr>
        <p:txBody>
          <a:bodyPr>
            <a:normAutofit fontScale="92500" lnSpcReduction="20000"/>
          </a:bodyPr>
          <a:lstStyle/>
          <a:p>
            <a:r>
              <a:rPr lang="en-US" dirty="0"/>
              <a:t>What do your results say…</a:t>
            </a:r>
          </a:p>
          <a:p>
            <a:pPr lvl="1"/>
            <a:r>
              <a:rPr lang="en-US" sz="2400" dirty="0"/>
              <a:t>What percentage of your Tier 2 &amp; Tier 3 interventions are </a:t>
            </a:r>
            <a:r>
              <a:rPr lang="en-US" sz="2400" dirty="0" smtClean="0"/>
              <a:t>“unsuccessful</a:t>
            </a:r>
            <a:r>
              <a:rPr lang="en-US" sz="2400" dirty="0"/>
              <a:t>”</a:t>
            </a:r>
            <a:r>
              <a:rPr lang="en-US" sz="2400" dirty="0" smtClean="0"/>
              <a:t>?</a:t>
            </a:r>
          </a:p>
          <a:p>
            <a:pPr lvl="2"/>
            <a:r>
              <a:rPr lang="en-US" sz="2000" dirty="0" smtClean="0"/>
              <a:t>&gt; 20% of Tier 2 Interventions</a:t>
            </a:r>
          </a:p>
          <a:p>
            <a:pPr lvl="2"/>
            <a:r>
              <a:rPr lang="en-US" sz="2000" dirty="0" smtClean="0"/>
              <a:t>&gt; 10% of Tier 3 Interventions</a:t>
            </a:r>
            <a:endParaRPr lang="en-US" dirty="0" smtClean="0"/>
          </a:p>
          <a:p>
            <a:r>
              <a:rPr lang="en-US" dirty="0" smtClean="0"/>
              <a:t>How will you know when adjustments need to occur?</a:t>
            </a:r>
            <a:endParaRPr lang="en-US" dirty="0"/>
          </a:p>
        </p:txBody>
      </p:sp>
      <p:sp>
        <p:nvSpPr>
          <p:cNvPr id="5" name="Text Placeholder 4"/>
          <p:cNvSpPr>
            <a:spLocks noGrp="1"/>
          </p:cNvSpPr>
          <p:nvPr>
            <p:ph type="body" sz="quarter" idx="13"/>
          </p:nvPr>
        </p:nvSpPr>
        <p:spPr/>
        <p:txBody>
          <a:bodyPr/>
          <a:lstStyle/>
          <a:p>
            <a:pPr algn="ctr"/>
            <a:r>
              <a:rPr lang="en-US" b="1" dirty="0" smtClean="0"/>
              <a:t>Possible Solutions</a:t>
            </a:r>
            <a:endParaRPr lang="en-US" b="1" dirty="0"/>
          </a:p>
        </p:txBody>
      </p:sp>
      <p:sp>
        <p:nvSpPr>
          <p:cNvPr id="4" name="Text Placeholder 3"/>
          <p:cNvSpPr>
            <a:spLocks noGrp="1"/>
          </p:cNvSpPr>
          <p:nvPr>
            <p:ph type="body" sz="quarter" idx="12"/>
          </p:nvPr>
        </p:nvSpPr>
        <p:spPr/>
        <p:txBody>
          <a:bodyPr/>
          <a:lstStyle/>
          <a:p>
            <a:pPr algn="ctr"/>
            <a:r>
              <a:rPr lang="en-US" b="1" dirty="0" smtClean="0"/>
              <a:t>Questions</a:t>
            </a:r>
            <a:endParaRPr lang="en-US" b="1" dirty="0"/>
          </a:p>
        </p:txBody>
      </p:sp>
      <p:sp>
        <p:nvSpPr>
          <p:cNvPr id="2" name="Title 1"/>
          <p:cNvSpPr>
            <a:spLocks noGrp="1"/>
          </p:cNvSpPr>
          <p:nvPr>
            <p:ph type="title"/>
          </p:nvPr>
        </p:nvSpPr>
        <p:spPr/>
        <p:txBody>
          <a:bodyPr/>
          <a:lstStyle/>
          <a:p>
            <a:r>
              <a:rPr lang="en-US" dirty="0" smtClean="0"/>
              <a:t>Adjust</a:t>
            </a:r>
            <a:endParaRPr lang="en-US" dirty="0"/>
          </a:p>
        </p:txBody>
      </p:sp>
    </p:spTree>
    <p:extLst>
      <p:ext uri="{BB962C8B-B14F-4D97-AF65-F5344CB8AC3E}">
        <p14:creationId xmlns:p14="http://schemas.microsoft.com/office/powerpoint/2010/main" val="66134523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3058" b="13058"/>
          <a:stretch>
            <a:fillRect/>
          </a:stretch>
        </p:blipFill>
        <p:spPr/>
      </p:pic>
      <p:sp>
        <p:nvSpPr>
          <p:cNvPr id="2" name="Title 1"/>
          <p:cNvSpPr>
            <a:spLocks noGrp="1"/>
          </p:cNvSpPr>
          <p:nvPr>
            <p:ph type="title"/>
          </p:nvPr>
        </p:nvSpPr>
        <p:spPr/>
        <p:txBody>
          <a:bodyPr>
            <a:normAutofit fontScale="90000"/>
          </a:bodyPr>
          <a:lstStyle/>
          <a:p>
            <a:r>
              <a:rPr lang="en-US" dirty="0" smtClean="0"/>
              <a:t>What does a school customize for interventions?</a:t>
            </a:r>
            <a:endParaRPr lang="en-US" dirty="0"/>
          </a:p>
        </p:txBody>
      </p:sp>
    </p:spTree>
    <p:extLst>
      <p:ext uri="{BB962C8B-B14F-4D97-AF65-F5344CB8AC3E}">
        <p14:creationId xmlns:p14="http://schemas.microsoft.com/office/powerpoint/2010/main" val="181674477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Percentage of students receiving interventions</a:t>
            </a:r>
          </a:p>
          <a:p>
            <a:r>
              <a:rPr lang="en-US" dirty="0" smtClean="0"/>
              <a:t>Intervention scheduling</a:t>
            </a:r>
          </a:p>
          <a:p>
            <a:r>
              <a:rPr lang="en-US" dirty="0" smtClean="0"/>
              <a:t>Who teaches interventions</a:t>
            </a:r>
          </a:p>
          <a:p>
            <a:r>
              <a:rPr lang="en-US" dirty="0" smtClean="0"/>
              <a:t>Who/how intervention monitoring</a:t>
            </a:r>
          </a:p>
          <a:p>
            <a:r>
              <a:rPr lang="en-US" dirty="0" smtClean="0"/>
              <a:t>Group size</a:t>
            </a:r>
          </a:p>
          <a:p>
            <a:endParaRPr lang="en-US" dirty="0" smtClean="0"/>
          </a:p>
          <a:p>
            <a:endParaRPr lang="en-US" dirty="0" smtClean="0"/>
          </a:p>
          <a:p>
            <a:endParaRPr lang="en-US" dirty="0" smtClean="0"/>
          </a:p>
          <a:p>
            <a:endParaRPr lang="en-US" dirty="0"/>
          </a:p>
        </p:txBody>
      </p:sp>
      <p:sp>
        <p:nvSpPr>
          <p:cNvPr id="2" name="Title 1"/>
          <p:cNvSpPr>
            <a:spLocks noGrp="1"/>
          </p:cNvSpPr>
          <p:nvPr>
            <p:ph type="title"/>
          </p:nvPr>
        </p:nvSpPr>
        <p:spPr/>
        <p:txBody>
          <a:bodyPr/>
          <a:lstStyle/>
          <a:p>
            <a:r>
              <a:rPr lang="en-US" dirty="0" smtClean="0"/>
              <a:t>What do schools customize?</a:t>
            </a:r>
            <a:endParaRPr lang="en-US" dirty="0"/>
          </a:p>
        </p:txBody>
      </p:sp>
    </p:spTree>
    <p:extLst>
      <p:ext uri="{BB962C8B-B14F-4D97-AF65-F5344CB8AC3E}">
        <p14:creationId xmlns:p14="http://schemas.microsoft.com/office/powerpoint/2010/main" val="30984265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8915400" cy="4557411"/>
          </a:xfrm>
        </p:spPr>
        <p:txBody>
          <a:bodyPr/>
          <a:lstStyle/>
          <a:p>
            <a:r>
              <a:rPr lang="en-US" dirty="0" smtClean="0"/>
              <a:t>Continue to:</a:t>
            </a:r>
          </a:p>
          <a:p>
            <a:pPr lvl="1"/>
            <a:r>
              <a:rPr lang="en-US" dirty="0" smtClean="0"/>
              <a:t>Develop </a:t>
            </a:r>
            <a:r>
              <a:rPr lang="en-US" i="1" dirty="0" smtClean="0"/>
              <a:t>Standards of Practice </a:t>
            </a:r>
            <a:r>
              <a:rPr lang="en-US" dirty="0" smtClean="0"/>
              <a:t>for defining &amp; selecting </a:t>
            </a:r>
            <a:r>
              <a:rPr lang="en-US" dirty="0"/>
              <a:t>Tier </a:t>
            </a:r>
            <a:r>
              <a:rPr lang="en-US" dirty="0" smtClean="0"/>
              <a:t>2 &amp; 3 Interventions</a:t>
            </a:r>
          </a:p>
          <a:p>
            <a:pPr lvl="1"/>
            <a:r>
              <a:rPr lang="en-US" dirty="0" smtClean="0"/>
              <a:t>Work on your Standard Reading Protocol</a:t>
            </a:r>
          </a:p>
          <a:p>
            <a:r>
              <a:rPr lang="en-US" dirty="0" smtClean="0"/>
              <a:t>Determine how you will share this information with staff and get staff buy-in? </a:t>
            </a:r>
          </a:p>
          <a:p>
            <a:r>
              <a:rPr lang="en-US" dirty="0" smtClean="0"/>
              <a:t>Ensure your model is not too “loosely defined.”</a:t>
            </a:r>
            <a:endParaRPr lang="en-US" dirty="0"/>
          </a:p>
        </p:txBody>
      </p:sp>
      <p:sp>
        <p:nvSpPr>
          <p:cNvPr id="2" name="Title 1"/>
          <p:cNvSpPr>
            <a:spLocks noGrp="1"/>
          </p:cNvSpPr>
          <p:nvPr>
            <p:ph type="title"/>
          </p:nvPr>
        </p:nvSpPr>
        <p:spPr/>
        <p:txBody>
          <a:bodyPr>
            <a:normAutofit/>
          </a:bodyPr>
          <a:lstStyle/>
          <a:p>
            <a:r>
              <a:rPr lang="en-US" dirty="0" smtClean="0"/>
              <a:t>Next Steps</a:t>
            </a:r>
            <a:endParaRPr lang="en-US" b="0" dirty="0">
              <a:solidFill>
                <a:srgbClr val="FF0000"/>
              </a:solidFill>
            </a:endParaRPr>
          </a:p>
        </p:txBody>
      </p:sp>
      <p:pic>
        <p:nvPicPr>
          <p:cNvPr id="4" name="Content Placeholder 1" descr="FullSizeRender.jpg"/>
          <p:cNvPicPr>
            <a:picLocks noChangeAspect="1"/>
          </p:cNvPicPr>
          <p:nvPr/>
        </p:nvPicPr>
        <p:blipFill>
          <a:blip r:embed="rId2">
            <a:extLst>
              <a:ext uri="{28A0092B-C50C-407E-A947-70E740481C1C}">
                <a14:useLocalDpi xmlns:a14="http://schemas.microsoft.com/office/drawing/2010/main" val="0"/>
              </a:ext>
            </a:extLst>
          </a:blip>
          <a:srcRect t="6762" b="6762"/>
          <a:stretch>
            <a:fillRect/>
          </a:stretch>
        </p:blipFill>
        <p:spPr>
          <a:xfrm>
            <a:off x="7010400" y="152400"/>
            <a:ext cx="1959747" cy="1733622"/>
          </a:xfrm>
          <a:prstGeom prst="rect">
            <a:avLst/>
          </a:prstGeom>
          <a:ln>
            <a:noFill/>
          </a:ln>
          <a:effectLst>
            <a:softEdge rad="112500"/>
          </a:effectLst>
        </p:spPr>
      </p:pic>
    </p:spTree>
    <p:extLst>
      <p:ext uri="{BB962C8B-B14F-4D97-AF65-F5344CB8AC3E}">
        <p14:creationId xmlns:p14="http://schemas.microsoft.com/office/powerpoint/2010/main" val="151479867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4800" i="1" dirty="0"/>
              <a:t>Intervention Failure Should Be a Rare Event</a:t>
            </a:r>
            <a:endParaRPr lang="en-US" sz="4800"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438400" y="3124200"/>
            <a:ext cx="4118142" cy="2952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85471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1"/>
          </p:nvPr>
        </p:nvSpPr>
        <p:spPr/>
        <p:txBody>
          <a:bodyPr>
            <a:normAutofit fontScale="92500" lnSpcReduction="10000"/>
          </a:bodyPr>
          <a:lstStyle/>
          <a:p>
            <a:r>
              <a:rPr lang="en-US" dirty="0"/>
              <a:t>How many students receive interventions </a:t>
            </a:r>
          </a:p>
          <a:p>
            <a:pPr lvl="1"/>
            <a:r>
              <a:rPr lang="en-US" dirty="0"/>
              <a:t>Based on the school’s resources</a:t>
            </a:r>
          </a:p>
          <a:p>
            <a:r>
              <a:rPr lang="en-US" dirty="0"/>
              <a:t>Intervention schedule</a:t>
            </a:r>
          </a:p>
          <a:p>
            <a:r>
              <a:rPr lang="en-US" dirty="0"/>
              <a:t>Who teaches the interventions</a:t>
            </a:r>
          </a:p>
          <a:p>
            <a:pPr marL="0" indent="0">
              <a:buNone/>
            </a:pPr>
            <a:endParaRPr lang="en-US" dirty="0"/>
          </a:p>
        </p:txBody>
      </p:sp>
      <p:sp>
        <p:nvSpPr>
          <p:cNvPr id="3" name="Content Placeholder 2"/>
          <p:cNvSpPr>
            <a:spLocks noGrp="1"/>
          </p:cNvSpPr>
          <p:nvPr>
            <p:ph idx="1"/>
          </p:nvPr>
        </p:nvSpPr>
        <p:spPr/>
        <p:txBody>
          <a:bodyPr/>
          <a:lstStyle/>
          <a:p>
            <a:r>
              <a:rPr lang="en-US" dirty="0" smtClean="0"/>
              <a:t>Interventions</a:t>
            </a:r>
          </a:p>
          <a:p>
            <a:r>
              <a:rPr lang="en-US" dirty="0" smtClean="0"/>
              <a:t>Intervention Placement </a:t>
            </a:r>
            <a:r>
              <a:rPr lang="en-US" dirty="0"/>
              <a:t>M</a:t>
            </a:r>
            <a:r>
              <a:rPr lang="en-US" dirty="0" smtClean="0"/>
              <a:t>eetings</a:t>
            </a:r>
          </a:p>
          <a:p>
            <a:r>
              <a:rPr lang="en-US" dirty="0" smtClean="0"/>
              <a:t>Progress Monitoring</a:t>
            </a:r>
          </a:p>
          <a:p>
            <a:r>
              <a:rPr lang="en-US" dirty="0" smtClean="0"/>
              <a:t>Intervention Group Meetings</a:t>
            </a:r>
          </a:p>
          <a:p>
            <a:endParaRPr lang="en-US" dirty="0"/>
          </a:p>
        </p:txBody>
      </p:sp>
      <p:sp>
        <p:nvSpPr>
          <p:cNvPr id="5" name="Text Placeholder 4"/>
          <p:cNvSpPr>
            <a:spLocks noGrp="1"/>
          </p:cNvSpPr>
          <p:nvPr>
            <p:ph type="body" sz="quarter" idx="13"/>
          </p:nvPr>
        </p:nvSpPr>
        <p:spPr/>
        <p:txBody>
          <a:bodyPr>
            <a:normAutofit/>
          </a:bodyPr>
          <a:lstStyle/>
          <a:p>
            <a:r>
              <a:rPr lang="en-US" b="1" dirty="0" smtClean="0"/>
              <a:t>School customizes……</a:t>
            </a:r>
            <a:endParaRPr lang="en-US" b="1" dirty="0"/>
          </a:p>
        </p:txBody>
      </p:sp>
      <p:sp>
        <p:nvSpPr>
          <p:cNvPr id="4" name="Text Placeholder 3"/>
          <p:cNvSpPr>
            <a:spLocks noGrp="1"/>
          </p:cNvSpPr>
          <p:nvPr>
            <p:ph type="body" sz="quarter" idx="12"/>
          </p:nvPr>
        </p:nvSpPr>
        <p:spPr/>
        <p:txBody>
          <a:bodyPr>
            <a:normAutofit fontScale="92500"/>
          </a:bodyPr>
          <a:lstStyle/>
          <a:p>
            <a:r>
              <a:rPr lang="en-US" b="1" dirty="0" smtClean="0"/>
              <a:t>District Standardizes……</a:t>
            </a:r>
            <a:endParaRPr lang="en-US" b="1" dirty="0"/>
          </a:p>
        </p:txBody>
      </p:sp>
      <p:sp>
        <p:nvSpPr>
          <p:cNvPr id="2" name="Title 1"/>
          <p:cNvSpPr>
            <a:spLocks noGrp="1"/>
          </p:cNvSpPr>
          <p:nvPr>
            <p:ph type="title"/>
          </p:nvPr>
        </p:nvSpPr>
        <p:spPr/>
        <p:txBody>
          <a:bodyPr>
            <a:normAutofit/>
          </a:bodyPr>
          <a:lstStyle/>
          <a:p>
            <a:r>
              <a:rPr lang="en-US" dirty="0" smtClean="0"/>
              <a:t>District work/School work</a:t>
            </a:r>
            <a:endParaRPr lang="en-US" dirty="0"/>
          </a:p>
        </p:txBody>
      </p:sp>
    </p:spTree>
    <p:extLst>
      <p:ext uri="{BB962C8B-B14F-4D97-AF65-F5344CB8AC3E}">
        <p14:creationId xmlns:p14="http://schemas.microsoft.com/office/powerpoint/2010/main" val="25247765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b="1" i="1" dirty="0" smtClean="0"/>
              <a:t>Interventions</a:t>
            </a:r>
          </a:p>
          <a:p>
            <a:r>
              <a:rPr lang="en-US" dirty="0" smtClean="0"/>
              <a:t>Understanding of what constitutes an intervention</a:t>
            </a:r>
          </a:p>
          <a:p>
            <a:r>
              <a:rPr lang="en-US" dirty="0"/>
              <a:t>Standard Reading Protocol </a:t>
            </a:r>
          </a:p>
          <a:p>
            <a:pPr lvl="1"/>
            <a:r>
              <a:rPr lang="en-US" dirty="0"/>
              <a:t>What interventions</a:t>
            </a:r>
          </a:p>
          <a:p>
            <a:pPr lvl="1"/>
            <a:r>
              <a:rPr lang="en-US" dirty="0"/>
              <a:t>How much time</a:t>
            </a:r>
          </a:p>
          <a:p>
            <a:pPr lvl="1"/>
            <a:r>
              <a:rPr lang="en-US" dirty="0" smtClean="0"/>
              <a:t>Group size</a:t>
            </a:r>
          </a:p>
          <a:p>
            <a:r>
              <a:rPr lang="en-US" dirty="0" smtClean="0"/>
              <a:t>Fidelity (who, how, when)</a:t>
            </a:r>
            <a:endParaRPr lang="en-US" dirty="0"/>
          </a:p>
          <a:p>
            <a:endParaRPr lang="en-US" dirty="0"/>
          </a:p>
        </p:txBody>
      </p:sp>
      <p:sp>
        <p:nvSpPr>
          <p:cNvPr id="2" name="Title 1"/>
          <p:cNvSpPr>
            <a:spLocks noGrp="1"/>
          </p:cNvSpPr>
          <p:nvPr>
            <p:ph type="title"/>
          </p:nvPr>
        </p:nvSpPr>
        <p:spPr/>
        <p:txBody>
          <a:bodyPr>
            <a:normAutofit fontScale="90000"/>
          </a:bodyPr>
          <a:lstStyle/>
          <a:p>
            <a:r>
              <a:rPr lang="en-US" dirty="0" smtClean="0"/>
              <a:t>What does the district standardize?</a:t>
            </a:r>
            <a:endParaRPr lang="en-US" dirty="0"/>
          </a:p>
        </p:txBody>
      </p:sp>
      <p:pic>
        <p:nvPicPr>
          <p:cNvPr id="4" name="Content Placeholder 3"/>
          <p:cNvPicPr>
            <a:picLocks noChangeAspect="1"/>
          </p:cNvPicPr>
          <p:nvPr/>
        </p:nvPicPr>
        <p:blipFill>
          <a:blip r:embed="rId2"/>
          <a:srcRect t="3298" b="3298"/>
          <a:stretch>
            <a:fillRect/>
          </a:stretch>
        </p:blipFill>
        <p:spPr>
          <a:xfrm>
            <a:off x="6154682" y="4572000"/>
            <a:ext cx="2971800" cy="1858963"/>
          </a:xfrm>
          <a:prstGeom prst="rect">
            <a:avLst/>
          </a:prstGeom>
        </p:spPr>
      </p:pic>
    </p:spTree>
    <p:extLst>
      <p:ext uri="{BB962C8B-B14F-4D97-AF65-F5344CB8AC3E}">
        <p14:creationId xmlns:p14="http://schemas.microsoft.com/office/powerpoint/2010/main" val="19511074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015 ORTIi PP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2015 ORTIi PPT Theme.thmx</Template>
  <TotalTime>13808</TotalTime>
  <Words>2617</Words>
  <Application>Microsoft Macintosh PowerPoint</Application>
  <PresentationFormat>On-screen Show (4:3)</PresentationFormat>
  <Paragraphs>501</Paragraphs>
  <Slides>76</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78" baseType="lpstr">
      <vt:lpstr>2015 ORTIi PPT Theme</vt:lpstr>
      <vt:lpstr>Document</vt:lpstr>
      <vt:lpstr>Developing &amp; Strengthening your Intervention System</vt:lpstr>
      <vt:lpstr>PowerPoint Presentation</vt:lpstr>
      <vt:lpstr>PowerPoint Presentation</vt:lpstr>
      <vt:lpstr>But it’s the Right Work</vt:lpstr>
      <vt:lpstr>    Purpose of the Session</vt:lpstr>
      <vt:lpstr>District Work…..</vt:lpstr>
      <vt:lpstr>How do you set up your intervention system to make interventions work?</vt:lpstr>
      <vt:lpstr>District work/School work</vt:lpstr>
      <vt:lpstr>What does the district standardize?</vt:lpstr>
      <vt:lpstr>What does the district standardize?</vt:lpstr>
      <vt:lpstr>What does the district standardize?</vt:lpstr>
      <vt:lpstr>What does the district standardize?</vt:lpstr>
      <vt:lpstr>Think Time: Standardizing</vt:lpstr>
      <vt:lpstr>Talk Time</vt:lpstr>
      <vt:lpstr>What does the district standardize?</vt:lpstr>
      <vt:lpstr>District Work…..</vt:lpstr>
      <vt:lpstr>What is an intervention?</vt:lpstr>
      <vt:lpstr>We need to catch them up!</vt:lpstr>
      <vt:lpstr>Interventions</vt:lpstr>
      <vt:lpstr>Reading Skills Build on Each Other</vt:lpstr>
      <vt:lpstr>How do interventions support growth?</vt:lpstr>
      <vt:lpstr>Literacy Diet</vt:lpstr>
      <vt:lpstr>Some will need more</vt:lpstr>
      <vt:lpstr>Differences Between Tier 2 &amp; 3 Interventions</vt:lpstr>
      <vt:lpstr>Differences between Tier 2 &amp; 3</vt:lpstr>
      <vt:lpstr>Differences between Tier 2 &amp; 3</vt:lpstr>
      <vt:lpstr>Tiers of Support vs. Number of Interventions</vt:lpstr>
      <vt:lpstr>Examples</vt:lpstr>
      <vt:lpstr>Talk Time</vt:lpstr>
      <vt:lpstr>Typical interventions at each Tier</vt:lpstr>
      <vt:lpstr>Interventions with ELL Learners</vt:lpstr>
      <vt:lpstr>Enhancing Language Development</vt:lpstr>
      <vt:lpstr>District Work…..</vt:lpstr>
      <vt:lpstr>Team Time</vt:lpstr>
      <vt:lpstr>District Work…..</vt:lpstr>
      <vt:lpstr>What does the district standardize?</vt:lpstr>
      <vt:lpstr>What is a Standard Reading Protocol?</vt:lpstr>
      <vt:lpstr>Standard Reading Protocol</vt:lpstr>
      <vt:lpstr>What do Standard Reading Protocols look like?</vt:lpstr>
      <vt:lpstr>Sample Standard Reading Protocol</vt:lpstr>
      <vt:lpstr>Sample Standard Reading Protocol</vt:lpstr>
      <vt:lpstr>Sample Dual Language Reading Protocol</vt:lpstr>
      <vt:lpstr>Sample Standard ELD Protocol</vt:lpstr>
      <vt:lpstr>Reviewing Intervention Capacity</vt:lpstr>
      <vt:lpstr>How do you determine  your capacity?</vt:lpstr>
      <vt:lpstr>Why conduct an  Intervention Audit?</vt:lpstr>
      <vt:lpstr>Intervention Audit Questions</vt:lpstr>
      <vt:lpstr>Intervention Audit Form </vt:lpstr>
      <vt:lpstr>Intervention Audit Questions</vt:lpstr>
      <vt:lpstr>What are “evidenced-based” programs?</vt:lpstr>
      <vt:lpstr>List of Commonly used  Evidence-Based Programs</vt:lpstr>
      <vt:lpstr>What if it’s not on the “list”?</vt:lpstr>
      <vt:lpstr>Intervention Audit Questions</vt:lpstr>
      <vt:lpstr>Intervention Audit Questions</vt:lpstr>
      <vt:lpstr>What is adequate training?</vt:lpstr>
      <vt:lpstr>What might a completed  form look like?</vt:lpstr>
      <vt:lpstr>Begin to Conduct Your Intervention Audit</vt:lpstr>
      <vt:lpstr>Break</vt:lpstr>
      <vt:lpstr>Next steps:  Work on your protocol!</vt:lpstr>
      <vt:lpstr>Sample Elementary Reading Protocol</vt:lpstr>
      <vt:lpstr>Choose Appropriate Interventions </vt:lpstr>
      <vt:lpstr>Other Considerations</vt:lpstr>
      <vt:lpstr>List your chosen interventions, time, and group size on your protocol.</vt:lpstr>
      <vt:lpstr>Professional Learning/Development</vt:lpstr>
      <vt:lpstr>Professional Learning/Development</vt:lpstr>
      <vt:lpstr>Fidelity/Monitoring</vt:lpstr>
      <vt:lpstr>Fidelity/Monitoring</vt:lpstr>
      <vt:lpstr>Intervention Fidelity Checklists</vt:lpstr>
      <vt:lpstr>Talk Time: Professional Development</vt:lpstr>
      <vt:lpstr>Implement</vt:lpstr>
      <vt:lpstr>Refine &amp; Adjust</vt:lpstr>
      <vt:lpstr>Adjust</vt:lpstr>
      <vt:lpstr>What does a school customize for interventions?</vt:lpstr>
      <vt:lpstr>What do schools customize?</vt:lpstr>
      <vt:lpstr>Next Steps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Interventions  in a Multi-Tiered System</dc:title>
  <dc:creator>lbates</dc:creator>
  <cp:lastModifiedBy>Teacher Tigard-Tualatin</cp:lastModifiedBy>
  <cp:revision>407</cp:revision>
  <dcterms:created xsi:type="dcterms:W3CDTF">2012-12-17T17:17:49Z</dcterms:created>
  <dcterms:modified xsi:type="dcterms:W3CDTF">2016-02-17T19:06:04Z</dcterms:modified>
</cp:coreProperties>
</file>