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embeddings/oleObject1.bin" ContentType="application/vnd.openxmlformats-officedocument.oleObject"/>
  <Override PartName="/ppt/notesSlides/notesSlide29.xml" ContentType="application/vnd.openxmlformats-officedocument.presentationml.notesSlide+xml"/>
  <Override PartName="/ppt/charts/chart3.xml" ContentType="application/vnd.openxmlformats-officedocument.drawingml.chart+xml"/>
  <Override PartName="/ppt/comments/comment1.xml" ContentType="application/vnd.openxmlformats-officedocument.presentationml.comments+xml"/>
  <Override PartName="/ppt/charts/chart4.xml" ContentType="application/vnd.openxmlformats-officedocument.drawingml.chart+xml"/>
  <Override PartName="/ppt/comments/comment2.xml" ContentType="application/vnd.openxmlformats-officedocument.presentationml.comments+xml"/>
  <Override PartName="/ppt/notesSlides/notesSlide3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comments/comment3.xml" ContentType="application/vnd.openxmlformats-officedocument.presentationml.comments+xml"/>
  <Override PartName="/ppt/charts/chart6.xml" ContentType="application/vnd.openxmlformats-officedocument.drawingml.chart+xml"/>
  <Override PartName="/ppt/comments/comment4.xml" ContentType="application/vnd.openxmlformats-officedocument.presentationml.comments+xml"/>
  <Override PartName="/ppt/comments/comment5.xml" ContentType="application/vnd.openxmlformats-officedocument.presentationml.comments+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4" r:id="rId3"/>
    <p:sldMasterId id="2147483676" r:id="rId4"/>
  </p:sldMasterIdLst>
  <p:notesMasterIdLst>
    <p:notesMasterId r:id="rId98"/>
  </p:notesMasterIdLst>
  <p:sldIdLst>
    <p:sldId id="420" r:id="rId5"/>
    <p:sldId id="273" r:id="rId6"/>
    <p:sldId id="423" r:id="rId7"/>
    <p:sldId id="424" r:id="rId8"/>
    <p:sldId id="425" r:id="rId9"/>
    <p:sldId id="426" r:id="rId10"/>
    <p:sldId id="427" r:id="rId11"/>
    <p:sldId id="429" r:id="rId12"/>
    <p:sldId id="428" r:id="rId13"/>
    <p:sldId id="430" r:id="rId14"/>
    <p:sldId id="431" r:id="rId15"/>
    <p:sldId id="337" r:id="rId16"/>
    <p:sldId id="338" r:id="rId17"/>
    <p:sldId id="342" r:id="rId18"/>
    <p:sldId id="343" r:id="rId19"/>
    <p:sldId id="347" r:id="rId20"/>
    <p:sldId id="319" r:id="rId21"/>
    <p:sldId id="346" r:id="rId22"/>
    <p:sldId id="349" r:id="rId23"/>
    <p:sldId id="350" r:id="rId24"/>
    <p:sldId id="352" r:id="rId25"/>
    <p:sldId id="351" r:id="rId26"/>
    <p:sldId id="353" r:id="rId27"/>
    <p:sldId id="354" r:id="rId28"/>
    <p:sldId id="355" r:id="rId29"/>
    <p:sldId id="408" r:id="rId30"/>
    <p:sldId id="432" r:id="rId31"/>
    <p:sldId id="414" r:id="rId32"/>
    <p:sldId id="409" r:id="rId33"/>
    <p:sldId id="410" r:id="rId34"/>
    <p:sldId id="411" r:id="rId35"/>
    <p:sldId id="412" r:id="rId36"/>
    <p:sldId id="396" r:id="rId37"/>
    <p:sldId id="397" r:id="rId38"/>
    <p:sldId id="399" r:id="rId39"/>
    <p:sldId id="395" r:id="rId40"/>
    <p:sldId id="400" r:id="rId41"/>
    <p:sldId id="401" r:id="rId42"/>
    <p:sldId id="402" r:id="rId43"/>
    <p:sldId id="403" r:id="rId44"/>
    <p:sldId id="404" r:id="rId45"/>
    <p:sldId id="405" r:id="rId46"/>
    <p:sldId id="406" r:id="rId47"/>
    <p:sldId id="415" r:id="rId48"/>
    <p:sldId id="407" r:id="rId49"/>
    <p:sldId id="356" r:id="rId50"/>
    <p:sldId id="357" r:id="rId51"/>
    <p:sldId id="359" r:id="rId52"/>
    <p:sldId id="361" r:id="rId53"/>
    <p:sldId id="370" r:id="rId54"/>
    <p:sldId id="362" r:id="rId55"/>
    <p:sldId id="363" r:id="rId56"/>
    <p:sldId id="366" r:id="rId57"/>
    <p:sldId id="364" r:id="rId58"/>
    <p:sldId id="416" r:id="rId59"/>
    <p:sldId id="367" r:id="rId60"/>
    <p:sldId id="372" r:id="rId61"/>
    <p:sldId id="371" r:id="rId62"/>
    <p:sldId id="375" r:id="rId63"/>
    <p:sldId id="368" r:id="rId64"/>
    <p:sldId id="369" r:id="rId65"/>
    <p:sldId id="376" r:id="rId66"/>
    <p:sldId id="377" r:id="rId67"/>
    <p:sldId id="378" r:id="rId68"/>
    <p:sldId id="358" r:id="rId69"/>
    <p:sldId id="379" r:id="rId70"/>
    <p:sldId id="380" r:id="rId71"/>
    <p:sldId id="382" r:id="rId72"/>
    <p:sldId id="381" r:id="rId73"/>
    <p:sldId id="383" r:id="rId74"/>
    <p:sldId id="392" r:id="rId75"/>
    <p:sldId id="385" r:id="rId76"/>
    <p:sldId id="386" r:id="rId77"/>
    <p:sldId id="384" r:id="rId78"/>
    <p:sldId id="387" r:id="rId79"/>
    <p:sldId id="390" r:id="rId80"/>
    <p:sldId id="388" r:id="rId81"/>
    <p:sldId id="393" r:id="rId82"/>
    <p:sldId id="389" r:id="rId83"/>
    <p:sldId id="291" r:id="rId84"/>
    <p:sldId id="292" r:id="rId85"/>
    <p:sldId id="293" r:id="rId86"/>
    <p:sldId id="294" r:id="rId87"/>
    <p:sldId id="295" r:id="rId88"/>
    <p:sldId id="278" r:id="rId89"/>
    <p:sldId id="279" r:id="rId90"/>
    <p:sldId id="280" r:id="rId91"/>
    <p:sldId id="281" r:id="rId92"/>
    <p:sldId id="282" r:id="rId93"/>
    <p:sldId id="297" r:id="rId94"/>
    <p:sldId id="283" r:id="rId95"/>
    <p:sldId id="418" r:id="rId96"/>
    <p:sldId id="419" r:id="rId9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A9BC3B1-95B8-A145-B781-FD1B718F8023}">
          <p14:sldIdLst>
            <p14:sldId id="420"/>
            <p14:sldId id="273"/>
            <p14:sldId id="423"/>
            <p14:sldId id="424"/>
            <p14:sldId id="425"/>
            <p14:sldId id="426"/>
            <p14:sldId id="427"/>
            <p14:sldId id="429"/>
            <p14:sldId id="428"/>
            <p14:sldId id="430"/>
            <p14:sldId id="431"/>
            <p14:sldId id="337"/>
            <p14:sldId id="338"/>
            <p14:sldId id="342"/>
            <p14:sldId id="343"/>
            <p14:sldId id="347"/>
            <p14:sldId id="319"/>
            <p14:sldId id="346"/>
            <p14:sldId id="349"/>
            <p14:sldId id="350"/>
            <p14:sldId id="352"/>
            <p14:sldId id="351"/>
            <p14:sldId id="353"/>
            <p14:sldId id="354"/>
            <p14:sldId id="355"/>
            <p14:sldId id="408"/>
            <p14:sldId id="432"/>
            <p14:sldId id="414"/>
            <p14:sldId id="409"/>
            <p14:sldId id="410"/>
            <p14:sldId id="411"/>
            <p14:sldId id="412"/>
            <p14:sldId id="396"/>
            <p14:sldId id="397"/>
            <p14:sldId id="399"/>
            <p14:sldId id="395"/>
            <p14:sldId id="400"/>
            <p14:sldId id="401"/>
            <p14:sldId id="402"/>
            <p14:sldId id="403"/>
            <p14:sldId id="404"/>
            <p14:sldId id="405"/>
            <p14:sldId id="406"/>
            <p14:sldId id="415"/>
            <p14:sldId id="407"/>
            <p14:sldId id="356"/>
            <p14:sldId id="357"/>
            <p14:sldId id="359"/>
            <p14:sldId id="361"/>
            <p14:sldId id="370"/>
            <p14:sldId id="362"/>
            <p14:sldId id="363"/>
            <p14:sldId id="366"/>
            <p14:sldId id="364"/>
            <p14:sldId id="416"/>
            <p14:sldId id="367"/>
            <p14:sldId id="372"/>
            <p14:sldId id="371"/>
            <p14:sldId id="375"/>
            <p14:sldId id="368"/>
            <p14:sldId id="369"/>
            <p14:sldId id="376"/>
            <p14:sldId id="377"/>
            <p14:sldId id="378"/>
            <p14:sldId id="358"/>
            <p14:sldId id="379"/>
            <p14:sldId id="380"/>
            <p14:sldId id="382"/>
            <p14:sldId id="381"/>
            <p14:sldId id="383"/>
            <p14:sldId id="392"/>
            <p14:sldId id="385"/>
            <p14:sldId id="386"/>
            <p14:sldId id="384"/>
            <p14:sldId id="387"/>
            <p14:sldId id="390"/>
            <p14:sldId id="388"/>
            <p14:sldId id="393"/>
            <p14:sldId id="389"/>
            <p14:sldId id="291"/>
            <p14:sldId id="292"/>
            <p14:sldId id="293"/>
            <p14:sldId id="294"/>
            <p14:sldId id="295"/>
            <p14:sldId id="278"/>
            <p14:sldId id="279"/>
            <p14:sldId id="280"/>
            <p14:sldId id="281"/>
            <p14:sldId id="282"/>
            <p14:sldId id="297"/>
            <p14:sldId id="283"/>
            <p14:sldId id="418"/>
            <p14:sldId id="419"/>
          </p14:sldIdLst>
        </p14:section>
      </p14:sectionLst>
    </p:ext>
    <p:ext uri="{EFAFB233-063F-42B5-8137-9DF3F51BA10A}">
      <p15:sldGuideLst xmlns:p15="http://schemas.microsoft.com/office/powerpoint/2012/main" xmlns="">
        <p15:guide id="1" orient="horz" pos="792" userDrawn="1">
          <p15:clr>
            <a:srgbClr val="A4A3A4"/>
          </p15:clr>
        </p15:guide>
        <p15:guide id="2" pos="2880">
          <p15:clr>
            <a:srgbClr val="A4A3A4"/>
          </p15:clr>
        </p15:guide>
        <p15:guide id="3" orient="horz" pos="3456" userDrawn="1">
          <p15:clr>
            <a:srgbClr val="A4A3A4"/>
          </p15:clr>
        </p15:guide>
        <p15:guide id="4" pos="744" userDrawn="1">
          <p15:clr>
            <a:srgbClr val="A4A3A4"/>
          </p15:clr>
        </p15:guide>
        <p15:guide id="5" pos="50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Zumeta" initials="RZ" lastIdx="2" clrIdx="0"/>
  <p:cmAuthor id="1" name="Chan, Gail" initials="CG" lastIdx="10" clrIdx="1">
    <p:extLst/>
  </p:cmAuthor>
  <p:cmAuthor id="2" name="Zumeta Edmonds, Rebecca" initials="ZER" lastIdx="34" clrIdx="2">
    <p:extLst/>
  </p:cmAuthor>
  <p:cmAuthor id="3" name="Sacco, Helen" initials="SH" lastIdx="2" clrIdx="3">
    <p:extLst/>
  </p:cmAuthor>
  <p:cmAuthor id="4" name="Jackson, Stephanie" initials="JS"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50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233" autoAdjust="0"/>
  </p:normalViewPr>
  <p:slideViewPr>
    <p:cSldViewPr snapToGrid="0" snapToObjects="1">
      <p:cViewPr varScale="1">
        <p:scale>
          <a:sx n="74" d="100"/>
          <a:sy n="74" d="100"/>
        </p:scale>
        <p:origin x="-1512" y="-104"/>
      </p:cViewPr>
      <p:guideLst>
        <p:guide orient="horz" pos="792"/>
        <p:guide orient="horz" pos="3456"/>
        <p:guide pos="2880"/>
        <p:guide pos="744"/>
        <p:guide pos="5016"/>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05"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00" Type="http://schemas.openxmlformats.org/officeDocument/2006/relationships/commentAuthors" Target="commentAuthors.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araharden:Desktop:Behavior%20and%20Academics_APBS%20Case%20Study%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saraharden:Desktop:Behavior%20and%20Academics_APBS%20Case%20Study%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araharden:Desktop:Behavior%20and%20Academics_APBS%20Case%20Study%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0285017189753"/>
          <c:y val="0.0628127236936292"/>
          <c:w val="0.869714982810247"/>
          <c:h val="0.80875"/>
        </c:manualLayout>
      </c:layout>
      <c:lineChart>
        <c:grouping val="standard"/>
        <c:varyColors val="0"/>
        <c:ser>
          <c:idx val="0"/>
          <c:order val="0"/>
          <c:tx>
            <c:strRef>
              <c:f>Sheet1!$B$1</c:f>
              <c:strCache>
                <c:ptCount val="1"/>
                <c:pt idx="0">
                  <c:v>Series 1</c:v>
                </c:pt>
              </c:strCache>
            </c:strRef>
          </c:tx>
          <c:marker>
            <c:symbol val="none"/>
          </c:marker>
          <c:cat>
            <c:numRef>
              <c:f>Sheet1!$A$2:$A$15</c:f>
              <c:numCache>
                <c:formatCode>General</c:formatCode>
                <c:ptCount val="14"/>
              </c:numCache>
            </c:numRef>
          </c:cat>
          <c:val>
            <c:numRef>
              <c:f>Sheet1!$B$2:$B$15</c:f>
              <c:numCache>
                <c:formatCode>General</c:formatCode>
                <c:ptCount val="14"/>
                <c:pt idx="0">
                  <c:v>8.0</c:v>
                </c:pt>
                <c:pt idx="1">
                  <c:v>11.0</c:v>
                </c:pt>
                <c:pt idx="2">
                  <c:v>9.0</c:v>
                </c:pt>
                <c:pt idx="3">
                  <c:v>6.0</c:v>
                </c:pt>
                <c:pt idx="4">
                  <c:v>10.0</c:v>
                </c:pt>
                <c:pt idx="5">
                  <c:v>12.0</c:v>
                </c:pt>
                <c:pt idx="6">
                  <c:v>8.0</c:v>
                </c:pt>
                <c:pt idx="7">
                  <c:v>19.0</c:v>
                </c:pt>
                <c:pt idx="8">
                  <c:v>15.0</c:v>
                </c:pt>
                <c:pt idx="9">
                  <c:v>8.0</c:v>
                </c:pt>
                <c:pt idx="10">
                  <c:v>9.0</c:v>
                </c:pt>
                <c:pt idx="11">
                  <c:v>14.0</c:v>
                </c:pt>
                <c:pt idx="12">
                  <c:v>7.0</c:v>
                </c:pt>
              </c:numCache>
            </c:numRef>
          </c:val>
          <c:smooth val="0"/>
          <c:extLst xmlns:c16r2="http://schemas.microsoft.com/office/drawing/2015/06/chart">
            <c:ext xmlns:c16="http://schemas.microsoft.com/office/drawing/2014/chart" uri="{C3380CC4-5D6E-409C-BE32-E72D297353CC}">
              <c16:uniqueId val="{00000000-5FAF-204A-8DA7-DAA97B461663}"/>
            </c:ext>
          </c:extLst>
        </c:ser>
        <c:ser>
          <c:idx val="1"/>
          <c:order val="1"/>
          <c:tx>
            <c:strRef>
              <c:f>Sheet1!$C$1</c:f>
              <c:strCache>
                <c:ptCount val="1"/>
                <c:pt idx="0">
                  <c:v>Column2</c:v>
                </c:pt>
              </c:strCache>
            </c:strRef>
          </c:tx>
          <c:marker>
            <c:symbol val="none"/>
          </c:marker>
          <c:cat>
            <c:numRef>
              <c:f>Sheet1!$A$2:$A$15</c:f>
              <c:numCache>
                <c:formatCode>General</c:formatCode>
                <c:ptCount val="14"/>
              </c:numCache>
            </c:numRef>
          </c:cat>
          <c:val>
            <c:numRef>
              <c:f>Sheet1!$C$2:$C$15</c:f>
              <c:numCache>
                <c:formatCode>General</c:formatCode>
                <c:ptCount val="14"/>
              </c:numCache>
            </c:numRef>
          </c:val>
          <c:smooth val="0"/>
          <c:extLst xmlns:c16r2="http://schemas.microsoft.com/office/drawing/2015/06/chart">
            <c:ext xmlns:c16="http://schemas.microsoft.com/office/drawing/2014/chart" uri="{C3380CC4-5D6E-409C-BE32-E72D297353CC}">
              <c16:uniqueId val="{00000001-5FAF-204A-8DA7-DAA97B461663}"/>
            </c:ext>
          </c:extLst>
        </c:ser>
        <c:ser>
          <c:idx val="2"/>
          <c:order val="2"/>
          <c:tx>
            <c:strRef>
              <c:f>Sheet1!$D$1</c:f>
              <c:strCache>
                <c:ptCount val="1"/>
                <c:pt idx="0">
                  <c:v>Column1</c:v>
                </c:pt>
              </c:strCache>
            </c:strRef>
          </c:tx>
          <c:marker>
            <c:symbol val="none"/>
          </c:marker>
          <c:cat>
            <c:numRef>
              <c:f>Sheet1!$A$2:$A$15</c:f>
              <c:numCache>
                <c:formatCode>General</c:formatCode>
                <c:ptCount val="14"/>
              </c:numCache>
            </c:numRef>
          </c:cat>
          <c:val>
            <c:numRef>
              <c:f>Sheet1!$D$2:$D$15</c:f>
              <c:numCache>
                <c:formatCode>General</c:formatCode>
                <c:ptCount val="14"/>
              </c:numCache>
            </c:numRef>
          </c:val>
          <c:smooth val="0"/>
          <c:extLst xmlns:c16r2="http://schemas.microsoft.com/office/drawing/2015/06/chart">
            <c:ext xmlns:c16="http://schemas.microsoft.com/office/drawing/2014/chart" uri="{C3380CC4-5D6E-409C-BE32-E72D297353CC}">
              <c16:uniqueId val="{00000002-5FAF-204A-8DA7-DAA97B461663}"/>
            </c:ext>
          </c:extLst>
        </c:ser>
        <c:dLbls>
          <c:showLegendKey val="0"/>
          <c:showVal val="0"/>
          <c:showCatName val="0"/>
          <c:showSerName val="0"/>
          <c:showPercent val="0"/>
          <c:showBubbleSize val="0"/>
        </c:dLbls>
        <c:marker val="1"/>
        <c:smooth val="0"/>
        <c:axId val="-2117742824"/>
        <c:axId val="-2117537640"/>
      </c:lineChart>
      <c:catAx>
        <c:axId val="-2117742824"/>
        <c:scaling>
          <c:orientation val="minMax"/>
        </c:scaling>
        <c:delete val="0"/>
        <c:axPos val="b"/>
        <c:numFmt formatCode="General" sourceLinked="1"/>
        <c:majorTickMark val="out"/>
        <c:minorTickMark val="none"/>
        <c:tickLblPos val="nextTo"/>
        <c:crossAx val="-2117537640"/>
        <c:crosses val="autoZero"/>
        <c:auto val="1"/>
        <c:lblAlgn val="ctr"/>
        <c:lblOffset val="100"/>
        <c:noMultiLvlLbl val="0"/>
      </c:catAx>
      <c:valAx>
        <c:axId val="-2117537640"/>
        <c:scaling>
          <c:orientation val="minMax"/>
        </c:scaling>
        <c:delete val="0"/>
        <c:axPos val="l"/>
        <c:numFmt formatCode="General" sourceLinked="1"/>
        <c:majorTickMark val="out"/>
        <c:minorTickMark val="none"/>
        <c:tickLblPos val="nextTo"/>
        <c:crossAx val="-2117742824"/>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15300406770285"/>
          <c:y val="0.0298538293643782"/>
          <c:w val="0.88388794669897"/>
          <c:h val="0.812644195337652"/>
        </c:manualLayout>
      </c:layout>
      <c:lineChart>
        <c:grouping val="standard"/>
        <c:varyColors val="0"/>
        <c:ser>
          <c:idx val="0"/>
          <c:order val="0"/>
          <c:spPr>
            <a:ln w="47625" cap="rnd" cmpd="sng" algn="ctr">
              <a:solidFill>
                <a:schemeClr val="accent1">
                  <a:shade val="95000"/>
                  <a:satMod val="105000"/>
                </a:schemeClr>
              </a:solidFill>
              <a:prstDash val="solid"/>
              <a:round/>
            </a:ln>
            <a:effectLst/>
          </c:spPr>
          <c:marker>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round/>
              </a:ln>
              <a:effectLst>
                <a:outerShdw blurRad="40000" dist="23000" dir="5400000" rotWithShape="0">
                  <a:srgbClr val="000000">
                    <a:alpha val="35000"/>
                  </a:srgbClr>
                </a:outerShdw>
              </a:effectLst>
            </c:spPr>
          </c:marker>
          <c:cat>
            <c:numRef>
              <c:f>Sheet1!$A$1:$A$10</c:f>
              <c:numCache>
                <c:formatCode>d\-mmm</c:formatCode>
                <c:ptCount val="10"/>
                <c:pt idx="0">
                  <c:v>42614.0</c:v>
                </c:pt>
                <c:pt idx="1">
                  <c:v>42620.0</c:v>
                </c:pt>
                <c:pt idx="2">
                  <c:v>42627.0</c:v>
                </c:pt>
                <c:pt idx="3">
                  <c:v>42634.0</c:v>
                </c:pt>
                <c:pt idx="4">
                  <c:v>42641.0</c:v>
                </c:pt>
                <c:pt idx="5">
                  <c:v>42650.0</c:v>
                </c:pt>
                <c:pt idx="6">
                  <c:v>42658.0</c:v>
                </c:pt>
                <c:pt idx="7">
                  <c:v>42668.0</c:v>
                </c:pt>
                <c:pt idx="8">
                  <c:v>42674.0</c:v>
                </c:pt>
                <c:pt idx="9">
                  <c:v>42678.0</c:v>
                </c:pt>
              </c:numCache>
            </c:numRef>
          </c:cat>
          <c:val>
            <c:numRef>
              <c:f>Sheet1!$B$1:$B$10</c:f>
              <c:numCache>
                <c:formatCode>General</c:formatCode>
                <c:ptCount val="10"/>
                <c:pt idx="0">
                  <c:v>210.0</c:v>
                </c:pt>
                <c:pt idx="1">
                  <c:v>208.0</c:v>
                </c:pt>
                <c:pt idx="2">
                  <c:v>190.0</c:v>
                </c:pt>
                <c:pt idx="3">
                  <c:v>210.0</c:v>
                </c:pt>
                <c:pt idx="4">
                  <c:v>200.0</c:v>
                </c:pt>
                <c:pt idx="5">
                  <c:v>204.0</c:v>
                </c:pt>
                <c:pt idx="6">
                  <c:v>190.0</c:v>
                </c:pt>
                <c:pt idx="7">
                  <c:v>180.0</c:v>
                </c:pt>
                <c:pt idx="8">
                  <c:v>190.0</c:v>
                </c:pt>
                <c:pt idx="9">
                  <c:v>210.0</c:v>
                </c:pt>
              </c:numCache>
            </c:numRef>
          </c:val>
          <c:smooth val="0"/>
          <c:extLst xmlns:c16r2="http://schemas.microsoft.com/office/drawing/2015/06/chart">
            <c:ext xmlns:c16="http://schemas.microsoft.com/office/drawing/2014/chart" uri="{C3380CC4-5D6E-409C-BE32-E72D297353CC}">
              <c16:uniqueId val="{00000000-274A-5345-8404-ED8565B76E6D}"/>
            </c:ext>
          </c:extLst>
        </c:ser>
        <c:dLbls>
          <c:showLegendKey val="0"/>
          <c:showVal val="0"/>
          <c:showCatName val="0"/>
          <c:showSerName val="0"/>
          <c:showPercent val="0"/>
          <c:showBubbleSize val="0"/>
        </c:dLbls>
        <c:marker val="1"/>
        <c:smooth val="0"/>
        <c:axId val="-2117213688"/>
        <c:axId val="-2120208488"/>
      </c:lineChart>
      <c:dateAx>
        <c:axId val="-2117213688"/>
        <c:scaling>
          <c:orientation val="minMax"/>
        </c:scaling>
        <c:delete val="0"/>
        <c:axPos val="b"/>
        <c:numFmt formatCode="d\-mmm"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20208488"/>
        <c:crosses val="autoZero"/>
        <c:auto val="1"/>
        <c:lblOffset val="100"/>
        <c:baseTimeUnit val="days"/>
      </c:dateAx>
      <c:valAx>
        <c:axId val="-2120208488"/>
        <c:scaling>
          <c:orientation val="minMax"/>
          <c:max val="235.0"/>
          <c:min val="175.0"/>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17213688"/>
        <c:crosses val="autoZero"/>
        <c:crossBetween val="between"/>
        <c:majorUnit val="5.0"/>
      </c:valAx>
      <c:spPr>
        <a:noFill/>
        <a:ln w="25400">
          <a:noFill/>
        </a:ln>
        <a:effectLst/>
      </c:spPr>
    </c:plotArea>
    <c:plotVisOnly val="1"/>
    <c:dispBlanksAs val="zero"/>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144713475163"/>
          <c:y val="0.113470688043729"/>
          <c:w val="0.571314608405951"/>
          <c:h val="0.800320551336217"/>
        </c:manualLayout>
      </c:layout>
      <c:lineChart>
        <c:grouping val="stacked"/>
        <c:varyColors val="0"/>
        <c:ser>
          <c:idx val="0"/>
          <c:order val="0"/>
          <c:spPr>
            <a:ln w="12700" cmpd="sng">
              <a:solidFill>
                <a:srgbClr val="008000"/>
              </a:solidFill>
            </a:ln>
          </c:spPr>
          <c:marker>
            <c:spPr>
              <a:ln w="12700" cmpd="sng">
                <a:solidFill>
                  <a:srgbClr val="008000"/>
                </a:solidFill>
              </a:ln>
            </c:spPr>
          </c:marker>
          <c:cat>
            <c:strRef>
              <c:f>Sheet1!$A$1:$A$15</c:f>
              <c:strCache>
                <c:ptCount val="14"/>
                <c:pt idx="0">
                  <c:v>28-Oct</c:v>
                </c:pt>
                <c:pt idx="4">
                  <c:v>4-Nov</c:v>
                </c:pt>
                <c:pt idx="8">
                  <c:v>11-Nov</c:v>
                </c:pt>
                <c:pt idx="12">
                  <c:v>18-Nov</c:v>
                </c:pt>
                <c:pt idx="13">
                  <c:v>Day 14</c:v>
                </c:pt>
              </c:strCache>
            </c:strRef>
          </c:cat>
          <c:val>
            <c:numRef>
              <c:f>Sheet1!$B$1:$B$15</c:f>
              <c:numCache>
                <c:formatCode>General</c:formatCode>
                <c:ptCount val="15"/>
                <c:pt idx="0">
                  <c:v>65.0</c:v>
                </c:pt>
                <c:pt idx="1">
                  <c:v>70.0</c:v>
                </c:pt>
                <c:pt idx="2">
                  <c:v>70.0</c:v>
                </c:pt>
                <c:pt idx="3">
                  <c:v>55.0</c:v>
                </c:pt>
                <c:pt idx="4">
                  <c:v>60.0</c:v>
                </c:pt>
                <c:pt idx="5">
                  <c:v>80.0</c:v>
                </c:pt>
                <c:pt idx="6">
                  <c:v>80.0</c:v>
                </c:pt>
                <c:pt idx="7">
                  <c:v>65.0</c:v>
                </c:pt>
                <c:pt idx="8">
                  <c:v>65.0</c:v>
                </c:pt>
                <c:pt idx="9">
                  <c:v>65.0</c:v>
                </c:pt>
                <c:pt idx="10">
                  <c:v>75.0</c:v>
                </c:pt>
                <c:pt idx="11">
                  <c:v>75.0</c:v>
                </c:pt>
                <c:pt idx="12">
                  <c:v>45.0</c:v>
                </c:pt>
                <c:pt idx="13">
                  <c:v>75.0</c:v>
                </c:pt>
                <c:pt idx="14">
                  <c:v>40.0</c:v>
                </c:pt>
              </c:numCache>
            </c:numRef>
          </c:val>
          <c:smooth val="0"/>
          <c:extLst xmlns:c16r2="http://schemas.microsoft.com/office/drawing/2015/06/chart">
            <c:ext xmlns:c16="http://schemas.microsoft.com/office/drawing/2014/chart" uri="{C3380CC4-5D6E-409C-BE32-E72D297353CC}">
              <c16:uniqueId val="{00000000-C545-E049-9145-94872FAB27DC}"/>
            </c:ext>
          </c:extLst>
        </c:ser>
        <c:dLbls>
          <c:showLegendKey val="0"/>
          <c:showVal val="0"/>
          <c:showCatName val="0"/>
          <c:showSerName val="0"/>
          <c:showPercent val="0"/>
          <c:showBubbleSize val="0"/>
        </c:dLbls>
        <c:marker val="1"/>
        <c:smooth val="0"/>
        <c:axId val="-2079422184"/>
        <c:axId val="-2079417576"/>
      </c:lineChart>
      <c:dateAx>
        <c:axId val="-2079422184"/>
        <c:scaling>
          <c:orientation val="minMax"/>
        </c:scaling>
        <c:delete val="0"/>
        <c:axPos val="b"/>
        <c:numFmt formatCode="General" sourceLinked="1"/>
        <c:majorTickMark val="none"/>
        <c:minorTickMark val="none"/>
        <c:tickLblPos val="nextTo"/>
        <c:txPr>
          <a:bodyPr/>
          <a:lstStyle/>
          <a:p>
            <a:pPr>
              <a:defRPr sz="1400"/>
            </a:pPr>
            <a:endParaRPr lang="en-US"/>
          </a:p>
        </c:txPr>
        <c:crossAx val="-2079417576"/>
        <c:crosses val="autoZero"/>
        <c:auto val="0"/>
        <c:lblOffset val="100"/>
        <c:baseTimeUnit val="days"/>
        <c:majorUnit val="4.0"/>
      </c:dateAx>
      <c:valAx>
        <c:axId val="-2079417576"/>
        <c:scaling>
          <c:orientation val="minMax"/>
          <c:max val="100.0"/>
        </c:scaling>
        <c:delete val="0"/>
        <c:axPos val="l"/>
        <c:majorGridlines>
          <c:spPr>
            <a:ln>
              <a:noFill/>
            </a:ln>
          </c:spPr>
        </c:majorGridlines>
        <c:title>
          <c:tx>
            <c:rich>
              <a:bodyPr/>
              <a:lstStyle/>
              <a:p>
                <a:pPr>
                  <a:defRPr sz="1400"/>
                </a:pPr>
                <a:r>
                  <a:rPr lang="en-US" sz="1400"/>
                  <a:t>Points</a:t>
                </a:r>
                <a:r>
                  <a:rPr lang="en-US" sz="1400" baseline="0"/>
                  <a:t> Earned</a:t>
                </a:r>
                <a:endParaRPr lang="en-US" sz="1400"/>
              </a:p>
            </c:rich>
          </c:tx>
          <c:overlay val="0"/>
        </c:title>
        <c:numFmt formatCode="General" sourceLinked="1"/>
        <c:majorTickMark val="none"/>
        <c:minorTickMark val="none"/>
        <c:tickLblPos val="nextTo"/>
        <c:txPr>
          <a:bodyPr/>
          <a:lstStyle/>
          <a:p>
            <a:pPr>
              <a:defRPr sz="1200"/>
            </a:pPr>
            <a:endParaRPr lang="en-US"/>
          </a:p>
        </c:txPr>
        <c:crossAx val="-2079422184"/>
        <c:crosses val="autoZero"/>
        <c:crossBetween val="between"/>
      </c:valAx>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a:t>CICO</a:t>
            </a:r>
          </a:p>
        </c:rich>
      </c:tx>
      <c:layout>
        <c:manualLayout>
          <c:xMode val="edge"/>
          <c:yMode val="edge"/>
          <c:x val="0.161212714743722"/>
          <c:y val="0.70925078972084"/>
        </c:manualLayout>
      </c:layout>
      <c:overlay val="0"/>
    </c:title>
    <c:autoTitleDeleted val="0"/>
    <c:plotArea>
      <c:layout>
        <c:manualLayout>
          <c:layoutTarget val="inner"/>
          <c:xMode val="edge"/>
          <c:yMode val="edge"/>
          <c:x val="0.115221337684474"/>
          <c:y val="0.020128406399485"/>
          <c:w val="0.844319708905292"/>
          <c:h val="0.794069827819981"/>
        </c:manualLayout>
      </c:layout>
      <c:lineChart>
        <c:grouping val="stacked"/>
        <c:varyColors val="0"/>
        <c:ser>
          <c:idx val="0"/>
          <c:order val="0"/>
          <c:spPr>
            <a:ln w="9525" cmpd="sng">
              <a:solidFill>
                <a:srgbClr val="008000"/>
              </a:solidFill>
            </a:ln>
          </c:spPr>
          <c:marker>
            <c:spPr>
              <a:ln w="9525" cmpd="sng">
                <a:solidFill>
                  <a:srgbClr val="008000"/>
                </a:solidFill>
              </a:ln>
            </c:spPr>
          </c:marker>
          <c:cat>
            <c:strRef>
              <c:f>Sheet1!$A$1:$A$38</c:f>
              <c:strCache>
                <c:ptCount val="37"/>
                <c:pt idx="0">
                  <c:v>28-Oct</c:v>
                </c:pt>
                <c:pt idx="4">
                  <c:v>4-Nov</c:v>
                </c:pt>
                <c:pt idx="8">
                  <c:v>11-Nov</c:v>
                </c:pt>
                <c:pt idx="12">
                  <c:v>18-Nov</c:v>
                </c:pt>
                <c:pt idx="13">
                  <c:v>Day 14</c:v>
                </c:pt>
                <c:pt idx="16">
                  <c:v>25-Nov</c:v>
                </c:pt>
                <c:pt idx="20">
                  <c:v>2-Dec</c:v>
                </c:pt>
                <c:pt idx="24">
                  <c:v>9-Dec</c:v>
                </c:pt>
                <c:pt idx="28">
                  <c:v>16-Dec</c:v>
                </c:pt>
                <c:pt idx="32">
                  <c:v>3-Jan</c:v>
                </c:pt>
                <c:pt idx="36">
                  <c:v>13-Jan</c:v>
                </c:pt>
              </c:strCache>
            </c:strRef>
          </c:cat>
          <c:val>
            <c:numRef>
              <c:f>Sheet1!$B$1:$B$38</c:f>
              <c:numCache>
                <c:formatCode>General</c:formatCode>
                <c:ptCount val="38"/>
                <c:pt idx="0">
                  <c:v>65.0</c:v>
                </c:pt>
                <c:pt idx="1">
                  <c:v>70.0</c:v>
                </c:pt>
                <c:pt idx="2">
                  <c:v>70.0</c:v>
                </c:pt>
                <c:pt idx="3">
                  <c:v>55.0</c:v>
                </c:pt>
                <c:pt idx="4">
                  <c:v>60.0</c:v>
                </c:pt>
                <c:pt idx="5">
                  <c:v>80.0</c:v>
                </c:pt>
                <c:pt idx="6">
                  <c:v>80.0</c:v>
                </c:pt>
                <c:pt idx="7">
                  <c:v>65.0</c:v>
                </c:pt>
                <c:pt idx="8">
                  <c:v>65.0</c:v>
                </c:pt>
                <c:pt idx="9">
                  <c:v>65.0</c:v>
                </c:pt>
                <c:pt idx="10">
                  <c:v>75.0</c:v>
                </c:pt>
                <c:pt idx="11">
                  <c:v>75.0</c:v>
                </c:pt>
                <c:pt idx="12">
                  <c:v>45.0</c:v>
                </c:pt>
                <c:pt idx="13">
                  <c:v>75.0</c:v>
                </c:pt>
                <c:pt idx="14">
                  <c:v>40.0</c:v>
                </c:pt>
                <c:pt idx="15">
                  <c:v>100.0</c:v>
                </c:pt>
                <c:pt idx="16">
                  <c:v>100.0</c:v>
                </c:pt>
                <c:pt idx="17">
                  <c:v>60.0</c:v>
                </c:pt>
                <c:pt idx="18">
                  <c:v>65.0</c:v>
                </c:pt>
                <c:pt idx="19">
                  <c:v>80.0</c:v>
                </c:pt>
                <c:pt idx="20">
                  <c:v>80.0</c:v>
                </c:pt>
                <c:pt idx="21">
                  <c:v>75.0</c:v>
                </c:pt>
                <c:pt idx="22">
                  <c:v>90.0</c:v>
                </c:pt>
                <c:pt idx="23">
                  <c:v>65.0</c:v>
                </c:pt>
                <c:pt idx="24">
                  <c:v>70.0</c:v>
                </c:pt>
                <c:pt idx="25">
                  <c:v>70.0</c:v>
                </c:pt>
                <c:pt idx="26">
                  <c:v>100.0</c:v>
                </c:pt>
                <c:pt idx="27">
                  <c:v>80.0</c:v>
                </c:pt>
                <c:pt idx="28">
                  <c:v>90.0</c:v>
                </c:pt>
                <c:pt idx="29">
                  <c:v>70.0</c:v>
                </c:pt>
                <c:pt idx="30">
                  <c:v>60.0</c:v>
                </c:pt>
                <c:pt idx="31">
                  <c:v>65.0</c:v>
                </c:pt>
                <c:pt idx="32">
                  <c:v>70.0</c:v>
                </c:pt>
                <c:pt idx="33">
                  <c:v>60.0</c:v>
                </c:pt>
                <c:pt idx="34">
                  <c:v>60.0</c:v>
                </c:pt>
                <c:pt idx="35">
                  <c:v>40.0</c:v>
                </c:pt>
                <c:pt idx="36">
                  <c:v>40.0</c:v>
                </c:pt>
                <c:pt idx="37">
                  <c:v>55.0</c:v>
                </c:pt>
              </c:numCache>
            </c:numRef>
          </c:val>
          <c:smooth val="0"/>
          <c:extLst xmlns:c16r2="http://schemas.microsoft.com/office/drawing/2015/06/chart">
            <c:ext xmlns:c16="http://schemas.microsoft.com/office/drawing/2014/chart" uri="{C3380CC4-5D6E-409C-BE32-E72D297353CC}">
              <c16:uniqueId val="{00000000-2A17-B143-8436-67C966895165}"/>
            </c:ext>
          </c:extLst>
        </c:ser>
        <c:dLbls>
          <c:showLegendKey val="0"/>
          <c:showVal val="0"/>
          <c:showCatName val="0"/>
          <c:showSerName val="0"/>
          <c:showPercent val="0"/>
          <c:showBubbleSize val="0"/>
        </c:dLbls>
        <c:marker val="1"/>
        <c:smooth val="0"/>
        <c:axId val="-2117578680"/>
        <c:axId val="-2117590344"/>
      </c:lineChart>
      <c:catAx>
        <c:axId val="-2117578680"/>
        <c:scaling>
          <c:orientation val="minMax"/>
        </c:scaling>
        <c:delete val="0"/>
        <c:axPos val="b"/>
        <c:numFmt formatCode="General" sourceLinked="1"/>
        <c:majorTickMark val="none"/>
        <c:minorTickMark val="none"/>
        <c:tickLblPos val="nextTo"/>
        <c:txPr>
          <a:bodyPr/>
          <a:lstStyle/>
          <a:p>
            <a:pPr>
              <a:defRPr sz="1400"/>
            </a:pPr>
            <a:endParaRPr lang="en-US"/>
          </a:p>
        </c:txPr>
        <c:crossAx val="-2117590344"/>
        <c:crosses val="autoZero"/>
        <c:auto val="1"/>
        <c:lblAlgn val="ctr"/>
        <c:lblOffset val="100"/>
        <c:tickLblSkip val="4"/>
        <c:noMultiLvlLbl val="0"/>
      </c:catAx>
      <c:valAx>
        <c:axId val="-2117590344"/>
        <c:scaling>
          <c:orientation val="minMax"/>
          <c:max val="100.0"/>
        </c:scaling>
        <c:delete val="0"/>
        <c:axPos val="l"/>
        <c:title>
          <c:tx>
            <c:rich>
              <a:bodyPr/>
              <a:lstStyle/>
              <a:p>
                <a:pPr>
                  <a:defRPr sz="1400" b="1"/>
                </a:pPr>
                <a:r>
                  <a:rPr lang="en-US" sz="1400" b="1"/>
                  <a:t>Points</a:t>
                </a:r>
                <a:r>
                  <a:rPr lang="en-US" sz="1400" b="1" baseline="0"/>
                  <a:t> Earned </a:t>
                </a:r>
                <a:endParaRPr lang="en-US" sz="1400" b="1"/>
              </a:p>
            </c:rich>
          </c:tx>
          <c:overlay val="0"/>
        </c:title>
        <c:numFmt formatCode="General" sourceLinked="1"/>
        <c:majorTickMark val="none"/>
        <c:minorTickMark val="none"/>
        <c:tickLblPos val="nextTo"/>
        <c:txPr>
          <a:bodyPr/>
          <a:lstStyle/>
          <a:p>
            <a:pPr>
              <a:defRPr sz="1400"/>
            </a:pPr>
            <a:endParaRPr lang="en-US"/>
          </a:p>
        </c:txPr>
        <c:crossAx val="-2117578680"/>
        <c:crosses val="autoZero"/>
        <c:crossBetween val="between"/>
      </c:valAx>
      <c:spPr>
        <a:noFill/>
        <a:ln w="25400">
          <a:noFill/>
        </a:ln>
      </c:spPr>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12950262229344"/>
          <c:y val="0.0286749844887922"/>
          <c:w val="0.899588420472961"/>
          <c:h val="0.851764902892822"/>
        </c:manualLayout>
      </c:layout>
      <c:lineChart>
        <c:grouping val="stacked"/>
        <c:varyColors val="0"/>
        <c:ser>
          <c:idx val="0"/>
          <c:order val="0"/>
          <c:spPr>
            <a:ln w="9525" cmpd="sng">
              <a:solidFill>
                <a:srgbClr val="008000"/>
              </a:solidFill>
            </a:ln>
          </c:spPr>
          <c:marker>
            <c:spPr>
              <a:ln w="9525" cmpd="sng">
                <a:solidFill>
                  <a:srgbClr val="008000"/>
                </a:solidFill>
              </a:ln>
            </c:spPr>
          </c:marker>
          <c:cat>
            <c:strRef>
              <c:f>Sheet1!$A$1:$A$105</c:f>
              <c:strCache>
                <c:ptCount val="105"/>
                <c:pt idx="0">
                  <c:v>28-Oct</c:v>
                </c:pt>
                <c:pt idx="4">
                  <c:v>4-Nov</c:v>
                </c:pt>
                <c:pt idx="8">
                  <c:v>11-Nov</c:v>
                </c:pt>
                <c:pt idx="12">
                  <c:v>18-Nov</c:v>
                </c:pt>
                <c:pt idx="13">
                  <c:v>Day 14</c:v>
                </c:pt>
                <c:pt idx="16">
                  <c:v>25-Nov</c:v>
                </c:pt>
                <c:pt idx="20">
                  <c:v>2-Dec</c:v>
                </c:pt>
                <c:pt idx="24">
                  <c:v>9-Dec</c:v>
                </c:pt>
                <c:pt idx="28">
                  <c:v>16-Dec</c:v>
                </c:pt>
                <c:pt idx="32">
                  <c:v>3-Jan</c:v>
                </c:pt>
                <c:pt idx="36">
                  <c:v>13-Jan</c:v>
                </c:pt>
                <c:pt idx="40">
                  <c:v>20-Jan</c:v>
                </c:pt>
                <c:pt idx="44">
                  <c:v>27-Jan</c:v>
                </c:pt>
                <c:pt idx="48">
                  <c:v>4-Feb</c:v>
                </c:pt>
                <c:pt idx="52">
                  <c:v>10-Feb</c:v>
                </c:pt>
                <c:pt idx="56">
                  <c:v>17-Feb</c:v>
                </c:pt>
                <c:pt idx="60">
                  <c:v>24-Feb</c:v>
                </c:pt>
                <c:pt idx="64">
                  <c:v>27-Feb</c:v>
                </c:pt>
                <c:pt idx="68">
                  <c:v>3-Mar</c:v>
                </c:pt>
                <c:pt idx="72">
                  <c:v>10-Mar</c:v>
                </c:pt>
                <c:pt idx="76">
                  <c:v>17-Mar</c:v>
                </c:pt>
                <c:pt idx="80">
                  <c:v>24-Mar</c:v>
                </c:pt>
                <c:pt idx="84">
                  <c:v>31-Mar</c:v>
                </c:pt>
                <c:pt idx="88">
                  <c:v>4-Apr</c:v>
                </c:pt>
                <c:pt idx="92">
                  <c:v>7-Apr</c:v>
                </c:pt>
                <c:pt idx="96">
                  <c:v>14-Apr</c:v>
                </c:pt>
                <c:pt idx="100">
                  <c:v>21-Apr</c:v>
                </c:pt>
                <c:pt idx="104">
                  <c:v>28-Apr</c:v>
                </c:pt>
              </c:strCache>
            </c:strRef>
          </c:cat>
          <c:val>
            <c:numRef>
              <c:f>Sheet1!$B$1:$B$105</c:f>
              <c:numCache>
                <c:formatCode>General</c:formatCode>
                <c:ptCount val="105"/>
                <c:pt idx="0">
                  <c:v>65.0</c:v>
                </c:pt>
                <c:pt idx="1">
                  <c:v>70.0</c:v>
                </c:pt>
                <c:pt idx="2">
                  <c:v>70.0</c:v>
                </c:pt>
                <c:pt idx="3">
                  <c:v>55.0</c:v>
                </c:pt>
                <c:pt idx="4">
                  <c:v>60.0</c:v>
                </c:pt>
                <c:pt idx="5">
                  <c:v>80.0</c:v>
                </c:pt>
                <c:pt idx="6">
                  <c:v>80.0</c:v>
                </c:pt>
                <c:pt idx="7">
                  <c:v>65.0</c:v>
                </c:pt>
                <c:pt idx="8">
                  <c:v>65.0</c:v>
                </c:pt>
                <c:pt idx="9">
                  <c:v>65.0</c:v>
                </c:pt>
                <c:pt idx="10">
                  <c:v>75.0</c:v>
                </c:pt>
                <c:pt idx="11">
                  <c:v>75.0</c:v>
                </c:pt>
                <c:pt idx="12">
                  <c:v>45.0</c:v>
                </c:pt>
                <c:pt idx="13">
                  <c:v>75.0</c:v>
                </c:pt>
                <c:pt idx="14">
                  <c:v>40.0</c:v>
                </c:pt>
                <c:pt idx="15">
                  <c:v>100.0</c:v>
                </c:pt>
                <c:pt idx="16">
                  <c:v>100.0</c:v>
                </c:pt>
                <c:pt idx="17">
                  <c:v>60.0</c:v>
                </c:pt>
                <c:pt idx="18">
                  <c:v>65.0</c:v>
                </c:pt>
                <c:pt idx="19">
                  <c:v>80.0</c:v>
                </c:pt>
                <c:pt idx="20">
                  <c:v>80.0</c:v>
                </c:pt>
                <c:pt idx="21">
                  <c:v>75.0</c:v>
                </c:pt>
                <c:pt idx="22">
                  <c:v>90.0</c:v>
                </c:pt>
                <c:pt idx="23">
                  <c:v>65.0</c:v>
                </c:pt>
                <c:pt idx="24">
                  <c:v>70.0</c:v>
                </c:pt>
                <c:pt idx="25">
                  <c:v>70.0</c:v>
                </c:pt>
                <c:pt idx="26">
                  <c:v>100.0</c:v>
                </c:pt>
                <c:pt idx="27">
                  <c:v>80.0</c:v>
                </c:pt>
                <c:pt idx="28">
                  <c:v>90.0</c:v>
                </c:pt>
                <c:pt idx="29">
                  <c:v>70.0</c:v>
                </c:pt>
                <c:pt idx="30">
                  <c:v>60.0</c:v>
                </c:pt>
                <c:pt idx="31">
                  <c:v>65.0</c:v>
                </c:pt>
                <c:pt idx="32">
                  <c:v>70.0</c:v>
                </c:pt>
                <c:pt idx="33">
                  <c:v>60.0</c:v>
                </c:pt>
                <c:pt idx="34">
                  <c:v>60.0</c:v>
                </c:pt>
                <c:pt idx="35">
                  <c:v>40.0</c:v>
                </c:pt>
                <c:pt idx="36">
                  <c:v>40.0</c:v>
                </c:pt>
                <c:pt idx="37">
                  <c:v>55.0</c:v>
                </c:pt>
                <c:pt idx="38">
                  <c:v>70.0</c:v>
                </c:pt>
                <c:pt idx="39">
                  <c:v>70.0</c:v>
                </c:pt>
                <c:pt idx="40">
                  <c:v>80.0</c:v>
                </c:pt>
                <c:pt idx="41">
                  <c:v>80.0</c:v>
                </c:pt>
                <c:pt idx="42">
                  <c:v>100.0</c:v>
                </c:pt>
                <c:pt idx="43">
                  <c:v>100.0</c:v>
                </c:pt>
                <c:pt idx="44">
                  <c:v>100.0</c:v>
                </c:pt>
                <c:pt idx="45">
                  <c:v>90.0</c:v>
                </c:pt>
                <c:pt idx="46">
                  <c:v>85.0</c:v>
                </c:pt>
                <c:pt idx="47">
                  <c:v>80.0</c:v>
                </c:pt>
                <c:pt idx="48">
                  <c:v>75.0</c:v>
                </c:pt>
                <c:pt idx="49">
                  <c:v>80.0</c:v>
                </c:pt>
                <c:pt idx="50">
                  <c:v>75.0</c:v>
                </c:pt>
                <c:pt idx="51">
                  <c:v>80.0</c:v>
                </c:pt>
                <c:pt idx="52">
                  <c:v>80.0</c:v>
                </c:pt>
                <c:pt idx="53">
                  <c:v>80.0</c:v>
                </c:pt>
                <c:pt idx="54">
                  <c:v>85.0</c:v>
                </c:pt>
                <c:pt idx="55">
                  <c:v>85.0</c:v>
                </c:pt>
                <c:pt idx="56">
                  <c:v>90.0</c:v>
                </c:pt>
                <c:pt idx="57">
                  <c:v>100.0</c:v>
                </c:pt>
                <c:pt idx="58">
                  <c:v>100.0</c:v>
                </c:pt>
                <c:pt idx="59">
                  <c:v>100.0</c:v>
                </c:pt>
                <c:pt idx="60">
                  <c:v>90.0</c:v>
                </c:pt>
                <c:pt idx="61">
                  <c:v>95.0</c:v>
                </c:pt>
                <c:pt idx="62">
                  <c:v>100.0</c:v>
                </c:pt>
                <c:pt idx="63">
                  <c:v>95.0</c:v>
                </c:pt>
                <c:pt idx="64">
                  <c:v>80.0</c:v>
                </c:pt>
                <c:pt idx="65">
                  <c:v>80.0</c:v>
                </c:pt>
                <c:pt idx="66">
                  <c:v>85.0</c:v>
                </c:pt>
                <c:pt idx="67">
                  <c:v>90.0</c:v>
                </c:pt>
                <c:pt idx="68">
                  <c:v>65.0</c:v>
                </c:pt>
                <c:pt idx="69">
                  <c:v>80.0</c:v>
                </c:pt>
                <c:pt idx="70">
                  <c:v>75.0</c:v>
                </c:pt>
                <c:pt idx="71">
                  <c:v>80.0</c:v>
                </c:pt>
                <c:pt idx="72">
                  <c:v>95.0</c:v>
                </c:pt>
                <c:pt idx="73">
                  <c:v>100.0</c:v>
                </c:pt>
                <c:pt idx="74">
                  <c:v>100.0</c:v>
                </c:pt>
                <c:pt idx="75">
                  <c:v>90.0</c:v>
                </c:pt>
                <c:pt idx="76">
                  <c:v>95.0</c:v>
                </c:pt>
                <c:pt idx="77">
                  <c:v>80.0</c:v>
                </c:pt>
                <c:pt idx="78">
                  <c:v>75.0</c:v>
                </c:pt>
                <c:pt idx="79">
                  <c:v>80.0</c:v>
                </c:pt>
                <c:pt idx="80">
                  <c:v>80.0</c:v>
                </c:pt>
                <c:pt idx="81">
                  <c:v>80.0</c:v>
                </c:pt>
                <c:pt idx="82">
                  <c:v>100.0</c:v>
                </c:pt>
                <c:pt idx="83">
                  <c:v>100.0</c:v>
                </c:pt>
                <c:pt idx="84">
                  <c:v>95.0</c:v>
                </c:pt>
                <c:pt idx="85">
                  <c:v>90.0</c:v>
                </c:pt>
                <c:pt idx="86">
                  <c:v>90.0</c:v>
                </c:pt>
                <c:pt idx="87">
                  <c:v>100.0</c:v>
                </c:pt>
                <c:pt idx="88">
                  <c:v>80.0</c:v>
                </c:pt>
                <c:pt idx="89">
                  <c:v>85.0</c:v>
                </c:pt>
                <c:pt idx="90">
                  <c:v>65.0</c:v>
                </c:pt>
                <c:pt idx="91">
                  <c:v>65.0</c:v>
                </c:pt>
                <c:pt idx="92">
                  <c:v>100.0</c:v>
                </c:pt>
                <c:pt idx="93">
                  <c:v>80.0</c:v>
                </c:pt>
                <c:pt idx="94">
                  <c:v>80.0</c:v>
                </c:pt>
                <c:pt idx="95">
                  <c:v>85.0</c:v>
                </c:pt>
                <c:pt idx="96">
                  <c:v>100.0</c:v>
                </c:pt>
                <c:pt idx="97">
                  <c:v>100.0</c:v>
                </c:pt>
                <c:pt idx="98">
                  <c:v>100.0</c:v>
                </c:pt>
                <c:pt idx="99">
                  <c:v>100.0</c:v>
                </c:pt>
                <c:pt idx="100">
                  <c:v>90.0</c:v>
                </c:pt>
                <c:pt idx="101">
                  <c:v>95.0</c:v>
                </c:pt>
                <c:pt idx="102">
                  <c:v>90.0</c:v>
                </c:pt>
                <c:pt idx="103">
                  <c:v>100.0</c:v>
                </c:pt>
                <c:pt idx="104">
                  <c:v>100.0</c:v>
                </c:pt>
              </c:numCache>
            </c:numRef>
          </c:val>
          <c:smooth val="0"/>
          <c:extLst xmlns:c16r2="http://schemas.microsoft.com/office/drawing/2015/06/chart">
            <c:ext xmlns:c16="http://schemas.microsoft.com/office/drawing/2014/chart" uri="{C3380CC4-5D6E-409C-BE32-E72D297353CC}">
              <c16:uniqueId val="{00000000-95EF-324C-95CE-A9D884C44877}"/>
            </c:ext>
          </c:extLst>
        </c:ser>
        <c:dLbls>
          <c:showLegendKey val="0"/>
          <c:showVal val="0"/>
          <c:showCatName val="0"/>
          <c:showSerName val="0"/>
          <c:showPercent val="0"/>
          <c:showBubbleSize val="0"/>
        </c:dLbls>
        <c:marker val="1"/>
        <c:smooth val="0"/>
        <c:axId val="-2117675512"/>
        <c:axId val="-2117668376"/>
      </c:lineChart>
      <c:catAx>
        <c:axId val="-2117675512"/>
        <c:scaling>
          <c:orientation val="minMax"/>
        </c:scaling>
        <c:delete val="0"/>
        <c:axPos val="b"/>
        <c:numFmt formatCode="General" sourceLinked="0"/>
        <c:majorTickMark val="none"/>
        <c:minorTickMark val="none"/>
        <c:tickLblPos val="nextTo"/>
        <c:txPr>
          <a:bodyPr rot="-5400000" vert="horz" anchor="ctr" anchorCtr="1"/>
          <a:lstStyle/>
          <a:p>
            <a:pPr>
              <a:defRPr sz="1000"/>
            </a:pPr>
            <a:endParaRPr lang="en-US"/>
          </a:p>
        </c:txPr>
        <c:crossAx val="-2117668376"/>
        <c:crosses val="autoZero"/>
        <c:auto val="1"/>
        <c:lblAlgn val="ctr"/>
        <c:lblOffset val="100"/>
        <c:tickLblSkip val="4"/>
        <c:noMultiLvlLbl val="0"/>
      </c:catAx>
      <c:valAx>
        <c:axId val="-2117668376"/>
        <c:scaling>
          <c:orientation val="minMax"/>
          <c:max val="100.0"/>
        </c:scaling>
        <c:delete val="0"/>
        <c:axPos val="l"/>
        <c:majorGridlines>
          <c:spPr>
            <a:ln>
              <a:noFill/>
            </a:ln>
          </c:spPr>
        </c:majorGridlines>
        <c:title>
          <c:tx>
            <c:rich>
              <a:bodyPr/>
              <a:lstStyle/>
              <a:p>
                <a:pPr>
                  <a:defRPr sz="1400" b="0"/>
                </a:pPr>
                <a:r>
                  <a:rPr lang="en-US" sz="1400" b="0"/>
                  <a:t>Points</a:t>
                </a:r>
                <a:r>
                  <a:rPr lang="en-US" sz="1400" b="0" baseline="0"/>
                  <a:t> Earned </a:t>
                </a:r>
                <a:endParaRPr lang="en-US" sz="1400" b="0"/>
              </a:p>
            </c:rich>
          </c:tx>
          <c:overlay val="0"/>
        </c:title>
        <c:numFmt formatCode="General" sourceLinked="1"/>
        <c:majorTickMark val="none"/>
        <c:minorTickMark val="none"/>
        <c:tickLblPos val="nextTo"/>
        <c:txPr>
          <a:bodyPr/>
          <a:lstStyle/>
          <a:p>
            <a:pPr>
              <a:defRPr sz="1400"/>
            </a:pPr>
            <a:endParaRPr lang="en-US"/>
          </a:p>
        </c:txPr>
        <c:crossAx val="-2117675512"/>
        <c:crosses val="autoZero"/>
        <c:crossBetween val="between"/>
      </c:valAx>
      <c:spPr>
        <a:ln w="25400">
          <a:noFill/>
        </a:ln>
      </c:spPr>
    </c:plotArea>
    <c:plotVisOnly val="1"/>
    <c:dispBlanksAs val="zero"/>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cat>
            <c:numRef>
              <c:f>Sheet1!$A$1:$A$10</c:f>
              <c:numCache>
                <c:formatCode>d\-mmm</c:formatCode>
                <c:ptCount val="10"/>
                <c:pt idx="0">
                  <c:v>42614.0</c:v>
                </c:pt>
                <c:pt idx="1">
                  <c:v>42620.0</c:v>
                </c:pt>
                <c:pt idx="2">
                  <c:v>42627.0</c:v>
                </c:pt>
                <c:pt idx="3">
                  <c:v>42634.0</c:v>
                </c:pt>
                <c:pt idx="4">
                  <c:v>42641.0</c:v>
                </c:pt>
                <c:pt idx="5">
                  <c:v>42650.0</c:v>
                </c:pt>
                <c:pt idx="6">
                  <c:v>42658.0</c:v>
                </c:pt>
                <c:pt idx="7">
                  <c:v>42668.0</c:v>
                </c:pt>
                <c:pt idx="8">
                  <c:v>42674.0</c:v>
                </c:pt>
                <c:pt idx="9">
                  <c:v>42678.0</c:v>
                </c:pt>
              </c:numCache>
            </c:numRef>
          </c:cat>
          <c:val>
            <c:numRef>
              <c:f>Sheet1!$B$1:$B$10</c:f>
              <c:numCache>
                <c:formatCode>General</c:formatCode>
                <c:ptCount val="10"/>
                <c:pt idx="0">
                  <c:v>210.0</c:v>
                </c:pt>
                <c:pt idx="1">
                  <c:v>208.0</c:v>
                </c:pt>
                <c:pt idx="2">
                  <c:v>190.0</c:v>
                </c:pt>
                <c:pt idx="3">
                  <c:v>210.0</c:v>
                </c:pt>
                <c:pt idx="4">
                  <c:v>200.0</c:v>
                </c:pt>
                <c:pt idx="5">
                  <c:v>204.0</c:v>
                </c:pt>
                <c:pt idx="6">
                  <c:v>190.0</c:v>
                </c:pt>
                <c:pt idx="7">
                  <c:v>180.0</c:v>
                </c:pt>
                <c:pt idx="8">
                  <c:v>190.0</c:v>
                </c:pt>
                <c:pt idx="9">
                  <c:v>210.0</c:v>
                </c:pt>
              </c:numCache>
            </c:numRef>
          </c:val>
          <c:smooth val="0"/>
          <c:extLst xmlns:c16r2="http://schemas.microsoft.com/office/drawing/2015/06/chart">
            <c:ext xmlns:c16="http://schemas.microsoft.com/office/drawing/2014/chart" uri="{C3380CC4-5D6E-409C-BE32-E72D297353CC}">
              <c16:uniqueId val="{00000000-6681-C147-9BF3-248FCD24C6E3}"/>
            </c:ext>
          </c:extLst>
        </c:ser>
        <c:ser>
          <c:idx val="1"/>
          <c:order val="1"/>
          <c:spPr>
            <a:ln w="9525" cmpd="sng"/>
          </c:spPr>
          <c:marker>
            <c:spPr>
              <a:solidFill>
                <a:srgbClr val="FF0000"/>
              </a:solidFill>
              <a:ln w="9525" cmpd="sng"/>
            </c:spPr>
          </c:marker>
          <c:trendline>
            <c:trendlineType val="linear"/>
            <c:dispRSqr val="0"/>
            <c:dispEq val="0"/>
          </c:trendline>
          <c:trendline>
            <c:trendlineType val="linear"/>
            <c:forward val="2.0"/>
            <c:dispRSqr val="0"/>
            <c:dispEq val="0"/>
          </c:trendline>
          <c:cat>
            <c:numRef>
              <c:f>Sheet1!$A$1:$A$10</c:f>
              <c:numCache>
                <c:formatCode>d\-mmm</c:formatCode>
                <c:ptCount val="10"/>
                <c:pt idx="0">
                  <c:v>42614.0</c:v>
                </c:pt>
                <c:pt idx="1">
                  <c:v>42620.0</c:v>
                </c:pt>
                <c:pt idx="2">
                  <c:v>42627.0</c:v>
                </c:pt>
                <c:pt idx="3">
                  <c:v>42634.0</c:v>
                </c:pt>
                <c:pt idx="4">
                  <c:v>42641.0</c:v>
                </c:pt>
                <c:pt idx="5">
                  <c:v>42650.0</c:v>
                </c:pt>
                <c:pt idx="6">
                  <c:v>42658.0</c:v>
                </c:pt>
                <c:pt idx="7">
                  <c:v>42668.0</c:v>
                </c:pt>
                <c:pt idx="8">
                  <c:v>42674.0</c:v>
                </c:pt>
                <c:pt idx="9">
                  <c:v>42678.0</c:v>
                </c:pt>
              </c:numCache>
            </c:numRef>
          </c:cat>
          <c:val>
            <c:numRef>
              <c:f>Sheet1!$C$1:$C$10</c:f>
              <c:numCache>
                <c:formatCode>General</c:formatCode>
                <c:ptCount val="10"/>
                <c:pt idx="0">
                  <c:v>210.0</c:v>
                </c:pt>
                <c:pt idx="1">
                  <c:v>211.0</c:v>
                </c:pt>
                <c:pt idx="2">
                  <c:v>212.0</c:v>
                </c:pt>
                <c:pt idx="3">
                  <c:v>213.0</c:v>
                </c:pt>
                <c:pt idx="4">
                  <c:v>214.0</c:v>
                </c:pt>
                <c:pt idx="5">
                  <c:v>215.0</c:v>
                </c:pt>
                <c:pt idx="6">
                  <c:v>216.0</c:v>
                </c:pt>
                <c:pt idx="7">
                  <c:v>217.0</c:v>
                </c:pt>
                <c:pt idx="8">
                  <c:v>218.0</c:v>
                </c:pt>
                <c:pt idx="9">
                  <c:v>219.0</c:v>
                </c:pt>
              </c:numCache>
            </c:numRef>
          </c:val>
          <c:smooth val="0"/>
          <c:extLst xmlns:c16r2="http://schemas.microsoft.com/office/drawing/2015/06/chart">
            <c:ext xmlns:c16="http://schemas.microsoft.com/office/drawing/2014/chart" uri="{C3380CC4-5D6E-409C-BE32-E72D297353CC}">
              <c16:uniqueId val="{00000003-6681-C147-9BF3-248FCD24C6E3}"/>
            </c:ext>
          </c:extLst>
        </c:ser>
        <c:dLbls>
          <c:showLegendKey val="0"/>
          <c:showVal val="0"/>
          <c:showCatName val="0"/>
          <c:showSerName val="0"/>
          <c:showPercent val="0"/>
          <c:showBubbleSize val="0"/>
        </c:dLbls>
        <c:marker val="1"/>
        <c:smooth val="0"/>
        <c:axId val="-2117766280"/>
        <c:axId val="-2117762744"/>
      </c:lineChart>
      <c:dateAx>
        <c:axId val="-2117766280"/>
        <c:scaling>
          <c:orientation val="minMax"/>
        </c:scaling>
        <c:delete val="0"/>
        <c:axPos val="b"/>
        <c:numFmt formatCode="d\-mmm" sourceLinked="1"/>
        <c:majorTickMark val="out"/>
        <c:minorTickMark val="none"/>
        <c:tickLblPos val="nextTo"/>
        <c:crossAx val="-2117762744"/>
        <c:crosses val="autoZero"/>
        <c:auto val="1"/>
        <c:lblOffset val="100"/>
        <c:baseTimeUnit val="days"/>
      </c:dateAx>
      <c:valAx>
        <c:axId val="-2117762744"/>
        <c:scaling>
          <c:orientation val="minMax"/>
          <c:max val="235.0"/>
          <c:min val="175.0"/>
        </c:scaling>
        <c:delete val="0"/>
        <c:axPos val="l"/>
        <c:numFmt formatCode="General" sourceLinked="1"/>
        <c:majorTickMark val="out"/>
        <c:minorTickMark val="none"/>
        <c:tickLblPos val="nextTo"/>
        <c:crossAx val="-2117766280"/>
        <c:crosses val="autoZero"/>
        <c:crossBetween val="between"/>
        <c:majorUnit val="5.0"/>
      </c:valAx>
      <c:spPr>
        <a:noFill/>
        <a:ln w="25400">
          <a:noFill/>
        </a:ln>
      </c:spPr>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cat>
            <c:numRef>
              <c:f>Sheet1!$A$1:$A$21</c:f>
              <c:numCache>
                <c:formatCode>d\-mmm</c:formatCode>
                <c:ptCount val="21"/>
                <c:pt idx="0">
                  <c:v>42248.0</c:v>
                </c:pt>
                <c:pt idx="1">
                  <c:v>42254.0</c:v>
                </c:pt>
                <c:pt idx="2">
                  <c:v>42261.0</c:v>
                </c:pt>
                <c:pt idx="3">
                  <c:v>42268.0</c:v>
                </c:pt>
                <c:pt idx="4">
                  <c:v>42275.0</c:v>
                </c:pt>
                <c:pt idx="5">
                  <c:v>42284.0</c:v>
                </c:pt>
                <c:pt idx="6">
                  <c:v>42292.0</c:v>
                </c:pt>
                <c:pt idx="7">
                  <c:v>42302.0</c:v>
                </c:pt>
                <c:pt idx="8">
                  <c:v>42308.0</c:v>
                </c:pt>
                <c:pt idx="9">
                  <c:v>42312.0</c:v>
                </c:pt>
                <c:pt idx="10">
                  <c:v>42318.0</c:v>
                </c:pt>
                <c:pt idx="11">
                  <c:v>42322.0</c:v>
                </c:pt>
                <c:pt idx="12">
                  <c:v>42329.0</c:v>
                </c:pt>
                <c:pt idx="13">
                  <c:v>42338.0</c:v>
                </c:pt>
                <c:pt idx="14">
                  <c:v>42342.0</c:v>
                </c:pt>
                <c:pt idx="15">
                  <c:v>42345.0</c:v>
                </c:pt>
                <c:pt idx="16">
                  <c:v>42356.0</c:v>
                </c:pt>
                <c:pt idx="17">
                  <c:v>42373.0</c:v>
                </c:pt>
                <c:pt idx="18">
                  <c:v>42377.0</c:v>
                </c:pt>
                <c:pt idx="19">
                  <c:v>42383.0</c:v>
                </c:pt>
                <c:pt idx="20">
                  <c:v>42390.0</c:v>
                </c:pt>
              </c:numCache>
            </c:numRef>
          </c:cat>
          <c:val>
            <c:numRef>
              <c:f>Sheet1!$B$1:$B$21</c:f>
              <c:numCache>
                <c:formatCode>General</c:formatCode>
                <c:ptCount val="21"/>
                <c:pt idx="0">
                  <c:v>210.0</c:v>
                </c:pt>
                <c:pt idx="1">
                  <c:v>208.0</c:v>
                </c:pt>
                <c:pt idx="2">
                  <c:v>190.0</c:v>
                </c:pt>
                <c:pt idx="3">
                  <c:v>210.0</c:v>
                </c:pt>
                <c:pt idx="4">
                  <c:v>200.0</c:v>
                </c:pt>
                <c:pt idx="5">
                  <c:v>204.0</c:v>
                </c:pt>
                <c:pt idx="6">
                  <c:v>190.0</c:v>
                </c:pt>
                <c:pt idx="7">
                  <c:v>180.0</c:v>
                </c:pt>
                <c:pt idx="8">
                  <c:v>190.0</c:v>
                </c:pt>
                <c:pt idx="9">
                  <c:v>210.0</c:v>
                </c:pt>
                <c:pt idx="10">
                  <c:v>210.0</c:v>
                </c:pt>
                <c:pt idx="11">
                  <c:v>212.0</c:v>
                </c:pt>
                <c:pt idx="12">
                  <c:v>190.0</c:v>
                </c:pt>
                <c:pt idx="13">
                  <c:v>190.0</c:v>
                </c:pt>
                <c:pt idx="14">
                  <c:v>200.0</c:v>
                </c:pt>
                <c:pt idx="15">
                  <c:v>200.0</c:v>
                </c:pt>
                <c:pt idx="16">
                  <c:v>210.0</c:v>
                </c:pt>
                <c:pt idx="17">
                  <c:v>204.0</c:v>
                </c:pt>
                <c:pt idx="18">
                  <c:v>210.0</c:v>
                </c:pt>
                <c:pt idx="19">
                  <c:v>200.0</c:v>
                </c:pt>
                <c:pt idx="20">
                  <c:v>204.0</c:v>
                </c:pt>
              </c:numCache>
            </c:numRef>
          </c:val>
          <c:smooth val="0"/>
          <c:extLst xmlns:c16r2="http://schemas.microsoft.com/office/drawing/2015/06/chart">
            <c:ext xmlns:c16="http://schemas.microsoft.com/office/drawing/2014/chart" uri="{C3380CC4-5D6E-409C-BE32-E72D297353CC}">
              <c16:uniqueId val="{00000000-21AD-8E46-A795-D2C1A11E48AA}"/>
            </c:ext>
          </c:extLst>
        </c:ser>
        <c:dLbls>
          <c:showLegendKey val="0"/>
          <c:showVal val="0"/>
          <c:showCatName val="0"/>
          <c:showSerName val="0"/>
          <c:showPercent val="0"/>
          <c:showBubbleSize val="0"/>
        </c:dLbls>
        <c:marker val="1"/>
        <c:smooth val="0"/>
        <c:axId val="-2083065944"/>
        <c:axId val="-2083062888"/>
      </c:lineChart>
      <c:dateAx>
        <c:axId val="-2083065944"/>
        <c:scaling>
          <c:orientation val="minMax"/>
        </c:scaling>
        <c:delete val="0"/>
        <c:axPos val="b"/>
        <c:numFmt formatCode="d\-mmm" sourceLinked="1"/>
        <c:majorTickMark val="none"/>
        <c:minorTickMark val="none"/>
        <c:tickLblPos val="nextTo"/>
        <c:crossAx val="-2083062888"/>
        <c:crosses val="autoZero"/>
        <c:auto val="1"/>
        <c:lblOffset val="100"/>
        <c:baseTimeUnit val="days"/>
        <c:majorUnit val="8.0"/>
        <c:majorTimeUnit val="days"/>
      </c:dateAx>
      <c:valAx>
        <c:axId val="-2083062888"/>
        <c:scaling>
          <c:orientation val="minMax"/>
          <c:max val="235.0"/>
          <c:min val="175.0"/>
        </c:scaling>
        <c:delete val="0"/>
        <c:axPos val="l"/>
        <c:numFmt formatCode="General" sourceLinked="1"/>
        <c:majorTickMark val="none"/>
        <c:minorTickMark val="none"/>
        <c:tickLblPos val="nextTo"/>
        <c:crossAx val="-2083065944"/>
        <c:crosses val="autoZero"/>
        <c:crossBetween val="between"/>
        <c:majorUnit val="5.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cat>
            <c:numRef>
              <c:f>Sheet1!$A$2:$A$31</c:f>
              <c:numCache>
                <c:formatCode>d\-mmm</c:formatCode>
                <c:ptCount val="30"/>
                <c:pt idx="0">
                  <c:v>42254.0</c:v>
                </c:pt>
                <c:pt idx="1">
                  <c:v>42261.0</c:v>
                </c:pt>
                <c:pt idx="2">
                  <c:v>42268.0</c:v>
                </c:pt>
                <c:pt idx="3">
                  <c:v>42275.0</c:v>
                </c:pt>
                <c:pt idx="4">
                  <c:v>42284.0</c:v>
                </c:pt>
                <c:pt idx="5">
                  <c:v>42292.0</c:v>
                </c:pt>
                <c:pt idx="6">
                  <c:v>42302.0</c:v>
                </c:pt>
                <c:pt idx="7">
                  <c:v>42308.0</c:v>
                </c:pt>
                <c:pt idx="8">
                  <c:v>42312.0</c:v>
                </c:pt>
                <c:pt idx="9">
                  <c:v>42318.0</c:v>
                </c:pt>
                <c:pt idx="10">
                  <c:v>42322.0</c:v>
                </c:pt>
                <c:pt idx="11">
                  <c:v>42329.0</c:v>
                </c:pt>
                <c:pt idx="12">
                  <c:v>42338.0</c:v>
                </c:pt>
                <c:pt idx="13">
                  <c:v>42342.0</c:v>
                </c:pt>
                <c:pt idx="14">
                  <c:v>42345.0</c:v>
                </c:pt>
                <c:pt idx="15">
                  <c:v>42356.0</c:v>
                </c:pt>
                <c:pt idx="16">
                  <c:v>42373.0</c:v>
                </c:pt>
                <c:pt idx="17">
                  <c:v>42377.0</c:v>
                </c:pt>
                <c:pt idx="18">
                  <c:v>42383.0</c:v>
                </c:pt>
                <c:pt idx="19">
                  <c:v>42390.0</c:v>
                </c:pt>
                <c:pt idx="20">
                  <c:v>42402.0</c:v>
                </c:pt>
                <c:pt idx="21">
                  <c:v>42408.0</c:v>
                </c:pt>
                <c:pt idx="22">
                  <c:v>42414.0</c:v>
                </c:pt>
                <c:pt idx="23">
                  <c:v>42421.0</c:v>
                </c:pt>
                <c:pt idx="24">
                  <c:v>42431.0</c:v>
                </c:pt>
                <c:pt idx="25">
                  <c:v>42437.0</c:v>
                </c:pt>
                <c:pt idx="26">
                  <c:v>42441.0</c:v>
                </c:pt>
                <c:pt idx="27">
                  <c:v>42446.0</c:v>
                </c:pt>
                <c:pt idx="28">
                  <c:v>42457.0</c:v>
                </c:pt>
                <c:pt idx="29">
                  <c:v>42463.0</c:v>
                </c:pt>
              </c:numCache>
            </c:numRef>
          </c:cat>
          <c:val>
            <c:numRef>
              <c:f>Sheet1!$B$2:$B$31</c:f>
              <c:numCache>
                <c:formatCode>General</c:formatCode>
                <c:ptCount val="30"/>
                <c:pt idx="0">
                  <c:v>208.0</c:v>
                </c:pt>
                <c:pt idx="1">
                  <c:v>190.0</c:v>
                </c:pt>
                <c:pt idx="2">
                  <c:v>210.0</c:v>
                </c:pt>
                <c:pt idx="3">
                  <c:v>200.0</c:v>
                </c:pt>
                <c:pt idx="4">
                  <c:v>204.0</c:v>
                </c:pt>
                <c:pt idx="5">
                  <c:v>190.0</c:v>
                </c:pt>
                <c:pt idx="6">
                  <c:v>180.0</c:v>
                </c:pt>
                <c:pt idx="7">
                  <c:v>190.0</c:v>
                </c:pt>
                <c:pt idx="8">
                  <c:v>210.0</c:v>
                </c:pt>
                <c:pt idx="9">
                  <c:v>210.0</c:v>
                </c:pt>
                <c:pt idx="10">
                  <c:v>212.0</c:v>
                </c:pt>
                <c:pt idx="11">
                  <c:v>190.0</c:v>
                </c:pt>
                <c:pt idx="12">
                  <c:v>190.0</c:v>
                </c:pt>
                <c:pt idx="13">
                  <c:v>200.0</c:v>
                </c:pt>
                <c:pt idx="14">
                  <c:v>200.0</c:v>
                </c:pt>
                <c:pt idx="15">
                  <c:v>210.0</c:v>
                </c:pt>
                <c:pt idx="16">
                  <c:v>204.0</c:v>
                </c:pt>
                <c:pt idx="17">
                  <c:v>210.0</c:v>
                </c:pt>
                <c:pt idx="18">
                  <c:v>200.0</c:v>
                </c:pt>
                <c:pt idx="19">
                  <c:v>204.0</c:v>
                </c:pt>
                <c:pt idx="20">
                  <c:v>220.0</c:v>
                </c:pt>
                <c:pt idx="21">
                  <c:v>218.0</c:v>
                </c:pt>
                <c:pt idx="22">
                  <c:v>220.0</c:v>
                </c:pt>
                <c:pt idx="23">
                  <c:v>215.0</c:v>
                </c:pt>
                <c:pt idx="24">
                  <c:v>219.0</c:v>
                </c:pt>
                <c:pt idx="25">
                  <c:v>225.0</c:v>
                </c:pt>
                <c:pt idx="26">
                  <c:v>212.0</c:v>
                </c:pt>
                <c:pt idx="27">
                  <c:v>220.0</c:v>
                </c:pt>
                <c:pt idx="28">
                  <c:v>217.0</c:v>
                </c:pt>
                <c:pt idx="29">
                  <c:v>218.0</c:v>
                </c:pt>
              </c:numCache>
            </c:numRef>
          </c:val>
          <c:smooth val="0"/>
          <c:extLst xmlns:c16r2="http://schemas.microsoft.com/office/drawing/2015/06/chart">
            <c:ext xmlns:c16="http://schemas.microsoft.com/office/drawing/2014/chart" uri="{C3380CC4-5D6E-409C-BE32-E72D297353CC}">
              <c16:uniqueId val="{00000000-0E2F-4A46-AC41-4205F39F2EFF}"/>
            </c:ext>
          </c:extLst>
        </c:ser>
        <c:dLbls>
          <c:showLegendKey val="0"/>
          <c:showVal val="0"/>
          <c:showCatName val="0"/>
          <c:showSerName val="0"/>
          <c:showPercent val="0"/>
          <c:showBubbleSize val="0"/>
        </c:dLbls>
        <c:marker val="1"/>
        <c:smooth val="0"/>
        <c:axId val="-2117886808"/>
        <c:axId val="-2117883768"/>
      </c:lineChart>
      <c:dateAx>
        <c:axId val="-2117886808"/>
        <c:scaling>
          <c:orientation val="minMax"/>
        </c:scaling>
        <c:delete val="0"/>
        <c:axPos val="b"/>
        <c:numFmt formatCode="d\-mmm" sourceLinked="1"/>
        <c:majorTickMark val="none"/>
        <c:minorTickMark val="none"/>
        <c:tickLblPos val="nextTo"/>
        <c:txPr>
          <a:bodyPr rot="-5400000" vert="horz" anchor="ctr" anchorCtr="1"/>
          <a:lstStyle/>
          <a:p>
            <a:pPr>
              <a:defRPr/>
            </a:pPr>
            <a:endParaRPr lang="en-US"/>
          </a:p>
        </c:txPr>
        <c:crossAx val="-2117883768"/>
        <c:crosses val="autoZero"/>
        <c:auto val="1"/>
        <c:lblOffset val="100"/>
        <c:baseTimeUnit val="days"/>
        <c:majorUnit val="14.0"/>
        <c:majorTimeUnit val="days"/>
      </c:dateAx>
      <c:valAx>
        <c:axId val="-2117883768"/>
        <c:scaling>
          <c:orientation val="minMax"/>
          <c:min val="175.0"/>
        </c:scaling>
        <c:delete val="0"/>
        <c:axPos val="l"/>
        <c:numFmt formatCode="General" sourceLinked="1"/>
        <c:majorTickMark val="none"/>
        <c:minorTickMark val="none"/>
        <c:tickLblPos val="nextTo"/>
        <c:spPr>
          <a:ln w="9525">
            <a:noFill/>
          </a:ln>
        </c:spPr>
        <c:crossAx val="-2117886808"/>
        <c:crosses val="autoZero"/>
        <c:crossBetween val="between"/>
        <c:majorUnit val="5.0"/>
      </c:valAx>
      <c:spPr>
        <a:noFill/>
        <a:ln w="25400">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04-17T08:52:43.198" idx="29">
    <p:pos x="3013" y="1750"/>
    <p:text>Cut text so that the intervention changes are easier to see.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4-17T08:53:23.028" idx="30">
    <p:pos x="1669" y="1964"/>
    <p:text>Font is too small</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4-17T08:54:05.952" idx="31">
    <p:pos x="10" y="10"/>
    <p:text>Can cut this slide or move to the end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8-04-17T09:01:10.360" idx="33">
    <p:pos x="10" y="10"/>
    <p:text>Cut text or put on 2 slides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8-04-17T09:01:02.422" idx="32">
    <p:pos x="10" y="10"/>
    <p:text>Make font bigger</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91316-6F79-4858-979F-B01BCB5FDC44}" type="doc">
      <dgm:prSet loTypeId="urn:microsoft.com/office/officeart/2005/8/layout/pyramid2" loCatId="pyramid" qsTypeId="urn:microsoft.com/office/officeart/2005/8/quickstyle/simple5" qsCatId="simple" csTypeId="urn:microsoft.com/office/officeart/2005/8/colors/accent1_5" csCatId="accent1" phldr="1"/>
      <dgm:spPr/>
    </dgm:pt>
    <dgm:pt modelId="{9AB86795-5901-4AED-A6B3-F631D2DBC756}">
      <dgm:prSet phldrT="[Text]" custT="1"/>
      <dgm:spPr/>
      <dgm:t>
        <a:bodyPr/>
        <a:lstStyle/>
        <a:p>
          <a:pPr algn="ctr"/>
          <a:r>
            <a:rPr lang="en-US" sz="1400" b="1" dirty="0"/>
            <a:t>Tier 3 (5%) </a:t>
          </a:r>
        </a:p>
        <a:p>
          <a:pPr algn="ctr"/>
          <a:r>
            <a:rPr lang="en-US" sz="1400" dirty="0"/>
            <a:t>Functionally Based EBI</a:t>
          </a:r>
          <a:endParaRPr lang="en-US" sz="1000" dirty="0"/>
        </a:p>
      </dgm:t>
    </dgm:pt>
    <dgm:pt modelId="{D6AD0F67-2EE4-4947-800B-5705680B044A}" type="parTrans" cxnId="{0E372C10-A3F4-42F0-85BD-06E904C9381D}">
      <dgm:prSet/>
      <dgm:spPr/>
      <dgm:t>
        <a:bodyPr/>
        <a:lstStyle/>
        <a:p>
          <a:pPr algn="ctr"/>
          <a:endParaRPr lang="en-US"/>
        </a:p>
      </dgm:t>
    </dgm:pt>
    <dgm:pt modelId="{3327B7CE-AEC3-4CCD-8305-3E0D79CF476D}" type="sibTrans" cxnId="{0E372C10-A3F4-42F0-85BD-06E904C9381D}">
      <dgm:prSet/>
      <dgm:spPr/>
      <dgm:t>
        <a:bodyPr/>
        <a:lstStyle/>
        <a:p>
          <a:pPr algn="ctr"/>
          <a:endParaRPr lang="en-US"/>
        </a:p>
      </dgm:t>
    </dgm:pt>
    <dgm:pt modelId="{758F75EA-3868-45FE-98C2-4A8D7EAE1B19}">
      <dgm:prSet phldrT="[Text]" custT="1"/>
      <dgm:spPr/>
      <dgm:t>
        <a:bodyPr/>
        <a:lstStyle/>
        <a:p>
          <a:pPr algn="ctr"/>
          <a:r>
            <a:rPr lang="en-US" sz="1400" b="1" dirty="0"/>
            <a:t>Tier 2 (15%)</a:t>
          </a:r>
        </a:p>
        <a:p>
          <a:pPr algn="ctr"/>
          <a:r>
            <a:rPr lang="en-US" sz="1400" dirty="0"/>
            <a:t>Functionally Related Small-Group and Individual EBI</a:t>
          </a:r>
        </a:p>
      </dgm:t>
    </dgm:pt>
    <dgm:pt modelId="{279465F8-87CC-4E58-B519-23DF715A2280}" type="parTrans" cxnId="{BE139FED-7B3F-4FD1-BD6F-FDE2408F3A32}">
      <dgm:prSet/>
      <dgm:spPr/>
      <dgm:t>
        <a:bodyPr/>
        <a:lstStyle/>
        <a:p>
          <a:pPr algn="ctr"/>
          <a:endParaRPr lang="en-US"/>
        </a:p>
      </dgm:t>
    </dgm:pt>
    <dgm:pt modelId="{DB8F523C-BEC3-4221-AB52-B0EC52A82693}" type="sibTrans" cxnId="{BE139FED-7B3F-4FD1-BD6F-FDE2408F3A32}">
      <dgm:prSet/>
      <dgm:spPr/>
      <dgm:t>
        <a:bodyPr/>
        <a:lstStyle/>
        <a:p>
          <a:pPr algn="ctr"/>
          <a:endParaRPr lang="en-US"/>
        </a:p>
      </dgm:t>
    </dgm:pt>
    <dgm:pt modelId="{F4DF2B5F-D8A5-411F-941A-602588A28CB1}">
      <dgm:prSet phldrT="[Text]" custT="1"/>
      <dgm:spPr/>
      <dgm:t>
        <a:bodyPr/>
        <a:lstStyle/>
        <a:p>
          <a:pPr algn="ctr"/>
          <a:r>
            <a:rPr lang="en-US" sz="1400" b="1" dirty="0"/>
            <a:t>Tier 1 (80%)</a:t>
          </a:r>
        </a:p>
        <a:p>
          <a:pPr algn="ctr"/>
          <a:r>
            <a:rPr lang="en-US" sz="1400" dirty="0"/>
            <a:t>Evidence-Based Curricula</a:t>
          </a:r>
        </a:p>
      </dgm:t>
    </dgm:pt>
    <dgm:pt modelId="{CF685A0C-C0FB-494C-B827-2405FE4FABB3}" type="parTrans" cxnId="{467AA9D8-6382-47F5-9D21-E871A99DABFF}">
      <dgm:prSet/>
      <dgm:spPr/>
      <dgm:t>
        <a:bodyPr/>
        <a:lstStyle/>
        <a:p>
          <a:pPr algn="ctr"/>
          <a:endParaRPr lang="en-US"/>
        </a:p>
      </dgm:t>
    </dgm:pt>
    <dgm:pt modelId="{EECC4D19-C163-4307-9701-64DF52E2714F}" type="sibTrans" cxnId="{467AA9D8-6382-47F5-9D21-E871A99DABFF}">
      <dgm:prSet/>
      <dgm:spPr/>
      <dgm:t>
        <a:bodyPr/>
        <a:lstStyle/>
        <a:p>
          <a:pPr algn="ctr"/>
          <a:endParaRPr lang="en-US"/>
        </a:p>
      </dgm:t>
    </dgm:pt>
    <dgm:pt modelId="{07D44C80-EFFB-4F98-9577-564D67818F92}" type="pres">
      <dgm:prSet presAssocID="{26691316-6F79-4858-979F-B01BCB5FDC44}" presName="compositeShape" presStyleCnt="0">
        <dgm:presLayoutVars>
          <dgm:dir/>
          <dgm:resizeHandles/>
        </dgm:presLayoutVars>
      </dgm:prSet>
      <dgm:spPr/>
    </dgm:pt>
    <dgm:pt modelId="{4DB1468A-AF6D-4A44-9631-4ABC8DECE10D}" type="pres">
      <dgm:prSet presAssocID="{26691316-6F79-4858-979F-B01BCB5FDC44}" presName="pyramid" presStyleLbl="node1" presStyleIdx="0" presStyleCnt="1" custLinFactNeighborX="-6480" custLinFactNeighborY="0"/>
      <dgm:spPr/>
    </dgm:pt>
    <dgm:pt modelId="{C6DDBC9E-498D-40E6-AE2B-339C196EDF54}" type="pres">
      <dgm:prSet presAssocID="{26691316-6F79-4858-979F-B01BCB5FDC44}" presName="theList" presStyleCnt="0"/>
      <dgm:spPr/>
    </dgm:pt>
    <dgm:pt modelId="{E634F4B2-5171-43CD-8163-B33219DD8CC9}" type="pres">
      <dgm:prSet presAssocID="{9AB86795-5901-4AED-A6B3-F631D2DBC756}" presName="aNode" presStyleLbl="fgAcc1" presStyleIdx="0" presStyleCnt="3" custScaleY="381041" custLinFactY="-55281" custLinFactNeighborY="-100000">
        <dgm:presLayoutVars>
          <dgm:bulletEnabled val="1"/>
        </dgm:presLayoutVars>
      </dgm:prSet>
      <dgm:spPr/>
      <dgm:t>
        <a:bodyPr/>
        <a:lstStyle/>
        <a:p>
          <a:endParaRPr lang="en-US"/>
        </a:p>
      </dgm:t>
    </dgm:pt>
    <dgm:pt modelId="{E9ED128A-0635-4422-9BE7-B2127225437D}" type="pres">
      <dgm:prSet presAssocID="{9AB86795-5901-4AED-A6B3-F631D2DBC756}" presName="aSpace" presStyleCnt="0"/>
      <dgm:spPr/>
    </dgm:pt>
    <dgm:pt modelId="{45456A2F-150F-4EB8-B546-AC4744BC0EB3}" type="pres">
      <dgm:prSet presAssocID="{758F75EA-3868-45FE-98C2-4A8D7EAE1B19}" presName="aNode" presStyleLbl="fgAcc1" presStyleIdx="1" presStyleCnt="3" custScaleY="430158" custLinFactNeighborX="-625" custLinFactNeighborY="-42527">
        <dgm:presLayoutVars>
          <dgm:bulletEnabled val="1"/>
        </dgm:presLayoutVars>
      </dgm:prSet>
      <dgm:spPr/>
      <dgm:t>
        <a:bodyPr/>
        <a:lstStyle/>
        <a:p>
          <a:endParaRPr lang="en-US"/>
        </a:p>
      </dgm:t>
    </dgm:pt>
    <dgm:pt modelId="{C6EB6FB5-2E75-42F6-B870-4EF598E2DAB6}" type="pres">
      <dgm:prSet presAssocID="{758F75EA-3868-45FE-98C2-4A8D7EAE1B19}" presName="aSpace" presStyleCnt="0"/>
      <dgm:spPr/>
    </dgm:pt>
    <dgm:pt modelId="{41C7320D-3125-496B-9B3C-7252DE6CED75}" type="pres">
      <dgm:prSet presAssocID="{F4DF2B5F-D8A5-411F-941A-602588A28CB1}" presName="aNode" presStyleLbl="fgAcc1" presStyleIdx="2" presStyleCnt="3" custScaleY="501951" custLinFactY="73851" custLinFactNeighborX="-313" custLinFactNeighborY="100000">
        <dgm:presLayoutVars>
          <dgm:bulletEnabled val="1"/>
        </dgm:presLayoutVars>
      </dgm:prSet>
      <dgm:spPr/>
      <dgm:t>
        <a:bodyPr/>
        <a:lstStyle/>
        <a:p>
          <a:endParaRPr lang="en-US"/>
        </a:p>
      </dgm:t>
    </dgm:pt>
    <dgm:pt modelId="{26AEAFEB-38DD-465E-ABA5-9CBC0039F612}" type="pres">
      <dgm:prSet presAssocID="{F4DF2B5F-D8A5-411F-941A-602588A28CB1}" presName="aSpace" presStyleCnt="0"/>
      <dgm:spPr/>
    </dgm:pt>
  </dgm:ptLst>
  <dgm:cxnLst>
    <dgm:cxn modelId="{DD74251D-3F92-4A43-8DF4-D2F38312AF7E}" type="presOf" srcId="{9AB86795-5901-4AED-A6B3-F631D2DBC756}" destId="{E634F4B2-5171-43CD-8163-B33219DD8CC9}" srcOrd="0" destOrd="0" presId="urn:microsoft.com/office/officeart/2005/8/layout/pyramid2"/>
    <dgm:cxn modelId="{9B14CC1F-604E-0648-B035-BDFC0C45E731}" type="presOf" srcId="{26691316-6F79-4858-979F-B01BCB5FDC44}" destId="{07D44C80-EFFB-4F98-9577-564D67818F92}" srcOrd="0" destOrd="0" presId="urn:microsoft.com/office/officeart/2005/8/layout/pyramid2"/>
    <dgm:cxn modelId="{0E372C10-A3F4-42F0-85BD-06E904C9381D}" srcId="{26691316-6F79-4858-979F-B01BCB5FDC44}" destId="{9AB86795-5901-4AED-A6B3-F631D2DBC756}" srcOrd="0" destOrd="0" parTransId="{D6AD0F67-2EE4-4947-800B-5705680B044A}" sibTransId="{3327B7CE-AEC3-4CCD-8305-3E0D79CF476D}"/>
    <dgm:cxn modelId="{BE139FED-7B3F-4FD1-BD6F-FDE2408F3A32}" srcId="{26691316-6F79-4858-979F-B01BCB5FDC44}" destId="{758F75EA-3868-45FE-98C2-4A8D7EAE1B19}" srcOrd="1" destOrd="0" parTransId="{279465F8-87CC-4E58-B519-23DF715A2280}" sibTransId="{DB8F523C-BEC3-4221-AB52-B0EC52A82693}"/>
    <dgm:cxn modelId="{93575A82-2B12-D04E-9FE6-66806BAB9D9F}" type="presOf" srcId="{758F75EA-3868-45FE-98C2-4A8D7EAE1B19}" destId="{45456A2F-150F-4EB8-B546-AC4744BC0EB3}" srcOrd="0" destOrd="0" presId="urn:microsoft.com/office/officeart/2005/8/layout/pyramid2"/>
    <dgm:cxn modelId="{AD4230A7-8169-1348-81C2-0BA80704B493}" type="presOf" srcId="{F4DF2B5F-D8A5-411F-941A-602588A28CB1}" destId="{41C7320D-3125-496B-9B3C-7252DE6CED75}" srcOrd="0" destOrd="0" presId="urn:microsoft.com/office/officeart/2005/8/layout/pyramid2"/>
    <dgm:cxn modelId="{467AA9D8-6382-47F5-9D21-E871A99DABFF}" srcId="{26691316-6F79-4858-979F-B01BCB5FDC44}" destId="{F4DF2B5F-D8A5-411F-941A-602588A28CB1}" srcOrd="2" destOrd="0" parTransId="{CF685A0C-C0FB-494C-B827-2405FE4FABB3}" sibTransId="{EECC4D19-C163-4307-9701-64DF52E2714F}"/>
    <dgm:cxn modelId="{9B865634-DD6D-E541-BD40-705B7E0D5AF2}" type="presParOf" srcId="{07D44C80-EFFB-4F98-9577-564D67818F92}" destId="{4DB1468A-AF6D-4A44-9631-4ABC8DECE10D}" srcOrd="0" destOrd="0" presId="urn:microsoft.com/office/officeart/2005/8/layout/pyramid2"/>
    <dgm:cxn modelId="{11E404D3-BDD8-1043-8D9E-71F4931E8B11}" type="presParOf" srcId="{07D44C80-EFFB-4F98-9577-564D67818F92}" destId="{C6DDBC9E-498D-40E6-AE2B-339C196EDF54}" srcOrd="1" destOrd="0" presId="urn:microsoft.com/office/officeart/2005/8/layout/pyramid2"/>
    <dgm:cxn modelId="{1421A292-68AC-4944-AF06-87D3FDE2747F}" type="presParOf" srcId="{C6DDBC9E-498D-40E6-AE2B-339C196EDF54}" destId="{E634F4B2-5171-43CD-8163-B33219DD8CC9}" srcOrd="0" destOrd="0" presId="urn:microsoft.com/office/officeart/2005/8/layout/pyramid2"/>
    <dgm:cxn modelId="{7C63E390-3D97-3547-99E0-C4BDF7605A38}" type="presParOf" srcId="{C6DDBC9E-498D-40E6-AE2B-339C196EDF54}" destId="{E9ED128A-0635-4422-9BE7-B2127225437D}" srcOrd="1" destOrd="0" presId="urn:microsoft.com/office/officeart/2005/8/layout/pyramid2"/>
    <dgm:cxn modelId="{3E27BB3F-FDCB-A148-9A64-9C8245C6CA06}" type="presParOf" srcId="{C6DDBC9E-498D-40E6-AE2B-339C196EDF54}" destId="{45456A2F-150F-4EB8-B546-AC4744BC0EB3}" srcOrd="2" destOrd="0" presId="urn:microsoft.com/office/officeart/2005/8/layout/pyramid2"/>
    <dgm:cxn modelId="{0466213E-0117-1248-85AF-F0C6227C9C5B}" type="presParOf" srcId="{C6DDBC9E-498D-40E6-AE2B-339C196EDF54}" destId="{C6EB6FB5-2E75-42F6-B870-4EF598E2DAB6}" srcOrd="3" destOrd="0" presId="urn:microsoft.com/office/officeart/2005/8/layout/pyramid2"/>
    <dgm:cxn modelId="{68A1469C-1D4A-0242-8F42-14B88F58A09D}" type="presParOf" srcId="{C6DDBC9E-498D-40E6-AE2B-339C196EDF54}" destId="{41C7320D-3125-496B-9B3C-7252DE6CED75}" srcOrd="4" destOrd="0" presId="urn:microsoft.com/office/officeart/2005/8/layout/pyramid2"/>
    <dgm:cxn modelId="{628D2C12-12A9-1742-9F06-D3B457ABBCE1}" type="presParOf" srcId="{C6DDBC9E-498D-40E6-AE2B-339C196EDF54}" destId="{26AEAFEB-38DD-465E-ABA5-9CBC0039F61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5B31A-E859-4D31-833A-D3F64ED76855}"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C2B4FD3F-26CB-4D92-BB2E-BD9E7306B142}">
      <dgm:prSet phldrT="[Text]"/>
      <dgm:spPr/>
      <dgm:t>
        <a:bodyPr/>
        <a:lstStyle/>
        <a:p>
          <a:r>
            <a:rPr lang="en-US" dirty="0"/>
            <a:t>Skill deficit</a:t>
          </a:r>
        </a:p>
      </dgm:t>
    </dgm:pt>
    <dgm:pt modelId="{BCD83DD4-7922-477E-AD7B-23789DEA08A1}" type="parTrans" cxnId="{1D44A792-E52B-41ED-BFB5-3486AEE2CE80}">
      <dgm:prSet/>
      <dgm:spPr/>
      <dgm:t>
        <a:bodyPr/>
        <a:lstStyle/>
        <a:p>
          <a:endParaRPr lang="en-US"/>
        </a:p>
      </dgm:t>
    </dgm:pt>
    <dgm:pt modelId="{C226461B-9BD6-499A-A3F0-570433AAE7AD}" type="sibTrans" cxnId="{1D44A792-E52B-41ED-BFB5-3486AEE2CE80}">
      <dgm:prSet/>
      <dgm:spPr/>
      <dgm:t>
        <a:bodyPr/>
        <a:lstStyle/>
        <a:p>
          <a:endParaRPr lang="en-US"/>
        </a:p>
      </dgm:t>
    </dgm:pt>
    <dgm:pt modelId="{0D59C29F-5A12-4C08-A74B-6369C32B62FD}">
      <dgm:prSet phldrT="[Text]"/>
      <dgm:spPr/>
      <dgm:t>
        <a:bodyPr/>
        <a:lstStyle/>
        <a:p>
          <a:r>
            <a:rPr lang="en-US" dirty="0"/>
            <a:t>Avoidance behavior</a:t>
          </a:r>
        </a:p>
      </dgm:t>
    </dgm:pt>
    <dgm:pt modelId="{0CB043F7-8E14-47AB-8D4E-4B1E35426689}" type="parTrans" cxnId="{27BBFED1-4159-48F9-8095-D6C0570ED82B}">
      <dgm:prSet/>
      <dgm:spPr/>
      <dgm:t>
        <a:bodyPr/>
        <a:lstStyle/>
        <a:p>
          <a:endParaRPr lang="en-US"/>
        </a:p>
      </dgm:t>
    </dgm:pt>
    <dgm:pt modelId="{D89EABB1-BA14-4CA2-A973-E3E1392C5BD6}" type="sibTrans" cxnId="{27BBFED1-4159-48F9-8095-D6C0570ED82B}">
      <dgm:prSet/>
      <dgm:spPr/>
      <dgm:t>
        <a:bodyPr/>
        <a:lstStyle/>
        <a:p>
          <a:endParaRPr lang="en-US"/>
        </a:p>
      </dgm:t>
    </dgm:pt>
    <dgm:pt modelId="{5BC44058-68AA-44FF-808F-D752933ED91F}">
      <dgm:prSet phldrT="[Text]"/>
      <dgm:spPr/>
      <dgm:t>
        <a:bodyPr/>
        <a:lstStyle/>
        <a:p>
          <a:r>
            <a:rPr lang="en-US" dirty="0"/>
            <a:t>Removal from task </a:t>
          </a:r>
        </a:p>
      </dgm:t>
    </dgm:pt>
    <dgm:pt modelId="{1D1A6125-0DF9-40D7-8839-E84128656796}" type="parTrans" cxnId="{1772F87E-6B2D-480F-AB94-CCD668CDC026}">
      <dgm:prSet/>
      <dgm:spPr/>
      <dgm:t>
        <a:bodyPr/>
        <a:lstStyle/>
        <a:p>
          <a:endParaRPr lang="en-US"/>
        </a:p>
      </dgm:t>
    </dgm:pt>
    <dgm:pt modelId="{87910E7D-CAA5-4DD5-95BD-24A790FC81B8}" type="sibTrans" cxnId="{1772F87E-6B2D-480F-AB94-CCD668CDC026}">
      <dgm:prSet/>
      <dgm:spPr/>
      <dgm:t>
        <a:bodyPr/>
        <a:lstStyle/>
        <a:p>
          <a:endParaRPr lang="en-US"/>
        </a:p>
      </dgm:t>
    </dgm:pt>
    <dgm:pt modelId="{FE73BC69-0BE5-4AC7-93F5-555AF014B5D7}" type="pres">
      <dgm:prSet presAssocID="{9A75B31A-E859-4D31-833A-D3F64ED76855}" presName="cycle" presStyleCnt="0">
        <dgm:presLayoutVars>
          <dgm:dir/>
          <dgm:resizeHandles val="exact"/>
        </dgm:presLayoutVars>
      </dgm:prSet>
      <dgm:spPr/>
      <dgm:t>
        <a:bodyPr/>
        <a:lstStyle/>
        <a:p>
          <a:endParaRPr lang="en-US"/>
        </a:p>
      </dgm:t>
    </dgm:pt>
    <dgm:pt modelId="{B95BD2D4-2D18-4F4D-BDA8-B7FC6310726D}" type="pres">
      <dgm:prSet presAssocID="{C2B4FD3F-26CB-4D92-BB2E-BD9E7306B142}" presName="node" presStyleLbl="node1" presStyleIdx="0" presStyleCnt="3">
        <dgm:presLayoutVars>
          <dgm:bulletEnabled val="1"/>
        </dgm:presLayoutVars>
      </dgm:prSet>
      <dgm:spPr/>
      <dgm:t>
        <a:bodyPr/>
        <a:lstStyle/>
        <a:p>
          <a:endParaRPr lang="en-US"/>
        </a:p>
      </dgm:t>
    </dgm:pt>
    <dgm:pt modelId="{27144895-24A7-47E7-B89C-20D34B4E7960}" type="pres">
      <dgm:prSet presAssocID="{C2B4FD3F-26CB-4D92-BB2E-BD9E7306B142}" presName="spNode" presStyleCnt="0"/>
      <dgm:spPr/>
    </dgm:pt>
    <dgm:pt modelId="{AB53C654-5827-43DC-B390-9ECEBA933AC9}" type="pres">
      <dgm:prSet presAssocID="{C226461B-9BD6-499A-A3F0-570433AAE7AD}" presName="sibTrans" presStyleLbl="sibTrans1D1" presStyleIdx="0" presStyleCnt="3"/>
      <dgm:spPr/>
      <dgm:t>
        <a:bodyPr/>
        <a:lstStyle/>
        <a:p>
          <a:endParaRPr lang="en-US"/>
        </a:p>
      </dgm:t>
    </dgm:pt>
    <dgm:pt modelId="{39FA1854-3DFD-4BE0-BDEE-D4371F7378C6}" type="pres">
      <dgm:prSet presAssocID="{0D59C29F-5A12-4C08-A74B-6369C32B62FD}" presName="node" presStyleLbl="node1" presStyleIdx="1" presStyleCnt="3">
        <dgm:presLayoutVars>
          <dgm:bulletEnabled val="1"/>
        </dgm:presLayoutVars>
      </dgm:prSet>
      <dgm:spPr/>
      <dgm:t>
        <a:bodyPr/>
        <a:lstStyle/>
        <a:p>
          <a:endParaRPr lang="en-US"/>
        </a:p>
      </dgm:t>
    </dgm:pt>
    <dgm:pt modelId="{3EF8662C-95F8-41FD-884F-BB864D7085E0}" type="pres">
      <dgm:prSet presAssocID="{0D59C29F-5A12-4C08-A74B-6369C32B62FD}" presName="spNode" presStyleCnt="0"/>
      <dgm:spPr/>
    </dgm:pt>
    <dgm:pt modelId="{BC879C71-577C-4A2D-902D-C800B273B2B4}" type="pres">
      <dgm:prSet presAssocID="{D89EABB1-BA14-4CA2-A973-E3E1392C5BD6}" presName="sibTrans" presStyleLbl="sibTrans1D1" presStyleIdx="1" presStyleCnt="3"/>
      <dgm:spPr/>
      <dgm:t>
        <a:bodyPr/>
        <a:lstStyle/>
        <a:p>
          <a:endParaRPr lang="en-US"/>
        </a:p>
      </dgm:t>
    </dgm:pt>
    <dgm:pt modelId="{9CBB170E-5C7F-4364-87AF-86303AB363B5}" type="pres">
      <dgm:prSet presAssocID="{5BC44058-68AA-44FF-808F-D752933ED91F}" presName="node" presStyleLbl="node1" presStyleIdx="2" presStyleCnt="3">
        <dgm:presLayoutVars>
          <dgm:bulletEnabled val="1"/>
        </dgm:presLayoutVars>
      </dgm:prSet>
      <dgm:spPr/>
      <dgm:t>
        <a:bodyPr/>
        <a:lstStyle/>
        <a:p>
          <a:endParaRPr lang="en-US"/>
        </a:p>
      </dgm:t>
    </dgm:pt>
    <dgm:pt modelId="{358846E4-67B9-4654-AED3-65F4EF6CC924}" type="pres">
      <dgm:prSet presAssocID="{5BC44058-68AA-44FF-808F-D752933ED91F}" presName="spNode" presStyleCnt="0"/>
      <dgm:spPr/>
    </dgm:pt>
    <dgm:pt modelId="{60A2A061-E084-4568-A2A8-DD3B73097A6D}" type="pres">
      <dgm:prSet presAssocID="{87910E7D-CAA5-4DD5-95BD-24A790FC81B8}" presName="sibTrans" presStyleLbl="sibTrans1D1" presStyleIdx="2" presStyleCnt="3"/>
      <dgm:spPr/>
      <dgm:t>
        <a:bodyPr/>
        <a:lstStyle/>
        <a:p>
          <a:endParaRPr lang="en-US"/>
        </a:p>
      </dgm:t>
    </dgm:pt>
  </dgm:ptLst>
  <dgm:cxnLst>
    <dgm:cxn modelId="{DD344DFC-A1EC-4B07-8CF0-FE2D3E06D184}" type="presOf" srcId="{9A75B31A-E859-4D31-833A-D3F64ED76855}" destId="{FE73BC69-0BE5-4AC7-93F5-555AF014B5D7}" srcOrd="0" destOrd="0" presId="urn:microsoft.com/office/officeart/2005/8/layout/cycle5"/>
    <dgm:cxn modelId="{4D8E52B1-673A-41B2-9EF1-7AED8EA83A98}" type="presOf" srcId="{5BC44058-68AA-44FF-808F-D752933ED91F}" destId="{9CBB170E-5C7F-4364-87AF-86303AB363B5}" srcOrd="0" destOrd="0" presId="urn:microsoft.com/office/officeart/2005/8/layout/cycle5"/>
    <dgm:cxn modelId="{27BBFED1-4159-48F9-8095-D6C0570ED82B}" srcId="{9A75B31A-E859-4D31-833A-D3F64ED76855}" destId="{0D59C29F-5A12-4C08-A74B-6369C32B62FD}" srcOrd="1" destOrd="0" parTransId="{0CB043F7-8E14-47AB-8D4E-4B1E35426689}" sibTransId="{D89EABB1-BA14-4CA2-A973-E3E1392C5BD6}"/>
    <dgm:cxn modelId="{40717F42-84D2-4684-8EBB-CE4B7B83B8C3}" type="presOf" srcId="{D89EABB1-BA14-4CA2-A973-E3E1392C5BD6}" destId="{BC879C71-577C-4A2D-902D-C800B273B2B4}" srcOrd="0" destOrd="0" presId="urn:microsoft.com/office/officeart/2005/8/layout/cycle5"/>
    <dgm:cxn modelId="{3B1B1CAF-D807-40BF-981E-871DB0D0C746}" type="presOf" srcId="{0D59C29F-5A12-4C08-A74B-6369C32B62FD}" destId="{39FA1854-3DFD-4BE0-BDEE-D4371F7378C6}" srcOrd="0" destOrd="0" presId="urn:microsoft.com/office/officeart/2005/8/layout/cycle5"/>
    <dgm:cxn modelId="{29DBA6BF-3D25-4D95-92D0-2BA2B3D5C455}" type="presOf" srcId="{87910E7D-CAA5-4DD5-95BD-24A790FC81B8}" destId="{60A2A061-E084-4568-A2A8-DD3B73097A6D}" srcOrd="0" destOrd="0" presId="urn:microsoft.com/office/officeart/2005/8/layout/cycle5"/>
    <dgm:cxn modelId="{535F6854-2E75-4DF1-A34D-5CCED1412E0E}" type="presOf" srcId="{C226461B-9BD6-499A-A3F0-570433AAE7AD}" destId="{AB53C654-5827-43DC-B390-9ECEBA933AC9}" srcOrd="0" destOrd="0" presId="urn:microsoft.com/office/officeart/2005/8/layout/cycle5"/>
    <dgm:cxn modelId="{1D44A792-E52B-41ED-BFB5-3486AEE2CE80}" srcId="{9A75B31A-E859-4D31-833A-D3F64ED76855}" destId="{C2B4FD3F-26CB-4D92-BB2E-BD9E7306B142}" srcOrd="0" destOrd="0" parTransId="{BCD83DD4-7922-477E-AD7B-23789DEA08A1}" sibTransId="{C226461B-9BD6-499A-A3F0-570433AAE7AD}"/>
    <dgm:cxn modelId="{1772F87E-6B2D-480F-AB94-CCD668CDC026}" srcId="{9A75B31A-E859-4D31-833A-D3F64ED76855}" destId="{5BC44058-68AA-44FF-808F-D752933ED91F}" srcOrd="2" destOrd="0" parTransId="{1D1A6125-0DF9-40D7-8839-E84128656796}" sibTransId="{87910E7D-CAA5-4DD5-95BD-24A790FC81B8}"/>
    <dgm:cxn modelId="{5A7B32BF-67C6-4B9C-96C3-65E1C8CF573B}" type="presOf" srcId="{C2B4FD3F-26CB-4D92-BB2E-BD9E7306B142}" destId="{B95BD2D4-2D18-4F4D-BDA8-B7FC6310726D}" srcOrd="0" destOrd="0" presId="urn:microsoft.com/office/officeart/2005/8/layout/cycle5"/>
    <dgm:cxn modelId="{0CE379BB-528B-4146-A082-0D265A1775EC}" type="presParOf" srcId="{FE73BC69-0BE5-4AC7-93F5-555AF014B5D7}" destId="{B95BD2D4-2D18-4F4D-BDA8-B7FC6310726D}" srcOrd="0" destOrd="0" presId="urn:microsoft.com/office/officeart/2005/8/layout/cycle5"/>
    <dgm:cxn modelId="{6B9E0044-80A3-4FFC-9928-84113C087B4C}" type="presParOf" srcId="{FE73BC69-0BE5-4AC7-93F5-555AF014B5D7}" destId="{27144895-24A7-47E7-B89C-20D34B4E7960}" srcOrd="1" destOrd="0" presId="urn:microsoft.com/office/officeart/2005/8/layout/cycle5"/>
    <dgm:cxn modelId="{22E5D7FC-62D6-4913-92D4-54F509671AA8}" type="presParOf" srcId="{FE73BC69-0BE5-4AC7-93F5-555AF014B5D7}" destId="{AB53C654-5827-43DC-B390-9ECEBA933AC9}" srcOrd="2" destOrd="0" presId="urn:microsoft.com/office/officeart/2005/8/layout/cycle5"/>
    <dgm:cxn modelId="{E9B69E9B-64F7-401F-B2EA-E7152C62CAF0}" type="presParOf" srcId="{FE73BC69-0BE5-4AC7-93F5-555AF014B5D7}" destId="{39FA1854-3DFD-4BE0-BDEE-D4371F7378C6}" srcOrd="3" destOrd="0" presId="urn:microsoft.com/office/officeart/2005/8/layout/cycle5"/>
    <dgm:cxn modelId="{1180708E-57CA-4958-8940-08A63A7A22FA}" type="presParOf" srcId="{FE73BC69-0BE5-4AC7-93F5-555AF014B5D7}" destId="{3EF8662C-95F8-41FD-884F-BB864D7085E0}" srcOrd="4" destOrd="0" presId="urn:microsoft.com/office/officeart/2005/8/layout/cycle5"/>
    <dgm:cxn modelId="{0E189A09-EB5C-462C-B550-3D96DE5A5932}" type="presParOf" srcId="{FE73BC69-0BE5-4AC7-93F5-555AF014B5D7}" destId="{BC879C71-577C-4A2D-902D-C800B273B2B4}" srcOrd="5" destOrd="0" presId="urn:microsoft.com/office/officeart/2005/8/layout/cycle5"/>
    <dgm:cxn modelId="{10F8CEDD-C9A7-48CD-8C06-877E10926099}" type="presParOf" srcId="{FE73BC69-0BE5-4AC7-93F5-555AF014B5D7}" destId="{9CBB170E-5C7F-4364-87AF-86303AB363B5}" srcOrd="6" destOrd="0" presId="urn:microsoft.com/office/officeart/2005/8/layout/cycle5"/>
    <dgm:cxn modelId="{B6083076-6C44-4A63-86C4-7B984E5DCF14}" type="presParOf" srcId="{FE73BC69-0BE5-4AC7-93F5-555AF014B5D7}" destId="{358846E4-67B9-4654-AED3-65F4EF6CC924}" srcOrd="7" destOrd="0" presId="urn:microsoft.com/office/officeart/2005/8/layout/cycle5"/>
    <dgm:cxn modelId="{615C4E02-50CA-4898-BF12-9D80C5DB135D}" type="presParOf" srcId="{FE73BC69-0BE5-4AC7-93F5-555AF014B5D7}" destId="{60A2A061-E084-4568-A2A8-DD3B73097A6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CBCAB-7537-4D5C-9C61-5DFADE89EE5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56B64E7-B795-4BF5-9FDD-D51CC22A6AE1}">
      <dgm:prSet phldrT="[Text]"/>
      <dgm:spPr>
        <a:solidFill>
          <a:schemeClr val="tx2">
            <a:lumMod val="20000"/>
            <a:lumOff val="80000"/>
            <a:alpha val="50000"/>
          </a:schemeClr>
        </a:solidFill>
      </dgm:spPr>
      <dgm:t>
        <a:bodyPr/>
        <a:lstStyle/>
        <a:p>
          <a:r>
            <a:rPr lang="en-US" dirty="0"/>
            <a:t>Change dosage or time</a:t>
          </a:r>
        </a:p>
      </dgm:t>
    </dgm:pt>
    <dgm:pt modelId="{F07A03D5-4F5B-4D97-BD84-934086D03B39}" type="parTrans" cxnId="{9EBA016A-911B-4378-9F10-2DD8990B062C}">
      <dgm:prSet/>
      <dgm:spPr/>
      <dgm:t>
        <a:bodyPr/>
        <a:lstStyle/>
        <a:p>
          <a:endParaRPr lang="en-US"/>
        </a:p>
      </dgm:t>
    </dgm:pt>
    <dgm:pt modelId="{5EB369AD-A556-405F-BFAF-3B8CE8F56C51}" type="sibTrans" cxnId="{9EBA016A-911B-4378-9F10-2DD8990B062C}">
      <dgm:prSet/>
      <dgm:spPr/>
      <dgm:t>
        <a:bodyPr/>
        <a:lstStyle/>
        <a:p>
          <a:endParaRPr lang="en-US"/>
        </a:p>
      </dgm:t>
    </dgm:pt>
    <dgm:pt modelId="{B342F71C-0935-494C-B638-D9E60026882A}">
      <dgm:prSet phldrT="[Text]"/>
      <dgm:spPr>
        <a:solidFill>
          <a:schemeClr val="accent1">
            <a:lumMod val="40000"/>
            <a:lumOff val="60000"/>
            <a:alpha val="50000"/>
          </a:schemeClr>
        </a:solidFill>
      </dgm:spPr>
      <dgm:t>
        <a:bodyPr/>
        <a:lstStyle/>
        <a:p>
          <a:r>
            <a:rPr lang="en-US" dirty="0"/>
            <a:t>Change the learning environment to promote attention and engagement</a:t>
          </a:r>
        </a:p>
      </dgm:t>
    </dgm:pt>
    <dgm:pt modelId="{CDFCF50A-AF0F-4B05-91F3-F3F0F8506C50}" type="parTrans" cxnId="{A1A4C45D-158F-4580-A78B-00BE4DCD6476}">
      <dgm:prSet/>
      <dgm:spPr/>
      <dgm:t>
        <a:bodyPr/>
        <a:lstStyle/>
        <a:p>
          <a:endParaRPr lang="en-US"/>
        </a:p>
      </dgm:t>
    </dgm:pt>
    <dgm:pt modelId="{A3B363B6-2EEF-4FC8-AAF0-4EC271F4DD0C}" type="sibTrans" cxnId="{A1A4C45D-158F-4580-A78B-00BE4DCD6476}">
      <dgm:prSet/>
      <dgm:spPr/>
      <dgm:t>
        <a:bodyPr/>
        <a:lstStyle/>
        <a:p>
          <a:endParaRPr lang="en-US"/>
        </a:p>
      </dgm:t>
    </dgm:pt>
    <dgm:pt modelId="{9E5BB7A4-58EB-4DA3-AC83-ED53C1CC37C1}">
      <dgm:prSet phldrT="[Text]"/>
      <dgm:spPr>
        <a:solidFill>
          <a:schemeClr val="tx2">
            <a:lumMod val="75000"/>
            <a:alpha val="50000"/>
          </a:schemeClr>
        </a:solidFill>
      </dgm:spPr>
      <dgm:t>
        <a:bodyPr/>
        <a:lstStyle/>
        <a:p>
          <a:r>
            <a:rPr lang="en-US" dirty="0"/>
            <a:t>Combine cognitive processing strategies with academic learning</a:t>
          </a:r>
        </a:p>
      </dgm:t>
    </dgm:pt>
    <dgm:pt modelId="{FA3E9BA6-ECB0-441D-9094-F87ACB1BBEDF}" type="parTrans" cxnId="{461ED3D4-21A3-4934-9D2D-42EB3DB4E53D}">
      <dgm:prSet/>
      <dgm:spPr/>
      <dgm:t>
        <a:bodyPr/>
        <a:lstStyle/>
        <a:p>
          <a:endParaRPr lang="en-US"/>
        </a:p>
      </dgm:t>
    </dgm:pt>
    <dgm:pt modelId="{6E07F294-BFF2-44F9-8033-77F6D8959DC8}" type="sibTrans" cxnId="{461ED3D4-21A3-4934-9D2D-42EB3DB4E53D}">
      <dgm:prSet/>
      <dgm:spPr/>
      <dgm:t>
        <a:bodyPr/>
        <a:lstStyle/>
        <a:p>
          <a:endParaRPr lang="en-US"/>
        </a:p>
      </dgm:t>
    </dgm:pt>
    <dgm:pt modelId="{125F6EC5-268D-4871-A1F4-8B35C2B627CF}">
      <dgm:prSet phldrT="[Text]"/>
      <dgm:spPr>
        <a:solidFill>
          <a:schemeClr val="tx2">
            <a:lumMod val="75000"/>
            <a:alpha val="80000"/>
          </a:schemeClr>
        </a:solidFill>
      </dgm:spPr>
      <dgm:t>
        <a:bodyPr/>
        <a:lstStyle/>
        <a:p>
          <a:r>
            <a:rPr lang="en-US" dirty="0"/>
            <a:t>Modify delivery of instruction </a:t>
          </a:r>
        </a:p>
      </dgm:t>
    </dgm:pt>
    <dgm:pt modelId="{64E0C60F-19C2-4DA0-8A69-973BF767D2CA}" type="parTrans" cxnId="{95C7A00A-F59D-409F-B7FD-741E877681E1}">
      <dgm:prSet/>
      <dgm:spPr/>
      <dgm:t>
        <a:bodyPr/>
        <a:lstStyle/>
        <a:p>
          <a:endParaRPr lang="en-US"/>
        </a:p>
      </dgm:t>
    </dgm:pt>
    <dgm:pt modelId="{E990EA91-0F87-49B6-A1E2-4C7793F5ABD8}" type="sibTrans" cxnId="{95C7A00A-F59D-409F-B7FD-741E877681E1}">
      <dgm:prSet/>
      <dgm:spPr/>
      <dgm:t>
        <a:bodyPr/>
        <a:lstStyle/>
        <a:p>
          <a:endParaRPr lang="en-US"/>
        </a:p>
      </dgm:t>
    </dgm:pt>
    <dgm:pt modelId="{AA2A4AF1-CA7E-411B-9E4D-2CE6633C23B2}" type="pres">
      <dgm:prSet presAssocID="{9A0CBCAB-7537-4D5C-9C61-5DFADE89EE5D}" presName="Name0" presStyleCnt="0">
        <dgm:presLayoutVars>
          <dgm:dir/>
          <dgm:resizeHandles val="exact"/>
        </dgm:presLayoutVars>
      </dgm:prSet>
      <dgm:spPr/>
      <dgm:t>
        <a:bodyPr/>
        <a:lstStyle/>
        <a:p>
          <a:endParaRPr lang="en-US"/>
        </a:p>
      </dgm:t>
    </dgm:pt>
    <dgm:pt modelId="{6CFBA4EF-3C46-49EC-9467-7DB11AD99409}" type="pres">
      <dgm:prSet presAssocID="{D56B64E7-B795-4BF5-9FDD-D51CC22A6AE1}" presName="Name5" presStyleLbl="vennNode1" presStyleIdx="0" presStyleCnt="4">
        <dgm:presLayoutVars>
          <dgm:bulletEnabled val="1"/>
        </dgm:presLayoutVars>
      </dgm:prSet>
      <dgm:spPr/>
      <dgm:t>
        <a:bodyPr/>
        <a:lstStyle/>
        <a:p>
          <a:endParaRPr lang="en-US"/>
        </a:p>
      </dgm:t>
    </dgm:pt>
    <dgm:pt modelId="{D9E0ECA3-4CDD-4231-BAC4-866C6B060E84}" type="pres">
      <dgm:prSet presAssocID="{5EB369AD-A556-405F-BFAF-3B8CE8F56C51}" presName="space" presStyleCnt="0"/>
      <dgm:spPr/>
    </dgm:pt>
    <dgm:pt modelId="{DF94FEE5-6127-4523-AFF5-FD5E8D6481E4}" type="pres">
      <dgm:prSet presAssocID="{B342F71C-0935-494C-B638-D9E60026882A}" presName="Name5" presStyleLbl="vennNode1" presStyleIdx="1" presStyleCnt="4">
        <dgm:presLayoutVars>
          <dgm:bulletEnabled val="1"/>
        </dgm:presLayoutVars>
      </dgm:prSet>
      <dgm:spPr/>
      <dgm:t>
        <a:bodyPr/>
        <a:lstStyle/>
        <a:p>
          <a:endParaRPr lang="en-US"/>
        </a:p>
      </dgm:t>
    </dgm:pt>
    <dgm:pt modelId="{769082DB-D953-4CFA-99E2-87A3C838658A}" type="pres">
      <dgm:prSet presAssocID="{A3B363B6-2EEF-4FC8-AAF0-4EC271F4DD0C}" presName="space" presStyleCnt="0"/>
      <dgm:spPr/>
    </dgm:pt>
    <dgm:pt modelId="{DB608E0E-55BB-4F28-8D26-FF5689F6849C}" type="pres">
      <dgm:prSet presAssocID="{9E5BB7A4-58EB-4DA3-AC83-ED53C1CC37C1}" presName="Name5" presStyleLbl="vennNode1" presStyleIdx="2" presStyleCnt="4" custLinFactNeighborX="20412" custLinFactNeighborY="2041">
        <dgm:presLayoutVars>
          <dgm:bulletEnabled val="1"/>
        </dgm:presLayoutVars>
      </dgm:prSet>
      <dgm:spPr/>
      <dgm:t>
        <a:bodyPr/>
        <a:lstStyle/>
        <a:p>
          <a:endParaRPr lang="en-US"/>
        </a:p>
      </dgm:t>
    </dgm:pt>
    <dgm:pt modelId="{5FB4FB49-A6C9-40B9-ADD8-CCA34B639604}" type="pres">
      <dgm:prSet presAssocID="{6E07F294-BFF2-44F9-8033-77F6D8959DC8}" presName="space" presStyleCnt="0"/>
      <dgm:spPr/>
    </dgm:pt>
    <dgm:pt modelId="{24C803E8-95BE-4928-8CC8-23F854845D30}" type="pres">
      <dgm:prSet presAssocID="{125F6EC5-268D-4871-A1F4-8B35C2B627CF}" presName="Name5" presStyleLbl="vennNode1" presStyleIdx="3" presStyleCnt="4">
        <dgm:presLayoutVars>
          <dgm:bulletEnabled val="1"/>
        </dgm:presLayoutVars>
      </dgm:prSet>
      <dgm:spPr/>
      <dgm:t>
        <a:bodyPr/>
        <a:lstStyle/>
        <a:p>
          <a:endParaRPr lang="en-US"/>
        </a:p>
      </dgm:t>
    </dgm:pt>
  </dgm:ptLst>
  <dgm:cxnLst>
    <dgm:cxn modelId="{74FEE7CA-9D6F-4759-9C0F-1E54F25FF1E5}" type="presOf" srcId="{9E5BB7A4-58EB-4DA3-AC83-ED53C1CC37C1}" destId="{DB608E0E-55BB-4F28-8D26-FF5689F6849C}" srcOrd="0" destOrd="0" presId="urn:microsoft.com/office/officeart/2005/8/layout/venn3"/>
    <dgm:cxn modelId="{AFA06CD0-6338-4D6B-8B59-944541D40F23}" type="presOf" srcId="{125F6EC5-268D-4871-A1F4-8B35C2B627CF}" destId="{24C803E8-95BE-4928-8CC8-23F854845D30}" srcOrd="0" destOrd="0" presId="urn:microsoft.com/office/officeart/2005/8/layout/venn3"/>
    <dgm:cxn modelId="{565880D8-8948-45A4-843A-0A25E06B64FE}" type="presOf" srcId="{D56B64E7-B795-4BF5-9FDD-D51CC22A6AE1}" destId="{6CFBA4EF-3C46-49EC-9467-7DB11AD99409}" srcOrd="0" destOrd="0" presId="urn:microsoft.com/office/officeart/2005/8/layout/venn3"/>
    <dgm:cxn modelId="{9EBA016A-911B-4378-9F10-2DD8990B062C}" srcId="{9A0CBCAB-7537-4D5C-9C61-5DFADE89EE5D}" destId="{D56B64E7-B795-4BF5-9FDD-D51CC22A6AE1}" srcOrd="0" destOrd="0" parTransId="{F07A03D5-4F5B-4D97-BD84-934086D03B39}" sibTransId="{5EB369AD-A556-405F-BFAF-3B8CE8F56C51}"/>
    <dgm:cxn modelId="{1CABB731-335F-4EF8-8D55-720E8820712D}" type="presOf" srcId="{B342F71C-0935-494C-B638-D9E60026882A}" destId="{DF94FEE5-6127-4523-AFF5-FD5E8D6481E4}" srcOrd="0" destOrd="0" presId="urn:microsoft.com/office/officeart/2005/8/layout/venn3"/>
    <dgm:cxn modelId="{A1A4C45D-158F-4580-A78B-00BE4DCD6476}" srcId="{9A0CBCAB-7537-4D5C-9C61-5DFADE89EE5D}" destId="{B342F71C-0935-494C-B638-D9E60026882A}" srcOrd="1" destOrd="0" parTransId="{CDFCF50A-AF0F-4B05-91F3-F3F0F8506C50}" sibTransId="{A3B363B6-2EEF-4FC8-AAF0-4EC271F4DD0C}"/>
    <dgm:cxn modelId="{7D924971-C7B7-495F-80D9-B7098CAB715C}" type="presOf" srcId="{9A0CBCAB-7537-4D5C-9C61-5DFADE89EE5D}" destId="{AA2A4AF1-CA7E-411B-9E4D-2CE6633C23B2}" srcOrd="0" destOrd="0" presId="urn:microsoft.com/office/officeart/2005/8/layout/venn3"/>
    <dgm:cxn modelId="{95C7A00A-F59D-409F-B7FD-741E877681E1}" srcId="{9A0CBCAB-7537-4D5C-9C61-5DFADE89EE5D}" destId="{125F6EC5-268D-4871-A1F4-8B35C2B627CF}" srcOrd="3" destOrd="0" parTransId="{64E0C60F-19C2-4DA0-8A69-973BF767D2CA}" sibTransId="{E990EA91-0F87-49B6-A1E2-4C7793F5ABD8}"/>
    <dgm:cxn modelId="{461ED3D4-21A3-4934-9D2D-42EB3DB4E53D}" srcId="{9A0CBCAB-7537-4D5C-9C61-5DFADE89EE5D}" destId="{9E5BB7A4-58EB-4DA3-AC83-ED53C1CC37C1}" srcOrd="2" destOrd="0" parTransId="{FA3E9BA6-ECB0-441D-9094-F87ACB1BBEDF}" sibTransId="{6E07F294-BFF2-44F9-8033-77F6D8959DC8}"/>
    <dgm:cxn modelId="{56CFD811-B833-4ABD-8F1E-BCE72515CD9D}" type="presParOf" srcId="{AA2A4AF1-CA7E-411B-9E4D-2CE6633C23B2}" destId="{6CFBA4EF-3C46-49EC-9467-7DB11AD99409}" srcOrd="0" destOrd="0" presId="urn:microsoft.com/office/officeart/2005/8/layout/venn3"/>
    <dgm:cxn modelId="{22450C6B-92BE-4679-B1B2-17C925566EE1}" type="presParOf" srcId="{AA2A4AF1-CA7E-411B-9E4D-2CE6633C23B2}" destId="{D9E0ECA3-4CDD-4231-BAC4-866C6B060E84}" srcOrd="1" destOrd="0" presId="urn:microsoft.com/office/officeart/2005/8/layout/venn3"/>
    <dgm:cxn modelId="{72093B67-954D-4060-B068-621C1193CA8D}" type="presParOf" srcId="{AA2A4AF1-CA7E-411B-9E4D-2CE6633C23B2}" destId="{DF94FEE5-6127-4523-AFF5-FD5E8D6481E4}" srcOrd="2" destOrd="0" presId="urn:microsoft.com/office/officeart/2005/8/layout/venn3"/>
    <dgm:cxn modelId="{975182F2-9FAF-425D-BD81-D9E5D6247266}" type="presParOf" srcId="{AA2A4AF1-CA7E-411B-9E4D-2CE6633C23B2}" destId="{769082DB-D953-4CFA-99E2-87A3C838658A}" srcOrd="3" destOrd="0" presId="urn:microsoft.com/office/officeart/2005/8/layout/venn3"/>
    <dgm:cxn modelId="{1DB6084B-6E4B-4AB0-9342-C135987C4000}" type="presParOf" srcId="{AA2A4AF1-CA7E-411B-9E4D-2CE6633C23B2}" destId="{DB608E0E-55BB-4F28-8D26-FF5689F6849C}" srcOrd="4" destOrd="0" presId="urn:microsoft.com/office/officeart/2005/8/layout/venn3"/>
    <dgm:cxn modelId="{BC5B6641-5515-41F6-8E3C-11CEA1B55E46}" type="presParOf" srcId="{AA2A4AF1-CA7E-411B-9E4D-2CE6633C23B2}" destId="{5FB4FB49-A6C9-40B9-ADD8-CCA34B639604}" srcOrd="5" destOrd="0" presId="urn:microsoft.com/office/officeart/2005/8/layout/venn3"/>
    <dgm:cxn modelId="{D6E7448A-7FE8-4CA8-8821-F222270B064F}" type="presParOf" srcId="{AA2A4AF1-CA7E-411B-9E4D-2CE6633C23B2}" destId="{24C803E8-95BE-4928-8CC8-23F854845D3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1468A-AF6D-4A44-9631-4ABC8DECE10D}">
      <dsp:nvSpPr>
        <dsp:cNvPr id="0" name=""/>
        <dsp:cNvSpPr/>
      </dsp:nvSpPr>
      <dsp:spPr>
        <a:xfrm>
          <a:off x="459114" y="0"/>
          <a:ext cx="2479018" cy="4102873"/>
        </a:xfrm>
        <a:prstGeom prst="triangl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34F4B2-5171-43CD-8163-B33219DD8CC9}">
      <dsp:nvSpPr>
        <dsp:cNvPr id="0" name=""/>
        <dsp:cNvSpPr/>
      </dsp:nvSpPr>
      <dsp:spPr>
        <a:xfrm>
          <a:off x="1859263" y="247125"/>
          <a:ext cx="1611361" cy="925193"/>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Tier 3 (5%) </a:t>
          </a:r>
        </a:p>
        <a:p>
          <a:pPr lvl="0" algn="ctr" defTabSz="622300">
            <a:lnSpc>
              <a:spcPct val="90000"/>
            </a:lnSpc>
            <a:spcBef>
              <a:spcPct val="0"/>
            </a:spcBef>
            <a:spcAft>
              <a:spcPct val="35000"/>
            </a:spcAft>
          </a:pPr>
          <a:r>
            <a:rPr lang="en-US" sz="1400" kern="1200" dirty="0"/>
            <a:t>Functionally Based EBI</a:t>
          </a:r>
          <a:endParaRPr lang="en-US" sz="1000" kern="1200" dirty="0"/>
        </a:p>
      </dsp:txBody>
      <dsp:txXfrm>
        <a:off x="1904427" y="292289"/>
        <a:ext cx="1521033" cy="834865"/>
      </dsp:txXfrm>
    </dsp:sp>
    <dsp:sp modelId="{45456A2F-150F-4EB8-B546-AC4744BC0EB3}">
      <dsp:nvSpPr>
        <dsp:cNvPr id="0" name=""/>
        <dsp:cNvSpPr/>
      </dsp:nvSpPr>
      <dsp:spPr>
        <a:xfrm>
          <a:off x="1849192" y="1354338"/>
          <a:ext cx="1611361" cy="1044452"/>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Tier 2 (15%)</a:t>
          </a:r>
        </a:p>
        <a:p>
          <a:pPr lvl="0" algn="ctr" defTabSz="622300">
            <a:lnSpc>
              <a:spcPct val="90000"/>
            </a:lnSpc>
            <a:spcBef>
              <a:spcPct val="0"/>
            </a:spcBef>
            <a:spcAft>
              <a:spcPct val="35000"/>
            </a:spcAft>
          </a:pPr>
          <a:r>
            <a:rPr lang="en-US" sz="1400" kern="1200" dirty="0"/>
            <a:t>Functionally Related Small-Group and Individual EBI</a:t>
          </a:r>
        </a:p>
      </dsp:txBody>
      <dsp:txXfrm>
        <a:off x="1900178" y="1405324"/>
        <a:ext cx="1509389" cy="942480"/>
      </dsp:txXfrm>
    </dsp:sp>
    <dsp:sp modelId="{41C7320D-3125-496B-9B3C-7252DE6CED75}">
      <dsp:nvSpPr>
        <dsp:cNvPr id="0" name=""/>
        <dsp:cNvSpPr/>
      </dsp:nvSpPr>
      <dsp:spPr>
        <a:xfrm>
          <a:off x="1854220" y="2651715"/>
          <a:ext cx="1611361" cy="1218770"/>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Tier 1 (80%)</a:t>
          </a:r>
        </a:p>
        <a:p>
          <a:pPr lvl="0" algn="ctr" defTabSz="622300">
            <a:lnSpc>
              <a:spcPct val="90000"/>
            </a:lnSpc>
            <a:spcBef>
              <a:spcPct val="0"/>
            </a:spcBef>
            <a:spcAft>
              <a:spcPct val="35000"/>
            </a:spcAft>
          </a:pPr>
          <a:r>
            <a:rPr lang="en-US" sz="1400" kern="1200" dirty="0"/>
            <a:t>Evidence-Based Curricula</a:t>
          </a:r>
        </a:p>
      </dsp:txBody>
      <dsp:txXfrm>
        <a:off x="1913715" y="2711210"/>
        <a:ext cx="1492371" cy="1099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D2D4-2D18-4F4D-BDA8-B7FC6310726D}">
      <dsp:nvSpPr>
        <dsp:cNvPr id="0" name=""/>
        <dsp:cNvSpPr/>
      </dsp:nvSpPr>
      <dsp:spPr>
        <a:xfrm>
          <a:off x="1308736" y="1437"/>
          <a:ext cx="1275472" cy="8290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Skill deficit</a:t>
          </a:r>
        </a:p>
      </dsp:txBody>
      <dsp:txXfrm>
        <a:off x="1349207" y="41908"/>
        <a:ext cx="1194530" cy="748114"/>
      </dsp:txXfrm>
    </dsp:sp>
    <dsp:sp modelId="{AB53C654-5827-43DC-B390-9ECEBA933AC9}">
      <dsp:nvSpPr>
        <dsp:cNvPr id="0" name=""/>
        <dsp:cNvSpPr/>
      </dsp:nvSpPr>
      <dsp:spPr>
        <a:xfrm>
          <a:off x="841365" y="415965"/>
          <a:ext cx="2210215" cy="2210215"/>
        </a:xfrm>
        <a:custGeom>
          <a:avLst/>
          <a:gdLst/>
          <a:ahLst/>
          <a:cxnLst/>
          <a:rect l="0" t="0" r="0" b="0"/>
          <a:pathLst>
            <a:path>
              <a:moveTo>
                <a:pt x="1913821" y="351950"/>
              </a:moveTo>
              <a:arcTo wR="1105107" hR="1105107" stAng="19022229" swAng="230076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FA1854-3DFD-4BE0-BDEE-D4371F7378C6}">
      <dsp:nvSpPr>
        <dsp:cNvPr id="0" name=""/>
        <dsp:cNvSpPr/>
      </dsp:nvSpPr>
      <dsp:spPr>
        <a:xfrm>
          <a:off x="2265788" y="1659099"/>
          <a:ext cx="1275472" cy="8290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Avoidance behavior</a:t>
          </a:r>
        </a:p>
      </dsp:txBody>
      <dsp:txXfrm>
        <a:off x="2306259" y="1699570"/>
        <a:ext cx="1194530" cy="748114"/>
      </dsp:txXfrm>
    </dsp:sp>
    <dsp:sp modelId="{BC879C71-577C-4A2D-902D-C800B273B2B4}">
      <dsp:nvSpPr>
        <dsp:cNvPr id="0" name=""/>
        <dsp:cNvSpPr/>
      </dsp:nvSpPr>
      <dsp:spPr>
        <a:xfrm>
          <a:off x="841365" y="415965"/>
          <a:ext cx="2210215" cy="2210215"/>
        </a:xfrm>
        <a:custGeom>
          <a:avLst/>
          <a:gdLst/>
          <a:ahLst/>
          <a:cxnLst/>
          <a:rect l="0" t="0" r="0" b="0"/>
          <a:pathLst>
            <a:path>
              <a:moveTo>
                <a:pt x="1443886" y="2157007"/>
              </a:moveTo>
              <a:arcTo wR="1105107" hR="1105107" stAng="4328887" swAng="21422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BB170E-5C7F-4364-87AF-86303AB363B5}">
      <dsp:nvSpPr>
        <dsp:cNvPr id="0" name=""/>
        <dsp:cNvSpPr/>
      </dsp:nvSpPr>
      <dsp:spPr>
        <a:xfrm>
          <a:off x="351685" y="1659099"/>
          <a:ext cx="1275472" cy="8290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Removal from task </a:t>
          </a:r>
        </a:p>
      </dsp:txBody>
      <dsp:txXfrm>
        <a:off x="392156" y="1699570"/>
        <a:ext cx="1194530" cy="748114"/>
      </dsp:txXfrm>
    </dsp:sp>
    <dsp:sp modelId="{60A2A061-E084-4568-A2A8-DD3B73097A6D}">
      <dsp:nvSpPr>
        <dsp:cNvPr id="0" name=""/>
        <dsp:cNvSpPr/>
      </dsp:nvSpPr>
      <dsp:spPr>
        <a:xfrm>
          <a:off x="841365" y="415965"/>
          <a:ext cx="2210215" cy="2210215"/>
        </a:xfrm>
        <a:custGeom>
          <a:avLst/>
          <a:gdLst/>
          <a:ahLst/>
          <a:cxnLst/>
          <a:rect l="0" t="0" r="0" b="0"/>
          <a:pathLst>
            <a:path>
              <a:moveTo>
                <a:pt x="3585" y="1016155"/>
              </a:moveTo>
              <a:arcTo wR="1105107" hR="1105107" stAng="11077011" swAng="230076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0.47871</cdr:x>
      <cdr:y>0.65358</cdr:y>
    </cdr:from>
    <cdr:to>
      <cdr:x>0.66945</cdr:x>
      <cdr:y>0.78274</cdr:y>
    </cdr:to>
    <cdr:sp macro="" textlink="">
      <cdr:nvSpPr>
        <cdr:cNvPr id="2" name="TextBox 1"/>
        <cdr:cNvSpPr txBox="1"/>
      </cdr:nvSpPr>
      <cdr:spPr>
        <a:xfrm xmlns:a="http://schemas.openxmlformats.org/drawingml/2006/main">
          <a:off x="4134345" y="3270632"/>
          <a:ext cx="1647323" cy="6463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t>FBA</a:t>
          </a:r>
        </a:p>
        <a:p xmlns:a="http://schemas.openxmlformats.org/drawingml/2006/main">
          <a:r>
            <a:rPr lang="en-US" b="1" dirty="0"/>
            <a:t>Action Plan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804024-52DC-EB49-9AA7-6BD97DD00C15}" type="datetimeFigureOut">
              <a:rPr lang="en-US" smtClean="0"/>
              <a:t>4/23/18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BE58E4-8E32-D342-ABF5-406377F275FC}" type="slidenum">
              <a:rPr lang="en-US" smtClean="0"/>
              <a:t>‹#›</a:t>
            </a:fld>
            <a:endParaRPr lang="en-US"/>
          </a:p>
        </p:txBody>
      </p:sp>
    </p:spTree>
    <p:extLst>
      <p:ext uri="{BB962C8B-B14F-4D97-AF65-F5344CB8AC3E}">
        <p14:creationId xmlns:p14="http://schemas.microsoft.com/office/powerpoint/2010/main" val="1300746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ies.ed.gov/ncee/ww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www.centeroninstruction.org/files/Intensive%20Interventions%20for%20Students%20Struggling%20in%20Reading%20&amp;%20Math.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www.centeroninstruction.org/files/Intensive%20Interventions%20for%20Students%20Struggling%20in%20Reading%20&amp;%20Math.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8483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interventions are standardized,</a:t>
            </a:r>
            <a:r>
              <a:rPr lang="en-US" baseline="0" dirty="0"/>
              <a:t> evidence-based interventions designed for at-risk students. They are sometimes scripted and involve detailed lesson components and a specific scope and sequence.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dirty="0"/>
          </a:p>
        </p:txBody>
      </p:sp>
    </p:spTree>
    <p:extLst>
      <p:ext uri="{BB962C8B-B14F-4D97-AF65-F5344CB8AC3E}">
        <p14:creationId xmlns:p14="http://schemas.microsoft.com/office/powerpoint/2010/main" val="139625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we would not determine that a student requires data-based individualization until we have evidence that she or he is not responding to secondary intervention. Key questions in reviewing this evidence include—</a:t>
            </a:r>
          </a:p>
          <a:p>
            <a:pPr marL="227515" lvl="1" indent="-227515">
              <a:buFont typeface="Wingdings" pitchFamily="2" charset="2"/>
              <a:buChar char="§"/>
            </a:pPr>
            <a:r>
              <a:rPr lang="en-US" b="1" dirty="0"/>
              <a:t>Has the student been taught using an evidence-based secondary intervention program (if available) that is appropriate for his or her needs? </a:t>
            </a:r>
            <a:r>
              <a:rPr lang="en-US" dirty="0"/>
              <a:t>The secondary intervention should match the student’s identified needs.</a:t>
            </a:r>
          </a:p>
          <a:p>
            <a:pPr marL="227515" lvl="1" indent="-227515">
              <a:buFont typeface="Wingdings" pitchFamily="2" charset="2"/>
              <a:buChar char="§"/>
            </a:pPr>
            <a:r>
              <a:rPr lang="en-US" b="1" dirty="0"/>
              <a:t>Has the program been implemented with fidelity? </a:t>
            </a:r>
            <a:r>
              <a:rPr lang="en-US" dirty="0"/>
              <a:t>Fidelity addresses whether or not the intervention is being delivered as planned.</a:t>
            </a:r>
          </a:p>
          <a:p>
            <a:pPr marL="469450" lvl="2" indent="-241935">
              <a:buFont typeface="Arial" pitchFamily="34" charset="0"/>
              <a:buChar char="•"/>
            </a:pPr>
            <a:r>
              <a:rPr lang="en-US" b="1" dirty="0"/>
              <a:t>Content</a:t>
            </a:r>
            <a:r>
              <a:rPr lang="en-US" dirty="0"/>
              <a:t>. Are all key components being delivered per instructions?</a:t>
            </a:r>
          </a:p>
          <a:p>
            <a:pPr marL="469450" lvl="2" indent="-241935">
              <a:buFont typeface="Arial" pitchFamily="34" charset="0"/>
              <a:buChar char="•"/>
            </a:pPr>
            <a:r>
              <a:rPr lang="en-US" b="1" dirty="0"/>
              <a:t>Dosage or schedule</a:t>
            </a:r>
            <a:r>
              <a:rPr lang="en-US" dirty="0"/>
              <a:t>. Has the intervention been delivered as intended in terms of frequency and length of sessions?</a:t>
            </a:r>
          </a:p>
          <a:p>
            <a:pPr marL="469450" lvl="2" indent="-241935">
              <a:buFont typeface="Arial" pitchFamily="34" charset="0"/>
              <a:buChar char="•"/>
            </a:pPr>
            <a:r>
              <a:rPr lang="en-US" b="1" dirty="0"/>
              <a:t>Group size</a:t>
            </a:r>
            <a:r>
              <a:rPr lang="en-US" dirty="0"/>
              <a:t>. Is the group the size recommended by the intervention developer? You might also want to consider the group composition—do these students have similar needs that match the intervention? Do any students have competing behavior issues?</a:t>
            </a:r>
          </a:p>
          <a:p>
            <a:pPr marL="227515" lvl="1" indent="-227515">
              <a:buFont typeface="Wingdings" pitchFamily="2" charset="2"/>
              <a:buChar char="§"/>
            </a:pPr>
            <a:r>
              <a:rPr lang="en-US" b="1" dirty="0"/>
              <a:t>Has the program been implemented for a sufficient amount of time to determine response? </a:t>
            </a:r>
            <a:r>
              <a:rPr lang="en-US" dirty="0"/>
              <a:t>Consider this question in terms of how long the intervention is intended to be implemented and also in terms of having enough data to detect a change in performance.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21</a:t>
            </a:fld>
            <a:endParaRPr lang="en-US" dirty="0"/>
          </a:p>
        </p:txBody>
      </p:sp>
    </p:spTree>
    <p:extLst>
      <p:ext uri="{BB962C8B-B14F-4D97-AF65-F5344CB8AC3E}">
        <p14:creationId xmlns:p14="http://schemas.microsoft.com/office/powerpoint/2010/main" val="336432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When we talk about DBI we</a:t>
            </a:r>
            <a:r>
              <a:rPr lang="en-US" i="1" baseline="0" dirty="0"/>
              <a:t> are talking about a process applied at the student-level for those who did not respond to Tier 2 instruction. These students often require instruction that is intensified beyond what standards-based programs might provide. </a:t>
            </a:r>
            <a:endParaRPr lang="en-US" i="1" dirty="0"/>
          </a:p>
          <a:p>
            <a:endParaRPr lang="en-US" i="1" dirty="0"/>
          </a:p>
          <a:p>
            <a:r>
              <a:rPr lang="en-US" i="1" dirty="0"/>
              <a:t>Review table. Highlight </a:t>
            </a:r>
            <a:r>
              <a:rPr lang="en-US" i="1" baseline="0" dirty="0"/>
              <a:t>the differences between the tiers in terms of:</a:t>
            </a:r>
          </a:p>
          <a:p>
            <a:endParaRPr lang="en-US" i="1" baseline="0" dirty="0"/>
          </a:p>
          <a:p>
            <a:pPr marL="173039" indent="-173039">
              <a:buFont typeface="Arial" pitchFamily="34" charset="0"/>
              <a:buChar char="•"/>
            </a:pPr>
            <a:r>
              <a:rPr lang="en-US" i="1" baseline="0" dirty="0"/>
              <a:t>Increasingly focused/tailored approach</a:t>
            </a:r>
          </a:p>
          <a:p>
            <a:pPr marL="173039" indent="-173039">
              <a:buFont typeface="Arial" pitchFamily="34" charset="0"/>
              <a:buChar char="•"/>
            </a:pPr>
            <a:r>
              <a:rPr lang="en-US" i="1" dirty="0"/>
              <a:t>Decreasing group size</a:t>
            </a:r>
          </a:p>
          <a:p>
            <a:pPr marL="173039" indent="-173039">
              <a:buFont typeface="Arial" pitchFamily="34" charset="0"/>
              <a:buChar char="•"/>
            </a:pPr>
            <a:r>
              <a:rPr lang="en-US" i="1" dirty="0"/>
              <a:t>Increasing frequency of progress monitoring</a:t>
            </a:r>
          </a:p>
          <a:p>
            <a:pPr marL="173039" indent="-173039">
              <a:buFont typeface="Arial" pitchFamily="34" charset="0"/>
              <a:buChar char="•"/>
            </a:pPr>
            <a:r>
              <a:rPr lang="en-US" i="1" dirty="0"/>
              <a:t>Increasing</a:t>
            </a:r>
            <a:r>
              <a:rPr lang="en-US" i="1" baseline="0" dirty="0"/>
              <a:t> student need</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22</a:t>
            </a:fld>
            <a:endParaRPr lang="en-US" dirty="0"/>
          </a:p>
        </p:txBody>
      </p:sp>
    </p:spTree>
    <p:extLst>
      <p:ext uri="{BB962C8B-B14F-4D97-AF65-F5344CB8AC3E}">
        <p14:creationId xmlns:p14="http://schemas.microsoft.com/office/powerpoint/2010/main" val="332326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dirty="0"/>
          </a:p>
        </p:txBody>
      </p:sp>
    </p:spTree>
    <p:extLst>
      <p:ext uri="{BB962C8B-B14F-4D97-AF65-F5344CB8AC3E}">
        <p14:creationId xmlns:p14="http://schemas.microsoft.com/office/powerpoint/2010/main" val="12854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a:t>
            </a:r>
            <a:r>
              <a:rPr lang="en-US" baseline="0" dirty="0"/>
              <a:t> NCII website for training resources for using the tools charts. Tools charts are updated annually, so check the website for changes and new content.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24</a:t>
            </a:fld>
            <a:endParaRPr lang="en-US" dirty="0"/>
          </a:p>
        </p:txBody>
      </p:sp>
    </p:spTree>
    <p:extLst>
      <p:ext uri="{BB962C8B-B14F-4D97-AF65-F5344CB8AC3E}">
        <p14:creationId xmlns:p14="http://schemas.microsoft.com/office/powerpoint/2010/main" val="125463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Sources for recommendations</a:t>
            </a:r>
            <a:r>
              <a:rPr lang="en-US" i="1" baseline="0" dirty="0"/>
              <a:t> include:</a:t>
            </a:r>
          </a:p>
          <a:p>
            <a:endParaRPr lang="en-US" i="1" baseline="0" dirty="0"/>
          </a:p>
          <a:p>
            <a:r>
              <a:rPr lang="en-US" i="1" baseline="0" dirty="0"/>
              <a:t>What Works Clearing house </a:t>
            </a:r>
            <a:r>
              <a:rPr lang="en-US" i="1" dirty="0">
                <a:hlinkClick r:id="rId3"/>
              </a:rPr>
              <a:t>http://ies.ed.gov/ncee/wwc/</a:t>
            </a:r>
            <a:r>
              <a:rPr lang="en-US" i="1" dirty="0"/>
              <a:t>, which includes IES practice guides</a:t>
            </a:r>
          </a:p>
        </p:txBody>
      </p:sp>
      <p:sp>
        <p:nvSpPr>
          <p:cNvPr id="4" name="Slide Number Placeholder 3"/>
          <p:cNvSpPr>
            <a:spLocks noGrp="1"/>
          </p:cNvSpPr>
          <p:nvPr>
            <p:ph type="sldNum" sz="quarter" idx="10"/>
          </p:nvPr>
        </p:nvSpPr>
        <p:spPr/>
        <p:txBody>
          <a:bodyPr/>
          <a:lstStyle/>
          <a:p>
            <a:fld id="{1BCF944E-AC27-4BEA-9C0A-695BFCE7C965}" type="slidenum">
              <a:rPr lang="en-US" smtClean="0"/>
              <a:pPr/>
              <a:t>25</a:t>
            </a:fld>
            <a:endParaRPr lang="en-US" dirty="0"/>
          </a:p>
        </p:txBody>
      </p:sp>
    </p:spTree>
    <p:extLst>
      <p:ext uri="{BB962C8B-B14F-4D97-AF65-F5344CB8AC3E}">
        <p14:creationId xmlns:p14="http://schemas.microsoft.com/office/powerpoint/2010/main" val="16871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5D29E6E-E8DF-4607-8176-6E8152442002}" type="slidenum">
              <a:rPr lang="en-US" smtClean="0">
                <a:solidFill>
                  <a:prstClr val="black"/>
                </a:solidFill>
              </a:rPr>
              <a:pPr/>
              <a:t>27</a:t>
            </a:fld>
            <a:endParaRPr lang="en-US">
              <a:solidFill>
                <a:prstClr val="black"/>
              </a:solidFill>
            </a:endParaRPr>
          </a:p>
        </p:txBody>
      </p:sp>
      <p:sp>
        <p:nvSpPr>
          <p:cNvPr id="3" name="Notes Placeholder 2"/>
          <p:cNvSpPr>
            <a:spLocks noGrp="1"/>
          </p:cNvSpPr>
          <p:nvPr>
            <p:ph type="body" idx="1"/>
          </p:nvPr>
        </p:nvSpPr>
        <p:spPr/>
        <p:txBody>
          <a:bodyPr/>
          <a:lstStyle/>
          <a:p>
            <a:pPr defTabSz="931744">
              <a:defRPr/>
            </a:pPr>
            <a:r>
              <a:rPr lang="en-US" b="1" dirty="0"/>
              <a:t>Not </a:t>
            </a:r>
            <a:r>
              <a:rPr lang="en-US" b="1" i="1" dirty="0"/>
              <a:t>all</a:t>
            </a:r>
            <a:r>
              <a:rPr lang="en-US" b="1" dirty="0"/>
              <a:t> students respond to standardized, evidence-based  interventions…</a:t>
            </a:r>
          </a:p>
          <a:p>
            <a:r>
              <a:rPr lang="en-US" dirty="0"/>
              <a:t>Analysis of student response data from controlled studies suggests that approximately </a:t>
            </a:r>
            <a:r>
              <a:rPr lang="en-US" b="1" dirty="0"/>
              <a:t>3-5 percent</a:t>
            </a:r>
            <a:r>
              <a:rPr lang="en-US" dirty="0"/>
              <a:t> of students or </a:t>
            </a:r>
            <a:r>
              <a:rPr lang="en-US" b="1" dirty="0"/>
              <a:t>20 percent </a:t>
            </a:r>
            <a:r>
              <a:rPr lang="en-US" dirty="0"/>
              <a:t>of at-risk students do not respond to standard, evidence-based intervention programs (Fuchs et al., 2012; </a:t>
            </a:r>
            <a:r>
              <a:rPr lang="en-US" dirty="0" err="1"/>
              <a:t>Wanzek</a:t>
            </a:r>
            <a:r>
              <a:rPr lang="en-US" dirty="0"/>
              <a:t> &amp; Vaughn, 2009; Conduct Prevention Problems Research Group, 2002).</a:t>
            </a:r>
          </a:p>
          <a:p>
            <a:pPr marL="465871" indent="-176320">
              <a:buFont typeface="Arial" pitchFamily="34" charset="0"/>
              <a:buChar char="•"/>
            </a:pPr>
            <a:r>
              <a:rPr lang="en-US" dirty="0"/>
              <a:t>Despite interventions being </a:t>
            </a:r>
            <a:r>
              <a:rPr lang="en-US" i="1" dirty="0"/>
              <a:t>generally</a:t>
            </a:r>
            <a:r>
              <a:rPr lang="en-US" dirty="0"/>
              <a:t> effective for students demonstrating difficulty</a:t>
            </a:r>
          </a:p>
          <a:p>
            <a:pPr marL="465871" indent="-176320">
              <a:buFont typeface="Arial" pitchFamily="34" charset="0"/>
              <a:buChar char="•"/>
            </a:pPr>
            <a:r>
              <a:rPr lang="en-US" dirty="0"/>
              <a:t>These students may demonstrate BOTH related academic and behavioral needs </a:t>
            </a:r>
          </a:p>
          <a:p>
            <a:pPr marL="465871" indent="-176320">
              <a:buFont typeface="Arial" pitchFamily="34" charset="0"/>
              <a:buChar char="•"/>
            </a:pPr>
            <a:endParaRPr lang="en-US" dirty="0"/>
          </a:p>
          <a:p>
            <a:endParaRPr lang="en-US" dirty="0"/>
          </a:p>
        </p:txBody>
      </p:sp>
    </p:spTree>
    <p:extLst>
      <p:ext uri="{BB962C8B-B14F-4D97-AF65-F5344CB8AC3E}">
        <p14:creationId xmlns:p14="http://schemas.microsoft.com/office/powerpoint/2010/main" val="292856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with disabilities typically have lower academic achievement,</a:t>
            </a:r>
            <a:r>
              <a:rPr lang="en-US" baseline="0" dirty="0"/>
              <a:t> high drop out rates, and higher rates of incarceration than students without disabilities</a:t>
            </a:r>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29</a:t>
            </a:fld>
            <a:endParaRPr lang="en-US"/>
          </a:p>
        </p:txBody>
      </p:sp>
    </p:spTree>
    <p:extLst>
      <p:ext uri="{BB962C8B-B14F-4D97-AF65-F5344CB8AC3E}">
        <p14:creationId xmlns:p14="http://schemas.microsoft.com/office/powerpoint/2010/main" val="135805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pitchFamily="34" charset="-128"/>
              </a:rPr>
              <a:t>Concept Paper: </a:t>
            </a:r>
            <a:r>
              <a:rPr lang="en-US" b="0" dirty="0">
                <a:ea typeface="ＭＳ Ｐゴシック" pitchFamily="34" charset="-128"/>
              </a:rPr>
              <a:t>T</a:t>
            </a:r>
            <a:r>
              <a:rPr lang="en-US" dirty="0">
                <a:ea typeface="ＭＳ Ｐゴシック" pitchFamily="34" charset="-128"/>
              </a:rPr>
              <a:t>he second National Longitudinal Transition Study (NLTS-2) reported that one of every three students with disabilities has had a disciplinary problem at school (Wagner et al., 2003), one in four dropped out of high school without graduating, and four in five were either unemployed or working in low-paying (minimum wage) jobs as young adults (Wagner et al., 2005).</a:t>
            </a:r>
          </a:p>
          <a:p>
            <a:r>
              <a:rPr lang="en-US" dirty="0">
                <a:ea typeface="ＭＳ Ｐゴシック" pitchFamily="34" charset="-128"/>
              </a:rPr>
              <a:t> </a:t>
            </a:r>
          </a:p>
          <a:p>
            <a:r>
              <a:rPr lang="en-US" b="1" dirty="0">
                <a:ea typeface="ＭＳ Ｐゴシック" pitchFamily="34" charset="-128"/>
              </a:rPr>
              <a:t>NLTS-2</a:t>
            </a:r>
            <a:endParaRPr lang="en-US" dirty="0">
              <a:ea typeface="ＭＳ Ｐゴシック" pitchFamily="34" charset="-128"/>
            </a:endParaRPr>
          </a:p>
          <a:p>
            <a:r>
              <a:rPr lang="en-US" b="1" dirty="0">
                <a:ea typeface="ＭＳ Ｐゴシック" pitchFamily="34" charset="-128"/>
              </a:rPr>
              <a:t>NCLD- The State of Learning Disabilities (</a:t>
            </a:r>
            <a:r>
              <a:rPr lang="en-US" b="1" dirty="0" err="1">
                <a:ea typeface="ＭＳ Ｐゴシック" pitchFamily="34" charset="-128"/>
              </a:rPr>
              <a:t>Cortiella</a:t>
            </a:r>
            <a:r>
              <a:rPr lang="en-US" b="1" dirty="0">
                <a:ea typeface="ＭＳ Ｐゴシック" pitchFamily="34" charset="-128"/>
              </a:rPr>
              <a:t>, 2011).</a:t>
            </a:r>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30</a:t>
            </a:fld>
            <a:endParaRPr lang="en-US"/>
          </a:p>
        </p:txBody>
      </p:sp>
    </p:spTree>
    <p:extLst>
      <p:ext uri="{BB962C8B-B14F-4D97-AF65-F5344CB8AC3E}">
        <p14:creationId xmlns:p14="http://schemas.microsoft.com/office/powerpoint/2010/main" val="134851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Schools</a:t>
            </a:r>
            <a:r>
              <a:rPr lang="en-US" baseline="0" dirty="0"/>
              <a:t> face a set of difficult challenges: </a:t>
            </a:r>
            <a:r>
              <a:rPr lang="en-US" dirty="0"/>
              <a:t>Including high-stakes accountability, providing safe learning environments, and meeting College &amp; Career Ready Expectations.</a:t>
            </a:r>
          </a:p>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31</a:t>
            </a:fld>
            <a:endParaRPr lang="en-US"/>
          </a:p>
        </p:txBody>
      </p:sp>
    </p:spTree>
    <p:extLst>
      <p:ext uri="{BB962C8B-B14F-4D97-AF65-F5344CB8AC3E}">
        <p14:creationId xmlns:p14="http://schemas.microsoft.com/office/powerpoint/2010/main" val="24097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3</a:t>
            </a:fld>
            <a:endParaRPr lang="en-US"/>
          </a:p>
        </p:txBody>
      </p:sp>
    </p:spTree>
    <p:extLst>
      <p:ext uri="{BB962C8B-B14F-4D97-AF65-F5344CB8AC3E}">
        <p14:creationId xmlns:p14="http://schemas.microsoft.com/office/powerpoint/2010/main" val="144211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E58E4-8E32-D342-ABF5-406377F275FC}" type="slidenum">
              <a:rPr lang="en-US" smtClean="0"/>
              <a:t>33</a:t>
            </a:fld>
            <a:endParaRPr lang="en-US"/>
          </a:p>
        </p:txBody>
      </p:sp>
    </p:spTree>
    <p:extLst>
      <p:ext uri="{BB962C8B-B14F-4D97-AF65-F5344CB8AC3E}">
        <p14:creationId xmlns:p14="http://schemas.microsoft.com/office/powerpoint/2010/main" val="2386312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r>
              <a:rPr lang="en-US" dirty="0"/>
              <a:t>This DBI</a:t>
            </a:r>
            <a:r>
              <a:rPr lang="en-US" baseline="0" dirty="0"/>
              <a:t> graphic leverages the work of the National Center on Intensive Intervention, </a:t>
            </a:r>
            <a:r>
              <a:rPr lang="en-US" baseline="0" dirty="0" err="1"/>
              <a:t>www.intensiveintervention.org</a:t>
            </a:r>
            <a:r>
              <a:rPr lang="en-US" baseline="0" dirty="0"/>
              <a:t> </a:t>
            </a:r>
          </a:p>
          <a:p>
            <a:endParaRPr lang="en-US" dirty="0"/>
          </a:p>
          <a:p>
            <a:r>
              <a:rPr lang="en-US" dirty="0"/>
              <a:t>Adapting</a:t>
            </a:r>
            <a:r>
              <a:rPr lang="en-US" baseline="0" dirty="0"/>
              <a:t> interventions to make them more intense lies at the heart of the data-based individualization (DBI) process. </a:t>
            </a:r>
            <a:r>
              <a:rPr lang="en-US" i="1" baseline="0" dirty="0"/>
              <a:t>(Review other elements of the graphic as needed.) </a:t>
            </a:r>
            <a:r>
              <a:rPr lang="en-US" baseline="0" dirty="0"/>
              <a:t>The strategies we’ll discuss today provide you with methods for adapting your secondary intervention platforms when you find they are insufficient for specific students. As we’ll also discuss, use of precise progress monitoring data (</a:t>
            </a:r>
            <a:r>
              <a:rPr lang="en-US" i="1" baseline="0" dirty="0"/>
              <a:t>note lower “Evidence” arrow</a:t>
            </a:r>
            <a:r>
              <a:rPr lang="en-US" baseline="0" dirty="0"/>
              <a:t>) to determine the impact of these instructional adaptations is also an essential part of effective intensive intervention. These data provide the evidence base to help teachers/teams determine whether or not the intervention program is effective for the individual student and when changes may be needed. </a:t>
            </a:r>
          </a:p>
          <a:p>
            <a:endParaRPr lang="en-US" baseline="0" dirty="0"/>
          </a:p>
          <a:p>
            <a:r>
              <a:rPr lang="en-US" i="1" baseline="0" dirty="0"/>
              <a:t>For a more complete overview of the DBI process, visit: http://www.intensiveintervention.org/resource/introduction-data-based-individualization.  </a:t>
            </a:r>
            <a:endParaRPr lang="en-US" i="1" dirty="0"/>
          </a:p>
          <a:p>
            <a:endParaRPr lang="en-US" dirty="0"/>
          </a:p>
          <a:p>
            <a:r>
              <a:rPr lang="en-US" dirty="0"/>
              <a:t>Credit- Center on Intensive Intervention</a:t>
            </a:r>
            <a:r>
              <a:rPr lang="en-US" baseline="0" dirty="0"/>
              <a:t>, DBI Document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3988582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092829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Let’s talk about ways to intensify intervention along the following four dimensions. You may notice that the first and second dimensions already occur frequently in your school. These are typically the most common methods of intensification. We’ve called these </a:t>
            </a:r>
            <a:r>
              <a:rPr lang="en-US" i="1" dirty="0"/>
              <a:t>quantitative </a:t>
            </a:r>
            <a:r>
              <a:rPr lang="en-US" dirty="0"/>
              <a:t>changes to instruction in prior modules. Quantitative changes typically refer to changes that increase the amount of instruction a student receives. The third and fourth dimensions are consistent with </a:t>
            </a:r>
            <a:r>
              <a:rPr lang="en-US" i="1" dirty="0"/>
              <a:t>qualitative </a:t>
            </a:r>
            <a:r>
              <a:rPr lang="en-US" dirty="0"/>
              <a:t>changes, or adaptations that change the method or content of instruction/intervention delivered. We’ll spend time discussing each of four dimensions now, but will spend most of the time on dimensions three and four because you may be less familiar with them. </a:t>
            </a:r>
            <a:endParaRPr lang="en-US" i="1" dirty="0"/>
          </a:p>
          <a:p>
            <a:pPr defTabSz="464790">
              <a:defRPr/>
            </a:pPr>
            <a:endParaRPr lang="en-US" i="1" dirty="0"/>
          </a:p>
          <a:p>
            <a:pPr defTabSz="464790">
              <a:defRPr/>
            </a:pPr>
            <a:endParaRPr lang="en-US" i="1" dirty="0"/>
          </a:p>
          <a:p>
            <a:pPr defTabSz="464790">
              <a:defRPr/>
            </a:pPr>
            <a:r>
              <a:rPr lang="en-US" i="1" dirty="0"/>
              <a:t>To read more, see: Vaughn, S., </a:t>
            </a:r>
            <a:r>
              <a:rPr lang="en-US" i="1" dirty="0" err="1"/>
              <a:t>Wanzek</a:t>
            </a:r>
            <a:r>
              <a:rPr lang="en-US" i="1" dirty="0"/>
              <a:t>, J., Murray, C. S., &amp; Roberts, G. (2012). Intensive interventions for students struggling in reading and mathematics: A practice guide. Portsmouth, NH: RMC Research Corporation, Center on Instruction. Retrieved from </a:t>
            </a:r>
            <a:r>
              <a:rPr lang="en-US" i="1" dirty="0">
                <a:hlinkClick r:id="rId3"/>
              </a:rPr>
              <a:t>http://www.centeroninstruction.org/files/Intensive%20Interventions%20for%20Students%20Struggling%20in%20Reading%20%26%20Math.pdf</a:t>
            </a:r>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36</a:t>
            </a:fld>
            <a:endParaRPr lang="en-US"/>
          </a:p>
        </p:txBody>
      </p:sp>
    </p:spTree>
    <p:extLst>
      <p:ext uri="{BB962C8B-B14F-4D97-AF65-F5344CB8AC3E}">
        <p14:creationId xmlns:p14="http://schemas.microsoft.com/office/powerpoint/2010/main" val="3694138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8038" cy="3463925"/>
          </a:xfrm>
        </p:spPr>
      </p:sp>
      <p:sp>
        <p:nvSpPr>
          <p:cNvPr id="3" name="Notes Placeholder 2"/>
          <p:cNvSpPr>
            <a:spLocks noGrp="1"/>
          </p:cNvSpPr>
          <p:nvPr>
            <p:ph type="body" idx="1"/>
          </p:nvPr>
        </p:nvSpPr>
        <p:spPr/>
        <p:txBody>
          <a:bodyPr/>
          <a:lstStyle/>
          <a:p>
            <a:pPr defTabSz="464790">
              <a:defRPr/>
            </a:pPr>
            <a:r>
              <a:rPr lang="en-US" dirty="0"/>
              <a:t>Today’s conversation will be organized about ways to intensify intervention along the following four dimensions. You may notice that the first and second dimensions already occur frequently in your school. These are typically the most common methods of intensification. We’ve called these </a:t>
            </a:r>
            <a:r>
              <a:rPr lang="en-US" i="1" dirty="0"/>
              <a:t>quantitative </a:t>
            </a:r>
            <a:r>
              <a:rPr lang="en-US" dirty="0"/>
              <a:t>changes to instruction in prior modules. Quantitative changes typically refer to changes that increase the amount of instruction a student receives. The third and fourth dimensions are consistent with </a:t>
            </a:r>
            <a:r>
              <a:rPr lang="en-US" i="1" dirty="0"/>
              <a:t>qualitative </a:t>
            </a:r>
            <a:r>
              <a:rPr lang="en-US" dirty="0"/>
              <a:t>changes, or adaptations that change the method or content of instruction/intervention delivered. We’ll spend time discussing each of four dimensions now, but will spend most of the time on dimensions three and four because you may be less familiar with them. </a:t>
            </a:r>
            <a:endParaRPr lang="en-US" i="1" dirty="0"/>
          </a:p>
          <a:p>
            <a:pPr defTabSz="464790">
              <a:defRPr/>
            </a:pPr>
            <a:endParaRPr lang="en-US" i="1" dirty="0"/>
          </a:p>
          <a:p>
            <a:pPr defTabSz="464790">
              <a:defRPr/>
            </a:pPr>
            <a:endParaRPr lang="en-US" i="1" dirty="0"/>
          </a:p>
          <a:p>
            <a:pPr defTabSz="464790">
              <a:defRPr/>
            </a:pPr>
            <a:r>
              <a:rPr lang="en-US" i="1" dirty="0"/>
              <a:t>To read more, see: Vaughn, S., </a:t>
            </a:r>
            <a:r>
              <a:rPr lang="en-US" i="1" dirty="0" err="1"/>
              <a:t>Wanzek</a:t>
            </a:r>
            <a:r>
              <a:rPr lang="en-US" i="1" dirty="0"/>
              <a:t>, J., Murray, C. S., &amp; Roberts, G. (2012). Intensive interventions for students struggling in reading and mathematics: A practice guide. Portsmouth, NH: RMC Research Corporation, Center on Instruction. Retrieved from </a:t>
            </a:r>
            <a:r>
              <a:rPr lang="en-US" i="1" dirty="0">
                <a:hlinkClick r:id="rId3"/>
              </a:rPr>
              <a:t>http://www.centeroninstruction.org/files/Intensive%20Interventions%20for%20Students%20Struggling%20in%20Reading%20%26%20Math.pdf</a:t>
            </a:r>
            <a:r>
              <a:rPr lang="en-US" i="1" dirty="0"/>
              <a:t>.  </a:t>
            </a:r>
          </a:p>
          <a:p>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3432300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14435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00127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 is a 5</a:t>
            </a:r>
            <a:r>
              <a:rPr lang="en-US" baseline="30000" dirty="0"/>
              <a:t>th</a:t>
            </a:r>
            <a:r>
              <a:rPr lang="en-US" dirty="0"/>
              <a:t> grader</a:t>
            </a:r>
            <a:r>
              <a:rPr lang="en-US" baseline="0" dirty="0"/>
              <a:t> that struggles with mathematics and behavior. </a:t>
            </a:r>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40</a:t>
            </a:fld>
            <a:endParaRPr lang="en-US"/>
          </a:p>
        </p:txBody>
      </p:sp>
    </p:spTree>
    <p:extLst>
      <p:ext uri="{BB962C8B-B14F-4D97-AF65-F5344CB8AC3E}">
        <p14:creationId xmlns:p14="http://schemas.microsoft.com/office/powerpoint/2010/main" val="47125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41</a:t>
            </a:fld>
            <a:endParaRPr lang="en-US"/>
          </a:p>
        </p:txBody>
      </p:sp>
    </p:spTree>
    <p:extLst>
      <p:ext uri="{BB962C8B-B14F-4D97-AF65-F5344CB8AC3E}">
        <p14:creationId xmlns:p14="http://schemas.microsoft.com/office/powerpoint/2010/main" val="437086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steps</a:t>
            </a:r>
            <a:r>
              <a:rPr lang="en-US" baseline="0" dirty="0"/>
              <a:t> of the DBI process and discussed how interventions can be adapted and intensified across the tiers, let’s look at two sample DBI case studies on behavior and academics and behavior. </a:t>
            </a:r>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45</a:t>
            </a:fld>
            <a:endParaRPr lang="en-US"/>
          </a:p>
        </p:txBody>
      </p:sp>
    </p:spTree>
    <p:extLst>
      <p:ext uri="{BB962C8B-B14F-4D97-AF65-F5344CB8AC3E}">
        <p14:creationId xmlns:p14="http://schemas.microsoft.com/office/powerpoint/2010/main" val="196624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400" dirty="0"/>
              <a:t>Time is a precious commodity. Educators need to be efficient when problem solving. </a:t>
            </a:r>
          </a:p>
          <a:p>
            <a:pPr eaLnBrk="1" hangingPunct="1">
              <a:lnSpc>
                <a:spcPct val="90000"/>
              </a:lnSpc>
            </a:pPr>
            <a:r>
              <a:rPr lang="en-US" sz="2400" dirty="0"/>
              <a:t>Under many circumstances, the most efficient thing to do is to test the easiest hypothesis first, implement an intervention, and monitor and evaluate outcomes. </a:t>
            </a:r>
          </a:p>
          <a:p>
            <a:pPr eaLnBrk="1" hangingPunct="1">
              <a:lnSpc>
                <a:spcPct val="90000"/>
              </a:lnSpc>
            </a:pPr>
            <a:r>
              <a:rPr lang="en-US" sz="2400" dirty="0"/>
              <a:t>If that approach fails to improve student performance, then something progressively more time intensive can be attempted until the probable cause of failure is identified. </a:t>
            </a:r>
          </a:p>
          <a:p>
            <a:pPr lvl="1" eaLnBrk="1" hangingPunct="1">
              <a:lnSpc>
                <a:spcPct val="90000"/>
              </a:lnSpc>
            </a:pPr>
            <a:r>
              <a:rPr lang="en-US" sz="2000" dirty="0"/>
              <a:t>Also, easier solutions are more likely to be implemented consistently while solutions which are more time consuming or technically difficult for teachers and support personnel are less likely to be implemented correctly (Gresham, 1989). </a:t>
            </a:r>
            <a:endParaRPr lang="en-US" dirty="0"/>
          </a:p>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5</a:t>
            </a:fld>
            <a:endParaRPr lang="en-US"/>
          </a:p>
        </p:txBody>
      </p:sp>
    </p:spTree>
    <p:extLst>
      <p:ext uri="{BB962C8B-B14F-4D97-AF65-F5344CB8AC3E}">
        <p14:creationId xmlns:p14="http://schemas.microsoft.com/office/powerpoint/2010/main" val="884096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60</a:t>
            </a:fld>
            <a:endParaRPr lang="en-US"/>
          </a:p>
        </p:txBody>
      </p:sp>
    </p:spTree>
    <p:extLst>
      <p:ext uri="{BB962C8B-B14F-4D97-AF65-F5344CB8AC3E}">
        <p14:creationId xmlns:p14="http://schemas.microsoft.com/office/powerpoint/2010/main" val="1084380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64</a:t>
            </a:fld>
            <a:endParaRPr lang="en-US" dirty="0"/>
          </a:p>
        </p:txBody>
      </p:sp>
    </p:spTree>
    <p:extLst>
      <p:ext uri="{BB962C8B-B14F-4D97-AF65-F5344CB8AC3E}">
        <p14:creationId xmlns:p14="http://schemas.microsoft.com/office/powerpoint/2010/main" val="2814922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Self-regulation is a learner’s ability to take ownership of his or her learning.  </a:t>
            </a:r>
            <a:r>
              <a:rPr lang="en-US" i="1" dirty="0"/>
              <a:t>(paraphrase or read slide)</a:t>
            </a:r>
          </a:p>
          <a:p>
            <a:endParaRPr lang="en-US" dirty="0"/>
          </a:p>
          <a:p>
            <a:r>
              <a:rPr lang="en-US" b="1" dirty="0"/>
              <a:t>Self-regulation comprises:</a:t>
            </a:r>
          </a:p>
          <a:p>
            <a:pPr marL="458852" indent="-219867"/>
            <a:r>
              <a:rPr lang="en-US" b="1" dirty="0"/>
              <a:t>Planning and setting goals for learning </a:t>
            </a:r>
          </a:p>
          <a:p>
            <a:pPr marL="458852" indent="-219867"/>
            <a:r>
              <a:rPr lang="en-US" b="1" dirty="0"/>
              <a:t>Monitoring learning and progress toward goals</a:t>
            </a:r>
          </a:p>
          <a:p>
            <a:pPr marL="458852" indent="-219867"/>
            <a:r>
              <a:rPr lang="en-US" b="1" dirty="0"/>
              <a:t>Regulation of language and memory to support learning (e.g., self-talk, use of strategies) </a:t>
            </a:r>
          </a:p>
          <a:p>
            <a:pPr marL="458852" indent="-219867"/>
            <a:r>
              <a:rPr lang="en-US" b="1" dirty="0"/>
              <a:t>Attention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76</a:t>
            </a:fld>
            <a:endParaRPr lang="en-US"/>
          </a:p>
        </p:txBody>
      </p:sp>
    </p:spTree>
    <p:extLst>
      <p:ext uri="{BB962C8B-B14F-4D97-AF65-F5344CB8AC3E}">
        <p14:creationId xmlns:p14="http://schemas.microsoft.com/office/powerpoint/2010/main" val="337846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79</a:t>
            </a:fld>
            <a:endParaRPr lang="en-US" dirty="0"/>
          </a:p>
        </p:txBody>
      </p:sp>
    </p:spTree>
    <p:extLst>
      <p:ext uri="{BB962C8B-B14F-4D97-AF65-F5344CB8AC3E}">
        <p14:creationId xmlns:p14="http://schemas.microsoft.com/office/powerpoint/2010/main" val="2814922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1637676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Briefly summarize some of the resources available through the website</a:t>
            </a:r>
            <a:r>
              <a:rPr lang="en-US" baseline="0" dirty="0"/>
              <a:t> and note that we will be focusing on two today in greater depth.</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3036897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t>Dan</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27509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t>Dan</a:t>
            </a:r>
          </a:p>
          <a:p>
            <a:endParaRPr lang="en-US" dirty="0"/>
          </a:p>
          <a:p>
            <a:r>
              <a:rPr lang="en-US" dirty="0"/>
              <a:t>For our purposes today, we only want to highlight the two behavior tools charts</a:t>
            </a:r>
            <a:r>
              <a:rPr lang="en-US" dirty="0">
                <a:latin typeface="Arial" panose="020B0604020202020204" pitchFamily="34" charset="0"/>
                <a:cs typeface="Arial" panose="020B0604020202020204" pitchFamily="34" charset="0"/>
              </a:rPr>
              <a:t>—</a:t>
            </a:r>
            <a:r>
              <a:rPr lang="en-US" dirty="0"/>
              <a:t>Behavioral Progress Monitoring and Behavioral Intervention.</a:t>
            </a:r>
            <a:r>
              <a:rPr lang="en-US" baseline="0" dirty="0"/>
              <a:t> NCII also has academic versions of the tools charts.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606909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a:p>
            <a:endParaRPr lang="en-US" dirty="0"/>
          </a:p>
          <a:p>
            <a:pPr marL="342881" indent="-342881">
              <a:spcBef>
                <a:spcPts val="600"/>
              </a:spcBef>
              <a:spcAft>
                <a:spcPts val="600"/>
              </a:spcAft>
              <a:buAutoNum type="arabicPeriod"/>
            </a:pPr>
            <a:r>
              <a:rPr lang="en-US" dirty="0"/>
              <a:t>Monitoring Student Progress for Behavioral Interventions (Module 3)</a:t>
            </a:r>
          </a:p>
          <a:p>
            <a:pPr marL="342881" indent="-342881">
              <a:spcBef>
                <a:spcPts val="600"/>
              </a:spcBef>
              <a:spcAft>
                <a:spcPts val="600"/>
              </a:spcAft>
              <a:buAutoNum type="arabicPeriod"/>
            </a:pPr>
            <a:r>
              <a:rPr lang="en-US" dirty="0"/>
              <a:t>Using Functional Behavior Assessment (FBA) for Diagnostic Assessment in Behavior (Module 6)</a:t>
            </a:r>
          </a:p>
          <a:p>
            <a:pPr marL="342881" indent="-342881">
              <a:spcBef>
                <a:spcPts val="600"/>
              </a:spcBef>
              <a:spcAft>
                <a:spcPts val="600"/>
              </a:spcAft>
              <a:buAutoNum type="arabicPeriod"/>
            </a:pPr>
            <a:r>
              <a:rPr lang="en-US" dirty="0"/>
              <a:t>Designing and Delivering Intervention for Students with Severe and Persistent Behavior Needs (Module 8)</a:t>
            </a:r>
            <a:endParaRPr lang="en-US" dirty="0">
              <a:solidFill>
                <a:srgbClr val="000000"/>
              </a:solidFill>
              <a:latin typeface="Arial"/>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608362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lays out the Center’s approach to DBI</a:t>
            </a:r>
          </a:p>
          <a:p>
            <a:r>
              <a:rPr lang="en-US" dirty="0"/>
              <a:t>Includes description of each step in the DBI process</a:t>
            </a:r>
          </a:p>
          <a:p>
            <a:r>
              <a:rPr lang="en-US" dirty="0"/>
              <a:t>Provides Case Study Examples</a:t>
            </a:r>
          </a:p>
          <a:p>
            <a:pPr lvl="1"/>
            <a:r>
              <a:rPr lang="en-US" sz="2400" dirty="0"/>
              <a:t>Academic</a:t>
            </a:r>
          </a:p>
          <a:p>
            <a:pPr lvl="1"/>
            <a:r>
              <a:rPr lang="en-US" sz="2400" dirty="0"/>
              <a:t>Behavior</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85</a:t>
            </a:fld>
            <a:endParaRPr lang="en-US" dirty="0"/>
          </a:p>
        </p:txBody>
      </p:sp>
    </p:spTree>
    <p:extLst>
      <p:ext uri="{BB962C8B-B14F-4D97-AF65-F5344CB8AC3E}">
        <p14:creationId xmlns:p14="http://schemas.microsoft.com/office/powerpoint/2010/main" val="408437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6</a:t>
            </a:fld>
            <a:endParaRPr lang="en-US"/>
          </a:p>
        </p:txBody>
      </p:sp>
    </p:spTree>
    <p:extLst>
      <p:ext uri="{BB962C8B-B14F-4D97-AF65-F5344CB8AC3E}">
        <p14:creationId xmlns:p14="http://schemas.microsoft.com/office/powerpoint/2010/main" val="1379068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Exploratory study </a:t>
            </a:r>
          </a:p>
          <a:p>
            <a:r>
              <a:rPr lang="en-US" dirty="0"/>
              <a:t>5 districts selected for high performance</a:t>
            </a:r>
          </a:p>
          <a:p>
            <a:r>
              <a:rPr lang="en-US" dirty="0"/>
              <a:t>Describes findings and lessons learned</a:t>
            </a:r>
          </a:p>
          <a:p>
            <a:pPr lvl="1"/>
            <a:r>
              <a:rPr lang="en-US" dirty="0"/>
              <a:t>Planning</a:t>
            </a:r>
          </a:p>
          <a:p>
            <a:pPr lvl="1"/>
            <a:r>
              <a:rPr lang="en-US" dirty="0"/>
              <a:t>Implementation</a:t>
            </a:r>
          </a:p>
          <a:p>
            <a:pPr lvl="1"/>
            <a:r>
              <a:rPr lang="en-US" dirty="0"/>
              <a:t>Sustaining</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86</a:t>
            </a:fld>
            <a:endParaRPr lang="en-US" dirty="0"/>
          </a:p>
        </p:txBody>
      </p:sp>
    </p:spTree>
    <p:extLst>
      <p:ext uri="{BB962C8B-B14F-4D97-AF65-F5344CB8AC3E}">
        <p14:creationId xmlns:p14="http://schemas.microsoft.com/office/powerpoint/2010/main" val="4221652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includes 9 modules. </a:t>
            </a:r>
          </a:p>
          <a:p>
            <a:r>
              <a:rPr lang="en-US" dirty="0"/>
              <a:t>Each module contains slides with speaker notes</a:t>
            </a:r>
          </a:p>
          <a:p>
            <a:r>
              <a:rPr lang="en-US" dirty="0"/>
              <a:t>Include parts of training module in courses</a:t>
            </a:r>
          </a:p>
          <a:p>
            <a:r>
              <a:rPr lang="en-US" dirty="0"/>
              <a:t>Review agenda to see what pieces might work in your classes</a:t>
            </a:r>
          </a:p>
          <a:p>
            <a:r>
              <a:rPr lang="en-US" dirty="0"/>
              <a:t>Use handouts and coaching guides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87</a:t>
            </a:fld>
            <a:endParaRPr lang="en-US" dirty="0"/>
          </a:p>
        </p:txBody>
      </p:sp>
    </p:spTree>
    <p:extLst>
      <p:ext uri="{BB962C8B-B14F-4D97-AF65-F5344CB8AC3E}">
        <p14:creationId xmlns:p14="http://schemas.microsoft.com/office/powerpoint/2010/main" val="2465194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evidence-based programs </a:t>
            </a:r>
          </a:p>
          <a:p>
            <a:pPr defTabSz="916493" eaLnBrk="0" hangingPunct="0">
              <a:defRPr/>
            </a:pPr>
            <a:r>
              <a:rPr lang="en-US" dirty="0"/>
              <a:t>Understanding technical</a:t>
            </a:r>
            <a:r>
              <a:rPr lang="en-US" baseline="0" dirty="0"/>
              <a:t> rigor</a:t>
            </a:r>
          </a:p>
          <a:p>
            <a:pPr defTabSz="916493" eaLnBrk="0" hangingPunct="0">
              <a:defRPr/>
            </a:pPr>
            <a:r>
              <a:rPr lang="en-US" dirty="0"/>
              <a:t>Analyzing data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88</a:t>
            </a:fld>
            <a:endParaRPr lang="en-US" dirty="0"/>
          </a:p>
        </p:txBody>
      </p:sp>
    </p:spTree>
    <p:extLst>
      <p:ext uri="{BB962C8B-B14F-4D97-AF65-F5344CB8AC3E}">
        <p14:creationId xmlns:p14="http://schemas.microsoft.com/office/powerpoint/2010/main" val="1218332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E58E4-8E32-D342-ABF5-406377F275FC}" type="slidenum">
              <a:rPr lang="en-US" smtClean="0"/>
              <a:t>89</a:t>
            </a:fld>
            <a:endParaRPr lang="en-US"/>
          </a:p>
        </p:txBody>
      </p:sp>
    </p:spTree>
    <p:extLst>
      <p:ext uri="{BB962C8B-B14F-4D97-AF65-F5344CB8AC3E}">
        <p14:creationId xmlns:p14="http://schemas.microsoft.com/office/powerpoint/2010/main" val="3883623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2089679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91</a:t>
            </a:fld>
            <a:endParaRPr lang="en-US" dirty="0"/>
          </a:p>
        </p:txBody>
      </p:sp>
    </p:spTree>
    <p:extLst>
      <p:ext uri="{BB962C8B-B14F-4D97-AF65-F5344CB8AC3E}">
        <p14:creationId xmlns:p14="http://schemas.microsoft.com/office/powerpoint/2010/main" val="226801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EBI are validated for a specific purpose with a specific population</a:t>
            </a:r>
          </a:p>
          <a:p>
            <a:pPr eaLnBrk="1" hangingPunct="1"/>
            <a:r>
              <a:rPr lang="en-US" sz="3200" dirty="0"/>
              <a:t>Implication.</a:t>
            </a:r>
            <a:r>
              <a:rPr lang="en-US" sz="3200" baseline="0" dirty="0"/>
              <a:t> </a:t>
            </a:r>
            <a:r>
              <a:rPr lang="en-US" sz="2400" dirty="0"/>
              <a:t>EBI are only useful for a range of problems and as such, must be paired up with the right situation.</a:t>
            </a:r>
            <a:r>
              <a:rPr lang="en-US" sz="2400" baseline="0" dirty="0"/>
              <a:t> </a:t>
            </a:r>
            <a:r>
              <a:rPr lang="en-US" sz="1800" b="1" dirty="0"/>
              <a:t>A hammer is an effective tool, but not with a screw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7</a:t>
            </a:fld>
            <a:endParaRPr lang="en-US"/>
          </a:p>
        </p:txBody>
      </p:sp>
    </p:spTree>
    <p:extLst>
      <p:ext uri="{BB962C8B-B14F-4D97-AF65-F5344CB8AC3E}">
        <p14:creationId xmlns:p14="http://schemas.microsoft.com/office/powerpoint/2010/main" val="60113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pPr>
            <a:r>
              <a:rPr lang="en-US" sz="2400" b="1" dirty="0"/>
              <a:t>***CRT: Rebecca mentioned that this could be confusing because we want</a:t>
            </a:r>
            <a:r>
              <a:rPr lang="en-US" sz="2400" b="1" baseline="0" dirty="0"/>
              <a:t> them to change the intervention at Tier 3. So I threw this here and figured you could talk your way through it. </a:t>
            </a:r>
            <a:endParaRPr lang="en-US" sz="2400" b="1" dirty="0"/>
          </a:p>
          <a:p>
            <a:pPr lvl="1" eaLnBrk="1" hangingPunct="1">
              <a:lnSpc>
                <a:spcPct val="90000"/>
              </a:lnSpc>
            </a:pPr>
            <a:endParaRPr lang="en-US" sz="2400" dirty="0"/>
          </a:p>
          <a:p>
            <a:pPr lvl="1" eaLnBrk="1" hangingPunct="1">
              <a:lnSpc>
                <a:spcPct val="90000"/>
              </a:lnSpc>
            </a:pPr>
            <a:r>
              <a:rPr lang="en-US" sz="2400" dirty="0"/>
              <a:t>Changing parts of an intervention- while typical- can invalidate the EBI</a:t>
            </a:r>
          </a:p>
          <a:p>
            <a:pPr lvl="1" eaLnBrk="1" hangingPunct="1">
              <a:lnSpc>
                <a:spcPct val="90000"/>
              </a:lnSpc>
            </a:pPr>
            <a:r>
              <a:rPr lang="en-US" sz="2400" dirty="0"/>
              <a:t>Ways to change an intervention</a:t>
            </a:r>
          </a:p>
          <a:p>
            <a:pPr lvl="2" eaLnBrk="1" hangingPunct="1">
              <a:lnSpc>
                <a:spcPct val="90000"/>
              </a:lnSpc>
            </a:pPr>
            <a:r>
              <a:rPr lang="en-US" sz="2100" dirty="0"/>
              <a:t>Frequency</a:t>
            </a:r>
          </a:p>
          <a:p>
            <a:pPr lvl="2" eaLnBrk="1" hangingPunct="1">
              <a:lnSpc>
                <a:spcPct val="90000"/>
              </a:lnSpc>
            </a:pPr>
            <a:r>
              <a:rPr lang="en-US" sz="2100" dirty="0"/>
              <a:t>Materials</a:t>
            </a:r>
          </a:p>
          <a:p>
            <a:pPr lvl="2" eaLnBrk="1" hangingPunct="1">
              <a:lnSpc>
                <a:spcPct val="90000"/>
              </a:lnSpc>
            </a:pPr>
            <a:r>
              <a:rPr lang="en-US" sz="2100" dirty="0"/>
              <a:t>Target</a:t>
            </a:r>
          </a:p>
          <a:p>
            <a:pPr lvl="2" eaLnBrk="1" hangingPunct="1">
              <a:lnSpc>
                <a:spcPct val="90000"/>
              </a:lnSpc>
            </a:pPr>
            <a:r>
              <a:rPr lang="en-US" sz="2100" dirty="0"/>
              <a:t>Style</a:t>
            </a:r>
          </a:p>
          <a:p>
            <a:pPr lvl="2" eaLnBrk="1" hangingPunct="1">
              <a:lnSpc>
                <a:spcPct val="90000"/>
              </a:lnSpc>
            </a:pPr>
            <a:r>
              <a:rPr lang="en-US" sz="2100" dirty="0"/>
              <a:t>On and on and on….</a:t>
            </a:r>
          </a:p>
          <a:p>
            <a:endParaRPr lang="en-US" dirty="0"/>
          </a:p>
        </p:txBody>
      </p:sp>
      <p:sp>
        <p:nvSpPr>
          <p:cNvPr id="4" name="Slide Number Placeholder 3"/>
          <p:cNvSpPr>
            <a:spLocks noGrp="1"/>
          </p:cNvSpPr>
          <p:nvPr>
            <p:ph type="sldNum" sz="quarter" idx="10"/>
          </p:nvPr>
        </p:nvSpPr>
        <p:spPr/>
        <p:txBody>
          <a:bodyPr/>
          <a:lstStyle/>
          <a:p>
            <a:fld id="{97BE58E4-8E32-D342-ABF5-406377F275FC}" type="slidenum">
              <a:rPr lang="en-US" smtClean="0"/>
              <a:t>9</a:t>
            </a:fld>
            <a:endParaRPr lang="en-US"/>
          </a:p>
        </p:txBody>
      </p:sp>
    </p:spTree>
    <p:extLst>
      <p:ext uri="{BB962C8B-B14F-4D97-AF65-F5344CB8AC3E}">
        <p14:creationId xmlns:p14="http://schemas.microsoft.com/office/powerpoint/2010/main" val="323903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Throughout the DBI process, we use progress monitoring data to evaluate a student’s response to intervention, moving to the next component as needed:</a:t>
            </a:r>
          </a:p>
          <a:p>
            <a:endParaRPr lang="en-US" b="0" dirty="0"/>
          </a:p>
          <a:p>
            <a:pPr marL="519118" indent="-519118">
              <a:buAutoNum type="arabicPeriod"/>
            </a:pPr>
            <a:r>
              <a:rPr lang="en-US" b="1" dirty="0"/>
              <a:t>Secondary intervention program, delivered with greater intensity</a:t>
            </a:r>
            <a:r>
              <a:rPr lang="en-US" b="0" dirty="0"/>
              <a:t>. We usually begin by intensifying the secondary</a:t>
            </a:r>
            <a:r>
              <a:rPr lang="en-US" b="0" baseline="0" dirty="0"/>
              <a:t> intervention already being used.</a:t>
            </a:r>
            <a:endParaRPr lang="en-US" b="0" dirty="0"/>
          </a:p>
          <a:p>
            <a:pPr marL="519118" indent="-519118">
              <a:buAutoNum type="arabicPeriod"/>
            </a:pPr>
            <a:r>
              <a:rPr lang="en-US" b="1" dirty="0"/>
              <a:t>Progress monitoring </a:t>
            </a:r>
            <a:r>
              <a:rPr lang="en-US" b="0" dirty="0"/>
              <a:t>data are used to evaluate the</a:t>
            </a:r>
            <a:r>
              <a:rPr lang="en-US" b="0" baseline="0" dirty="0"/>
              <a:t> student’s response to the intensified intervention. If the student is still not showing enough progress, we collect and review additional data to determine specific skill deficits.</a:t>
            </a:r>
          </a:p>
          <a:p>
            <a:pPr marL="519118" indent="-519118">
              <a:buAutoNum type="arabicPeriod"/>
            </a:pPr>
            <a:r>
              <a:rPr lang="en-US" b="1" dirty="0"/>
              <a:t>Informal</a:t>
            </a:r>
            <a:r>
              <a:rPr lang="en-US" b="1" baseline="0" dirty="0"/>
              <a:t> d</a:t>
            </a:r>
            <a:r>
              <a:rPr lang="en-US" b="1" dirty="0"/>
              <a:t>iagnostic assessment </a:t>
            </a:r>
            <a:r>
              <a:rPr lang="en-US" b="0" dirty="0"/>
              <a:t>data</a:t>
            </a:r>
            <a:r>
              <a:rPr lang="en-US" b="0" baseline="0" dirty="0"/>
              <a:t> are used </a:t>
            </a:r>
            <a:r>
              <a:rPr lang="en-US" b="0" dirty="0"/>
              <a:t>to identify skill</a:t>
            </a:r>
            <a:r>
              <a:rPr lang="en-US" b="0" baseline="0" dirty="0"/>
              <a:t> deficits, which tell us how the intervention needs to be changed.</a:t>
            </a:r>
            <a:endParaRPr lang="en-US" b="0" dirty="0"/>
          </a:p>
          <a:p>
            <a:pPr marL="519118" indent="-519118">
              <a:buAutoNum type="arabicPeriod"/>
            </a:pPr>
            <a:r>
              <a:rPr lang="en-US" b="1" dirty="0"/>
              <a:t>Adaptation</a:t>
            </a:r>
            <a:r>
              <a:rPr lang="en-US" b="0" dirty="0"/>
              <a:t>.</a:t>
            </a:r>
            <a:r>
              <a:rPr lang="en-US" b="0" baseline="0" dirty="0"/>
              <a:t> Based on data, we may choose to adapt the current intervention or try a new intervention.</a:t>
            </a:r>
            <a:endParaRPr lang="en-US" b="0" dirty="0"/>
          </a:p>
          <a:p>
            <a:pPr marL="519118" indent="-519118">
              <a:buAutoNum type="arabicPeriod"/>
            </a:pPr>
            <a:r>
              <a:rPr lang="en-US" b="1" dirty="0"/>
              <a:t>Continued progress monitoring, with adaptations occurring whenever needed to ensure adequate progress.</a:t>
            </a:r>
          </a:p>
          <a:p>
            <a:endParaRPr lang="en-US" b="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dirty="0"/>
          </a:p>
        </p:txBody>
      </p:sp>
    </p:spTree>
    <p:extLst>
      <p:ext uri="{BB962C8B-B14F-4D97-AF65-F5344CB8AC3E}">
        <p14:creationId xmlns:p14="http://schemas.microsoft.com/office/powerpoint/2010/main" val="74313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BE58E4-8E32-D342-ABF5-406377F275FC}" type="slidenum">
              <a:rPr lang="en-US" smtClean="0"/>
              <a:t>18</a:t>
            </a:fld>
            <a:endParaRPr lang="en-US"/>
          </a:p>
        </p:txBody>
      </p:sp>
    </p:spTree>
    <p:extLst>
      <p:ext uri="{BB962C8B-B14F-4D97-AF65-F5344CB8AC3E}">
        <p14:creationId xmlns:p14="http://schemas.microsoft.com/office/powerpoint/2010/main" val="177705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we want to give students the chance to respond to a secondary intervention</a:t>
            </a:r>
            <a:r>
              <a:rPr lang="en-US" baseline="0" dirty="0"/>
              <a:t> appropriate to their needs before we determine that they need intensive, individualized interventions. After we go over the DBI steps, we will talk more about what we mean by secondary interventions.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dirty="0"/>
          </a:p>
        </p:txBody>
      </p:sp>
    </p:spTree>
    <p:extLst>
      <p:ext uri="{BB962C8B-B14F-4D97-AF65-F5344CB8AC3E}">
        <p14:creationId xmlns:p14="http://schemas.microsoft.com/office/powerpoint/2010/main" val="185205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28692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3" y="1151933"/>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4"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4" y="4427540"/>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06465" y="6239292"/>
            <a:ext cx="705760"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57653" y="6567846"/>
            <a:ext cx="2654573"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949811208"/>
      </p:ext>
    </p:extLst>
  </p:cSld>
  <p:clrMapOvr>
    <a:masterClrMapping/>
  </p:clrMapOvr>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48656EAA-B268-A446-960C-F08EFB401CC8}" type="datetimeFigureOut">
              <a:rPr lang="en-US" smtClean="0"/>
              <a:pPr/>
              <a:t>4/23/18</a:t>
            </a:fld>
            <a:endParaRPr lang="en-US" dirty="0"/>
          </a:p>
        </p:txBody>
      </p:sp>
      <p:sp>
        <p:nvSpPr>
          <p:cNvPr id="8" name="Footer Placeholder 7"/>
          <p:cNvSpPr>
            <a:spLocks noGrp="1"/>
          </p:cNvSpPr>
          <p:nvPr>
            <p:ph type="ftr" sz="quarter" idx="11"/>
          </p:nvPr>
        </p:nvSpPr>
        <p:spPr/>
        <p:txBody>
          <a:bodyPr/>
          <a:lstStyle>
            <a:lvl1pPr>
              <a:defRPr/>
            </a:lvl1pPr>
            <a:extLst/>
          </a:lstStyle>
          <a:p>
            <a:endParaRPr lang="en-US" dirty="0"/>
          </a:p>
        </p:txBody>
      </p:sp>
      <p:sp>
        <p:nvSpPr>
          <p:cNvPr id="9" name="Slide Number Placeholder 8"/>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extLst>
      <p:ext uri="{BB962C8B-B14F-4D97-AF65-F5344CB8AC3E}">
        <p14:creationId xmlns:p14="http://schemas.microsoft.com/office/powerpoint/2010/main" val="8946047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2376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73608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5844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latin typeface="Arial"/>
              </a:rPr>
              <a:pPr algn="r"/>
              <a:t>‹#›</a:t>
            </a:fld>
            <a:endParaRPr dirty="0">
              <a:solidFill>
                <a:srgbClr val="FFFFFF">
                  <a:lumMod val="75000"/>
                </a:srgbClr>
              </a:solidFill>
              <a:latin typeface="Arial"/>
            </a:endParaRPr>
          </a:p>
        </p:txBody>
      </p:sp>
    </p:spTree>
    <p:extLst>
      <p:ext uri="{BB962C8B-B14F-4D97-AF65-F5344CB8AC3E}">
        <p14:creationId xmlns:p14="http://schemas.microsoft.com/office/powerpoint/2010/main" val="31154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043AC8-4CD1-4992-BAFC-5E2D3405F207}" type="datetimeFigureOut">
              <a:rPr lang="en-US"/>
              <a:pPr>
                <a:defRPr/>
              </a:pPr>
              <a:t>4/23/18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28C5-46C2-4D92-A524-076DCA800E7A}" type="slidenum">
              <a:rPr lang="en-US"/>
              <a:pPr>
                <a:defRPr/>
              </a:pPr>
              <a:t>‹#›</a:t>
            </a:fld>
            <a:endParaRPr lang="en-US"/>
          </a:p>
        </p:txBody>
      </p:sp>
    </p:spTree>
    <p:extLst>
      <p:ext uri="{BB962C8B-B14F-4D97-AF65-F5344CB8AC3E}">
        <p14:creationId xmlns:p14="http://schemas.microsoft.com/office/powerpoint/2010/main" val="164318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865508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 Id="rId3"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defTabSz="914400" fontAlgn="base">
              <a:spcBef>
                <a:spcPct val="0"/>
              </a:spcBef>
              <a:spcAft>
                <a:spcPct val="0"/>
              </a:spcAft>
            </a:pPr>
            <a:fld id="{A1A8B8B9-B651-4439-A868-E8F04EF81465}" type="slidenum">
              <a:rPr lang="en-US" smtClean="0">
                <a:solidFill>
                  <a:srgbClr val="1F497D">
                    <a:lumMod val="75000"/>
                  </a:srgbClr>
                </a:solidFill>
                <a:latin typeface="Arial" pitchFamily="34" charset="0"/>
                <a:ea typeface="ＭＳ Ｐゴシック"/>
                <a:cs typeface="ＭＳ Ｐゴシック"/>
              </a:rPr>
              <a:pPr defTabSz="914400" fontAlgn="base">
                <a:spcBef>
                  <a:spcPct val="0"/>
                </a:spcBef>
                <a:spcAft>
                  <a:spcPct val="0"/>
                </a:spcAft>
              </a:pPr>
              <a:t>‹#›</a:t>
            </a:fld>
            <a:endParaRPr lang="en-US" dirty="0">
              <a:solidFill>
                <a:srgbClr val="1F497D">
                  <a:lumMod val="75000"/>
                </a:srgbClr>
              </a:solidFill>
              <a:latin typeface="Arial" pitchFamily="34" charset="0"/>
              <a:ea typeface="ＭＳ Ｐゴシック"/>
              <a:cs typeface="ＭＳ Ｐゴシック"/>
            </a:endParaRPr>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661" r:id="rId1"/>
    <p:sldLayoutId id="2147483668"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latin typeface="Arial"/>
              </a:rPr>
              <a:pPr algn="r" defTabSz="914400" fontAlgn="base">
                <a:spcBef>
                  <a:spcPct val="0"/>
                </a:spcBef>
                <a:spcAft>
                  <a:spcPct val="0"/>
                </a:spcAft>
              </a:pPr>
              <a:t>‹#›</a:t>
            </a:fld>
            <a:endParaRPr dirty="0">
              <a:solidFill>
                <a:srgbClr val="FFFFFF">
                  <a:lumMod val="75000"/>
                </a:srgbClr>
              </a:solidFill>
              <a:latin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 id="2147483670" r:id="rId7"/>
    <p:sldLayoutId id="2147483671" r:id="rId8"/>
    <p:sldLayoutId id="2147483672" r:id="rId9"/>
    <p:sldLayoutId id="2147483678" r:id="rId10"/>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defTabSz="914400" fontAlgn="base">
              <a:spcBef>
                <a:spcPct val="0"/>
              </a:spcBef>
              <a:spcAft>
                <a:spcPct val="0"/>
              </a:spcAft>
            </a:pPr>
            <a:endParaRPr lang="en-US"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defTabSz="914400" fontAlgn="base">
              <a:spcBef>
                <a:spcPct val="0"/>
              </a:spcBef>
              <a:spcAft>
                <a:spcPct val="0"/>
              </a:spcAft>
            </a:pPr>
            <a:endParaRPr lang="en-US" dirty="0">
              <a:solidFill>
                <a:prstClr val="black">
                  <a:tint val="75000"/>
                </a:prstClr>
              </a:solidFill>
              <a:ea typeface="ＭＳ Ｐゴシック"/>
            </a:endParaRPr>
          </a:p>
        </p:txBody>
      </p:sp>
    </p:spTree>
    <p:extLst>
      <p:ext uri="{BB962C8B-B14F-4D97-AF65-F5344CB8AC3E}">
        <p14:creationId xmlns:p14="http://schemas.microsoft.com/office/powerpoint/2010/main" val="2303781753"/>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4E76A0">
                    <a:lumMod val="75000"/>
                  </a:srgbClr>
                </a:solidFill>
              </a:rPr>
              <a:pPr algn="r" defTabSz="914400" fontAlgn="base">
                <a:spcBef>
                  <a:spcPct val="0"/>
                </a:spcBef>
                <a:spcAft>
                  <a:spcPct val="0"/>
                </a:spcAft>
              </a:pPr>
              <a:t>‹#›</a:t>
            </a:fld>
            <a:endParaRPr dirty="0">
              <a:solidFill>
                <a:srgbClr val="4E76A0">
                  <a:lumMod val="75000"/>
                </a:srgbClr>
              </a:solidFill>
            </a:endParaRPr>
          </a:p>
        </p:txBody>
      </p:sp>
    </p:spTree>
    <p:extLst>
      <p:ext uri="{BB962C8B-B14F-4D97-AF65-F5344CB8AC3E}">
        <p14:creationId xmlns:p14="http://schemas.microsoft.com/office/powerpoint/2010/main" val="1770674705"/>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www.intensiveintervention.org/resources/tools-charts" TargetMode="External"/><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chart" Target="../charts/char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omments" Target="../comments/commen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81.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4"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82.xml.rels><?xml version="1.0" encoding="UTF-8" standalone="yes"?>
<Relationships xmlns="http://schemas.openxmlformats.org/package/2006/relationships"><Relationship Id="rId3" Type="http://schemas.openxmlformats.org/officeDocument/2006/relationships/hyperlink" Target="http://www.intensiveintervention.org/resources/webinars" TargetMode="External"/><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83.xml.rels><?xml version="1.0" encoding="UTF-8" standalone="yes"?>
<Relationships xmlns="http://schemas.openxmlformats.org/package/2006/relationships"><Relationship Id="rId3" Type="http://schemas.openxmlformats.org/officeDocument/2006/relationships/hyperlink" Target="http://www.intensiveintervention.org/video-resource/audio-tour-behavioral-progress-monitoring-tools-charts" TargetMode="External"/><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intensiveintervention.org/content/dbi-training-series" TargetMode="External"/><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85.xml.rels><?xml version="1.0" encoding="UTF-8" standalone="yes"?>
<Relationships xmlns="http://schemas.openxmlformats.org/package/2006/relationships"><Relationship Id="rId3" Type="http://schemas.openxmlformats.org/officeDocument/2006/relationships/hyperlink" Target="http://www.intensiveintervention.org/resource/data-based-individualization-framework-intensive-intervention" TargetMode="Externa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hyperlink" Target="http://www.intensiveintervention.org/resource/implementing-intensive-intervention-lessons-learned-field" TargetMode="External"/><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hyperlink" Target="http://www.intensiveintervention.org/content/dbi-training-series" TargetMode="External"/><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s://www.youtube.com/channel/UC6W2pma8TiSZvY_GWROkTLA" TargetMode="External"/><Relationship Id="rId5" Type="http://schemas.openxmlformats.org/officeDocument/2006/relationships/hyperlink" Target="https://twitter.com/TheNCII" TargetMode="External"/><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028821"/>
            <a:ext cx="8228413" cy="1661993"/>
          </a:xfrm>
        </p:spPr>
        <p:txBody>
          <a:bodyPr/>
          <a:lstStyle/>
          <a:p>
            <a:r>
              <a:rPr lang="en-US" sz="5400" dirty="0"/>
              <a:t>Implementing Intensive Intervention:</a:t>
            </a:r>
            <a:endParaRPr lang="en-US" dirty="0"/>
          </a:p>
        </p:txBody>
      </p:sp>
      <p:sp>
        <p:nvSpPr>
          <p:cNvPr id="7171" name="Subtitle 2"/>
          <p:cNvSpPr>
            <a:spLocks noGrp="1"/>
          </p:cNvSpPr>
          <p:nvPr>
            <p:ph type="body" sz="quarter" idx="12"/>
          </p:nvPr>
        </p:nvSpPr>
        <p:spPr>
          <a:xfrm>
            <a:off x="687388" y="2938998"/>
            <a:ext cx="8224837" cy="2615135"/>
          </a:xfrm>
        </p:spPr>
        <p:txBody>
          <a:bodyPr/>
          <a:lstStyle/>
          <a:p>
            <a:r>
              <a:rPr lang="en-US" dirty="0"/>
              <a:t>Integrating Behavior and Academics Through Data-Based Individualization</a:t>
            </a:r>
          </a:p>
          <a:p>
            <a:pPr lvl="1"/>
            <a:endParaRPr lang="en-US" dirty="0"/>
          </a:p>
          <a:p>
            <a:pPr lvl="1"/>
            <a:r>
              <a:rPr lang="en-US" sz="2000" dirty="0"/>
              <a:t>T. Chris Riley-Tillman, Ph.D. </a:t>
            </a:r>
          </a:p>
          <a:p>
            <a:pPr lvl="1"/>
            <a:r>
              <a:rPr lang="en-US" sz="2000" dirty="0"/>
              <a:t>Sarah Benz, Ph.D. </a:t>
            </a:r>
          </a:p>
          <a:p>
            <a:pPr lvl="1"/>
            <a:r>
              <a:rPr lang="en-US" sz="1600" dirty="0"/>
              <a:t>April 2018</a:t>
            </a:r>
          </a:p>
        </p:txBody>
      </p:sp>
      <p:sp>
        <p:nvSpPr>
          <p:cNvPr id="2" name="Footer Placeholder 1"/>
          <p:cNvSpPr>
            <a:spLocks noGrp="1"/>
          </p:cNvSpPr>
          <p:nvPr>
            <p:ph type="ftr" sz="quarter" idx="11"/>
          </p:nvPr>
        </p:nvSpPr>
        <p:spPr>
          <a:xfrm>
            <a:off x="690564" y="6610577"/>
            <a:ext cx="8221662" cy="215444"/>
          </a:xfrm>
        </p:spPr>
        <p:txBody>
          <a:bodyPr/>
          <a:lstStyle/>
          <a:p>
            <a:pPr algn="l"/>
            <a:r>
              <a:rPr lang="en-US" dirty="0">
                <a:solidFill>
                  <a:prstClr val="black">
                    <a:tint val="75000"/>
                  </a:prstClr>
                </a:solidFill>
              </a:rPr>
              <a:t>This document was produced under U.S. Department of Education, Office of Special Education Programs, Award No. H326Q110005. Celia </a:t>
            </a:r>
            <a:r>
              <a:rPr lang="en-US" dirty="0" err="1">
                <a:solidFill>
                  <a:prstClr val="black">
                    <a:tint val="75000"/>
                  </a:prstClr>
                </a:solidFill>
              </a:rPr>
              <a:t>Rosenquist</a:t>
            </a:r>
            <a:r>
              <a:rPr lang="en-US" dirty="0">
                <a:solidFill>
                  <a:prstClr val="black">
                    <a:tint val="75000"/>
                  </a:prstClr>
                </a:solidFill>
              </a:rPr>
              <a:t> serves as the project officer. The views expressed herein do not necessarily represent the positions or policies of the U.S. Department of Education. No official endorsement by the U.S. Department of Education of any product, commodity, service or enterprise mentioned in this document is intended or should be inferred.</a:t>
            </a:r>
          </a:p>
        </p:txBody>
      </p:sp>
    </p:spTree>
    <p:extLst>
      <p:ext uri="{BB962C8B-B14F-4D97-AF65-F5344CB8AC3E}">
        <p14:creationId xmlns:p14="http://schemas.microsoft.com/office/powerpoint/2010/main" val="334233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12775" y="2098113"/>
            <a:ext cx="7359091" cy="4495800"/>
          </a:xfrm>
        </p:spPr>
        <p:txBody>
          <a:bodyPr/>
          <a:lstStyle/>
          <a:p>
            <a:pPr eaLnBrk="1" hangingPunct="1"/>
            <a:r>
              <a:rPr lang="en-US" sz="3200" dirty="0"/>
              <a:t>A list of EBI is just a nice place to start</a:t>
            </a:r>
          </a:p>
          <a:p>
            <a:pPr eaLnBrk="1" hangingPunct="1"/>
            <a:r>
              <a:rPr lang="en-US" sz="3200" dirty="0"/>
              <a:t>Additional steps</a:t>
            </a:r>
          </a:p>
          <a:p>
            <a:pPr lvl="1" eaLnBrk="1" hangingPunct="1"/>
            <a:r>
              <a:rPr lang="en-US" sz="2000" dirty="0"/>
              <a:t>Need to select EBI that make sense for the current case</a:t>
            </a:r>
          </a:p>
          <a:p>
            <a:pPr lvl="1" eaLnBrk="1" hangingPunct="1"/>
            <a:r>
              <a:rPr lang="en-US" sz="2000" dirty="0"/>
              <a:t>Need to implement the EBI with integrity</a:t>
            </a:r>
          </a:p>
          <a:p>
            <a:pPr lvl="1" eaLnBrk="1" hangingPunct="1"/>
            <a:r>
              <a:rPr lang="en-US" sz="2000" dirty="0"/>
              <a:t>Need to evaluate the effectiveness in some manner to see if it worked</a:t>
            </a:r>
          </a:p>
        </p:txBody>
      </p:sp>
      <p:sp>
        <p:nvSpPr>
          <p:cNvPr id="48130" name="Title 1"/>
          <p:cNvSpPr>
            <a:spLocks noGrp="1"/>
          </p:cNvSpPr>
          <p:nvPr>
            <p:ph type="title"/>
          </p:nvPr>
        </p:nvSpPr>
        <p:spPr>
          <a:xfrm>
            <a:off x="612775" y="723900"/>
            <a:ext cx="8153400" cy="990600"/>
          </a:xfrm>
        </p:spPr>
        <p:txBody>
          <a:bodyPr/>
          <a:lstStyle/>
          <a:p>
            <a:pPr eaLnBrk="1" hangingPunct="1"/>
            <a:r>
              <a:rPr lang="en-US" dirty="0"/>
              <a:t>Implications of the Fine Print</a:t>
            </a:r>
          </a:p>
        </p:txBody>
      </p:sp>
    </p:spTree>
    <p:extLst>
      <p:ext uri="{BB962C8B-B14F-4D97-AF65-F5344CB8AC3E}">
        <p14:creationId xmlns:p14="http://schemas.microsoft.com/office/powerpoint/2010/main" val="89595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723900"/>
            <a:ext cx="8153400" cy="990600"/>
          </a:xfrm>
        </p:spPr>
        <p:txBody>
          <a:bodyPr>
            <a:normAutofit fontScale="90000"/>
          </a:bodyPr>
          <a:lstStyle/>
          <a:p>
            <a:pPr algn="ctr" eaLnBrk="1" hangingPunct="1"/>
            <a:r>
              <a:rPr lang="en-US" sz="4000" dirty="0"/>
              <a:t>General Goal of Intervention Selection</a:t>
            </a:r>
          </a:p>
        </p:txBody>
      </p:sp>
      <p:sp>
        <p:nvSpPr>
          <p:cNvPr id="49155" name="Rectangle 3"/>
          <p:cNvSpPr>
            <a:spLocks noGrp="1" noChangeArrowheads="1"/>
          </p:cNvSpPr>
          <p:nvPr>
            <p:ph idx="1"/>
          </p:nvPr>
        </p:nvSpPr>
        <p:spPr>
          <a:xfrm>
            <a:off x="612775" y="2125134"/>
            <a:ext cx="8153400" cy="4495800"/>
          </a:xfrm>
        </p:spPr>
        <p:txBody>
          <a:bodyPr/>
          <a:lstStyle/>
          <a:p>
            <a:pPr eaLnBrk="1" hangingPunct="1"/>
            <a:r>
              <a:rPr lang="en-US" sz="3400" dirty="0"/>
              <a:t>Make a sound decision quickly</a:t>
            </a:r>
          </a:p>
          <a:p>
            <a:pPr eaLnBrk="1" hangingPunct="1"/>
            <a:r>
              <a:rPr lang="en-US" sz="3400" dirty="0"/>
              <a:t>Try the selected intervention</a:t>
            </a:r>
          </a:p>
          <a:p>
            <a:pPr eaLnBrk="1" hangingPunct="1"/>
            <a:r>
              <a:rPr lang="en-US" sz="3400" dirty="0"/>
              <a:t>Evaluate the intervention</a:t>
            </a:r>
          </a:p>
          <a:p>
            <a:pPr eaLnBrk="1" hangingPunct="1"/>
            <a:r>
              <a:rPr lang="en-US" sz="3400" dirty="0"/>
              <a:t>Recycle/escalate if necessary</a:t>
            </a:r>
          </a:p>
        </p:txBody>
      </p:sp>
    </p:spTree>
    <p:extLst>
      <p:ext uri="{BB962C8B-B14F-4D97-AF65-F5344CB8AC3E}">
        <p14:creationId xmlns:p14="http://schemas.microsoft.com/office/powerpoint/2010/main" val="3146144811"/>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Center on </a:t>
            </a:r>
            <a:br>
              <a:rPr lang="en-US" dirty="0"/>
            </a:br>
            <a:r>
              <a:rPr lang="en-US" dirty="0"/>
              <a:t>Intensive Intervention</a:t>
            </a:r>
          </a:p>
        </p:txBody>
      </p:sp>
      <p:sp>
        <p:nvSpPr>
          <p:cNvPr id="3" name="Content Placeholder 2"/>
          <p:cNvSpPr>
            <a:spLocks noGrp="1"/>
          </p:cNvSpPr>
          <p:nvPr>
            <p:ph idx="1"/>
          </p:nvPr>
        </p:nvSpPr>
        <p:spPr/>
        <p:txBody>
          <a:bodyPr/>
          <a:lstStyle/>
          <a:p>
            <a:r>
              <a:rPr lang="en-US" dirty="0"/>
              <a:t>Data-Based Individualization </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12</a:t>
            </a:fld>
            <a:endParaRPr lang="en-US" dirty="0">
              <a:solidFill>
                <a:srgbClr val="1F497D">
                  <a:lumMod val="75000"/>
                </a:srgbClr>
              </a:solidFill>
            </a:endParaRPr>
          </a:p>
        </p:txBody>
      </p:sp>
    </p:spTree>
    <p:extLst>
      <p:ext uri="{BB962C8B-B14F-4D97-AF65-F5344CB8AC3E}">
        <p14:creationId xmlns:p14="http://schemas.microsoft.com/office/powerpoint/2010/main" val="155170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2055813"/>
            <a:ext cx="4102188" cy="3852006"/>
          </a:xfrm>
        </p:spPr>
        <p:txBody>
          <a:bodyPr/>
          <a:lstStyle/>
          <a:p>
            <a:pPr marL="0" indent="0">
              <a:buNone/>
            </a:pPr>
            <a:r>
              <a:rPr lang="en-US" dirty="0"/>
              <a:t>NCII’s mission is to build district and school capacity to support implementation of </a:t>
            </a:r>
            <a:r>
              <a:rPr lang="en-US" b="1" dirty="0"/>
              <a:t>data-based individualization </a:t>
            </a:r>
            <a:r>
              <a:rPr lang="en-US" dirty="0"/>
              <a:t>in reading, mathematics, and behavior for students with severe and persistent learning and behavioral needs.</a:t>
            </a:r>
          </a:p>
          <a:p>
            <a:pPr marL="0" indent="0">
              <a:buNone/>
            </a:pPr>
            <a:endParaRPr lang="en-US" sz="2800" dirty="0"/>
          </a:p>
          <a:p>
            <a:endParaRPr lang="en-US" sz="2800" dirty="0"/>
          </a:p>
          <a:p>
            <a:endParaRPr lang="en-US" sz="3200" dirty="0"/>
          </a:p>
        </p:txBody>
      </p:sp>
      <p:sp>
        <p:nvSpPr>
          <p:cNvPr id="10" name="Title 1"/>
          <p:cNvSpPr>
            <a:spLocks noGrp="1"/>
          </p:cNvSpPr>
          <p:nvPr>
            <p:ph type="title"/>
          </p:nvPr>
        </p:nvSpPr>
        <p:spPr/>
        <p:txBody>
          <a:bodyPr/>
          <a:lstStyle/>
          <a:p>
            <a:pPr algn="ctr"/>
            <a:r>
              <a:rPr lang="en-US" dirty="0"/>
              <a:t>National Center on </a:t>
            </a:r>
            <a:br>
              <a:rPr lang="en-US" dirty="0"/>
            </a:br>
            <a:r>
              <a:rPr lang="en-US" dirty="0"/>
              <a:t>Intensive Intervention  </a:t>
            </a:r>
          </a:p>
        </p:txBody>
      </p:sp>
      <p:sp>
        <p:nvSpPr>
          <p:cNvPr id="3" name="Slide Number Placeholder 2"/>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13</a:t>
            </a:fld>
            <a:endParaRPr dirty="0">
              <a:solidFill>
                <a:srgbClr val="FFFFFF">
                  <a:lumMod val="75000"/>
                </a:srgbClr>
              </a:solidFill>
              <a:latin typeface="Arial"/>
            </a:endParaRPr>
          </a:p>
        </p:txBody>
      </p:sp>
      <p:pic>
        <p:nvPicPr>
          <p:cNvPr id="4" name="Content Placeholder 3" descr="2.png"/>
          <p:cNvPicPr>
            <a:picLocks noGrp="1" noChangeAspect="1"/>
          </p:cNvPicPr>
          <p:nvPr>
            <p:ph idx="10"/>
          </p:nvPr>
        </p:nvPicPr>
        <p:blipFill>
          <a:blip r:embed="rId2">
            <a:extLst>
              <a:ext uri="{28A0092B-C50C-407E-A947-70E740481C1C}">
                <a14:useLocalDpi xmlns:a14="http://schemas.microsoft.com/office/drawing/2010/main" val="0"/>
              </a:ext>
            </a:extLst>
          </a:blip>
          <a:srcRect t="-22565" b="-22565"/>
          <a:stretch>
            <a:fillRect/>
          </a:stretch>
        </p:blipFill>
        <p:spPr/>
      </p:pic>
    </p:spTree>
    <p:extLst>
      <p:ext uri="{BB962C8B-B14F-4D97-AF65-F5344CB8AC3E}">
        <p14:creationId xmlns:p14="http://schemas.microsoft.com/office/powerpoint/2010/main" val="418239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200" b="1" dirty="0"/>
              <a:t>Data-Based Individualization (DBI)</a:t>
            </a:r>
            <a:r>
              <a:rPr lang="en-US" sz="2200" dirty="0"/>
              <a:t> is a systematic method for using data to determine </a:t>
            </a:r>
            <a:r>
              <a:rPr lang="en-US" sz="2200" i="1" dirty="0"/>
              <a:t>when and how </a:t>
            </a:r>
            <a:r>
              <a:rPr lang="en-US" sz="2200" dirty="0"/>
              <a:t>to provide more intensive intervention.</a:t>
            </a:r>
          </a:p>
          <a:p>
            <a:r>
              <a:rPr lang="en-US" sz="2200" dirty="0"/>
              <a:t>Origins in data-based program modification/experimental teaching were first developed at the University of Minnesota (</a:t>
            </a:r>
            <a:r>
              <a:rPr lang="en-US" sz="2200" dirty="0" err="1"/>
              <a:t>Deno</a:t>
            </a:r>
            <a:r>
              <a:rPr lang="en-US" sz="2200" dirty="0"/>
              <a:t> &amp; </a:t>
            </a:r>
            <a:r>
              <a:rPr lang="en-US" sz="2200" dirty="0" err="1"/>
              <a:t>Mirkin</a:t>
            </a:r>
            <a:r>
              <a:rPr lang="en-US" sz="2200" dirty="0"/>
              <a:t>, 1977).</a:t>
            </a:r>
          </a:p>
          <a:p>
            <a:r>
              <a:rPr lang="en-US" sz="2200" dirty="0"/>
              <a:t>It is a process not a single intervention program or strategy.</a:t>
            </a:r>
          </a:p>
          <a:p>
            <a:r>
              <a:rPr lang="en-US" sz="2200" dirty="0"/>
              <a:t>It is not a one-time fix but an ongoing process comprising intervention and assessment adjusted over time.</a:t>
            </a:r>
          </a:p>
        </p:txBody>
      </p:sp>
      <p:sp>
        <p:nvSpPr>
          <p:cNvPr id="6" name="Title 5"/>
          <p:cNvSpPr>
            <a:spLocks noGrp="1"/>
          </p:cNvSpPr>
          <p:nvPr>
            <p:ph type="title"/>
          </p:nvPr>
        </p:nvSpPr>
        <p:spPr/>
        <p:txBody>
          <a:bodyPr/>
          <a:lstStyle/>
          <a:p>
            <a:r>
              <a:rPr lang="en-US" dirty="0"/>
              <a:t>NCII’s Approach </a:t>
            </a:r>
          </a:p>
        </p:txBody>
      </p:sp>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latin typeface="Arial"/>
              </a:rPr>
              <a:pPr algn="r"/>
              <a:t>14</a:t>
            </a:fld>
            <a:endParaRPr dirty="0">
              <a:solidFill>
                <a:srgbClr val="FFFFFF">
                  <a:lumMod val="75000"/>
                </a:srgbClr>
              </a:solidFill>
              <a:latin typeface="Arial"/>
            </a:endParaRPr>
          </a:p>
        </p:txBody>
      </p:sp>
      <p:pic>
        <p:nvPicPr>
          <p:cNvPr id="9" name="Picture 2" descr="A stock image of a graph with a positive incline"/>
          <p:cNvPicPr>
            <a:picLocks noChangeAspect="1" noChangeArrowheads="1"/>
          </p:cNvPicPr>
          <p:nvPr/>
        </p:nvPicPr>
        <p:blipFill>
          <a:blip r:embed="rId2"/>
          <a:srcRect/>
          <a:stretch>
            <a:fillRect/>
          </a:stretch>
        </p:blipFill>
        <p:spPr bwMode="auto">
          <a:xfrm>
            <a:off x="6612673" y="301083"/>
            <a:ext cx="2241395" cy="1460810"/>
          </a:xfrm>
          <a:prstGeom prst="rect">
            <a:avLst/>
          </a:prstGeom>
          <a:noFill/>
          <a:ln w="9525">
            <a:noFill/>
            <a:miter lim="800000"/>
            <a:headEnd/>
            <a:tailEnd/>
          </a:ln>
        </p:spPr>
      </p:pic>
    </p:spTree>
    <p:extLst>
      <p:ext uri="{BB962C8B-B14F-4D97-AF65-F5344CB8AC3E}">
        <p14:creationId xmlns:p14="http://schemas.microsoft.com/office/powerpoint/2010/main" val="47289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DBI: Integrating data-based decision making across academics and social behavior</a:t>
            </a:r>
          </a:p>
        </p:txBody>
      </p:sp>
      <p:pic>
        <p:nvPicPr>
          <p:cNvPr id="3074" name="Picture 2"/>
          <p:cNvPicPr>
            <a:picLocks noGrp="1" noChangeAspect="1" noChangeArrowheads="1"/>
          </p:cNvPicPr>
          <p:nvPr>
            <p:ph idx="10"/>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01969" y="308559"/>
            <a:ext cx="3383340" cy="561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a:t>NCII’s Approach </a:t>
            </a:r>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latin typeface="Arial"/>
              </a:rPr>
              <a:pPr algn="r"/>
              <a:t>15</a:t>
            </a:fld>
            <a:endParaRPr dirty="0">
              <a:solidFill>
                <a:srgbClr val="FFFFFF">
                  <a:lumMod val="75000"/>
                </a:srgbClr>
              </a:solidFill>
              <a:latin typeface="Arial"/>
            </a:endParaRPr>
          </a:p>
        </p:txBody>
      </p:sp>
    </p:spTree>
    <p:extLst>
      <p:ext uri="{BB962C8B-B14F-4D97-AF65-F5344CB8AC3E}">
        <p14:creationId xmlns:p14="http://schemas.microsoft.com/office/powerpoint/2010/main" val="238070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a:t>Secondary intervention program, delivered with greater intensity</a:t>
            </a:r>
          </a:p>
          <a:p>
            <a:pPr marL="514350" indent="-514350">
              <a:spcBef>
                <a:spcPts val="1200"/>
              </a:spcBef>
              <a:buAutoNum type="arabicPeriod"/>
            </a:pPr>
            <a:r>
              <a:rPr lang="en-US" dirty="0"/>
              <a:t>Progress monitoring</a:t>
            </a:r>
          </a:p>
          <a:p>
            <a:pPr marL="514350" indent="-514350">
              <a:spcBef>
                <a:spcPts val="1200"/>
              </a:spcBef>
              <a:buAutoNum type="arabicPeriod"/>
            </a:pPr>
            <a:r>
              <a:rPr lang="en-US" dirty="0"/>
              <a:t>Informal diagnostic assessment</a:t>
            </a:r>
          </a:p>
          <a:p>
            <a:pPr marL="514350" indent="-514350">
              <a:spcBef>
                <a:spcPts val="1200"/>
              </a:spcBef>
              <a:buAutoNum type="arabicPeriod"/>
            </a:pPr>
            <a:r>
              <a:rPr lang="en-US" dirty="0"/>
              <a:t>Adaptation</a:t>
            </a:r>
          </a:p>
          <a:p>
            <a:pPr marL="514350" indent="-514350">
              <a:spcBef>
                <a:spcPts val="1200"/>
              </a:spcBef>
              <a:buAutoNum type="arabicPeriod"/>
            </a:pPr>
            <a:r>
              <a:rPr lang="en-US" dirty="0"/>
              <a:t>Continued progress monitoring, with adaptations occurring whenever needed to ensure adequate progress</a:t>
            </a:r>
          </a:p>
        </p:txBody>
      </p:sp>
      <p:sp>
        <p:nvSpPr>
          <p:cNvPr id="2" name="Title 1"/>
          <p:cNvSpPr>
            <a:spLocks noGrp="1"/>
          </p:cNvSpPr>
          <p:nvPr>
            <p:ph type="title"/>
          </p:nvPr>
        </p:nvSpPr>
        <p:spPr/>
        <p:txBody>
          <a:bodyPr/>
          <a:lstStyle/>
          <a:p>
            <a:r>
              <a:rPr lang="en-US" dirty="0"/>
              <a:t>Five DBI Steps</a:t>
            </a:r>
          </a:p>
        </p:txBody>
      </p:sp>
      <p:sp>
        <p:nvSpPr>
          <p:cNvPr id="5" name="Slide Number Placeholder 5"/>
          <p:cNvSpPr>
            <a:spLocks noGrp="1"/>
          </p:cNvSpPr>
          <p:nvPr>
            <p:ph type="sldNum" sz="quarter" idx="10"/>
          </p:nvPr>
        </p:nvSpPr>
        <p:spPr/>
        <p:txBody>
          <a:bodyPr/>
          <a:lstStyle/>
          <a:p>
            <a:fld id="{B094D1B2-26D5-48CC-9B16-6583E954EFA6}" type="slidenum">
              <a:rPr lang="en-US" smtClean="0"/>
              <a:t>16</a:t>
            </a:fld>
            <a:endParaRPr lang="en-US" dirty="0"/>
          </a:p>
        </p:txBody>
      </p:sp>
    </p:spTree>
    <p:extLst>
      <p:ext uri="{BB962C8B-B14F-4D97-AF65-F5344CB8AC3E}">
        <p14:creationId xmlns:p14="http://schemas.microsoft.com/office/powerpoint/2010/main" val="131709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en-US">
                <a:sym typeface="Arial"/>
              </a:rPr>
              <a:t>Staff commitment</a:t>
            </a:r>
          </a:p>
          <a:p>
            <a:pPr lvl="0"/>
            <a:r>
              <a:rPr lang="en-US">
                <a:sym typeface="Arial"/>
              </a:rPr>
              <a:t>Student plans</a:t>
            </a:r>
          </a:p>
          <a:p>
            <a:pPr lvl="0"/>
            <a:r>
              <a:rPr lang="en-US">
                <a:sym typeface="Arial"/>
              </a:rPr>
              <a:t>Student meetings</a:t>
            </a:r>
          </a:p>
          <a:p>
            <a:pPr lvl="0"/>
            <a:r>
              <a:rPr lang="en-US">
                <a:sym typeface="Arial"/>
              </a:rPr>
              <a:t>Valid and reliable data</a:t>
            </a:r>
          </a:p>
          <a:p>
            <a:pPr lvl="0"/>
            <a:r>
              <a:rPr lang="en-US">
                <a:sym typeface="Arial"/>
              </a:rPr>
              <a:t>Inclusion of students with disabilities</a:t>
            </a:r>
          </a:p>
          <a:p>
            <a:endParaRPr lang="en-US" dirty="0"/>
          </a:p>
        </p:txBody>
      </p:sp>
      <p:sp>
        <p:nvSpPr>
          <p:cNvPr id="6" name="Title 5"/>
          <p:cNvSpPr>
            <a:spLocks noGrp="1"/>
          </p:cNvSpPr>
          <p:nvPr>
            <p:ph type="title"/>
          </p:nvPr>
        </p:nvSpPr>
        <p:spPr/>
        <p:txBody>
          <a:bodyPr/>
          <a:lstStyle/>
          <a:p>
            <a:r>
              <a:rPr lang="en-US"/>
              <a:t>Key Elements </a:t>
            </a:r>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17</a:t>
            </a:fld>
            <a:endParaRPr lang="en-US" dirty="0"/>
          </a:p>
        </p:txBody>
      </p:sp>
    </p:spTree>
    <p:extLst>
      <p:ext uri="{BB962C8B-B14F-4D97-AF65-F5344CB8AC3E}">
        <p14:creationId xmlns:p14="http://schemas.microsoft.com/office/powerpoint/2010/main" val="363081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3032879"/>
            <a:ext cx="8229600" cy="1446550"/>
          </a:xfrm>
        </p:spPr>
        <p:txBody>
          <a:bodyPr/>
          <a:lstStyle/>
          <a:p>
            <a:r>
              <a:rPr lang="en-US" dirty="0"/>
              <a:t>DBI Steps: Start With Secondary Intervention</a:t>
            </a:r>
          </a:p>
        </p:txBody>
      </p:sp>
      <p:sp>
        <p:nvSpPr>
          <p:cNvPr id="3" name="Slide Number Placeholder 2"/>
          <p:cNvSpPr>
            <a:spLocks noGrp="1"/>
          </p:cNvSpPr>
          <p:nvPr>
            <p:ph type="sldNum" sz="quarter" idx="12"/>
          </p:nvPr>
        </p:nvSpPr>
        <p:spPr/>
        <p:txBody>
          <a:bodyPr/>
          <a:lstStyle/>
          <a:p>
            <a:fld id="{A1A8B8B9-B651-4439-A868-E8F04EF81465}" type="slidenum">
              <a:rPr lang="en-US" smtClean="0">
                <a:solidFill>
                  <a:srgbClr val="1F497D">
                    <a:lumMod val="75000"/>
                  </a:srgbClr>
                </a:solidFill>
              </a:rPr>
              <a:pPr/>
              <a:t>18</a:t>
            </a:fld>
            <a:endParaRPr lang="en-US" dirty="0">
              <a:solidFill>
                <a:srgbClr val="1F497D">
                  <a:lumMod val="75000"/>
                </a:srgbClr>
              </a:solidFill>
            </a:endParaRPr>
          </a:p>
        </p:txBody>
      </p:sp>
    </p:spTree>
    <p:extLst>
      <p:ext uri="{BB962C8B-B14F-4D97-AF65-F5344CB8AC3E}">
        <p14:creationId xmlns:p14="http://schemas.microsoft.com/office/powerpoint/2010/main" val="39117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Start with a standardized secondary program. </a:t>
            </a:r>
          </a:p>
          <a:p>
            <a:r>
              <a:rPr lang="en-US"/>
              <a:t>Progress monitor to evaluate the student’s response to the secondary intervention.</a:t>
            </a:r>
            <a:endParaRPr lang="en-US" dirty="0"/>
          </a:p>
        </p:txBody>
      </p:sp>
      <p:sp>
        <p:nvSpPr>
          <p:cNvPr id="3" name="Title 2"/>
          <p:cNvSpPr>
            <a:spLocks noGrp="1"/>
          </p:cNvSpPr>
          <p:nvPr>
            <p:ph type="title"/>
          </p:nvPr>
        </p:nvSpPr>
        <p:spPr/>
        <p:txBody>
          <a:bodyPr/>
          <a:lstStyle/>
          <a:p>
            <a:r>
              <a:rPr lang="en-US"/>
              <a:t>Before We Begin DBI</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19</a:t>
            </a:fld>
            <a:endParaRPr lang="en-US" dirty="0"/>
          </a:p>
        </p:txBody>
      </p:sp>
    </p:spTree>
    <p:extLst>
      <p:ext uri="{BB962C8B-B14F-4D97-AF65-F5344CB8AC3E}">
        <p14:creationId xmlns:p14="http://schemas.microsoft.com/office/powerpoint/2010/main" val="234215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Background on Evidence-Based Practice</a:t>
            </a:r>
          </a:p>
          <a:p>
            <a:r>
              <a:rPr lang="en-US" dirty="0"/>
              <a:t>National Center on Intensive Intervention (NCII)</a:t>
            </a:r>
          </a:p>
          <a:p>
            <a:pPr lvl="1"/>
            <a:r>
              <a:rPr lang="en-US" dirty="0"/>
              <a:t>What is NCII’s mission?</a:t>
            </a:r>
          </a:p>
          <a:p>
            <a:r>
              <a:rPr lang="en-US" dirty="0"/>
              <a:t>Data-Based Individualization (DBI)</a:t>
            </a:r>
          </a:p>
          <a:p>
            <a:pPr lvl="1"/>
            <a:r>
              <a:rPr lang="en-US" dirty="0"/>
              <a:t>What is Intensive Intervention?</a:t>
            </a:r>
          </a:p>
          <a:p>
            <a:pPr lvl="1"/>
            <a:r>
              <a:rPr lang="en-US" dirty="0"/>
              <a:t>Intensive intervention in behavior and academics</a:t>
            </a:r>
          </a:p>
          <a:p>
            <a:r>
              <a:rPr lang="en-US" dirty="0"/>
              <a:t>Case studies</a:t>
            </a:r>
          </a:p>
          <a:p>
            <a:pPr lvl="1"/>
            <a:r>
              <a:rPr lang="en-US" dirty="0"/>
              <a:t>DBI for behavior</a:t>
            </a:r>
          </a:p>
          <a:p>
            <a:pPr lvl="1"/>
            <a:r>
              <a:rPr lang="en-US" dirty="0"/>
              <a:t>DBI for integrating academics and behavior</a:t>
            </a:r>
          </a:p>
          <a:p>
            <a:r>
              <a:rPr lang="en-US" dirty="0"/>
              <a:t>NCII resources </a:t>
            </a:r>
          </a:p>
        </p:txBody>
      </p:sp>
      <p:sp>
        <p:nvSpPr>
          <p:cNvPr id="3" name="Title 2"/>
          <p:cNvSpPr>
            <a:spLocks noGrp="1"/>
          </p:cNvSpPr>
          <p:nvPr>
            <p:ph type="title"/>
          </p:nvPr>
        </p:nvSpPr>
        <p:spPr/>
        <p:txBody>
          <a:bodyPr/>
          <a:lstStyle/>
          <a:p>
            <a:r>
              <a:rPr lang="en-US"/>
              <a:t>Agenda </a:t>
            </a:r>
            <a:endParaRPr lang="en-US" dirty="0"/>
          </a:p>
        </p:txBody>
      </p:sp>
      <p:sp>
        <p:nvSpPr>
          <p:cNvPr id="4" name="Slide Number Placeholder 3"/>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2332996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2055813"/>
            <a:ext cx="8224837" cy="3852006"/>
          </a:xfrm>
        </p:spPr>
        <p:txBody>
          <a:bodyPr/>
          <a:lstStyle/>
          <a:p>
            <a:r>
              <a:rPr lang="en-US" dirty="0"/>
              <a:t>Standardized, evidence-based interventions designed for at-risk students</a:t>
            </a:r>
            <a:endParaRPr lang="en-US" sz="800" dirty="0"/>
          </a:p>
          <a:p>
            <a:pPr>
              <a:spcBef>
                <a:spcPts val="1200"/>
              </a:spcBef>
            </a:pPr>
            <a:r>
              <a:rPr lang="en-US" dirty="0"/>
              <a:t>Often referred to as</a:t>
            </a:r>
          </a:p>
          <a:p>
            <a:pPr lvl="1">
              <a:spcBef>
                <a:spcPts val="400"/>
              </a:spcBef>
            </a:pPr>
            <a:r>
              <a:rPr lang="en-US" dirty="0"/>
              <a:t>Tier 2 or strategic intervention</a:t>
            </a:r>
          </a:p>
          <a:p>
            <a:pPr lvl="1">
              <a:spcBef>
                <a:spcPts val="400"/>
              </a:spcBef>
            </a:pPr>
            <a:r>
              <a:rPr lang="en-US" dirty="0"/>
              <a:t>Remedial curriculum</a:t>
            </a:r>
            <a:endParaRPr lang="en-US" sz="800" dirty="0"/>
          </a:p>
          <a:p>
            <a:pPr>
              <a:spcBef>
                <a:spcPts val="1200"/>
              </a:spcBef>
            </a:pPr>
            <a:r>
              <a:rPr lang="en-US" dirty="0"/>
              <a:t>Common examples</a:t>
            </a:r>
          </a:p>
          <a:p>
            <a:pPr lvl="1">
              <a:spcBef>
                <a:spcPts val="400"/>
              </a:spcBef>
            </a:pPr>
            <a:r>
              <a:rPr lang="en-US" dirty="0"/>
              <a:t>Leveled Literacy Intervention (LLI)</a:t>
            </a:r>
          </a:p>
          <a:p>
            <a:pPr lvl="1">
              <a:spcBef>
                <a:spcPts val="400"/>
              </a:spcBef>
            </a:pPr>
            <a:r>
              <a:rPr lang="en-US" dirty="0"/>
              <a:t>Check-in/Check-out</a:t>
            </a:r>
          </a:p>
          <a:p>
            <a:pPr lvl="1">
              <a:spcBef>
                <a:spcPts val="400"/>
              </a:spcBef>
            </a:pPr>
            <a:r>
              <a:rPr lang="en-US" dirty="0"/>
              <a:t>Corrective Math</a:t>
            </a:r>
          </a:p>
        </p:txBody>
      </p:sp>
      <p:sp>
        <p:nvSpPr>
          <p:cNvPr id="3" name="Title 2"/>
          <p:cNvSpPr>
            <a:spLocks noGrp="1"/>
          </p:cNvSpPr>
          <p:nvPr>
            <p:ph type="title"/>
          </p:nvPr>
        </p:nvSpPr>
        <p:spPr/>
        <p:txBody>
          <a:bodyPr/>
          <a:lstStyle/>
          <a:p>
            <a:pPr algn="ctr"/>
            <a:r>
              <a:rPr lang="en-US" dirty="0"/>
              <a:t>What Are Secondary Interventions?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139145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Has the student been taught using an </a:t>
            </a:r>
            <a:r>
              <a:rPr lang="en-US" i="1" dirty="0"/>
              <a:t>evidence-based </a:t>
            </a:r>
            <a:r>
              <a:rPr lang="en-US" dirty="0"/>
              <a:t>secondary intervention program (if available) that is appropriate for his or her needs?</a:t>
            </a:r>
          </a:p>
          <a:p>
            <a:pPr>
              <a:spcBef>
                <a:spcPts val="1200"/>
              </a:spcBef>
            </a:pPr>
            <a:r>
              <a:rPr lang="en-US" dirty="0"/>
              <a:t>Has the program been implemented with </a:t>
            </a:r>
            <a:r>
              <a:rPr lang="en-US" i="1" dirty="0"/>
              <a:t>fidelity</a:t>
            </a:r>
            <a:r>
              <a:rPr lang="en-US" dirty="0"/>
              <a:t>?</a:t>
            </a:r>
          </a:p>
          <a:p>
            <a:pPr lvl="1"/>
            <a:r>
              <a:rPr lang="en-US" dirty="0"/>
              <a:t>Content</a:t>
            </a:r>
          </a:p>
          <a:p>
            <a:pPr lvl="1"/>
            <a:r>
              <a:rPr lang="en-US" dirty="0"/>
              <a:t>Dosage or schedule</a:t>
            </a:r>
          </a:p>
          <a:p>
            <a:pPr lvl="1"/>
            <a:r>
              <a:rPr lang="en-US" dirty="0"/>
              <a:t>Group size</a:t>
            </a:r>
          </a:p>
          <a:p>
            <a:pPr>
              <a:spcBef>
                <a:spcPts val="1200"/>
              </a:spcBef>
            </a:pPr>
            <a:r>
              <a:rPr lang="en-US" dirty="0"/>
              <a:t>Has the program been implemented for a sufficient amount of </a:t>
            </a:r>
            <a:r>
              <a:rPr lang="en-US" i="1" dirty="0"/>
              <a:t>time</a:t>
            </a:r>
            <a:r>
              <a:rPr lang="en-US" dirty="0"/>
              <a:t> to determine response?</a:t>
            </a:r>
          </a:p>
          <a:p>
            <a:endParaRPr lang="en-US" dirty="0"/>
          </a:p>
        </p:txBody>
      </p:sp>
      <p:sp>
        <p:nvSpPr>
          <p:cNvPr id="2" name="Title 1"/>
          <p:cNvSpPr>
            <a:spLocks noGrp="1"/>
          </p:cNvSpPr>
          <p:nvPr>
            <p:ph type="title"/>
          </p:nvPr>
        </p:nvSpPr>
        <p:spPr/>
        <p:txBody>
          <a:bodyPr/>
          <a:lstStyle/>
          <a:p>
            <a:pPr algn="ctr"/>
            <a:r>
              <a:rPr lang="en-US" dirty="0"/>
              <a:t>Key Questions About the </a:t>
            </a:r>
            <a:br>
              <a:rPr lang="en-US" dirty="0"/>
            </a:br>
            <a:r>
              <a:rPr lang="en-US" dirty="0"/>
              <a:t>Secondary Intervention</a:t>
            </a:r>
          </a:p>
        </p:txBody>
      </p:sp>
      <p:sp>
        <p:nvSpPr>
          <p:cNvPr id="5" name="Slide Number Placeholder 4"/>
          <p:cNvSpPr>
            <a:spLocks noGrp="1"/>
          </p:cNvSpPr>
          <p:nvPr>
            <p:ph type="sldNum" sz="quarter" idx="10"/>
          </p:nvPr>
        </p:nvSpPr>
        <p:spPr/>
        <p:txBody>
          <a:bodyPr/>
          <a:lstStyle/>
          <a:p>
            <a:fld id="{F3477EC8-074D-41C4-94AE-E9EA7CEEA348}" type="slidenum">
              <a:rPr lang="en-US" smtClean="0"/>
              <a:pPr/>
              <a:t>21</a:t>
            </a:fld>
            <a:endParaRPr lang="en-US" dirty="0"/>
          </a:p>
        </p:txBody>
      </p:sp>
    </p:spTree>
    <p:extLst>
      <p:ext uri="{BB962C8B-B14F-4D97-AF65-F5344CB8AC3E}">
        <p14:creationId xmlns:p14="http://schemas.microsoft.com/office/powerpoint/2010/main" val="357332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Thinking About Intervention </a:t>
            </a:r>
            <a:br>
              <a:rPr lang="en-US" dirty="0">
                <a:latin typeface="+mj-lt"/>
              </a:rPr>
            </a:br>
            <a:r>
              <a:rPr lang="en-US" dirty="0">
                <a:latin typeface="+mj-lt"/>
              </a:rPr>
              <a:t>Levels or Tiers </a:t>
            </a:r>
          </a:p>
        </p:txBody>
      </p:sp>
      <p:sp>
        <p:nvSpPr>
          <p:cNvPr id="4" name="Slide Number Placeholder 3"/>
          <p:cNvSpPr>
            <a:spLocks noGrp="1"/>
          </p:cNvSpPr>
          <p:nvPr>
            <p:ph type="sldNum" sz="quarter" idx="10"/>
          </p:nvPr>
        </p:nvSpPr>
        <p:spPr/>
        <p:txBody>
          <a:bodyPr/>
          <a:lstStyle/>
          <a:p>
            <a:fld id="{4DBB3109-6B36-4C42-ABE5-993D6B0A452A}" type="slidenum">
              <a:rPr lang="en-US" smtClean="0"/>
              <a:pPr/>
              <a:t>22</a:t>
            </a:fld>
            <a:endParaRPr lang="en-US" dirty="0"/>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sz="half" idx="4294967295"/>
            <p:extLst>
              <p:ext uri="{D42A27DB-BD31-4B8C-83A1-F6EECF244321}">
                <p14:modId xmlns:p14="http://schemas.microsoft.com/office/powerpoint/2010/main" val="3159538205"/>
              </p:ext>
            </p:extLst>
          </p:nvPr>
        </p:nvGraphicFramePr>
        <p:xfrm>
          <a:off x="687388" y="1936398"/>
          <a:ext cx="8355081" cy="3875195"/>
        </p:xfrm>
        <a:graphic>
          <a:graphicData uri="http://schemas.openxmlformats.org/drawingml/2006/table">
            <a:tbl>
              <a:tblPr firstRow="1" bandRow="1">
                <a:tableStyleId>{5C22544A-7EE6-4342-B048-85BDC9FD1C3A}</a:tableStyleId>
              </a:tblPr>
              <a:tblGrid>
                <a:gridCol w="1806758">
                  <a:extLst>
                    <a:ext uri="{9D8B030D-6E8A-4147-A177-3AD203B41FA5}">
                      <a16:colId xmlns:a16="http://schemas.microsoft.com/office/drawing/2014/main" xmlns="" val="20000"/>
                    </a:ext>
                  </a:extLst>
                </a:gridCol>
                <a:gridCol w="2258081">
                  <a:extLst>
                    <a:ext uri="{9D8B030D-6E8A-4147-A177-3AD203B41FA5}">
                      <a16:colId xmlns:a16="http://schemas.microsoft.com/office/drawing/2014/main" xmlns="" val="20001"/>
                    </a:ext>
                  </a:extLst>
                </a:gridCol>
                <a:gridCol w="2137320">
                  <a:extLst>
                    <a:ext uri="{9D8B030D-6E8A-4147-A177-3AD203B41FA5}">
                      <a16:colId xmlns:a16="http://schemas.microsoft.com/office/drawing/2014/main" xmlns="" val="20002"/>
                    </a:ext>
                  </a:extLst>
                </a:gridCol>
                <a:gridCol w="2152922">
                  <a:extLst>
                    <a:ext uri="{9D8B030D-6E8A-4147-A177-3AD203B41FA5}">
                      <a16:colId xmlns:a16="http://schemas.microsoft.com/office/drawing/2014/main" xmlns="" val="20003"/>
                    </a:ext>
                  </a:extLst>
                </a:gridCol>
              </a:tblGrid>
              <a:tr h="491916">
                <a:tc>
                  <a:txBody>
                    <a:bodyPr/>
                    <a:lstStyle/>
                    <a:p>
                      <a:endParaRPr lang="en-US" dirty="0"/>
                    </a:p>
                  </a:txBody>
                  <a:tcPr/>
                </a:tc>
                <a:tc>
                  <a:txBody>
                    <a:bodyPr/>
                    <a:lstStyle/>
                    <a:p>
                      <a:r>
                        <a:rPr lang="en-US" dirty="0"/>
                        <a:t>Primary (T1)</a:t>
                      </a:r>
                    </a:p>
                  </a:txBody>
                  <a:tcPr/>
                </a:tc>
                <a:tc>
                  <a:txBody>
                    <a:bodyPr/>
                    <a:lstStyle/>
                    <a:p>
                      <a:r>
                        <a:rPr lang="en-US" dirty="0"/>
                        <a:t>Secondary (T2)</a:t>
                      </a:r>
                    </a:p>
                  </a:txBody>
                  <a:tcPr/>
                </a:tc>
                <a:tc>
                  <a:txBody>
                    <a:bodyPr/>
                    <a:lstStyle/>
                    <a:p>
                      <a:r>
                        <a:rPr lang="en-US" dirty="0"/>
                        <a:t>Intensive (T3) </a:t>
                      </a:r>
                    </a:p>
                  </a:txBody>
                  <a:tcPr/>
                </a:tc>
                <a:extLst>
                  <a:ext uri="{0D108BD9-81ED-4DB2-BD59-A6C34878D82A}">
                    <a16:rowId xmlns:a16="http://schemas.microsoft.com/office/drawing/2014/main" xmlns="" val="10000"/>
                  </a:ext>
                </a:extLst>
              </a:tr>
              <a:tr h="605006">
                <a:tc>
                  <a:txBody>
                    <a:bodyPr/>
                    <a:lstStyle/>
                    <a:p>
                      <a:r>
                        <a:rPr lang="en-US" b="1" dirty="0">
                          <a:solidFill>
                            <a:schemeClr val="bg1"/>
                          </a:solidFill>
                        </a:rPr>
                        <a:t>Instruction</a:t>
                      </a:r>
                      <a:r>
                        <a:rPr lang="en-US" b="1" baseline="0" dirty="0">
                          <a:solidFill>
                            <a:schemeClr val="bg1"/>
                          </a:solidFill>
                        </a:rPr>
                        <a:t> or </a:t>
                      </a:r>
                      <a:r>
                        <a:rPr lang="en-US" b="1" dirty="0">
                          <a:solidFill>
                            <a:schemeClr val="bg1"/>
                          </a:solidFill>
                        </a:rPr>
                        <a:t>Intervention</a:t>
                      </a:r>
                      <a:r>
                        <a:rPr lang="en-US" b="1" baseline="0" dirty="0">
                          <a:solidFill>
                            <a:schemeClr val="bg1"/>
                          </a:solidFill>
                        </a:rPr>
                        <a:t> Approach</a:t>
                      </a:r>
                      <a:endParaRPr lang="en-US" b="1" dirty="0">
                        <a:solidFill>
                          <a:schemeClr val="bg1"/>
                        </a:solidFill>
                      </a:endParaRPr>
                    </a:p>
                  </a:txBody>
                  <a:tcPr>
                    <a:solidFill>
                      <a:schemeClr val="tx2"/>
                    </a:solidFill>
                  </a:tcPr>
                </a:tc>
                <a:tc>
                  <a:txBody>
                    <a:bodyPr/>
                    <a:lstStyle/>
                    <a:p>
                      <a:r>
                        <a:rPr lang="en-US" dirty="0"/>
                        <a:t>Comprehensive</a:t>
                      </a:r>
                      <a:r>
                        <a:rPr lang="en-US" baseline="0" dirty="0"/>
                        <a:t> research-based curriculum</a:t>
                      </a:r>
                      <a:endParaRPr lang="en-US" dirty="0"/>
                    </a:p>
                  </a:txBody>
                  <a:tcPr/>
                </a:tc>
                <a:tc>
                  <a:txBody>
                    <a:bodyPr/>
                    <a:lstStyle/>
                    <a:p>
                      <a:r>
                        <a:rPr lang="en-US" dirty="0"/>
                        <a:t>Standardized, targeted</a:t>
                      </a:r>
                      <a:r>
                        <a:rPr lang="en-US" baseline="0" dirty="0"/>
                        <a:t> </a:t>
                      </a:r>
                      <a:r>
                        <a:rPr lang="en-US" dirty="0"/>
                        <a:t>small-group instruction</a:t>
                      </a:r>
                    </a:p>
                  </a:txBody>
                  <a:tcPr/>
                </a:tc>
                <a:tc>
                  <a:txBody>
                    <a:bodyPr/>
                    <a:lstStyle/>
                    <a:p>
                      <a:r>
                        <a:rPr lang="en-US" dirty="0"/>
                        <a:t>Individualized,</a:t>
                      </a:r>
                      <a:r>
                        <a:rPr lang="en-US" baseline="0" dirty="0"/>
                        <a:t> based on student data </a:t>
                      </a:r>
                      <a:endParaRPr lang="en-US" dirty="0"/>
                    </a:p>
                  </a:txBody>
                  <a:tcPr/>
                </a:tc>
                <a:extLst>
                  <a:ext uri="{0D108BD9-81ED-4DB2-BD59-A6C34878D82A}">
                    <a16:rowId xmlns:a16="http://schemas.microsoft.com/office/drawing/2014/main" xmlns="" val="10001"/>
                  </a:ext>
                </a:extLst>
              </a:tr>
              <a:tr h="550467">
                <a:tc>
                  <a:txBody>
                    <a:bodyPr/>
                    <a:lstStyle/>
                    <a:p>
                      <a:r>
                        <a:rPr lang="en-US" b="1" dirty="0">
                          <a:solidFill>
                            <a:schemeClr val="bg1"/>
                          </a:solidFill>
                        </a:rPr>
                        <a:t>Group</a:t>
                      </a:r>
                      <a:r>
                        <a:rPr lang="en-US" b="1" baseline="0" dirty="0">
                          <a:solidFill>
                            <a:schemeClr val="bg1"/>
                          </a:solidFill>
                        </a:rPr>
                        <a:t> Size </a:t>
                      </a:r>
                      <a:endParaRPr lang="en-US" b="1" dirty="0">
                        <a:solidFill>
                          <a:schemeClr val="bg1"/>
                        </a:solidFill>
                      </a:endParaRPr>
                    </a:p>
                  </a:txBody>
                  <a:tcPr>
                    <a:solidFill>
                      <a:schemeClr val="tx2"/>
                    </a:solidFill>
                  </a:tcPr>
                </a:tc>
                <a:tc>
                  <a:txBody>
                    <a:bodyPr/>
                    <a:lstStyle/>
                    <a:p>
                      <a:r>
                        <a:rPr lang="en-US" dirty="0" err="1"/>
                        <a:t>Classwide</a:t>
                      </a:r>
                      <a:r>
                        <a:rPr lang="en-US" baseline="0" dirty="0"/>
                        <a:t> (with some small-group instruction)</a:t>
                      </a:r>
                      <a:endParaRPr lang="en-US" dirty="0"/>
                    </a:p>
                  </a:txBody>
                  <a:tcPr/>
                </a:tc>
                <a:tc>
                  <a:txBody>
                    <a:bodyPr/>
                    <a:lstStyle/>
                    <a:p>
                      <a:r>
                        <a:rPr lang="en-US" dirty="0"/>
                        <a:t>Three to seven</a:t>
                      </a:r>
                      <a:r>
                        <a:rPr lang="en-US" baseline="0" dirty="0"/>
                        <a:t> students</a:t>
                      </a:r>
                      <a:endParaRPr lang="en-US" dirty="0"/>
                    </a:p>
                  </a:txBody>
                  <a:tcPr/>
                </a:tc>
                <a:tc>
                  <a:txBody>
                    <a:bodyPr/>
                    <a:lstStyle/>
                    <a:p>
                      <a:r>
                        <a:rPr lang="en-US" dirty="0"/>
                        <a:t>No more than three students</a:t>
                      </a:r>
                    </a:p>
                  </a:txBody>
                  <a:tcPr/>
                </a:tc>
                <a:extLst>
                  <a:ext uri="{0D108BD9-81ED-4DB2-BD59-A6C34878D82A}">
                    <a16:rowId xmlns:a16="http://schemas.microsoft.com/office/drawing/2014/main" xmlns="" val="10002"/>
                  </a:ext>
                </a:extLst>
              </a:tr>
              <a:tr h="529784">
                <a:tc>
                  <a:txBody>
                    <a:bodyPr/>
                    <a:lstStyle/>
                    <a:p>
                      <a:r>
                        <a:rPr lang="en-US" b="1" dirty="0">
                          <a:solidFill>
                            <a:schemeClr val="bg1"/>
                          </a:solidFill>
                        </a:rPr>
                        <a:t>Monitor</a:t>
                      </a:r>
                      <a:r>
                        <a:rPr lang="en-US" b="1" baseline="0" dirty="0">
                          <a:solidFill>
                            <a:schemeClr val="bg1"/>
                          </a:solidFill>
                        </a:rPr>
                        <a:t> Progress</a:t>
                      </a:r>
                      <a:endParaRPr lang="en-US" b="1" dirty="0">
                        <a:solidFill>
                          <a:schemeClr val="bg1"/>
                        </a:solidFill>
                      </a:endParaRPr>
                    </a:p>
                  </a:txBody>
                  <a:tcPr>
                    <a:solidFill>
                      <a:schemeClr val="tx2"/>
                    </a:solidFill>
                  </a:tcPr>
                </a:tc>
                <a:tc>
                  <a:txBody>
                    <a:bodyPr/>
                    <a:lstStyle/>
                    <a:p>
                      <a:r>
                        <a:rPr lang="en-US" dirty="0"/>
                        <a:t>Once per term</a:t>
                      </a:r>
                    </a:p>
                  </a:txBody>
                  <a:tcPr/>
                </a:tc>
                <a:tc>
                  <a:txBody>
                    <a:bodyPr/>
                    <a:lstStyle/>
                    <a:p>
                      <a:r>
                        <a:rPr lang="en-US" dirty="0"/>
                        <a:t>At least</a:t>
                      </a:r>
                      <a:r>
                        <a:rPr lang="en-US" baseline="0" dirty="0"/>
                        <a:t> once per month</a:t>
                      </a:r>
                      <a:endParaRPr lang="en-US" dirty="0"/>
                    </a:p>
                  </a:txBody>
                  <a:tcPr/>
                </a:tc>
                <a:tc>
                  <a:txBody>
                    <a:bodyPr/>
                    <a:lstStyle/>
                    <a:p>
                      <a:r>
                        <a:rPr lang="en-US" dirty="0"/>
                        <a:t>Weekly</a:t>
                      </a:r>
                    </a:p>
                  </a:txBody>
                  <a:tcPr/>
                </a:tc>
                <a:extLst>
                  <a:ext uri="{0D108BD9-81ED-4DB2-BD59-A6C34878D82A}">
                    <a16:rowId xmlns:a16="http://schemas.microsoft.com/office/drawing/2014/main" xmlns="" val="10003"/>
                  </a:ext>
                </a:extLst>
              </a:tr>
              <a:tr h="780341">
                <a:tc>
                  <a:txBody>
                    <a:bodyPr/>
                    <a:lstStyle/>
                    <a:p>
                      <a:r>
                        <a:rPr lang="en-US" b="1" dirty="0">
                          <a:solidFill>
                            <a:schemeClr val="bg1"/>
                          </a:solidFill>
                        </a:rPr>
                        <a:t>Population</a:t>
                      </a:r>
                      <a:r>
                        <a:rPr lang="en-US" b="1" baseline="0" dirty="0">
                          <a:solidFill>
                            <a:schemeClr val="bg1"/>
                          </a:solidFill>
                        </a:rPr>
                        <a:t> Served</a:t>
                      </a:r>
                      <a:endParaRPr lang="en-US" b="1" dirty="0">
                        <a:solidFill>
                          <a:schemeClr val="bg1"/>
                        </a:solidFill>
                      </a:endParaRPr>
                    </a:p>
                  </a:txBody>
                  <a:tcPr>
                    <a:solidFill>
                      <a:schemeClr val="tx2"/>
                    </a:solidFill>
                  </a:tcPr>
                </a:tc>
                <a:tc>
                  <a:txBody>
                    <a:bodyPr/>
                    <a:lstStyle/>
                    <a:p>
                      <a:r>
                        <a:rPr lang="en-US" dirty="0"/>
                        <a:t>All</a:t>
                      </a:r>
                      <a:r>
                        <a:rPr lang="en-US" baseline="0" dirty="0"/>
                        <a:t> students</a:t>
                      </a:r>
                      <a:endParaRPr lang="en-US" dirty="0"/>
                    </a:p>
                  </a:txBody>
                  <a:tcPr/>
                </a:tc>
                <a:tc>
                  <a:txBody>
                    <a:bodyPr/>
                    <a:lstStyle/>
                    <a:p>
                      <a:r>
                        <a:rPr lang="en-US" dirty="0"/>
                        <a:t>At-risk students</a:t>
                      </a:r>
                      <a:r>
                        <a:rPr lang="en-US" baseline="0" dirty="0"/>
                        <a:t> </a:t>
                      </a:r>
                      <a:endParaRPr lang="en-US" dirty="0"/>
                    </a:p>
                  </a:txBody>
                  <a:tcPr/>
                </a:tc>
                <a:tc>
                  <a:txBody>
                    <a:bodyPr/>
                    <a:lstStyle/>
                    <a:p>
                      <a:r>
                        <a:rPr lang="en-US" dirty="0"/>
                        <a:t>Significant</a:t>
                      </a:r>
                      <a:r>
                        <a:rPr lang="en-US" baseline="0" dirty="0"/>
                        <a:t> and persistent learning needs</a:t>
                      </a:r>
                      <a:endParaRPr lang="en-US" dirty="0"/>
                    </a:p>
                  </a:txBody>
                  <a:tcPr/>
                </a:tc>
                <a:extLst>
                  <a:ext uri="{0D108BD9-81ED-4DB2-BD59-A6C34878D82A}">
                    <a16:rowId xmlns:a16="http://schemas.microsoft.com/office/drawing/2014/main" xmlns="" val="10004"/>
                  </a:ext>
                </a:extLst>
              </a:tr>
            </a:tbl>
          </a:graphicData>
        </a:graphic>
      </p:graphicFrame>
      <p:sp>
        <p:nvSpPr>
          <p:cNvPr id="3" name="Rounded Rectangle 2"/>
          <p:cNvSpPr/>
          <p:nvPr/>
        </p:nvSpPr>
        <p:spPr>
          <a:xfrm>
            <a:off x="4642234" y="1836805"/>
            <a:ext cx="4417399" cy="407438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39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properly aligned to students’ needs, they tend to work—teachers do not need to “reinvent the wheel.” </a:t>
            </a:r>
          </a:p>
          <a:p>
            <a:pPr>
              <a:spcBef>
                <a:spcPts val="1200"/>
              </a:spcBef>
            </a:pPr>
            <a:r>
              <a:rPr lang="en-US" dirty="0"/>
              <a:t>They are efficient—teachers can plan instruction for groups rather than individual students.</a:t>
            </a:r>
          </a:p>
          <a:p>
            <a:pPr>
              <a:spcBef>
                <a:spcPts val="1200"/>
              </a:spcBef>
            </a:pPr>
            <a:r>
              <a:rPr lang="en-US" dirty="0"/>
              <a:t>Many require only a modest amount of training—often, paraeducators can help with delivery.</a:t>
            </a:r>
          </a:p>
          <a:p>
            <a:pPr>
              <a:spcBef>
                <a:spcPts val="1200"/>
              </a:spcBef>
            </a:pPr>
            <a:r>
              <a:rPr lang="en-US" dirty="0"/>
              <a:t>These programs are often inexpensive. </a:t>
            </a:r>
          </a:p>
        </p:txBody>
      </p:sp>
      <p:sp>
        <p:nvSpPr>
          <p:cNvPr id="2" name="Title 1"/>
          <p:cNvSpPr>
            <a:spLocks noGrp="1"/>
          </p:cNvSpPr>
          <p:nvPr>
            <p:ph type="title"/>
          </p:nvPr>
        </p:nvSpPr>
        <p:spPr/>
        <p:txBody>
          <a:bodyPr/>
          <a:lstStyle/>
          <a:p>
            <a:r>
              <a:rPr lang="en-US"/>
              <a:t>Why Start With a Standardized, </a:t>
            </a:r>
            <a:br>
              <a:rPr lang="en-US"/>
            </a:br>
            <a:r>
              <a:rPr lang="en-US"/>
              <a:t>Evidence-based Program?</a:t>
            </a:r>
            <a:endParaRPr lang="en-US" dirty="0"/>
          </a:p>
        </p:txBody>
      </p:sp>
      <p:sp>
        <p:nvSpPr>
          <p:cNvPr id="5" name="Slide Number Placeholder 5"/>
          <p:cNvSpPr>
            <a:spLocks noGrp="1"/>
          </p:cNvSpPr>
          <p:nvPr>
            <p:ph type="sldNum" sz="quarter" idx="10"/>
          </p:nvPr>
        </p:nvSpPr>
        <p:spPr/>
        <p:txBody>
          <a:bodyPr/>
          <a:lstStyle/>
          <a:p>
            <a:fld id="{B094D1B2-26D5-48CC-9B16-6583E954EFA6}" type="slidenum">
              <a:rPr lang="en-US" smtClean="0"/>
              <a:pPr/>
              <a:t>23</a:t>
            </a:fld>
            <a:endParaRPr lang="en-US" dirty="0"/>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491" y="698679"/>
            <a:ext cx="1020650" cy="10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63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NCII’s Intervention Tools Chart Provides Reviews of Secondary Intervention Programs</a:t>
            </a:r>
          </a:p>
        </p:txBody>
      </p:sp>
      <p:sp>
        <p:nvSpPr>
          <p:cNvPr id="6" name="Slide Number Placeholder 5"/>
          <p:cNvSpPr>
            <a:spLocks noGrp="1"/>
          </p:cNvSpPr>
          <p:nvPr>
            <p:ph type="sldNum" sz="quarter" idx="10"/>
          </p:nvPr>
        </p:nvSpPr>
        <p:spPr/>
        <p:txBody>
          <a:bodyPr/>
          <a:lstStyle/>
          <a:p>
            <a:fld id="{4DBB3109-6B36-4C42-ABE5-993D6B0A452A}" type="slidenum">
              <a:rPr lang="en-US" smtClean="0"/>
              <a:pPr/>
              <a:t>24</a:t>
            </a:fld>
            <a:endParaRPr lang="en-US" dirty="0"/>
          </a:p>
        </p:txBody>
      </p:sp>
      <p:sp>
        <p:nvSpPr>
          <p:cNvPr id="5" name="Rectangle 4" descr="A link to national center on intersive intervention's website"/>
          <p:cNvSpPr/>
          <p:nvPr/>
        </p:nvSpPr>
        <p:spPr>
          <a:xfrm>
            <a:off x="406273" y="5606247"/>
            <a:ext cx="8222574" cy="307777"/>
          </a:xfrm>
          <a:prstGeom prst="rect">
            <a:avLst/>
          </a:prstGeom>
        </p:spPr>
        <p:txBody>
          <a:bodyPr wrap="square">
            <a:spAutoFit/>
          </a:bodyPr>
          <a:lstStyle/>
          <a:p>
            <a:r>
              <a:rPr lang="en-US" sz="1400" dirty="0"/>
              <a:t>Visit</a:t>
            </a:r>
            <a:r>
              <a:rPr lang="en-US" sz="1400" i="1" dirty="0"/>
              <a:t>: </a:t>
            </a:r>
            <a:r>
              <a:rPr lang="en-US" sz="1400" dirty="0">
                <a:hlinkClick r:id="rId3"/>
              </a:rPr>
              <a:t>http://www.intensiveintervention.org/resources/tools-charts</a:t>
            </a:r>
            <a:endParaRPr lang="en-US" sz="1400" dirty="0"/>
          </a:p>
        </p:txBody>
      </p:sp>
      <p:pic>
        <p:nvPicPr>
          <p:cNvPr id="3" name="Picture 2" descr="o.png"/>
          <p:cNvPicPr>
            <a:picLocks noChangeAspect="1"/>
          </p:cNvPicPr>
          <p:nvPr/>
        </p:nvPicPr>
        <p:blipFill rotWithShape="1">
          <a:blip r:embed="rId4">
            <a:extLst>
              <a:ext uri="{28A0092B-C50C-407E-A947-70E740481C1C}">
                <a14:useLocalDpi xmlns:a14="http://schemas.microsoft.com/office/drawing/2010/main" val="0"/>
              </a:ext>
            </a:extLst>
          </a:blip>
          <a:srcRect b="27532"/>
          <a:stretch/>
        </p:blipFill>
        <p:spPr>
          <a:xfrm>
            <a:off x="1689429" y="2196620"/>
            <a:ext cx="5858342" cy="2848741"/>
          </a:xfrm>
          <a:prstGeom prst="rect">
            <a:avLst/>
          </a:prstGeom>
        </p:spPr>
      </p:pic>
    </p:spTree>
    <p:extLst>
      <p:ext uri="{BB962C8B-B14F-4D97-AF65-F5344CB8AC3E}">
        <p14:creationId xmlns:p14="http://schemas.microsoft.com/office/powerpoint/2010/main" val="174498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Yes! Use them when available and consider augmenting </a:t>
            </a:r>
            <a:br>
              <a:rPr lang="en-US" dirty="0"/>
            </a:br>
            <a:r>
              <a:rPr lang="en-US" dirty="0"/>
              <a:t>current offerings if there are content areas where you have insufficient resources.</a:t>
            </a:r>
          </a:p>
          <a:p>
            <a:pPr>
              <a:spcBef>
                <a:spcPts val="1200"/>
              </a:spcBef>
            </a:pPr>
            <a:r>
              <a:rPr lang="en-US" dirty="0"/>
              <a:t>Also consider—</a:t>
            </a:r>
          </a:p>
          <a:p>
            <a:pPr lvl="1"/>
            <a:r>
              <a:rPr lang="en-US" dirty="0"/>
              <a:t>Using remediation materials that came with your core program</a:t>
            </a:r>
          </a:p>
          <a:p>
            <a:pPr lvl="1"/>
            <a:r>
              <a:rPr lang="en-US" dirty="0"/>
              <a:t>Employing expert recommendations (if evidence-based programs are not available) from Institute of Education Sciences (IES) practice guides, reputable professional organizations, etc. </a:t>
            </a:r>
          </a:p>
          <a:p>
            <a:pPr lvl="1"/>
            <a:r>
              <a:rPr lang="en-US" dirty="0"/>
              <a:t>Using standards-aligned materials</a:t>
            </a:r>
          </a:p>
          <a:p>
            <a:pPr lvl="1"/>
            <a:r>
              <a:rPr lang="en-US" dirty="0"/>
              <a:t>Collecting data to determine whether most students are profiting</a:t>
            </a:r>
          </a:p>
        </p:txBody>
      </p:sp>
      <p:sp>
        <p:nvSpPr>
          <p:cNvPr id="2" name="Title 1"/>
          <p:cNvSpPr>
            <a:spLocks noGrp="1"/>
          </p:cNvSpPr>
          <p:nvPr>
            <p:ph type="title"/>
          </p:nvPr>
        </p:nvSpPr>
        <p:spPr/>
        <p:txBody>
          <a:bodyPr>
            <a:normAutofit/>
          </a:bodyPr>
          <a:lstStyle/>
          <a:p>
            <a:r>
              <a:rPr lang="en-US" sz="4000" dirty="0"/>
              <a:t>Can I Still Implement DBI If I Do Not Have a Complete Menu of Standardized Programs?</a:t>
            </a:r>
          </a:p>
        </p:txBody>
      </p:sp>
      <p:sp>
        <p:nvSpPr>
          <p:cNvPr id="5" name="Slide Number Placeholder 5"/>
          <p:cNvSpPr>
            <a:spLocks noGrp="1"/>
          </p:cNvSpPr>
          <p:nvPr>
            <p:ph type="sldNum" sz="quarter" idx="10"/>
          </p:nvPr>
        </p:nvSpPr>
        <p:spPr/>
        <p:txBody>
          <a:bodyPr/>
          <a:lstStyle/>
          <a:p>
            <a:fld id="{B094D1B2-26D5-48CC-9B16-6583E954EFA6}" type="slidenum">
              <a:rPr lang="en-US" smtClean="0"/>
              <a:pPr/>
              <a:t>25</a:t>
            </a:fld>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2" r="7012"/>
          <a:stretch/>
        </p:blipFill>
        <p:spPr bwMode="auto">
          <a:xfrm>
            <a:off x="7956160" y="2941773"/>
            <a:ext cx="877518" cy="1020650"/>
          </a:xfrm>
          <a:prstGeom prst="rect">
            <a:avLst/>
          </a:prstGeom>
          <a:noFill/>
          <a:ln>
            <a:noFill/>
          </a:ln>
          <a:effectLst/>
          <a:extLst/>
        </p:spPr>
      </p:pic>
    </p:spTree>
    <p:extLst>
      <p:ext uri="{BB962C8B-B14F-4D97-AF65-F5344CB8AC3E}">
        <p14:creationId xmlns:p14="http://schemas.microsoft.com/office/powerpoint/2010/main" val="3584093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Bringing It Together: </a:t>
            </a:r>
            <a:br>
              <a:rPr lang="en-US" dirty="0"/>
            </a:br>
            <a:r>
              <a:rPr lang="en-US" dirty="0"/>
              <a:t>The Integrated Relationship Between Academics and Behavior</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26</a:t>
            </a:fld>
            <a:endParaRPr lang="en-US" dirty="0">
              <a:solidFill>
                <a:srgbClr val="1F497D">
                  <a:lumMod val="75000"/>
                </a:srgbClr>
              </a:solidFill>
            </a:endParaRPr>
          </a:p>
        </p:txBody>
      </p:sp>
    </p:spTree>
    <p:extLst>
      <p:ext uri="{BB962C8B-B14F-4D97-AF65-F5344CB8AC3E}">
        <p14:creationId xmlns:p14="http://schemas.microsoft.com/office/powerpoint/2010/main" val="61712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55131" y="6507316"/>
            <a:ext cx="65724" cy="153888"/>
          </a:xfrm>
        </p:spPr>
        <p:txBody>
          <a:bodyPr/>
          <a:lstStyle/>
          <a:p>
            <a:pPr>
              <a:defRPr/>
            </a:pPr>
            <a:fld id="{DFB04262-1598-482E-9FD8-D5435614D1F0}" type="slidenum">
              <a:rPr>
                <a:solidFill>
                  <a:srgbClr val="FFFFFF">
                    <a:lumMod val="75000"/>
                  </a:srgbClr>
                </a:solidFill>
              </a:rPr>
              <a:pPr>
                <a:defRPr/>
              </a:pPr>
              <a:t>27</a:t>
            </a:fld>
            <a:endParaRPr dirty="0">
              <a:solidFill>
                <a:srgbClr val="FFFFFF">
                  <a:lumMod val="75000"/>
                </a:srgbClr>
              </a:solidFill>
            </a:endParaRPr>
          </a:p>
        </p:txBody>
      </p:sp>
      <p:sp>
        <p:nvSpPr>
          <p:cNvPr id="2" name="Content Placeholder 1"/>
          <p:cNvSpPr>
            <a:spLocks noGrp="1"/>
          </p:cNvSpPr>
          <p:nvPr>
            <p:ph idx="1"/>
          </p:nvPr>
        </p:nvSpPr>
        <p:spPr>
          <a:xfrm>
            <a:off x="814527" y="2055813"/>
            <a:ext cx="3846374" cy="3852006"/>
          </a:xfrm>
        </p:spPr>
        <p:txBody>
          <a:bodyPr/>
          <a:lstStyle/>
          <a:p>
            <a:pPr marL="3175" indent="0" algn="ctr">
              <a:buNone/>
            </a:pPr>
            <a:r>
              <a:rPr lang="en-US" sz="2200" b="1" dirty="0">
                <a:latin typeface="Calibri" panose="020F0502020204030204" pitchFamily="34" charset="0"/>
                <a:cs typeface="Calibri" panose="020F0502020204030204" pitchFamily="34" charset="0"/>
              </a:rPr>
              <a:t>More Help</a:t>
            </a: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176212" indent="0">
              <a:buNone/>
            </a:pPr>
            <a:endParaRPr lang="en-US" sz="1800" dirty="0">
              <a:latin typeface="Calibri" panose="020F0502020204030204" pitchFamily="34" charset="0"/>
              <a:cs typeface="Calibri" panose="020F0502020204030204" pitchFamily="34" charset="0"/>
            </a:endParaRPr>
          </a:p>
          <a:p>
            <a:pPr marL="3175" indent="0">
              <a:buNone/>
              <a:tabLst>
                <a:tab pos="1539875" algn="l"/>
              </a:tabLst>
            </a:pPr>
            <a:r>
              <a:rPr lang="en-US" sz="2000" dirty="0">
                <a:latin typeface="Calibri" panose="020F0502020204030204" pitchFamily="34" charset="0"/>
                <a:cs typeface="Calibri" panose="020F0502020204030204" pitchFamily="34" charset="0"/>
              </a:rPr>
              <a:t>Validated programs are not universally effective programs with </a:t>
            </a:r>
            <a:r>
              <a:rPr lang="en-US" sz="2000" b="1" dirty="0">
                <a:latin typeface="Calibri" panose="020F0502020204030204" pitchFamily="34" charset="0"/>
                <a:cs typeface="Calibri" panose="020F0502020204030204" pitchFamily="34" charset="0"/>
              </a:rPr>
              <a:t>3 to 5% </a:t>
            </a:r>
            <a:r>
              <a:rPr lang="en-US" sz="2000" dirty="0">
                <a:latin typeface="Calibri" panose="020F0502020204030204" pitchFamily="34" charset="0"/>
                <a:cs typeface="Calibri" panose="020F0502020204030204" pitchFamily="34" charset="0"/>
              </a:rPr>
              <a:t>of students need more help (Fuchs et al., 2008; NCII, 2013).  </a:t>
            </a:r>
          </a:p>
          <a:p>
            <a:endParaRPr lang="en-US" dirty="0">
              <a:latin typeface="Calibri" panose="020F0502020204030204" pitchFamily="34" charset="0"/>
              <a:cs typeface="Calibri" panose="020F0502020204030204" pitchFamily="34" charset="0"/>
            </a:endParaRPr>
          </a:p>
        </p:txBody>
      </p:sp>
      <p:pic>
        <p:nvPicPr>
          <p:cNvPr id="1027" name="Picture 3" descr="A figure helping an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273" y="2464385"/>
            <a:ext cx="1493134" cy="1932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0"/>
          </p:nvPr>
        </p:nvSpPr>
        <p:spPr>
          <a:xfrm>
            <a:off x="5105400" y="2055813"/>
            <a:ext cx="3806825" cy="3852006"/>
          </a:xfrm>
        </p:spPr>
        <p:txBody>
          <a:bodyPr/>
          <a:lstStyle/>
          <a:p>
            <a:pPr marL="0" indent="0" algn="ctr">
              <a:buNone/>
            </a:pPr>
            <a:r>
              <a:rPr lang="en-US" sz="2200" b="1" dirty="0">
                <a:latin typeface="Calibri" panose="020F0502020204030204" pitchFamily="34" charset="0"/>
                <a:cs typeface="Calibri" panose="020F0502020204030204" pitchFamily="34" charset="0"/>
              </a:rPr>
              <a:t>More Practice</a:t>
            </a: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spcBef>
                <a:spcPts val="1200"/>
              </a:spcBef>
              <a:buNone/>
            </a:pPr>
            <a:r>
              <a:rPr lang="en-US" sz="2000" dirty="0">
                <a:latin typeface="Calibri" panose="020F0502020204030204" pitchFamily="34" charset="0"/>
                <a:cs typeface="Calibri" panose="020F0502020204030204" pitchFamily="34" charset="0"/>
              </a:rPr>
              <a:t>Students with intensive needs often require </a:t>
            </a:r>
            <a:r>
              <a:rPr lang="en-US" sz="2000" b="1" dirty="0">
                <a:latin typeface="Calibri" panose="020F0502020204030204" pitchFamily="34" charset="0"/>
                <a:cs typeface="Calibri" panose="020F0502020204030204" pitchFamily="34" charset="0"/>
              </a:rPr>
              <a:t>10–30 times more practice </a:t>
            </a:r>
            <a:r>
              <a:rPr lang="en-US" sz="2000" dirty="0">
                <a:latin typeface="Calibri" panose="020F0502020204030204" pitchFamily="34" charset="0"/>
                <a:cs typeface="Calibri" panose="020F0502020204030204" pitchFamily="34" charset="0"/>
              </a:rPr>
              <a:t>than peers to learn new information (Gersten et al., 2008). </a:t>
            </a:r>
          </a:p>
          <a:p>
            <a:endParaRPr lang="en-US" dirty="0">
              <a:latin typeface="Calibri" panose="020F0502020204030204" pitchFamily="34" charset="0"/>
              <a:cs typeface="Calibri" panose="020F0502020204030204" pitchFamily="34" charset="0"/>
            </a:endParaRPr>
          </a:p>
        </p:txBody>
      </p:sp>
      <p:pic>
        <p:nvPicPr>
          <p:cNvPr id="1026" name="Picture 2" descr="Mother teaching a chi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03" r="4436"/>
          <a:stretch/>
        </p:blipFill>
        <p:spPr bwMode="auto">
          <a:xfrm>
            <a:off x="5739505" y="2464385"/>
            <a:ext cx="2372810" cy="19136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Title 2">
            <a:extLst>
              <a:ext uri="{FF2B5EF4-FFF2-40B4-BE49-F238E27FC236}">
                <a16:creationId xmlns:a16="http://schemas.microsoft.com/office/drawing/2014/main" xmlns="" id="{35CD5ECF-3C32-2D43-9232-37817BC1A0FE}"/>
              </a:ext>
            </a:extLst>
          </p:cNvPr>
          <p:cNvSpPr>
            <a:spLocks noGrp="1"/>
          </p:cNvSpPr>
          <p:nvPr>
            <p:ph type="title"/>
          </p:nvPr>
        </p:nvSpPr>
        <p:spPr>
          <a:xfrm>
            <a:off x="360439" y="318053"/>
            <a:ext cx="8783561" cy="1486894"/>
          </a:xfrm>
        </p:spPr>
        <p:txBody>
          <a:bodyPr/>
          <a:lstStyle/>
          <a:p>
            <a:pPr algn="ctr"/>
            <a:r>
              <a:rPr lang="en-US" dirty="0"/>
              <a:t>Academic and Behavioral Interventions</a:t>
            </a:r>
          </a:p>
        </p:txBody>
      </p:sp>
    </p:spTree>
    <p:extLst>
      <p:ext uri="{BB962C8B-B14F-4D97-AF65-F5344CB8AC3E}">
        <p14:creationId xmlns:p14="http://schemas.microsoft.com/office/powerpoint/2010/main" val="186053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is likely no </a:t>
            </a:r>
            <a:r>
              <a:rPr lang="en-US" u="sng" dirty="0"/>
              <a:t>single intervention program</a:t>
            </a:r>
            <a:r>
              <a:rPr lang="en-US" dirty="0"/>
              <a:t>(s) that will meet the needs of all students, especially those who have significant and persistent academic and/or behavior challenges. </a:t>
            </a:r>
          </a:p>
          <a:p>
            <a:pPr>
              <a:spcBef>
                <a:spcPts val="1200"/>
              </a:spcBef>
            </a:pPr>
            <a:r>
              <a:rPr lang="en-US" dirty="0"/>
              <a:t>For some students, individualized, intensive intervention will be necessary to facilitate progress. </a:t>
            </a:r>
          </a:p>
          <a:p>
            <a:pPr lvl="1">
              <a:spcBef>
                <a:spcPts val="1200"/>
              </a:spcBef>
            </a:pPr>
            <a:r>
              <a:rPr lang="en-US" dirty="0"/>
              <a:t>Student data and guiding principles for intensifying intervention should drive these decisions.</a:t>
            </a:r>
          </a:p>
          <a:p>
            <a:endParaRPr lang="en-US" dirty="0"/>
          </a:p>
        </p:txBody>
      </p:sp>
      <p:sp>
        <p:nvSpPr>
          <p:cNvPr id="3" name="Title 2"/>
          <p:cNvSpPr>
            <a:spLocks noGrp="1"/>
          </p:cNvSpPr>
          <p:nvPr>
            <p:ph type="title"/>
          </p:nvPr>
        </p:nvSpPr>
        <p:spPr/>
        <p:txBody>
          <a:bodyPr/>
          <a:lstStyle/>
          <a:p>
            <a:r>
              <a:rPr lang="en-US"/>
              <a:t>Academic and Behavior Intervention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28</a:t>
            </a:fld>
            <a:endParaRPr lang="en-US" dirty="0"/>
          </a:p>
        </p:txBody>
      </p:sp>
    </p:spTree>
    <p:extLst>
      <p:ext uri="{BB962C8B-B14F-4D97-AF65-F5344CB8AC3E}">
        <p14:creationId xmlns:p14="http://schemas.microsoft.com/office/powerpoint/2010/main" val="579320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algn="ctr"/>
            <a:r>
              <a:rPr lang="en-US" dirty="0"/>
              <a:t>Students With Disabilities</a:t>
            </a:r>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29</a:t>
            </a:fld>
            <a:endParaRPr dirty="0">
              <a:solidFill>
                <a:srgbClr val="FFFFFF">
                  <a:lumMod val="75000"/>
                </a:srgbClr>
              </a:solidFill>
            </a:endParaRPr>
          </a:p>
        </p:txBody>
      </p:sp>
      <p:sp>
        <p:nvSpPr>
          <p:cNvPr id="9" name="Content Placeholder 2"/>
          <p:cNvSpPr>
            <a:spLocks noGrp="1"/>
          </p:cNvSpPr>
          <p:nvPr>
            <p:ph idx="4294967295"/>
          </p:nvPr>
        </p:nvSpPr>
        <p:spPr>
          <a:xfrm>
            <a:off x="919163" y="2055813"/>
            <a:ext cx="8224837" cy="3851275"/>
          </a:xfrm>
        </p:spPr>
        <p:txBody>
          <a:bodyPr/>
          <a:lstStyle/>
          <a:p>
            <a:pPr marL="0" indent="0">
              <a:buNone/>
            </a:pPr>
            <a:endParaRPr lang="en-US" sz="2800" dirty="0"/>
          </a:p>
          <a:p>
            <a:pPr marL="0" indent="0">
              <a:buNone/>
            </a:pPr>
            <a:endParaRPr lang="en-US" sz="32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38" y="2055813"/>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bwMode="gray">
          <a:xfrm>
            <a:off x="1756640" y="2051917"/>
            <a:ext cx="7229476" cy="37327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eaLnBrk="1" hangingPunct="1">
              <a:buClr>
                <a:srgbClr val="FFFFFF">
                  <a:lumMod val="65000"/>
                </a:srgbClr>
              </a:buClr>
            </a:pPr>
            <a:r>
              <a:rPr lang="en-US" sz="3600" b="1" dirty="0">
                <a:solidFill>
                  <a:srgbClr val="3B5978"/>
                </a:solidFill>
                <a:ea typeface="Franklin Gothic Book"/>
                <a:cs typeface="Franklin Gothic Book"/>
              </a:rPr>
              <a:t>Low academic achievement</a:t>
            </a:r>
          </a:p>
          <a:p>
            <a:pPr eaLnBrk="1" hangingPunct="1">
              <a:buClr>
                <a:srgbClr val="FFFFFF">
                  <a:lumMod val="65000"/>
                </a:srgbClr>
              </a:buClr>
            </a:pPr>
            <a:endParaRPr lang="en-US" sz="3600" b="1" dirty="0">
              <a:solidFill>
                <a:srgbClr val="3B5978"/>
              </a:solidFill>
              <a:ea typeface="Franklin Gothic Book"/>
              <a:cs typeface="Franklin Gothic Book"/>
            </a:endParaRPr>
          </a:p>
          <a:p>
            <a:pPr eaLnBrk="1" hangingPunct="1">
              <a:buClr>
                <a:srgbClr val="FFFFFF">
                  <a:lumMod val="65000"/>
                </a:srgbClr>
              </a:buClr>
            </a:pPr>
            <a:r>
              <a:rPr lang="en-US" sz="3600" b="1" dirty="0">
                <a:solidFill>
                  <a:srgbClr val="3B5978"/>
                </a:solidFill>
                <a:ea typeface="Franklin Gothic Book"/>
                <a:cs typeface="Franklin Gothic Book"/>
              </a:rPr>
              <a:t>High dropout rates</a:t>
            </a:r>
            <a:endParaRPr lang="en-US" sz="3600" dirty="0">
              <a:solidFill>
                <a:srgbClr val="3B5978"/>
              </a:solidFill>
              <a:ea typeface="Franklin Gothic Book"/>
              <a:cs typeface="Franklin Gothic Book"/>
            </a:endParaRPr>
          </a:p>
          <a:p>
            <a:pPr eaLnBrk="1" hangingPunct="1">
              <a:buClr>
                <a:srgbClr val="FFFFFF">
                  <a:lumMod val="65000"/>
                </a:srgbClr>
              </a:buClr>
            </a:pPr>
            <a:endParaRPr lang="en-US" sz="3600" b="1" dirty="0">
              <a:solidFill>
                <a:srgbClr val="3B5978"/>
              </a:solidFill>
              <a:ea typeface="Franklin Gothic Book"/>
              <a:cs typeface="Franklin Gothic Book"/>
            </a:endParaRPr>
          </a:p>
          <a:p>
            <a:pPr eaLnBrk="1" hangingPunct="1">
              <a:buClr>
                <a:srgbClr val="FFFFFF">
                  <a:lumMod val="65000"/>
                </a:srgbClr>
              </a:buClr>
            </a:pPr>
            <a:r>
              <a:rPr lang="en-US" sz="3600" b="1" dirty="0">
                <a:solidFill>
                  <a:srgbClr val="3B5978"/>
                </a:solidFill>
                <a:ea typeface="Franklin Gothic Book"/>
                <a:cs typeface="Franklin Gothic Book"/>
              </a:rPr>
              <a:t>High arrest rates</a:t>
            </a: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81" y="3282863"/>
            <a:ext cx="7747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25" y="4504748"/>
            <a:ext cx="7747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1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54000" y="2015067"/>
            <a:ext cx="8771467" cy="3815890"/>
          </a:xfrm>
        </p:spPr>
        <p:txBody>
          <a:bodyPr>
            <a:normAutofit/>
          </a:bodyPr>
          <a:lstStyle/>
          <a:p>
            <a:pPr marL="457200" indent="-457200" eaLnBrk="1" hangingPunct="1">
              <a:lnSpc>
                <a:spcPct val="90000"/>
              </a:lnSpc>
              <a:buFont typeface="+mj-lt"/>
              <a:buAutoNum type="arabicPeriod"/>
            </a:pPr>
            <a:r>
              <a:rPr lang="en-US" dirty="0"/>
              <a:t>Problem Solving models (RTI) essentially mean interventions for everyone in need</a:t>
            </a:r>
          </a:p>
          <a:p>
            <a:pPr marL="457200" indent="-457200" eaLnBrk="1" hangingPunct="1">
              <a:lnSpc>
                <a:spcPct val="90000"/>
              </a:lnSpc>
              <a:buFont typeface="+mj-lt"/>
              <a:buAutoNum type="arabicPeriod"/>
            </a:pPr>
            <a:r>
              <a:rPr lang="en-US" dirty="0"/>
              <a:t>No Child Left Behind and IDEA mandate accountability, or that we have defensible outcome data on all interventions</a:t>
            </a:r>
          </a:p>
          <a:p>
            <a:pPr marL="457200" indent="-457200" eaLnBrk="1" hangingPunct="1">
              <a:lnSpc>
                <a:spcPct val="90000"/>
              </a:lnSpc>
              <a:buFont typeface="+mj-lt"/>
              <a:buAutoNum type="arabicPeriod"/>
            </a:pPr>
            <a:r>
              <a:rPr lang="en-US" dirty="0"/>
              <a:t>Traditional models have focused on spending a great deal of time coming up with recommendations about a child's needs</a:t>
            </a:r>
          </a:p>
          <a:p>
            <a:pPr lvl="1" eaLnBrk="1" hangingPunct="1">
              <a:lnSpc>
                <a:spcPct val="90000"/>
              </a:lnSpc>
            </a:pPr>
            <a:r>
              <a:rPr lang="en-US" dirty="0"/>
              <a:t>Assessment orientation – Hours of assessment and report writing followed but meeting time</a:t>
            </a:r>
          </a:p>
          <a:p>
            <a:pPr lvl="1" eaLnBrk="1" hangingPunct="1">
              <a:lnSpc>
                <a:spcPct val="90000"/>
              </a:lnSpc>
            </a:pPr>
            <a:r>
              <a:rPr lang="en-US" dirty="0"/>
              <a:t>Traditional Consultation orientation – A number of consultation sessions allowing a consultee to come up with intervention idea</a:t>
            </a:r>
          </a:p>
          <a:p>
            <a:pPr marL="744537" lvl="1" indent="-514350" eaLnBrk="1" hangingPunct="1">
              <a:lnSpc>
                <a:spcPct val="90000"/>
              </a:lnSpc>
              <a:buFont typeface="+mj-lt"/>
              <a:buAutoNum type="arabicPeriod"/>
            </a:pPr>
            <a:endParaRPr lang="en-US" dirty="0"/>
          </a:p>
        </p:txBody>
      </p:sp>
      <p:sp>
        <p:nvSpPr>
          <p:cNvPr id="30722" name="Rectangle 2"/>
          <p:cNvSpPr>
            <a:spLocks noGrp="1" noChangeArrowheads="1"/>
          </p:cNvSpPr>
          <p:nvPr>
            <p:ph type="title"/>
          </p:nvPr>
        </p:nvSpPr>
        <p:spPr>
          <a:xfrm>
            <a:off x="1019175" y="723900"/>
            <a:ext cx="7521230" cy="990600"/>
          </a:xfrm>
        </p:spPr>
        <p:txBody>
          <a:bodyPr>
            <a:normAutofit fontScale="90000"/>
          </a:bodyPr>
          <a:lstStyle/>
          <a:p>
            <a:pPr algn="ctr" eaLnBrk="1" fontAlgn="auto" hangingPunct="1">
              <a:spcAft>
                <a:spcPts val="0"/>
              </a:spcAft>
              <a:defRPr/>
            </a:pPr>
            <a:r>
              <a:rPr lang="en-US" sz="3400" dirty="0">
                <a:ea typeface="+mj-ea"/>
                <a:cs typeface="+mj-cs"/>
              </a:rPr>
              <a:t>The Current Dilemma for Educational Professionals</a:t>
            </a:r>
          </a:p>
        </p:txBody>
      </p:sp>
    </p:spTree>
    <p:extLst>
      <p:ext uri="{BB962C8B-B14F-4D97-AF65-F5344CB8AC3E}">
        <p14:creationId xmlns:p14="http://schemas.microsoft.com/office/powerpoint/2010/main" val="2455080232"/>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school completion rate for youth with emotional disturbances (56%) is lower than the rate for all other categories, with the exception of youth with multiple disabilities or intellectual disabilities.</a:t>
            </a:r>
          </a:p>
          <a:p>
            <a:pPr>
              <a:spcBef>
                <a:spcPts val="1200"/>
              </a:spcBef>
            </a:pPr>
            <a:r>
              <a:rPr lang="en-US" dirty="0"/>
              <a:t>More than one-third of students with disabilities who dropout have spent a night in jail.</a:t>
            </a:r>
          </a:p>
          <a:p>
            <a:pPr>
              <a:spcBef>
                <a:spcPts val="1200"/>
              </a:spcBef>
            </a:pPr>
            <a:r>
              <a:rPr lang="en-US" dirty="0"/>
              <a:t> Dropouts are 10 percent more likely to have been arrested than youth with disabilities who finished high school.</a:t>
            </a:r>
          </a:p>
          <a:p>
            <a:pPr lvl="1"/>
            <a:endParaRPr lang="en-US" dirty="0"/>
          </a:p>
          <a:p>
            <a:endParaRPr lang="en-US" dirty="0"/>
          </a:p>
        </p:txBody>
      </p:sp>
      <p:sp>
        <p:nvSpPr>
          <p:cNvPr id="3" name="Title 2"/>
          <p:cNvSpPr>
            <a:spLocks noGrp="1"/>
          </p:cNvSpPr>
          <p:nvPr>
            <p:ph type="title"/>
          </p:nvPr>
        </p:nvSpPr>
        <p:spPr/>
        <p:txBody>
          <a:bodyPr/>
          <a:lstStyle/>
          <a:p>
            <a:r>
              <a:rPr lang="en-US"/>
              <a:t>Students With Disabilities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30</a:t>
            </a:fld>
            <a:endParaRPr lang="en-US" dirty="0"/>
          </a:p>
        </p:txBody>
      </p:sp>
    </p:spTree>
    <p:extLst>
      <p:ext uri="{BB962C8B-B14F-4D97-AF65-F5344CB8AC3E}">
        <p14:creationId xmlns:p14="http://schemas.microsoft.com/office/powerpoint/2010/main" val="3556888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2055813"/>
            <a:ext cx="8224837" cy="3852006"/>
          </a:xfrm>
        </p:spPr>
        <p:txBody>
          <a:bodyPr/>
          <a:lstStyle/>
          <a:p>
            <a:r>
              <a:rPr lang="en-US" dirty="0"/>
              <a:t>Schools face a set of difficult challenges.</a:t>
            </a:r>
          </a:p>
          <a:p>
            <a:pPr>
              <a:spcBef>
                <a:spcPts val="1200"/>
              </a:spcBef>
            </a:pPr>
            <a:r>
              <a:rPr lang="en-US" dirty="0"/>
              <a:t>Problem behavior continues to be the primary reason why individuals in our society are excluded from school, community, and work.</a:t>
            </a:r>
          </a:p>
          <a:p>
            <a:pPr>
              <a:spcBef>
                <a:spcPts val="1200"/>
              </a:spcBef>
            </a:pPr>
            <a:r>
              <a:rPr lang="en-US" dirty="0"/>
              <a:t>Schoolwide behavioral systems often provide a culture within which both social and academic success is more likely.</a:t>
            </a:r>
          </a:p>
        </p:txBody>
      </p:sp>
      <p:sp>
        <p:nvSpPr>
          <p:cNvPr id="3" name="Title 2"/>
          <p:cNvSpPr>
            <a:spLocks noGrp="1"/>
          </p:cNvSpPr>
          <p:nvPr>
            <p:ph type="title"/>
          </p:nvPr>
        </p:nvSpPr>
        <p:spPr/>
        <p:txBody>
          <a:bodyPr/>
          <a:lstStyle/>
          <a:p>
            <a:r>
              <a:rPr lang="en-US" dirty="0"/>
              <a:t>Context </a:t>
            </a:r>
          </a:p>
        </p:txBody>
      </p:sp>
      <p:sp>
        <p:nvSpPr>
          <p:cNvPr id="4" name="Slide Number Placeholder 3"/>
          <p:cNvSpPr>
            <a:spLocks noGrp="1"/>
          </p:cNvSpPr>
          <p:nvPr>
            <p:ph type="sldNum" sz="quarter" idx="10"/>
          </p:nvPr>
        </p:nvSpPr>
        <p:spPr/>
        <p:txBody>
          <a:bodyPr/>
          <a:lstStyle/>
          <a:p>
            <a:fld id="{F3477EC8-074D-41C4-94AE-E9EA7CEEA348}" type="slidenum">
              <a:rPr lang="en-US" smtClean="0"/>
              <a:pPr/>
              <a:t>31</a:t>
            </a:fld>
            <a:endParaRPr lang="en-US" dirty="0"/>
          </a:p>
        </p:txBody>
      </p:sp>
    </p:spTree>
    <p:extLst>
      <p:ext uri="{BB962C8B-B14F-4D97-AF65-F5344CB8AC3E}">
        <p14:creationId xmlns:p14="http://schemas.microsoft.com/office/powerpoint/2010/main" val="2934512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4843844" cy="3852006"/>
          </a:xfrm>
        </p:spPr>
        <p:txBody>
          <a:bodyPr/>
          <a:lstStyle/>
          <a:p>
            <a:pPr marL="233363" lvl="1">
              <a:buFont typeface="Wingdings" pitchFamily="2" charset="2"/>
              <a:buChar char="§"/>
            </a:pPr>
            <a:r>
              <a:rPr lang="en-US" sz="2200" dirty="0"/>
              <a:t>Integrating intensive behavioral intervention into tiered systems is complicated work. </a:t>
            </a:r>
          </a:p>
          <a:p>
            <a:pPr marL="233363" lvl="1">
              <a:spcBef>
                <a:spcPts val="1200"/>
              </a:spcBef>
              <a:buFont typeface="Wingdings" pitchFamily="2" charset="2"/>
              <a:buChar char="§"/>
            </a:pPr>
            <a:r>
              <a:rPr lang="en-US" sz="2200" dirty="0"/>
              <a:t>For students with both academic and behavioral needs, the relationship is most likely connected.</a:t>
            </a:r>
          </a:p>
          <a:p>
            <a:pPr marL="233363" lvl="1">
              <a:spcBef>
                <a:spcPts val="1200"/>
              </a:spcBef>
              <a:buFont typeface="Wingdings" pitchFamily="2" charset="2"/>
              <a:buChar char="§"/>
            </a:pPr>
            <a:r>
              <a:rPr lang="en-US" sz="2200" dirty="0"/>
              <a:t>Students who lack proficiency in  academic skills may demonstrate avoidance behaviors as a mechanism to avoid assigned tasks.</a:t>
            </a:r>
          </a:p>
        </p:txBody>
      </p:sp>
      <p:sp>
        <p:nvSpPr>
          <p:cNvPr id="3" name="Title 2"/>
          <p:cNvSpPr>
            <a:spLocks noGrp="1"/>
          </p:cNvSpPr>
          <p:nvPr>
            <p:ph type="title"/>
          </p:nvPr>
        </p:nvSpPr>
        <p:spPr/>
        <p:txBody>
          <a:bodyPr/>
          <a:lstStyle/>
          <a:p>
            <a:r>
              <a:rPr lang="en-US" dirty="0"/>
              <a:t>Integrated Relationship</a:t>
            </a: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graphicFrame>
        <p:nvGraphicFramePr>
          <p:cNvPr id="5" name="Diagram 4"/>
          <p:cNvGraphicFramePr/>
          <p:nvPr>
            <p:extLst>
              <p:ext uri="{D42A27DB-BD31-4B8C-83A1-F6EECF244321}">
                <p14:modId xmlns:p14="http://schemas.microsoft.com/office/powerpoint/2010/main" val="3696767341"/>
              </p:ext>
            </p:extLst>
          </p:nvPr>
        </p:nvGraphicFramePr>
        <p:xfrm>
          <a:off x="5251054" y="2480872"/>
          <a:ext cx="3892946" cy="278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092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pPr algn="ctr"/>
            <a:r>
              <a:rPr lang="en-US" dirty="0"/>
              <a:t>Intensification for Behavior and Academics </a:t>
            </a:r>
          </a:p>
        </p:txBody>
      </p:sp>
      <p:sp>
        <p:nvSpPr>
          <p:cNvPr id="3" name="Slide Number Placeholder 2"/>
          <p:cNvSpPr>
            <a:spLocks noGrp="1"/>
          </p:cNvSpPr>
          <p:nvPr>
            <p:ph type="sldNum" sz="quarter" idx="12"/>
          </p:nvPr>
        </p:nvSpPr>
        <p:spPr/>
        <p:txBody>
          <a:bodyPr/>
          <a:lstStyle/>
          <a:p>
            <a:fld id="{A1A8B8B9-B651-4439-A868-E8F04EF81465}" type="slidenum">
              <a:rPr lang="en-US" smtClean="0">
                <a:solidFill>
                  <a:srgbClr val="1F497D">
                    <a:lumMod val="75000"/>
                  </a:srgbClr>
                </a:solidFill>
              </a:rPr>
              <a:pPr/>
              <a:t>33</a:t>
            </a:fld>
            <a:endParaRPr lang="en-US" dirty="0">
              <a:solidFill>
                <a:srgbClr val="1F497D">
                  <a:lumMod val="75000"/>
                </a:srgbClr>
              </a:solidFill>
            </a:endParaRPr>
          </a:p>
        </p:txBody>
      </p:sp>
    </p:spTree>
    <p:extLst>
      <p:ext uri="{BB962C8B-B14F-4D97-AF65-F5344CB8AC3E}">
        <p14:creationId xmlns:p14="http://schemas.microsoft.com/office/powerpoint/2010/main" val="2755834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7389" y="318053"/>
            <a:ext cx="5173766" cy="1486894"/>
          </a:xfrm>
        </p:spPr>
        <p:txBody>
          <a:bodyPr>
            <a:noAutofit/>
          </a:bodyPr>
          <a:lstStyle/>
          <a:p>
            <a:pPr>
              <a:lnSpc>
                <a:spcPct val="95000"/>
              </a:lnSpc>
            </a:pPr>
            <a:r>
              <a:rPr lang="en-US" sz="3400" dirty="0"/>
              <a:t>Our approach to intensive intervention is Data-Based Individualization</a:t>
            </a:r>
          </a:p>
        </p:txBody>
      </p:sp>
      <p:sp>
        <p:nvSpPr>
          <p:cNvPr id="2" name="Slide Number Placeholder 1"/>
          <p:cNvSpPr>
            <a:spLocks noGrp="1"/>
          </p:cNvSpPr>
          <p:nvPr>
            <p:ph type="sldNum" sz="quarter" idx="11"/>
          </p:nvPr>
        </p:nvSpPr>
        <p:spPr/>
        <p:txBody>
          <a:bodyPr/>
          <a:lstStyle/>
          <a:p>
            <a:fld id="{F3477EC8-074D-41C4-94AE-E9EA7CEEA348}" type="slidenum">
              <a:rPr lang="en-US" smtClean="0"/>
              <a:pPr/>
              <a:t>34</a:t>
            </a:fld>
            <a:endParaRPr lang="en-US" dirty="0"/>
          </a:p>
        </p:txBody>
      </p:sp>
      <p:sp>
        <p:nvSpPr>
          <p:cNvPr id="9" name="Right Arrow 8"/>
          <p:cNvSpPr/>
          <p:nvPr/>
        </p:nvSpPr>
        <p:spPr>
          <a:xfrm>
            <a:off x="2779743" y="3443185"/>
            <a:ext cx="2015030" cy="677633"/>
          </a:xfrm>
          <a:prstGeom prst="rightArrow">
            <a:avLst/>
          </a:prstGeom>
          <a:solidFill>
            <a:schemeClr val="tx2"/>
          </a:solidFill>
          <a:ln>
            <a:solidFill>
              <a:srgbClr val="32507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Intensification</a:t>
            </a:r>
          </a:p>
        </p:txBody>
      </p:sp>
      <p:sp>
        <p:nvSpPr>
          <p:cNvPr id="10" name="Right Arrow 9"/>
          <p:cNvSpPr/>
          <p:nvPr/>
        </p:nvSpPr>
        <p:spPr>
          <a:xfrm>
            <a:off x="2762937" y="4572574"/>
            <a:ext cx="2015030" cy="677633"/>
          </a:xfrm>
          <a:prstGeom prst="rightArrow">
            <a:avLst/>
          </a:prstGeom>
          <a:solidFill>
            <a:schemeClr val="tx2"/>
          </a:solidFill>
          <a:ln>
            <a:solidFill>
              <a:srgbClr val="32507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Evidence</a:t>
            </a:r>
          </a:p>
        </p:txBody>
      </p:sp>
      <p:pic>
        <p:nvPicPr>
          <p:cNvPr id="12" name="Picture 2"/>
          <p:cNvPicPr>
            <a:picLocks noGrp="1" noChangeAspect="1" noChangeArrowheads="1"/>
          </p:cNvPicPr>
          <p:nvPr>
            <p:ph idx="10"/>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01969" y="308559"/>
            <a:ext cx="3383340" cy="561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591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r>
              <a:rPr lang="en-US" dirty="0"/>
              <a:t>Monitoring progress is essential to determine impact and intensity required for individual students.  </a:t>
            </a:r>
          </a:p>
          <a:p>
            <a:pPr lvl="1"/>
            <a:r>
              <a:rPr lang="en-US" sz="2000" dirty="0"/>
              <a:t>Progress monitoring allows decisions to be made about how to customizing the intervention for the student</a:t>
            </a:r>
          </a:p>
          <a:p>
            <a:pPr lvl="1"/>
            <a:r>
              <a:rPr lang="en-US" sz="2000" dirty="0"/>
              <a:t>Example</a:t>
            </a:r>
          </a:p>
          <a:p>
            <a:pPr lvl="1"/>
            <a:endParaRPr lang="en-US" dirty="0"/>
          </a:p>
        </p:txBody>
      </p:sp>
      <p:sp>
        <p:nvSpPr>
          <p:cNvPr id="10" name="Title 1"/>
          <p:cNvSpPr>
            <a:spLocks noGrp="1"/>
          </p:cNvSpPr>
          <p:nvPr>
            <p:ph type="title"/>
          </p:nvPr>
        </p:nvSpPr>
        <p:spPr/>
        <p:txBody>
          <a:bodyPr/>
          <a:lstStyle/>
          <a:p>
            <a:r>
              <a:rPr lang="en-US"/>
              <a:t>What Can We Learn From Research About Intensive Intervention?</a:t>
            </a:r>
            <a:endParaRPr lang="en-US" dirty="0"/>
          </a:p>
        </p:txBody>
      </p:sp>
      <p:sp>
        <p:nvSpPr>
          <p:cNvPr id="2" name="Slide Number Placeholder 1"/>
          <p:cNvSpPr>
            <a:spLocks noGrp="1"/>
          </p:cNvSpPr>
          <p:nvPr>
            <p:ph type="sldNum" sz="quarter" idx="10"/>
          </p:nvPr>
        </p:nvSpPr>
        <p:spPr/>
        <p:txBody>
          <a:bodyPr/>
          <a:lstStyle/>
          <a:p>
            <a:fld id="{F3477EC8-074D-41C4-94AE-E9EA7CEEA348}" type="slidenum">
              <a:rPr lang="en-US" smtClean="0"/>
              <a:pPr/>
              <a:t>35</a:t>
            </a:fld>
            <a:endParaRPr lang="en-US" dirty="0"/>
          </a:p>
        </p:txBody>
      </p:sp>
    </p:spTree>
    <p:extLst>
      <p:ext uri="{BB962C8B-B14F-4D97-AF65-F5344CB8AC3E}">
        <p14:creationId xmlns:p14="http://schemas.microsoft.com/office/powerpoint/2010/main" val="2479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Can We Intensify Interventions?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36</a:t>
            </a:fld>
            <a:endParaRPr lang="en-US" dirty="0">
              <a:solidFill>
                <a:srgbClr val="FFFFFF">
                  <a:lumMod val="75000"/>
                </a:srgbClr>
              </a:solidFill>
              <a:latin typeface="Arial"/>
            </a:endParaRPr>
          </a:p>
        </p:txBody>
      </p:sp>
      <p:graphicFrame>
        <p:nvGraphicFramePr>
          <p:cNvPr id="5" name="Diagram 4" descr="4 ovals looped togeter to show the different caregories of practice for organizing and planning intensive intervention. The four ovals are Change Dosage or Time, Change the Learning Environment to Promote Attention and Engagement, Combine Cognitive Processing Strategies with Academic Learning, and&#10;Modify Delivery of Instruction &#10;"/>
          <p:cNvGraphicFramePr/>
          <p:nvPr>
            <p:extLst>
              <p:ext uri="{D42A27DB-BD31-4B8C-83A1-F6EECF244321}">
                <p14:modId xmlns:p14="http://schemas.microsoft.com/office/powerpoint/2010/main" val="324415666"/>
              </p:ext>
            </p:extLst>
          </p:nvPr>
        </p:nvGraphicFramePr>
        <p:xfrm>
          <a:off x="272137" y="1142999"/>
          <a:ext cx="8745019" cy="5118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504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Handout: Intensive Intervention Practice Categories Checklist</a:t>
            </a:r>
            <a:endParaRPr lang="en-US" b="1" dirty="0">
              <a:solidFill>
                <a:schemeClr val="bg1">
                  <a:lumMod val="50000"/>
                </a:schemeClr>
              </a:solidFill>
              <a:cs typeface="Times New Roman" pitchFamily="18" charset="0"/>
            </a:endParaRP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37</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77" t="24674" r="22561" b="13915"/>
          <a:stretch/>
        </p:blipFill>
        <p:spPr bwMode="auto">
          <a:xfrm>
            <a:off x="1496857" y="2078848"/>
            <a:ext cx="6313019" cy="3710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3162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Quantitative</a:t>
            </a:r>
            <a:r>
              <a:rPr lang="en-US" dirty="0"/>
              <a:t> adaptations </a:t>
            </a:r>
          </a:p>
          <a:p>
            <a:pPr lvl="1"/>
            <a:r>
              <a:rPr lang="en-US" dirty="0"/>
              <a:t>Increase intervention frequency, length of sessions, or duration.</a:t>
            </a:r>
          </a:p>
          <a:p>
            <a:pPr lvl="1"/>
            <a:r>
              <a:rPr lang="en-US" dirty="0"/>
              <a:t>Decrease group size.</a:t>
            </a:r>
          </a:p>
          <a:p>
            <a:pPr lvl="1"/>
            <a:r>
              <a:rPr lang="en-US" dirty="0"/>
              <a:t>Decrease heterogeneity of the intervention group.</a:t>
            </a:r>
          </a:p>
          <a:p>
            <a:pPr marL="0" indent="0">
              <a:spcBef>
                <a:spcPts val="0"/>
              </a:spcBef>
              <a:buNone/>
            </a:pPr>
            <a:endParaRPr lang="en-US" sz="1800" i="1" dirty="0"/>
          </a:p>
          <a:p>
            <a:pPr marL="0" indent="0">
              <a:spcBef>
                <a:spcPts val="0"/>
              </a:spcBef>
              <a:buNone/>
            </a:pPr>
            <a:r>
              <a:rPr lang="en-US" sz="1800" i="1" dirty="0"/>
              <a:t>Note: </a:t>
            </a:r>
            <a:r>
              <a:rPr lang="en-US" sz="1800" dirty="0"/>
              <a:t>In many cases, quantitative changes may be necessary, but not sufficient, to facilitate progress for students with intensive needs. </a:t>
            </a:r>
          </a:p>
          <a:p>
            <a:endParaRPr lang="en-US" dirty="0"/>
          </a:p>
        </p:txBody>
      </p:sp>
      <p:sp>
        <p:nvSpPr>
          <p:cNvPr id="2" name="Title 1"/>
          <p:cNvSpPr>
            <a:spLocks noGrp="1"/>
          </p:cNvSpPr>
          <p:nvPr>
            <p:ph type="title"/>
          </p:nvPr>
        </p:nvSpPr>
        <p:spPr/>
        <p:txBody>
          <a:bodyPr/>
          <a:lstStyle/>
          <a:p>
            <a:r>
              <a:rPr lang="en-US"/>
              <a:t>Intervention Adaptation:</a:t>
            </a:r>
            <a:br>
              <a:rPr lang="en-US"/>
            </a:br>
            <a:r>
              <a:rPr lang="en-US"/>
              <a:t>Quantitative Changes </a:t>
            </a:r>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38</a:t>
            </a:fld>
            <a:endParaRPr lang="en-US" dirty="0"/>
          </a:p>
        </p:txBody>
      </p:sp>
    </p:spTree>
    <p:extLst>
      <p:ext uri="{BB962C8B-B14F-4D97-AF65-F5344CB8AC3E}">
        <p14:creationId xmlns:p14="http://schemas.microsoft.com/office/powerpoint/2010/main" val="1555807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a:t>Qualitative</a:t>
            </a:r>
            <a:r>
              <a:rPr lang="en-US"/>
              <a:t> adaptations alter— </a:t>
            </a:r>
          </a:p>
          <a:p>
            <a:pPr lvl="1"/>
            <a:r>
              <a:rPr lang="en-US"/>
              <a:t>Instruction based on learner characteristics (e.g., addressing working memory, attention problems, or foundational skills required for target) </a:t>
            </a:r>
          </a:p>
          <a:p>
            <a:pPr lvl="1"/>
            <a:r>
              <a:rPr lang="en-US"/>
              <a:t>Skill level of interventionist</a:t>
            </a:r>
          </a:p>
          <a:p>
            <a:pPr lvl="1"/>
            <a:r>
              <a:rPr lang="en-US"/>
              <a:t>Content delivery</a:t>
            </a:r>
          </a:p>
          <a:p>
            <a:pPr lvl="1"/>
            <a:r>
              <a:rPr lang="en-US"/>
              <a:t>The type or amount of adult feedback and error correction students receive</a:t>
            </a:r>
          </a:p>
          <a:p>
            <a:pPr lvl="1"/>
            <a:r>
              <a:rPr lang="en-US"/>
              <a:t>Frequency and specificity of checks for retention</a:t>
            </a:r>
          </a:p>
          <a:p>
            <a:pPr lvl="1"/>
            <a:r>
              <a:rPr lang="en-US"/>
              <a:t>The materials, curriculum, or whole intervention (could be a complete change in program)</a:t>
            </a:r>
            <a:endParaRPr lang="en-US" dirty="0"/>
          </a:p>
        </p:txBody>
      </p:sp>
      <p:sp>
        <p:nvSpPr>
          <p:cNvPr id="2" name="Title 1"/>
          <p:cNvSpPr>
            <a:spLocks noGrp="1"/>
          </p:cNvSpPr>
          <p:nvPr>
            <p:ph type="title"/>
          </p:nvPr>
        </p:nvSpPr>
        <p:spPr/>
        <p:txBody>
          <a:bodyPr/>
          <a:lstStyle/>
          <a:p>
            <a:r>
              <a:rPr lang="en-US"/>
              <a:t>Intervention Adaptation:</a:t>
            </a:r>
            <a:br>
              <a:rPr lang="en-US"/>
            </a:br>
            <a:r>
              <a:rPr lang="en-US"/>
              <a:t>Qualitative Changes </a:t>
            </a:r>
            <a:endParaRPr lang="en-US" dirty="0"/>
          </a:p>
        </p:txBody>
      </p:sp>
      <p:sp>
        <p:nvSpPr>
          <p:cNvPr id="5" name="Slide Number Placeholder 4"/>
          <p:cNvSpPr>
            <a:spLocks noGrp="1"/>
          </p:cNvSpPr>
          <p:nvPr>
            <p:ph type="sldNum" sz="quarter" idx="10"/>
          </p:nvPr>
        </p:nvSpPr>
        <p:spPr/>
        <p:txBody>
          <a:bodyPr/>
          <a:lstStyle/>
          <a:p>
            <a:fld id="{F3477EC8-074D-41C4-94AE-E9EA7CEEA348}" type="slidenum">
              <a:rPr lang="en-US" smtClean="0"/>
              <a:pPr/>
              <a:t>39</a:t>
            </a:fld>
            <a:endParaRPr lang="en-US" dirty="0"/>
          </a:p>
        </p:txBody>
      </p:sp>
    </p:spTree>
    <p:extLst>
      <p:ext uri="{BB962C8B-B14F-4D97-AF65-F5344CB8AC3E}">
        <p14:creationId xmlns:p14="http://schemas.microsoft.com/office/powerpoint/2010/main" val="290543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12775" y="1910987"/>
            <a:ext cx="7494207" cy="4726880"/>
          </a:xfrm>
        </p:spPr>
        <p:txBody>
          <a:bodyPr/>
          <a:lstStyle/>
          <a:p>
            <a:pPr eaLnBrk="1" hangingPunct="1"/>
            <a:r>
              <a:rPr lang="en-US" dirty="0"/>
              <a:t>So…</a:t>
            </a:r>
          </a:p>
          <a:p>
            <a:pPr lvl="1" eaLnBrk="1" hangingPunct="1"/>
            <a:r>
              <a:rPr lang="en-US" sz="2200" dirty="0"/>
              <a:t>More cases</a:t>
            </a:r>
          </a:p>
          <a:p>
            <a:pPr lvl="1" eaLnBrk="1" hangingPunct="1"/>
            <a:r>
              <a:rPr lang="en-US" sz="2200" dirty="0"/>
              <a:t>Higher levels of accountability</a:t>
            </a:r>
          </a:p>
          <a:p>
            <a:pPr lvl="1" eaLnBrk="1" hangingPunct="1"/>
            <a:r>
              <a:rPr lang="en-US" sz="2200" dirty="0"/>
              <a:t>And traditional methods assume there is lots of time…</a:t>
            </a:r>
          </a:p>
        </p:txBody>
      </p:sp>
      <p:sp>
        <p:nvSpPr>
          <p:cNvPr id="31746" name="Rectangle 2"/>
          <p:cNvSpPr>
            <a:spLocks noGrp="1" noChangeArrowheads="1"/>
          </p:cNvSpPr>
          <p:nvPr>
            <p:ph type="title"/>
          </p:nvPr>
        </p:nvSpPr>
        <p:spPr>
          <a:xfrm>
            <a:off x="1137708" y="723900"/>
            <a:ext cx="7494207" cy="990600"/>
          </a:xfrm>
        </p:spPr>
        <p:txBody>
          <a:bodyPr>
            <a:normAutofit fontScale="90000"/>
          </a:bodyPr>
          <a:lstStyle/>
          <a:p>
            <a:pPr algn="ctr" eaLnBrk="1" fontAlgn="auto" hangingPunct="1">
              <a:spcAft>
                <a:spcPts val="0"/>
              </a:spcAft>
              <a:defRPr/>
            </a:pPr>
            <a:r>
              <a:rPr lang="en-US" sz="3400" dirty="0">
                <a:ea typeface="+mj-ea"/>
                <a:cs typeface="+mj-cs"/>
              </a:rPr>
              <a:t>The Current Dilemma For Educational Professionals</a:t>
            </a:r>
          </a:p>
        </p:txBody>
      </p:sp>
      <p:pic>
        <p:nvPicPr>
          <p:cNvPr id="39940" name="Picture 4" descr="MCj007871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886200"/>
            <a:ext cx="1062038" cy="2576513"/>
          </a:xfrm>
          <a:prstGeom prst="rect">
            <a:avLst/>
          </a:prstGeom>
          <a:noFill/>
          <a:ln w="9525">
            <a:noFill/>
            <a:miter lim="800000"/>
            <a:headEnd/>
            <a:tailEnd/>
          </a:ln>
        </p:spPr>
      </p:pic>
    </p:spTree>
    <p:extLst>
      <p:ext uri="{BB962C8B-B14F-4D97-AF65-F5344CB8AC3E}">
        <p14:creationId xmlns:p14="http://schemas.microsoft.com/office/powerpoint/2010/main" val="3781317292"/>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Behavior</a:t>
            </a:r>
          </a:p>
          <a:p>
            <a:pPr lvl="1"/>
            <a:r>
              <a:rPr lang="en-US" sz="1600" dirty="0"/>
              <a:t>Jenna checks in each morning with her teacher using check in/check out (CICO).</a:t>
            </a:r>
          </a:p>
          <a:p>
            <a:pPr lvl="1"/>
            <a:r>
              <a:rPr lang="en-US" sz="1600" dirty="0"/>
              <a:t>They review expectations.</a:t>
            </a:r>
          </a:p>
          <a:p>
            <a:pPr lvl="1"/>
            <a:r>
              <a:rPr lang="en-US" sz="1600" dirty="0"/>
              <a:t>Jenna receives at the end of each hour on a 3-point scale reflecting her behavior.</a:t>
            </a:r>
          </a:p>
          <a:p>
            <a:pPr lvl="1"/>
            <a:r>
              <a:rPr lang="en-US" sz="1600" dirty="0"/>
              <a:t>Jenna checks out with her teacher each afternoon.</a:t>
            </a:r>
          </a:p>
          <a:p>
            <a:pPr lvl="1"/>
            <a:r>
              <a:rPr lang="en-US" sz="1600" dirty="0"/>
              <a:t>Jenna takes her point sheet home to review with her mother and returns signed the next day.</a:t>
            </a:r>
          </a:p>
          <a:p>
            <a:pPr lvl="1"/>
            <a:endParaRPr lang="en-US" dirty="0"/>
          </a:p>
          <a:p>
            <a:endParaRPr lang="en-US" dirty="0"/>
          </a:p>
        </p:txBody>
      </p:sp>
      <p:sp>
        <p:nvSpPr>
          <p:cNvPr id="7" name="Content Placeholder 6"/>
          <p:cNvSpPr>
            <a:spLocks noGrp="1"/>
          </p:cNvSpPr>
          <p:nvPr>
            <p:ph idx="10"/>
          </p:nvPr>
        </p:nvSpPr>
        <p:spPr/>
        <p:txBody>
          <a:bodyPr/>
          <a:lstStyle/>
          <a:p>
            <a:r>
              <a:rPr lang="en-US" dirty="0"/>
              <a:t>Mathematics</a:t>
            </a:r>
          </a:p>
          <a:p>
            <a:pPr lvl="1"/>
            <a:r>
              <a:rPr lang="en-US" sz="1600" dirty="0"/>
              <a:t>Jenna receives Tier 2 mathematics intervention using the school curriculum materials (i.e., connecting mathematics concepts, etc.).</a:t>
            </a:r>
          </a:p>
          <a:p>
            <a:pPr lvl="1"/>
            <a:r>
              <a:rPr lang="en-US" sz="1600" dirty="0"/>
              <a:t>Jenna’s intervention is three times per week for 30 minutes in a group of six students.</a:t>
            </a:r>
          </a:p>
          <a:p>
            <a:pPr lvl="1"/>
            <a:r>
              <a:rPr lang="en-US" sz="1600" dirty="0"/>
              <a:t>Jenna is progress monitored twice per month to check on her mathematics scores. </a:t>
            </a:r>
          </a:p>
        </p:txBody>
      </p:sp>
      <p:sp>
        <p:nvSpPr>
          <p:cNvPr id="5" name="Title 4"/>
          <p:cNvSpPr>
            <a:spLocks noGrp="1"/>
          </p:cNvSpPr>
          <p:nvPr>
            <p:ph type="title"/>
          </p:nvPr>
        </p:nvSpPr>
        <p:spPr/>
        <p:txBody>
          <a:bodyPr>
            <a:normAutofit/>
          </a:bodyPr>
          <a:lstStyle/>
          <a:p>
            <a:r>
              <a:rPr lang="en-US" sz="4000" dirty="0"/>
              <a:t>Intensification Example:</a:t>
            </a:r>
            <a:br>
              <a:rPr lang="en-US" sz="4000" dirty="0"/>
            </a:br>
            <a:r>
              <a:rPr lang="en-US" sz="4000" dirty="0"/>
              <a:t>Tier 2 Intervention Academics and Behavior</a:t>
            </a:r>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prstClr val="white">
                    <a:lumMod val="75000"/>
                  </a:prstClr>
                </a:solidFill>
              </a:rPr>
              <a:pPr algn="r"/>
              <a:t>40</a:t>
            </a:fld>
            <a:endParaRPr lang="en-US" dirty="0">
              <a:solidFill>
                <a:prstClr val="white">
                  <a:lumMod val="75000"/>
                </a:prstClr>
              </a:solidFill>
            </a:endParaRPr>
          </a:p>
        </p:txBody>
      </p:sp>
    </p:spTree>
    <p:extLst>
      <p:ext uri="{BB962C8B-B14F-4D97-AF65-F5344CB8AC3E}">
        <p14:creationId xmlns:p14="http://schemas.microsoft.com/office/powerpoint/2010/main" val="340213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0"/>
          </p:nvPr>
        </p:nvSpPr>
        <p:spPr/>
        <p:txBody>
          <a:bodyPr/>
          <a:lstStyle/>
          <a:p>
            <a:r>
              <a:rPr lang="en-US" sz="2000" dirty="0"/>
              <a:t>Progress monitoring data indicate that Jenna is not meeting her CICO target points and is far below the goal line for her performance on mathematics assessment.</a:t>
            </a:r>
          </a:p>
          <a:p>
            <a:pPr marL="285750" indent="-285750">
              <a:buFont typeface="Arial" panose="020B0604020202020204" pitchFamily="34" charset="0"/>
              <a:buChar char="•"/>
            </a:pPr>
            <a:r>
              <a:rPr lang="en-US" sz="2000" dirty="0"/>
              <a:t>Intervention staff may want to consider intensifying Jenna’s intervention and starting the DBI process.</a:t>
            </a:r>
            <a:endParaRPr lang="en-US" sz="4000" dirty="0"/>
          </a:p>
          <a:p>
            <a:pPr marL="0" indent="0">
              <a:spcBef>
                <a:spcPts val="1200"/>
              </a:spcBef>
              <a:buNone/>
            </a:pPr>
            <a:r>
              <a:rPr lang="en-US" sz="1400" i="1" dirty="0"/>
              <a:t>Note</a:t>
            </a:r>
            <a:r>
              <a:rPr lang="en-US" sz="1400" dirty="0"/>
              <a:t>. Graphs are for illustrative purposes only.</a:t>
            </a:r>
          </a:p>
          <a:p>
            <a:endParaRPr lang="en-US" sz="2000" dirty="0"/>
          </a:p>
          <a:p>
            <a:endParaRPr lang="en-US" sz="2000" dirty="0"/>
          </a:p>
        </p:txBody>
      </p:sp>
      <p:sp>
        <p:nvSpPr>
          <p:cNvPr id="3" name="Title 2"/>
          <p:cNvSpPr>
            <a:spLocks noGrp="1"/>
          </p:cNvSpPr>
          <p:nvPr>
            <p:ph type="title"/>
          </p:nvPr>
        </p:nvSpPr>
        <p:spPr/>
        <p:txBody>
          <a:bodyPr/>
          <a:lstStyle/>
          <a:p>
            <a:r>
              <a:rPr lang="en-US"/>
              <a:t>Tier 2 Progress Monitoring: </a:t>
            </a:r>
            <a:br>
              <a:rPr lang="en-US"/>
            </a:br>
            <a:r>
              <a:rPr lang="en-US"/>
              <a:t>Jenna’s Data </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41</a:t>
            </a:fld>
            <a:endParaRPr lang="en-US" dirty="0"/>
          </a:p>
        </p:txBody>
      </p:sp>
      <p:graphicFrame>
        <p:nvGraphicFramePr>
          <p:cNvPr id="5" name="Chart 4"/>
          <p:cNvGraphicFramePr/>
          <p:nvPr>
            <p:extLst>
              <p:ext uri="{D42A27DB-BD31-4B8C-83A1-F6EECF244321}">
                <p14:modId xmlns:p14="http://schemas.microsoft.com/office/powerpoint/2010/main" val="4291163459"/>
              </p:ext>
            </p:extLst>
          </p:nvPr>
        </p:nvGraphicFramePr>
        <p:xfrm>
          <a:off x="687388" y="2045109"/>
          <a:ext cx="2846439" cy="1548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560957370"/>
              </p:ext>
            </p:extLst>
          </p:nvPr>
        </p:nvGraphicFramePr>
        <p:xfrm>
          <a:off x="864369" y="3833852"/>
          <a:ext cx="3324173" cy="213678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flipV="1">
            <a:off x="1224116" y="4055806"/>
            <a:ext cx="2846439" cy="6636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V="1">
            <a:off x="1224116" y="2448232"/>
            <a:ext cx="2309711" cy="14749"/>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008671" y="2074606"/>
            <a:ext cx="943897" cy="276999"/>
          </a:xfrm>
          <a:prstGeom prst="rect">
            <a:avLst/>
          </a:prstGeom>
          <a:noFill/>
        </p:spPr>
        <p:txBody>
          <a:bodyPr wrap="square" rtlCol="0">
            <a:spAutoFit/>
          </a:bodyPr>
          <a:lstStyle/>
          <a:p>
            <a:r>
              <a:rPr lang="en-US" sz="1200" dirty="0"/>
              <a:t>CICO</a:t>
            </a:r>
          </a:p>
        </p:txBody>
      </p:sp>
      <p:sp>
        <p:nvSpPr>
          <p:cNvPr id="14" name="TextBox 13"/>
          <p:cNvSpPr txBox="1"/>
          <p:nvPr/>
        </p:nvSpPr>
        <p:spPr>
          <a:xfrm>
            <a:off x="2271251" y="3833852"/>
            <a:ext cx="1681317" cy="369332"/>
          </a:xfrm>
          <a:prstGeom prst="rect">
            <a:avLst/>
          </a:prstGeom>
          <a:noFill/>
        </p:spPr>
        <p:txBody>
          <a:bodyPr wrap="square" rtlCol="0">
            <a:spAutoFit/>
          </a:bodyPr>
          <a:lstStyle/>
          <a:p>
            <a:r>
              <a:rPr lang="en-US" sz="1200" dirty="0"/>
              <a:t>Mathematics</a:t>
            </a:r>
            <a:r>
              <a:rPr lang="en-US" dirty="0"/>
              <a:t> </a:t>
            </a:r>
          </a:p>
        </p:txBody>
      </p:sp>
    </p:spTree>
    <p:extLst>
      <p:ext uri="{BB962C8B-B14F-4D97-AF65-F5344CB8AC3E}">
        <p14:creationId xmlns:p14="http://schemas.microsoft.com/office/powerpoint/2010/main" val="1994648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US" sz="2000" dirty="0"/>
              <a:t>Because Jenna was not responsive to Tier 2 interventions, the intervention team conducted a series of academic and behavioral diagnostic assessments to try and answer WHY she continued to struggle. </a:t>
            </a:r>
          </a:p>
          <a:p>
            <a:r>
              <a:rPr lang="en-US" sz="2000" dirty="0"/>
              <a:t>These assessment data will drive the intensification strategies and interventions she receives next.</a:t>
            </a:r>
          </a:p>
          <a:p>
            <a:endParaRPr lang="en-US" sz="2000" dirty="0"/>
          </a:p>
        </p:txBody>
      </p:sp>
      <p:sp>
        <p:nvSpPr>
          <p:cNvPr id="2" name="Title 1"/>
          <p:cNvSpPr>
            <a:spLocks noGrp="1"/>
          </p:cNvSpPr>
          <p:nvPr>
            <p:ph type="title"/>
          </p:nvPr>
        </p:nvSpPr>
        <p:spPr>
          <a:xfrm>
            <a:off x="687388" y="318053"/>
            <a:ext cx="5263707" cy="1486894"/>
          </a:xfrm>
        </p:spPr>
        <p:txBody>
          <a:bodyPr>
            <a:noAutofit/>
          </a:bodyPr>
          <a:lstStyle/>
          <a:p>
            <a:r>
              <a:rPr lang="en-US" sz="3400" dirty="0"/>
              <a:t>Next Steps: Individualized Assessment-Based Intervention</a:t>
            </a:r>
          </a:p>
        </p:txBody>
      </p:sp>
      <p:sp>
        <p:nvSpPr>
          <p:cNvPr id="4" name="Slide Number Placeholder 3"/>
          <p:cNvSpPr>
            <a:spLocks noGrp="1"/>
          </p:cNvSpPr>
          <p:nvPr>
            <p:ph type="sldNum" sz="quarter" idx="11"/>
          </p:nvPr>
        </p:nvSpPr>
        <p:spPr/>
        <p:txBody>
          <a:bodyPr/>
          <a:lstStyle/>
          <a:p>
            <a:fld id="{A1A8B8B9-B651-4439-A868-E8F04EF81465}" type="slidenum">
              <a:rPr lang="en-US" smtClean="0"/>
              <a:pPr/>
              <a:t>42</a:t>
            </a:fld>
            <a:endParaRPr lang="en-US" dirty="0"/>
          </a:p>
        </p:txBody>
      </p:sp>
      <p:sp>
        <p:nvSpPr>
          <p:cNvPr id="7" name="Right Arrow 6"/>
          <p:cNvSpPr/>
          <p:nvPr/>
        </p:nvSpPr>
        <p:spPr>
          <a:xfrm>
            <a:off x="4717061" y="3123835"/>
            <a:ext cx="978408" cy="484632"/>
          </a:xfrm>
          <a:prstGeom prst="rightArrow">
            <a:avLst/>
          </a:prstGeom>
          <a:ln>
            <a:solidFill>
              <a:srgbClr val="325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57677"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24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Behavior</a:t>
            </a:r>
          </a:p>
          <a:p>
            <a:pPr lvl="1"/>
            <a:r>
              <a:rPr lang="en-US" dirty="0"/>
              <a:t>An FBA indicated Jenna demonstrated frequent behavior in the afternoon. </a:t>
            </a:r>
          </a:p>
          <a:p>
            <a:pPr lvl="1"/>
            <a:r>
              <a:rPr lang="en-US" dirty="0"/>
              <a:t>Problem behavior occurred during seat work.</a:t>
            </a:r>
          </a:p>
          <a:p>
            <a:pPr lvl="1"/>
            <a:r>
              <a:rPr lang="en-US" dirty="0"/>
              <a:t>Problems with engagement precede disruptive behaviors. </a:t>
            </a:r>
          </a:p>
          <a:p>
            <a:endParaRPr lang="en-US" dirty="0"/>
          </a:p>
        </p:txBody>
      </p:sp>
      <p:sp>
        <p:nvSpPr>
          <p:cNvPr id="7" name="Content Placeholder 6"/>
          <p:cNvSpPr>
            <a:spLocks noGrp="1"/>
          </p:cNvSpPr>
          <p:nvPr>
            <p:ph idx="10"/>
          </p:nvPr>
        </p:nvSpPr>
        <p:spPr/>
        <p:txBody>
          <a:bodyPr/>
          <a:lstStyle/>
          <a:p>
            <a:r>
              <a:rPr lang="en-US" dirty="0"/>
              <a:t>Intensification Strategies	</a:t>
            </a:r>
          </a:p>
          <a:p>
            <a:pPr lvl="1"/>
            <a:r>
              <a:rPr lang="en-US" dirty="0"/>
              <a:t>Move mathematics intervention to earlier in the day.</a:t>
            </a:r>
          </a:p>
          <a:p>
            <a:pPr lvl="1"/>
            <a:r>
              <a:rPr lang="en-US" dirty="0"/>
              <a:t>Minimize independent seat work.</a:t>
            </a:r>
          </a:p>
          <a:p>
            <a:pPr lvl="1"/>
            <a:r>
              <a:rPr lang="en-US" dirty="0"/>
              <a:t>Provide Jenna a “help me” card and prompt its use every </a:t>
            </a:r>
            <a:br>
              <a:rPr lang="en-US" dirty="0"/>
            </a:br>
            <a:r>
              <a:rPr lang="en-US" dirty="0"/>
              <a:t>5 minutes.</a:t>
            </a:r>
          </a:p>
        </p:txBody>
      </p:sp>
      <p:sp>
        <p:nvSpPr>
          <p:cNvPr id="5" name="Title 4"/>
          <p:cNvSpPr>
            <a:spLocks noGrp="1"/>
          </p:cNvSpPr>
          <p:nvPr>
            <p:ph type="title"/>
          </p:nvPr>
        </p:nvSpPr>
        <p:spPr/>
        <p:txBody>
          <a:bodyPr/>
          <a:lstStyle/>
          <a:p>
            <a:r>
              <a:rPr lang="en-US" dirty="0"/>
              <a:t>Assessment Results and </a:t>
            </a:r>
            <a:br>
              <a:rPr lang="en-US" dirty="0"/>
            </a:br>
            <a:r>
              <a:rPr lang="en-US" dirty="0"/>
              <a:t>Intensification Strategies: Behavior </a:t>
            </a:r>
          </a:p>
        </p:txBody>
      </p:sp>
      <p:sp>
        <p:nvSpPr>
          <p:cNvPr id="3" name="Slide Number Placeholder 2"/>
          <p:cNvSpPr>
            <a:spLocks noGrp="1"/>
          </p:cNvSpPr>
          <p:nvPr>
            <p:ph type="sldNum" sz="quarter" idx="11"/>
          </p:nvPr>
        </p:nvSpPr>
        <p:spPr/>
        <p:txBody>
          <a:bodyPr/>
          <a:lstStyle/>
          <a:p>
            <a:fld id="{F3477EC8-074D-41C4-94AE-E9EA7CEEA348}" type="slidenum">
              <a:rPr lang="en-US" smtClean="0"/>
              <a:pPr/>
              <a:t>43</a:t>
            </a:fld>
            <a:endParaRPr lang="en-US" dirty="0"/>
          </a:p>
        </p:txBody>
      </p:sp>
      <p:sp>
        <p:nvSpPr>
          <p:cNvPr id="4" name="Right Arrow 3"/>
          <p:cNvSpPr/>
          <p:nvPr/>
        </p:nvSpPr>
        <p:spPr>
          <a:xfrm>
            <a:off x="3882641" y="3141406"/>
            <a:ext cx="978408" cy="180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975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Academics </a:t>
            </a:r>
          </a:p>
          <a:p>
            <a:pPr lvl="1"/>
            <a:r>
              <a:rPr lang="en-US" dirty="0"/>
              <a:t>An error analysis indicated Jenna frequently missed multistep multiplication problems. </a:t>
            </a:r>
          </a:p>
          <a:p>
            <a:pPr lvl="1"/>
            <a:r>
              <a:rPr lang="en-US" dirty="0"/>
              <a:t>Jenna demonstrated fatigue on lengthy assignments. </a:t>
            </a:r>
          </a:p>
          <a:p>
            <a:pPr lvl="1"/>
            <a:endParaRPr lang="en-US" dirty="0"/>
          </a:p>
          <a:p>
            <a:pPr lvl="1"/>
            <a:endParaRPr lang="en-US" dirty="0"/>
          </a:p>
        </p:txBody>
      </p:sp>
      <p:sp>
        <p:nvSpPr>
          <p:cNvPr id="21" name="Content Placeholder 20"/>
          <p:cNvSpPr>
            <a:spLocks noGrp="1"/>
          </p:cNvSpPr>
          <p:nvPr>
            <p:ph idx="10"/>
          </p:nvPr>
        </p:nvSpPr>
        <p:spPr/>
        <p:txBody>
          <a:bodyPr/>
          <a:lstStyle/>
          <a:p>
            <a:r>
              <a:rPr lang="en-US" dirty="0"/>
              <a:t>Intensification Strategies	</a:t>
            </a:r>
          </a:p>
          <a:p>
            <a:pPr lvl="1"/>
            <a:r>
              <a:rPr lang="en-US" dirty="0"/>
              <a:t>Provide increased feedback on multistep problems.</a:t>
            </a:r>
          </a:p>
          <a:p>
            <a:pPr lvl="1"/>
            <a:r>
              <a:rPr lang="en-US" dirty="0"/>
              <a:t>Explicitly teach Jenna to self-monitor her work at each step.</a:t>
            </a:r>
          </a:p>
          <a:p>
            <a:endParaRPr lang="en-US" dirty="0"/>
          </a:p>
        </p:txBody>
      </p:sp>
      <p:sp>
        <p:nvSpPr>
          <p:cNvPr id="5" name="Title 4"/>
          <p:cNvSpPr>
            <a:spLocks noGrp="1"/>
          </p:cNvSpPr>
          <p:nvPr>
            <p:ph type="title"/>
          </p:nvPr>
        </p:nvSpPr>
        <p:spPr/>
        <p:txBody>
          <a:bodyPr/>
          <a:lstStyle/>
          <a:p>
            <a:r>
              <a:rPr lang="en-US"/>
              <a:t>Assessment Results and </a:t>
            </a:r>
            <a:br>
              <a:rPr lang="en-US"/>
            </a:br>
            <a:r>
              <a:rPr lang="en-US"/>
              <a:t>Intensification Strategies: Academics </a:t>
            </a:r>
            <a:endParaRPr lang="en-US" dirty="0"/>
          </a:p>
        </p:txBody>
      </p:sp>
      <p:sp>
        <p:nvSpPr>
          <p:cNvPr id="3" name="Slide Number Placeholder 2"/>
          <p:cNvSpPr>
            <a:spLocks noGrp="1"/>
          </p:cNvSpPr>
          <p:nvPr>
            <p:ph type="sldNum" sz="quarter" idx="11"/>
          </p:nvPr>
        </p:nvSpPr>
        <p:spPr/>
        <p:txBody>
          <a:bodyPr/>
          <a:lstStyle/>
          <a:p>
            <a:fld id="{F3477EC8-074D-41C4-94AE-E9EA7CEEA348}" type="slidenum">
              <a:rPr lang="en-US" smtClean="0"/>
              <a:pPr/>
              <a:t>44</a:t>
            </a:fld>
            <a:endParaRPr lang="en-US" dirty="0"/>
          </a:p>
        </p:txBody>
      </p:sp>
      <p:sp>
        <p:nvSpPr>
          <p:cNvPr id="4" name="Right Arrow 3"/>
          <p:cNvSpPr/>
          <p:nvPr/>
        </p:nvSpPr>
        <p:spPr>
          <a:xfrm>
            <a:off x="3961188" y="3170620"/>
            <a:ext cx="978408" cy="180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40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6" y="2055813"/>
            <a:ext cx="3644631" cy="3852006"/>
          </a:xfrm>
        </p:spPr>
        <p:txBody>
          <a:bodyPr/>
          <a:lstStyle/>
          <a:p>
            <a:r>
              <a:rPr lang="en-US" sz="2000" dirty="0"/>
              <a:t>Jenna’s intervention staff will continue to provide her with the newly, intensified interventions and will progress monitor. </a:t>
            </a:r>
          </a:p>
          <a:p>
            <a:r>
              <a:rPr lang="en-US" sz="2000" dirty="0"/>
              <a:t>If Jenna does not demonstrate responsiveness to the adaptations, then staff will begin the iterative process of additional assessment, adaptation, and progress monitoring.</a:t>
            </a:r>
          </a:p>
          <a:p>
            <a:endParaRPr lang="en-US" sz="2000" dirty="0"/>
          </a:p>
        </p:txBody>
      </p:sp>
      <p:sp>
        <p:nvSpPr>
          <p:cNvPr id="2" name="Title 1"/>
          <p:cNvSpPr>
            <a:spLocks noGrp="1"/>
          </p:cNvSpPr>
          <p:nvPr>
            <p:ph type="title"/>
          </p:nvPr>
        </p:nvSpPr>
        <p:spPr>
          <a:xfrm>
            <a:off x="687389" y="318053"/>
            <a:ext cx="5023864" cy="1486894"/>
          </a:xfrm>
        </p:spPr>
        <p:txBody>
          <a:bodyPr>
            <a:normAutofit/>
          </a:bodyPr>
          <a:lstStyle/>
          <a:p>
            <a:r>
              <a:rPr lang="en-US" sz="3400" dirty="0"/>
              <a:t>Iterative Process: Assessment, Adaptation, Progress Monitor</a:t>
            </a:r>
          </a:p>
        </p:txBody>
      </p:sp>
      <p:sp>
        <p:nvSpPr>
          <p:cNvPr id="4" name="Slide Number Placeholder 3"/>
          <p:cNvSpPr>
            <a:spLocks noGrp="1"/>
          </p:cNvSpPr>
          <p:nvPr>
            <p:ph type="sldNum" sz="quarter" idx="11"/>
          </p:nvPr>
        </p:nvSpPr>
        <p:spPr/>
        <p:txBody>
          <a:bodyPr/>
          <a:lstStyle/>
          <a:p>
            <a:fld id="{A1A8B8B9-B651-4439-A868-E8F04EF81465}" type="slidenum">
              <a:rPr lang="en-US" smtClean="0"/>
              <a:pPr/>
              <a:t>45</a:t>
            </a:fld>
            <a:endParaRPr lang="en-US" dirty="0"/>
          </a:p>
        </p:txBody>
      </p:sp>
      <p:sp>
        <p:nvSpPr>
          <p:cNvPr id="7" name="Right Arrow 6"/>
          <p:cNvSpPr/>
          <p:nvPr/>
        </p:nvSpPr>
        <p:spPr>
          <a:xfrm>
            <a:off x="4584325" y="37886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619492" y="47045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94465"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973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DBI Case Studies:</a:t>
            </a:r>
            <a:br>
              <a:rPr lang="en-US"/>
            </a:br>
            <a:r>
              <a:rPr lang="en-US"/>
              <a:t>Integrating Academics and Behavior for Students With Intensive Needs</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46</a:t>
            </a:fld>
            <a:endParaRPr lang="en-US" dirty="0"/>
          </a:p>
        </p:txBody>
      </p:sp>
    </p:spTree>
    <p:extLst>
      <p:ext uri="{BB962C8B-B14F-4D97-AF65-F5344CB8AC3E}">
        <p14:creationId xmlns:p14="http://schemas.microsoft.com/office/powerpoint/2010/main" val="3933583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Intensive Intervention: Behavior Case Study  </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47</a:t>
            </a:fld>
            <a:endParaRPr lang="en-US" dirty="0"/>
          </a:p>
        </p:txBody>
      </p:sp>
    </p:spTree>
    <p:extLst>
      <p:ext uri="{BB962C8B-B14F-4D97-AF65-F5344CB8AC3E}">
        <p14:creationId xmlns:p14="http://schemas.microsoft.com/office/powerpoint/2010/main" val="2892620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Robert is a kindergarten student who demonstrates severe and persistent aggressive behavior.</a:t>
            </a:r>
          </a:p>
          <a:p>
            <a:pPr>
              <a:spcBef>
                <a:spcPts val="1200"/>
              </a:spcBef>
            </a:pPr>
            <a:r>
              <a:rPr lang="en-US" dirty="0"/>
              <a:t>Robert’s behaviors have a negative impact on his school day. </a:t>
            </a:r>
          </a:p>
          <a:p>
            <a:pPr>
              <a:spcBef>
                <a:spcPts val="1200"/>
              </a:spcBef>
            </a:pPr>
            <a:r>
              <a:rPr lang="en-US" dirty="0"/>
              <a:t>He is removed from class and sent to site administrators for discipline with an office discipline referral (ODR) two or three times per day. </a:t>
            </a:r>
          </a:p>
          <a:p>
            <a:endParaRPr lang="en-US" dirty="0"/>
          </a:p>
          <a:p>
            <a:endParaRPr lang="en-US" dirty="0"/>
          </a:p>
        </p:txBody>
      </p:sp>
      <p:sp>
        <p:nvSpPr>
          <p:cNvPr id="5" name="Title 4"/>
          <p:cNvSpPr>
            <a:spLocks noGrp="1"/>
          </p:cNvSpPr>
          <p:nvPr>
            <p:ph type="title"/>
          </p:nvPr>
        </p:nvSpPr>
        <p:spPr/>
        <p:txBody>
          <a:bodyPr/>
          <a:lstStyle/>
          <a:p>
            <a:r>
              <a:rPr lang="en-US"/>
              <a:t>Behavior Case Study: Robert</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48</a:t>
            </a:fld>
            <a:endParaRPr lang="en-US" dirty="0"/>
          </a:p>
        </p:txBody>
      </p:sp>
    </p:spTree>
    <p:extLst>
      <p:ext uri="{BB962C8B-B14F-4D97-AF65-F5344CB8AC3E}">
        <p14:creationId xmlns:p14="http://schemas.microsoft.com/office/powerpoint/2010/main" val="3964908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October, Robert’s teacher began using a CICO system as a mechanism to provide Robert with some behavioral support in class.</a:t>
            </a:r>
          </a:p>
          <a:p>
            <a:pPr>
              <a:spcBef>
                <a:spcPts val="1200"/>
              </a:spcBef>
            </a:pPr>
            <a:r>
              <a:rPr lang="en-US" dirty="0"/>
              <a:t>Robert’s CICO was individualized for his particular behaviors and to provide him support and feedback regarding his displays of aggressive behavior.</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Intervention History: Robert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49</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067980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70933" y="1947333"/>
            <a:ext cx="8669867" cy="4625528"/>
          </a:xfrm>
        </p:spPr>
        <p:txBody>
          <a:bodyPr>
            <a:normAutofit/>
          </a:bodyPr>
          <a:lstStyle/>
          <a:p>
            <a:pPr eaLnBrk="1" hangingPunct="1">
              <a:lnSpc>
                <a:spcPct val="110000"/>
              </a:lnSpc>
            </a:pPr>
            <a:r>
              <a:rPr lang="en-US" sz="2400" dirty="0"/>
              <a:t>Educators need to be efficient when problem solving. </a:t>
            </a:r>
          </a:p>
          <a:p>
            <a:pPr lvl="1" eaLnBrk="1" hangingPunct="1">
              <a:lnSpc>
                <a:spcPct val="110000"/>
              </a:lnSpc>
            </a:pPr>
            <a:r>
              <a:rPr lang="en-US" dirty="0"/>
              <a:t>Often the most efficient thing to do is to test the easiest hypothesis first, implement an intervention, and monitor and evaluate outcomes. </a:t>
            </a:r>
          </a:p>
          <a:p>
            <a:pPr eaLnBrk="1" hangingPunct="1">
              <a:lnSpc>
                <a:spcPct val="110000"/>
              </a:lnSpc>
            </a:pPr>
            <a:r>
              <a:rPr lang="en-US" sz="2400" dirty="0"/>
              <a:t>If that approach fails to improve student performance, then something progressively more time intensive can be attempted </a:t>
            </a:r>
          </a:p>
          <a:p>
            <a:pPr lvl="1" eaLnBrk="1" hangingPunct="1">
              <a:lnSpc>
                <a:spcPct val="90000"/>
              </a:lnSpc>
            </a:pPr>
            <a:r>
              <a:rPr lang="en-US" dirty="0"/>
              <a:t>Also, easier solutions are more likely to be implemented consistently while solutions which are more time consuming or technically difficult for teachers and support personnel are less likely to be implemented correctly (Gresham, 1989). </a:t>
            </a:r>
          </a:p>
        </p:txBody>
      </p:sp>
      <p:sp>
        <p:nvSpPr>
          <p:cNvPr id="41986" name="Rectangle 2"/>
          <p:cNvSpPr>
            <a:spLocks noGrp="1" noChangeArrowheads="1"/>
          </p:cNvSpPr>
          <p:nvPr>
            <p:ph type="title"/>
          </p:nvPr>
        </p:nvSpPr>
        <p:spPr>
          <a:xfrm>
            <a:off x="612775" y="723900"/>
            <a:ext cx="8153400" cy="990600"/>
          </a:xfrm>
        </p:spPr>
        <p:txBody>
          <a:bodyPr>
            <a:normAutofit/>
          </a:bodyPr>
          <a:lstStyle/>
          <a:p>
            <a:pPr algn="ctr" eaLnBrk="1" hangingPunct="1"/>
            <a:r>
              <a:rPr lang="en-US" sz="3200" dirty="0"/>
              <a:t>Selecting Interventions Quickly: </a:t>
            </a:r>
            <a:br>
              <a:rPr lang="en-US" sz="3200" dirty="0"/>
            </a:br>
            <a:r>
              <a:rPr lang="en-US" sz="3200" dirty="0"/>
              <a:t>“The Reasonable Hypothesis" </a:t>
            </a:r>
          </a:p>
        </p:txBody>
      </p:sp>
    </p:spTree>
    <p:extLst>
      <p:ext uri="{BB962C8B-B14F-4D97-AF65-F5344CB8AC3E}">
        <p14:creationId xmlns:p14="http://schemas.microsoft.com/office/powerpoint/2010/main" val="3055361972"/>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4961744" y="1619946"/>
            <a:ext cx="4212236" cy="46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r>
              <a:rPr lang="en-US" sz="2200" dirty="0"/>
              <a:t>In Robert’s case, the initial CICO processes are part of the secondary intervention at the top of the DBI graphic.</a:t>
            </a:r>
          </a:p>
          <a:p>
            <a:r>
              <a:rPr lang="en-US" sz="2200" dirty="0"/>
              <a:t>Robert’s teacher will implement CICO and collect progress monitoring data to determine whether Robert responds sufficiently.</a:t>
            </a:r>
          </a:p>
        </p:txBody>
      </p:sp>
      <p:sp>
        <p:nvSpPr>
          <p:cNvPr id="3" name="Title 2"/>
          <p:cNvSpPr>
            <a:spLocks noGrp="1"/>
          </p:cNvSpPr>
          <p:nvPr>
            <p:ph type="title"/>
          </p:nvPr>
        </p:nvSpPr>
        <p:spPr/>
        <p:txBody>
          <a:bodyPr/>
          <a:lstStyle/>
          <a:p>
            <a:r>
              <a:rPr lang="en-US" dirty="0"/>
              <a:t>CICO and DBI</a:t>
            </a:r>
          </a:p>
        </p:txBody>
      </p:sp>
      <p:sp>
        <p:nvSpPr>
          <p:cNvPr id="4" name="Slide Number Placeholder 3"/>
          <p:cNvSpPr>
            <a:spLocks noGrp="1"/>
          </p:cNvSpPr>
          <p:nvPr>
            <p:ph type="sldNum" sz="quarter" idx="11"/>
          </p:nvPr>
        </p:nvSpPr>
        <p:spPr/>
        <p:txBody>
          <a:bodyPr/>
          <a:lstStyle/>
          <a:p>
            <a:fld id="{F3477EC8-074D-41C4-94AE-E9EA7CEEA348}" type="slidenum">
              <a:rPr lang="en-US" smtClean="0"/>
              <a:pPr/>
              <a:t>50</a:t>
            </a:fld>
            <a:endParaRPr lang="en-US" dirty="0"/>
          </a:p>
        </p:txBody>
      </p:sp>
      <p:sp>
        <p:nvSpPr>
          <p:cNvPr id="10" name="Right Arrow 9"/>
          <p:cNvSpPr/>
          <p:nvPr/>
        </p:nvSpPr>
        <p:spPr>
          <a:xfrm>
            <a:off x="5187941" y="70971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187941" y="147316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94465"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379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Just before each school day, Robert would meet individually with his teacher to check in.</a:t>
            </a:r>
          </a:p>
          <a:p>
            <a:pPr>
              <a:spcBef>
                <a:spcPts val="1200"/>
              </a:spcBef>
            </a:pPr>
            <a:r>
              <a:rPr lang="en-US" dirty="0"/>
              <a:t>Together they would review Robert’s goals of reducing aggression for that day (i.e., “Be kind to others”) and his contingent rewards (i.e., sitting by his peers during classroom instruction).</a:t>
            </a:r>
          </a:p>
        </p:txBody>
      </p:sp>
      <p:sp>
        <p:nvSpPr>
          <p:cNvPr id="3" name="Title 2"/>
          <p:cNvSpPr>
            <a:spLocks noGrp="1"/>
          </p:cNvSpPr>
          <p:nvPr>
            <p:ph type="title"/>
          </p:nvPr>
        </p:nvSpPr>
        <p:spPr/>
        <p:txBody>
          <a:bodyPr/>
          <a:lstStyle/>
          <a:p>
            <a:r>
              <a:rPr lang="en-US"/>
              <a:t>CICO Process: Robert </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51</a:t>
            </a:fld>
            <a:endParaRPr lang="en-US" dirty="0"/>
          </a:p>
        </p:txBody>
      </p:sp>
    </p:spTree>
    <p:extLst>
      <p:ext uri="{BB962C8B-B14F-4D97-AF65-F5344CB8AC3E}">
        <p14:creationId xmlns:p14="http://schemas.microsoft.com/office/powerpoint/2010/main" val="1509062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Robert’s teacher keeps a CICO card at his desk to keep track of the points Robert earned each day. </a:t>
            </a:r>
          </a:p>
          <a:p>
            <a:pPr>
              <a:spcBef>
                <a:spcPts val="900"/>
              </a:spcBef>
            </a:pPr>
            <a:r>
              <a:rPr lang="en-US" dirty="0"/>
              <a:t>Robert earns points when he demonstrates nonaggressive behavior and on days when he is given less than two ODRs.</a:t>
            </a:r>
          </a:p>
          <a:p>
            <a:pPr>
              <a:spcBef>
                <a:spcPts val="900"/>
              </a:spcBef>
            </a:pPr>
            <a:r>
              <a:rPr lang="en-US" dirty="0"/>
              <a:t>Robert Checks in with his teacher at the end of each day to track the points he earns.</a:t>
            </a:r>
          </a:p>
          <a:p>
            <a:pPr>
              <a:spcBef>
                <a:spcPts val="900"/>
              </a:spcBef>
            </a:pPr>
            <a:r>
              <a:rPr lang="en-US" dirty="0"/>
              <a:t>On days when Robert earns 80 percent or more of his points, he receives a reward (i.e., sitting by his peers). </a:t>
            </a:r>
          </a:p>
        </p:txBody>
      </p:sp>
      <p:sp>
        <p:nvSpPr>
          <p:cNvPr id="3" name="Title 2"/>
          <p:cNvSpPr>
            <a:spLocks noGrp="1"/>
          </p:cNvSpPr>
          <p:nvPr>
            <p:ph type="title"/>
          </p:nvPr>
        </p:nvSpPr>
        <p:spPr/>
        <p:txBody>
          <a:bodyPr/>
          <a:lstStyle/>
          <a:p>
            <a:r>
              <a:rPr lang="en-US" dirty="0"/>
              <a:t>CICO: Robert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52</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3974116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84504" y="1244338"/>
            <a:ext cx="8889476" cy="109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prstClr val="white">
                    <a:lumMod val="75000"/>
                  </a:prstClr>
                </a:solidFill>
              </a:rPr>
              <a:pPr algn="r"/>
              <a:t>53</a:t>
            </a:fld>
            <a:endParaRPr lang="en-US" dirty="0">
              <a:solidFill>
                <a:prstClr val="white">
                  <a:lumMod val="75000"/>
                </a:prstClr>
              </a:solidFill>
            </a:endParaRPr>
          </a:p>
        </p:txBody>
      </p:sp>
      <p:sp>
        <p:nvSpPr>
          <p:cNvPr id="4" name="Title 3"/>
          <p:cNvSpPr>
            <a:spLocks noGrp="1"/>
          </p:cNvSpPr>
          <p:nvPr>
            <p:ph type="title"/>
          </p:nvPr>
        </p:nvSpPr>
        <p:spPr>
          <a:xfrm>
            <a:off x="122387" y="591839"/>
            <a:ext cx="8906256" cy="361468"/>
          </a:xfrm>
        </p:spPr>
        <p:txBody>
          <a:bodyPr>
            <a:noAutofit/>
          </a:bodyPr>
          <a:lstStyle/>
          <a:p>
            <a:r>
              <a:rPr lang="en-US" sz="3600" b="0" dirty="0"/>
              <a:t>What Do The Data Tell Us? </a:t>
            </a:r>
          </a:p>
        </p:txBody>
      </p:sp>
      <p:graphicFrame>
        <p:nvGraphicFramePr>
          <p:cNvPr id="6" name="Chart 5"/>
          <p:cNvGraphicFramePr>
            <a:graphicFrameLocks/>
          </p:cNvGraphicFramePr>
          <p:nvPr>
            <p:extLst>
              <p:ext uri="{D42A27DB-BD31-4B8C-83A1-F6EECF244321}">
                <p14:modId xmlns:p14="http://schemas.microsoft.com/office/powerpoint/2010/main" val="3760918423"/>
              </p:ext>
            </p:extLst>
          </p:nvPr>
        </p:nvGraphicFramePr>
        <p:xfrm>
          <a:off x="-168448" y="646468"/>
          <a:ext cx="9197091" cy="5390326"/>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2336281" y="2121745"/>
            <a:ext cx="5380751"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006998" y="3808167"/>
            <a:ext cx="113703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CICO</a:t>
            </a:r>
          </a:p>
        </p:txBody>
      </p:sp>
    </p:spTree>
    <p:extLst>
      <p:ext uri="{BB962C8B-B14F-4D97-AF65-F5344CB8AC3E}">
        <p14:creationId xmlns:p14="http://schemas.microsoft.com/office/powerpoint/2010/main" val="2378136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dirty="0"/>
              <a:t>Data indicate that Robert is not sufficiently responding to the CICO intervention alone.</a:t>
            </a:r>
          </a:p>
          <a:p>
            <a:r>
              <a:rPr lang="en-US" dirty="0"/>
              <a:t>The next steps in the DBI process include:</a:t>
            </a:r>
          </a:p>
          <a:p>
            <a:pPr lvl="1"/>
            <a:r>
              <a:rPr lang="en-US" dirty="0"/>
              <a:t>Implementation of an intervention adaptation</a:t>
            </a:r>
          </a:p>
          <a:p>
            <a:pPr lvl="1"/>
            <a:r>
              <a:rPr lang="en-US" dirty="0"/>
              <a:t>Continued progress monitoring </a:t>
            </a:r>
          </a:p>
        </p:txBody>
      </p:sp>
      <p:sp>
        <p:nvSpPr>
          <p:cNvPr id="3" name="Title 2"/>
          <p:cNvSpPr>
            <a:spLocks noGrp="1"/>
          </p:cNvSpPr>
          <p:nvPr>
            <p:ph type="title"/>
          </p:nvPr>
        </p:nvSpPr>
        <p:spPr/>
        <p:txBody>
          <a:bodyPr/>
          <a:lstStyle/>
          <a:p>
            <a:r>
              <a:rPr lang="en-US" dirty="0"/>
              <a:t>Next Steps</a:t>
            </a: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54</a:t>
            </a:fld>
            <a:endParaRPr lang="en-US" dirty="0">
              <a:solidFill>
                <a:srgbClr val="FFFFFF">
                  <a:lumMod val="75000"/>
                </a:srgbClr>
              </a:solidFill>
              <a:latin typeface="Arial"/>
            </a:endParaRPr>
          </a:p>
        </p:txBody>
      </p:sp>
      <p:sp>
        <p:nvSpPr>
          <p:cNvPr id="10" name="Right Arrow 9"/>
          <p:cNvSpPr/>
          <p:nvPr/>
        </p:nvSpPr>
        <p:spPr>
          <a:xfrm>
            <a:off x="4963451" y="132031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57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initial data collection, Robert’s teacher decided to meet with the intervention team to discuss his progress.</a:t>
            </a:r>
          </a:p>
          <a:p>
            <a:pPr>
              <a:spcBef>
                <a:spcPts val="1200"/>
              </a:spcBef>
            </a:pPr>
            <a:r>
              <a:rPr lang="en-US" dirty="0"/>
              <a:t>At that time, the team reviewed Robert’s data and made the following adaptations to his intervention:</a:t>
            </a:r>
          </a:p>
          <a:p>
            <a:pPr lvl="1"/>
            <a:r>
              <a:rPr lang="en-US" dirty="0"/>
              <a:t>Adapt the CICO card for more frequent check ins during the school day, especially during transition times in class. </a:t>
            </a:r>
          </a:p>
          <a:p>
            <a:pPr lvl="1"/>
            <a:r>
              <a:rPr lang="en-US" dirty="0"/>
              <a:t>Provide explicit feedback on goals and progress with Robert at each check in.</a:t>
            </a:r>
          </a:p>
          <a:p>
            <a:pPr lvl="1"/>
            <a:r>
              <a:rPr lang="en-US" dirty="0"/>
              <a:t>Change reward from sitting with peers to a highly desired, tangible reward chosen by Robert each day.</a:t>
            </a:r>
          </a:p>
        </p:txBody>
      </p:sp>
      <p:sp>
        <p:nvSpPr>
          <p:cNvPr id="3" name="Title 2"/>
          <p:cNvSpPr>
            <a:spLocks noGrp="1"/>
          </p:cNvSpPr>
          <p:nvPr>
            <p:ph type="title"/>
          </p:nvPr>
        </p:nvSpPr>
        <p:spPr/>
        <p:txBody>
          <a:bodyPr/>
          <a:lstStyle/>
          <a:p>
            <a:r>
              <a:rPr lang="en-US"/>
              <a:t>Intervention Adaptation </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55</a:t>
            </a:fld>
            <a:endParaRPr lang="en-US" dirty="0"/>
          </a:p>
        </p:txBody>
      </p:sp>
    </p:spTree>
    <p:extLst>
      <p:ext uri="{BB962C8B-B14F-4D97-AF65-F5344CB8AC3E}">
        <p14:creationId xmlns:p14="http://schemas.microsoft.com/office/powerpoint/2010/main" val="3645787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 y="1465595"/>
            <a:ext cx="9168979" cy="109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prstClr val="white">
                    <a:lumMod val="75000"/>
                  </a:prstClr>
                </a:solidFill>
              </a:rPr>
              <a:pPr algn="r"/>
              <a:t>56</a:t>
            </a:fld>
            <a:endParaRPr lang="en-US" dirty="0">
              <a:solidFill>
                <a:prstClr val="white">
                  <a:lumMod val="75000"/>
                </a:prstClr>
              </a:solidFill>
            </a:endParaRPr>
          </a:p>
        </p:txBody>
      </p:sp>
      <p:sp>
        <p:nvSpPr>
          <p:cNvPr id="4" name="Title 3"/>
          <p:cNvSpPr>
            <a:spLocks noGrp="1"/>
          </p:cNvSpPr>
          <p:nvPr>
            <p:ph type="title"/>
          </p:nvPr>
        </p:nvSpPr>
        <p:spPr>
          <a:xfrm>
            <a:off x="-1" y="420178"/>
            <a:ext cx="9144000" cy="361468"/>
          </a:xfrm>
        </p:spPr>
        <p:txBody>
          <a:bodyPr>
            <a:noAutofit/>
          </a:bodyPr>
          <a:lstStyle/>
          <a:p>
            <a:r>
              <a:rPr lang="en-US" sz="3200" b="0" dirty="0"/>
              <a:t>What Do the Data Tell Us? </a:t>
            </a:r>
          </a:p>
        </p:txBody>
      </p:sp>
      <p:cxnSp>
        <p:nvCxnSpPr>
          <p:cNvPr id="12" name="Straight Connector 11"/>
          <p:cNvCxnSpPr/>
          <p:nvPr/>
        </p:nvCxnSpPr>
        <p:spPr>
          <a:xfrm>
            <a:off x="1602738" y="1913005"/>
            <a:ext cx="7309487"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880720103"/>
              </p:ext>
            </p:extLst>
          </p:nvPr>
        </p:nvGraphicFramePr>
        <p:xfrm>
          <a:off x="849362" y="1210133"/>
          <a:ext cx="7486773" cy="493402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flipV="1">
            <a:off x="3008078" y="1105203"/>
            <a:ext cx="0" cy="412260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54771" y="4653414"/>
            <a:ext cx="4340311" cy="461665"/>
          </a:xfrm>
          <a:prstGeom prst="rect">
            <a:avLst/>
          </a:prstGeom>
          <a:noFill/>
        </p:spPr>
        <p:txBody>
          <a:bodyPr wrap="square" rtlCol="0">
            <a:spAutoFit/>
          </a:bodyPr>
          <a:lstStyle/>
          <a:p>
            <a:r>
              <a:rPr lang="en-US" sz="2400" b="1" dirty="0"/>
              <a:t>Modified Behavior Chart</a:t>
            </a:r>
          </a:p>
        </p:txBody>
      </p:sp>
    </p:spTree>
    <p:extLst>
      <p:ext uri="{BB962C8B-B14F-4D97-AF65-F5344CB8AC3E}">
        <p14:creationId xmlns:p14="http://schemas.microsoft.com/office/powerpoint/2010/main" val="845055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687526" y="2273069"/>
            <a:ext cx="3972629" cy="3852006"/>
          </a:xfrm>
        </p:spPr>
        <p:txBody>
          <a:bodyPr/>
          <a:lstStyle/>
          <a:p>
            <a:r>
              <a:rPr lang="en-US" sz="2000" dirty="0"/>
              <a:t>Although data indicate Robert reached his goal of 80 percent with increased frequency, he is still exhibiting aggressive behaviors.</a:t>
            </a:r>
          </a:p>
          <a:p>
            <a:r>
              <a:rPr lang="en-US" sz="2000" dirty="0"/>
              <a:t>The next steps in the DBI process are as follows:</a:t>
            </a:r>
          </a:p>
          <a:p>
            <a:pPr lvl="1"/>
            <a:r>
              <a:rPr lang="en-US" sz="1600" dirty="0"/>
              <a:t>Conduct functional assessment.</a:t>
            </a:r>
          </a:p>
          <a:p>
            <a:pPr lvl="1"/>
            <a:r>
              <a:rPr lang="en-US" sz="1600" dirty="0"/>
              <a:t>Continue progress monitoring. </a:t>
            </a:r>
          </a:p>
        </p:txBody>
      </p:sp>
      <p:sp>
        <p:nvSpPr>
          <p:cNvPr id="3" name="Title 2"/>
          <p:cNvSpPr>
            <a:spLocks noGrp="1"/>
          </p:cNvSpPr>
          <p:nvPr>
            <p:ph type="title"/>
          </p:nvPr>
        </p:nvSpPr>
        <p:spPr/>
        <p:txBody>
          <a:bodyPr/>
          <a:lstStyle/>
          <a:p>
            <a:r>
              <a:rPr lang="en-US" dirty="0"/>
              <a:t>Next Steps</a:t>
            </a: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57</a:t>
            </a:fld>
            <a:endParaRPr lang="en-US" dirty="0">
              <a:solidFill>
                <a:srgbClr val="FFFFFF">
                  <a:lumMod val="75000"/>
                </a:srgbClr>
              </a:solidFill>
              <a:latin typeface="Arial"/>
            </a:endParaRPr>
          </a:p>
        </p:txBody>
      </p:sp>
      <p:sp>
        <p:nvSpPr>
          <p:cNvPr id="10" name="Right Arrow 9"/>
          <p:cNvSpPr/>
          <p:nvPr/>
        </p:nvSpPr>
        <p:spPr>
          <a:xfrm>
            <a:off x="4925712" y="29663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925712" y="383492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flipV="1">
            <a:off x="4925712" y="4661748"/>
            <a:ext cx="978408" cy="545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18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FBA results indicated: </a:t>
            </a:r>
          </a:p>
          <a:p>
            <a:pPr lvl="1"/>
            <a:r>
              <a:rPr lang="en-US" dirty="0"/>
              <a:t>Robert was exhibiting attention-seeking behaviors, primarily from his peers. </a:t>
            </a:r>
          </a:p>
          <a:p>
            <a:pPr lvl="1"/>
            <a:r>
              <a:rPr lang="en-US" dirty="0"/>
              <a:t>The frequency of Robert’s behaviors increased at the end of an activity or transition to new subject in class.</a:t>
            </a:r>
          </a:p>
          <a:p>
            <a:pPr lvl="1"/>
            <a:r>
              <a:rPr lang="en-US" dirty="0"/>
              <a:t>Robert seemed to work harder for a tangible reward rather than sitting by his classmates.</a:t>
            </a:r>
          </a:p>
        </p:txBody>
      </p:sp>
      <p:sp>
        <p:nvSpPr>
          <p:cNvPr id="3" name="Title 2"/>
          <p:cNvSpPr>
            <a:spLocks noGrp="1"/>
          </p:cNvSpPr>
          <p:nvPr>
            <p:ph type="title"/>
          </p:nvPr>
        </p:nvSpPr>
        <p:spPr/>
        <p:txBody>
          <a:bodyPr/>
          <a:lstStyle/>
          <a:p>
            <a:r>
              <a:rPr lang="en-US"/>
              <a:t>Functional Assessment Results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58</a:t>
            </a:fld>
            <a:endParaRPr lang="en-US" dirty="0"/>
          </a:p>
        </p:txBody>
      </p:sp>
    </p:spTree>
    <p:extLst>
      <p:ext uri="{BB962C8B-B14F-4D97-AF65-F5344CB8AC3E}">
        <p14:creationId xmlns:p14="http://schemas.microsoft.com/office/powerpoint/2010/main" val="2904822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172797"/>
            <a:ext cx="8224699" cy="3852006"/>
          </a:xfrm>
        </p:spPr>
        <p:txBody>
          <a:bodyPr/>
          <a:lstStyle/>
          <a:p>
            <a:r>
              <a:rPr lang="en-US" dirty="0"/>
              <a:t>In addition to the adaptations made to Robert’s CICO intervention, support staff agreed to make the following changes:</a:t>
            </a:r>
          </a:p>
          <a:p>
            <a:pPr lvl="1"/>
            <a:r>
              <a:rPr lang="en-US" dirty="0"/>
              <a:t>Modify CICO rewards so he earns tangible.</a:t>
            </a:r>
          </a:p>
          <a:p>
            <a:pPr lvl="1"/>
            <a:r>
              <a:rPr lang="en-US" dirty="0"/>
              <a:t>Provide consistent, regular responses to his misbehaviors to reduce attention.</a:t>
            </a:r>
          </a:p>
          <a:p>
            <a:pPr lvl="1"/>
            <a:r>
              <a:rPr lang="en-US" dirty="0"/>
              <a:t>Provide high rate of praise, particularly at the end of activities.</a:t>
            </a:r>
          </a:p>
          <a:p>
            <a:pPr lvl="1"/>
            <a:r>
              <a:rPr lang="en-US" dirty="0"/>
              <a:t>Begin social skills instruction along with in-class prompting.</a:t>
            </a:r>
          </a:p>
        </p:txBody>
      </p:sp>
      <p:sp>
        <p:nvSpPr>
          <p:cNvPr id="3" name="Title 2"/>
          <p:cNvSpPr>
            <a:spLocks noGrp="1"/>
          </p:cNvSpPr>
          <p:nvPr>
            <p:ph type="title"/>
          </p:nvPr>
        </p:nvSpPr>
        <p:spPr/>
        <p:txBody>
          <a:bodyPr/>
          <a:lstStyle/>
          <a:p>
            <a:r>
              <a:rPr lang="en-US" dirty="0"/>
              <a:t>FBA-Based Intervention</a:t>
            </a:r>
          </a:p>
        </p:txBody>
      </p:sp>
      <p:sp>
        <p:nvSpPr>
          <p:cNvPr id="4" name="Slide Number Placeholder 3"/>
          <p:cNvSpPr>
            <a:spLocks noGrp="1"/>
          </p:cNvSpPr>
          <p:nvPr>
            <p:ph type="sldNum" sz="quarter" idx="10"/>
          </p:nvPr>
        </p:nvSpPr>
        <p:spPr/>
        <p:txBody>
          <a:bodyPr/>
          <a:lstStyle/>
          <a:p>
            <a:fld id="{F3477EC8-074D-41C4-94AE-E9EA7CEEA348}" type="slidenum">
              <a:rPr lang="en-US" smtClean="0"/>
              <a:pPr/>
              <a:t>59</a:t>
            </a:fld>
            <a:endParaRPr lang="en-US" dirty="0"/>
          </a:p>
        </p:txBody>
      </p:sp>
    </p:spTree>
    <p:extLst>
      <p:ext uri="{BB962C8B-B14F-4D97-AF65-F5344CB8AC3E}">
        <p14:creationId xmlns:p14="http://schemas.microsoft.com/office/powerpoint/2010/main" val="2968142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7067" y="2055813"/>
            <a:ext cx="5571065" cy="3852006"/>
          </a:xfrm>
        </p:spPr>
        <p:txBody>
          <a:bodyPr/>
          <a:lstStyle/>
          <a:p>
            <a:r>
              <a:rPr lang="en-US" dirty="0"/>
              <a:t>Tier I EBI – Whole school best practices</a:t>
            </a:r>
          </a:p>
          <a:p>
            <a:r>
              <a:rPr lang="en-US" dirty="0"/>
              <a:t>Tier II EBI – Functionally Related Small Group Practices</a:t>
            </a:r>
          </a:p>
          <a:p>
            <a:r>
              <a:rPr lang="en-US" dirty="0"/>
              <a:t>Tier III - Individually Functionally Based EBI </a:t>
            </a:r>
          </a:p>
          <a:p>
            <a:r>
              <a:rPr lang="en-US" sz="2000" dirty="0"/>
              <a:t>NOTE – EBI are a very different thing in Tiers 1 and 2 than Tier 3!  This is a critical and not well understood issue…</a:t>
            </a:r>
          </a:p>
          <a:p>
            <a:endParaRPr lang="en-US" dirty="0"/>
          </a:p>
        </p:txBody>
      </p:sp>
      <p:sp>
        <p:nvSpPr>
          <p:cNvPr id="2" name="Title 1"/>
          <p:cNvSpPr>
            <a:spLocks noGrp="1"/>
          </p:cNvSpPr>
          <p:nvPr>
            <p:ph type="title"/>
          </p:nvPr>
        </p:nvSpPr>
        <p:spPr/>
        <p:txBody>
          <a:bodyPr/>
          <a:lstStyle/>
          <a:p>
            <a:pPr algn="ctr"/>
            <a:r>
              <a:rPr lang="en-US" dirty="0"/>
              <a:t>What are Evidence Based Interventions (EBI) in Schools? </a:t>
            </a:r>
          </a:p>
        </p:txBody>
      </p:sp>
      <p:sp>
        <p:nvSpPr>
          <p:cNvPr id="4" name="TextBox 3"/>
          <p:cNvSpPr txBox="1"/>
          <p:nvPr/>
        </p:nvSpPr>
        <p:spPr>
          <a:xfrm>
            <a:off x="6620702" y="945698"/>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593829628"/>
              </p:ext>
            </p:extLst>
          </p:nvPr>
        </p:nvGraphicFramePr>
        <p:xfrm>
          <a:off x="5111955" y="1872679"/>
          <a:ext cx="4090380" cy="4102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821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274059" y="1648918"/>
            <a:ext cx="8906256" cy="47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prstClr val="white">
                    <a:lumMod val="75000"/>
                  </a:prstClr>
                </a:solidFill>
              </a:rPr>
              <a:pPr algn="r"/>
              <a:t>60</a:t>
            </a:fld>
            <a:endParaRPr lang="en-US" dirty="0">
              <a:solidFill>
                <a:prstClr val="white">
                  <a:lumMod val="75000"/>
                </a:prstClr>
              </a:solidFill>
            </a:endParaRPr>
          </a:p>
        </p:txBody>
      </p:sp>
      <p:sp>
        <p:nvSpPr>
          <p:cNvPr id="4" name="Title 3"/>
          <p:cNvSpPr>
            <a:spLocks noGrp="1"/>
          </p:cNvSpPr>
          <p:nvPr>
            <p:ph type="title"/>
          </p:nvPr>
        </p:nvSpPr>
        <p:spPr>
          <a:xfrm>
            <a:off x="1" y="406354"/>
            <a:ext cx="9144000" cy="371280"/>
          </a:xfrm>
        </p:spPr>
        <p:txBody>
          <a:bodyPr>
            <a:noAutofit/>
          </a:bodyPr>
          <a:lstStyle/>
          <a:p>
            <a:r>
              <a:rPr lang="en-US" sz="3200" b="0" dirty="0"/>
              <a:t>What Do the Data Tell Us? </a:t>
            </a:r>
          </a:p>
        </p:txBody>
      </p:sp>
      <p:grpSp>
        <p:nvGrpSpPr>
          <p:cNvPr id="2" name="Group 1"/>
          <p:cNvGrpSpPr/>
          <p:nvPr/>
        </p:nvGrpSpPr>
        <p:grpSpPr>
          <a:xfrm>
            <a:off x="275741" y="903119"/>
            <a:ext cx="8753959" cy="5120491"/>
            <a:chOff x="275741" y="772332"/>
            <a:chExt cx="8868259" cy="5004213"/>
          </a:xfrm>
        </p:grpSpPr>
        <p:graphicFrame>
          <p:nvGraphicFramePr>
            <p:cNvPr id="8" name="Chart 7"/>
            <p:cNvGraphicFramePr>
              <a:graphicFrameLocks/>
            </p:cNvGraphicFramePr>
            <p:nvPr>
              <p:extLst>
                <p:ext uri="{D42A27DB-BD31-4B8C-83A1-F6EECF244321}">
                  <p14:modId xmlns:p14="http://schemas.microsoft.com/office/powerpoint/2010/main" val="3859986102"/>
                </p:ext>
              </p:extLst>
            </p:nvPr>
          </p:nvGraphicFramePr>
          <p:xfrm>
            <a:off x="275741" y="772332"/>
            <a:ext cx="8636484" cy="500421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980411" y="1849599"/>
              <a:ext cx="8163589"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p:nvPr/>
        </p:nvCxnSpPr>
        <p:spPr>
          <a:xfrm flipH="1" flipV="1">
            <a:off x="1916257" y="675863"/>
            <a:ext cx="110663" cy="4547249"/>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899360" y="772333"/>
            <a:ext cx="0" cy="4450779"/>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69539" y="4042964"/>
            <a:ext cx="761747" cy="369332"/>
          </a:xfrm>
          <a:prstGeom prst="rect">
            <a:avLst/>
          </a:prstGeom>
          <a:noFill/>
        </p:spPr>
        <p:txBody>
          <a:bodyPr wrap="none" rtlCol="0">
            <a:spAutoFit/>
          </a:bodyPr>
          <a:lstStyle/>
          <a:p>
            <a:r>
              <a:rPr lang="en-US" b="1" dirty="0"/>
              <a:t>CICO</a:t>
            </a:r>
          </a:p>
        </p:txBody>
      </p:sp>
      <p:sp>
        <p:nvSpPr>
          <p:cNvPr id="16" name="TextBox 15"/>
          <p:cNvSpPr txBox="1"/>
          <p:nvPr/>
        </p:nvSpPr>
        <p:spPr>
          <a:xfrm>
            <a:off x="2366131" y="4042964"/>
            <a:ext cx="1385062" cy="923330"/>
          </a:xfrm>
          <a:prstGeom prst="rect">
            <a:avLst/>
          </a:prstGeom>
          <a:noFill/>
        </p:spPr>
        <p:txBody>
          <a:bodyPr wrap="square" rtlCol="0">
            <a:spAutoFit/>
          </a:bodyPr>
          <a:lstStyle/>
          <a:p>
            <a:r>
              <a:rPr lang="en-US" b="1" dirty="0"/>
              <a:t>Modified Behavior Chart</a:t>
            </a:r>
          </a:p>
        </p:txBody>
      </p:sp>
      <p:sp>
        <p:nvSpPr>
          <p:cNvPr id="12" name="TextBox 11"/>
          <p:cNvSpPr txBox="1"/>
          <p:nvPr/>
        </p:nvSpPr>
        <p:spPr>
          <a:xfrm>
            <a:off x="6891656" y="4042964"/>
            <a:ext cx="1508562" cy="651804"/>
          </a:xfrm>
          <a:prstGeom prst="rect">
            <a:avLst/>
          </a:prstGeom>
          <a:noFill/>
        </p:spPr>
        <p:txBody>
          <a:bodyPr wrap="square" rtlCol="0">
            <a:spAutoFit/>
          </a:bodyPr>
          <a:lstStyle/>
          <a:p>
            <a:r>
              <a:rPr lang="en-US" b="1" dirty="0"/>
              <a:t>Modeling Added </a:t>
            </a:r>
          </a:p>
        </p:txBody>
      </p:sp>
      <p:cxnSp>
        <p:nvCxnSpPr>
          <p:cNvPr id="13" name="Straight Connector 12"/>
          <p:cNvCxnSpPr/>
          <p:nvPr/>
        </p:nvCxnSpPr>
        <p:spPr>
          <a:xfrm flipV="1">
            <a:off x="6572872" y="777634"/>
            <a:ext cx="0" cy="4445478"/>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140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55190" y="1752600"/>
            <a:ext cx="832104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prstClr val="white">
                    <a:lumMod val="75000"/>
                  </a:prstClr>
                </a:solidFill>
              </a:rPr>
              <a:pPr algn="r"/>
              <a:t>61</a:t>
            </a:fld>
            <a:endParaRPr lang="en-US" dirty="0">
              <a:solidFill>
                <a:prstClr val="white">
                  <a:lumMod val="75000"/>
                </a:prstClr>
              </a:solidFill>
            </a:endParaRPr>
          </a:p>
        </p:txBody>
      </p:sp>
      <p:sp>
        <p:nvSpPr>
          <p:cNvPr id="4" name="Title 3"/>
          <p:cNvSpPr>
            <a:spLocks noGrp="1"/>
          </p:cNvSpPr>
          <p:nvPr>
            <p:ph type="title"/>
          </p:nvPr>
        </p:nvSpPr>
        <p:spPr>
          <a:xfrm>
            <a:off x="122387" y="466966"/>
            <a:ext cx="8906256" cy="361468"/>
          </a:xfrm>
        </p:spPr>
        <p:txBody>
          <a:bodyPr>
            <a:noAutofit/>
          </a:bodyPr>
          <a:lstStyle/>
          <a:p>
            <a:r>
              <a:rPr lang="en-US" sz="3200" b="0" dirty="0"/>
              <a:t>Robert’s ODR Data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0976" y="1016000"/>
            <a:ext cx="8847667" cy="4762500"/>
          </a:xfrm>
          <a:prstGeom prst="rect">
            <a:avLst/>
          </a:prstGeom>
          <a:noFill/>
          <a:ln>
            <a:solidFill>
              <a:schemeClr val="tx1"/>
            </a:solidFill>
          </a:ln>
        </p:spPr>
      </p:pic>
    </p:spTree>
    <p:extLst>
      <p:ext uri="{BB962C8B-B14F-4D97-AF65-F5344CB8AC3E}">
        <p14:creationId xmlns:p14="http://schemas.microsoft.com/office/powerpoint/2010/main" val="2585616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2055813"/>
            <a:ext cx="4901108" cy="3852006"/>
          </a:xfrm>
        </p:spPr>
        <p:txBody>
          <a:bodyPr/>
          <a:lstStyle/>
          <a:p>
            <a:r>
              <a:rPr lang="en-US" dirty="0"/>
              <a:t>After the intervention adaptations, Robert exhibited a few intense displays of aggression.</a:t>
            </a:r>
          </a:p>
          <a:p>
            <a:r>
              <a:rPr lang="en-US" dirty="0"/>
              <a:t>At that time, teachers and the school psychologist met with Robert and provided him with some modeling of appropriate behaviors and prevention strategies.</a:t>
            </a:r>
          </a:p>
        </p:txBody>
      </p:sp>
      <p:sp>
        <p:nvSpPr>
          <p:cNvPr id="3" name="Title 2"/>
          <p:cNvSpPr>
            <a:spLocks noGrp="1"/>
          </p:cNvSpPr>
          <p:nvPr>
            <p:ph type="title"/>
          </p:nvPr>
        </p:nvSpPr>
        <p:spPr/>
        <p:txBody>
          <a:bodyPr/>
          <a:lstStyle/>
          <a:p>
            <a:r>
              <a:rPr lang="en-US"/>
              <a:t>DBI</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62</a:t>
            </a:fld>
            <a:endParaRPr lang="en-US" dirty="0"/>
          </a:p>
        </p:txBody>
      </p:sp>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836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6" y="2055813"/>
            <a:ext cx="4544041" cy="3852006"/>
          </a:xfrm>
        </p:spPr>
        <p:txBody>
          <a:bodyPr/>
          <a:lstStyle/>
          <a:p>
            <a:pPr>
              <a:lnSpc>
                <a:spcPct val="97000"/>
              </a:lnSpc>
            </a:pPr>
            <a:r>
              <a:rPr lang="en-US" dirty="0"/>
              <a:t>With the addition of modeling strategies, Robert met his goal of 80 percent with increased frequency.</a:t>
            </a:r>
          </a:p>
          <a:p>
            <a:pPr>
              <a:lnSpc>
                <a:spcPct val="97000"/>
              </a:lnSpc>
            </a:pPr>
            <a:r>
              <a:rPr lang="en-US" dirty="0"/>
              <a:t>Data also indicated that ODRs decreased.</a:t>
            </a:r>
          </a:p>
          <a:p>
            <a:pPr>
              <a:lnSpc>
                <a:spcPct val="97000"/>
              </a:lnSpc>
            </a:pPr>
            <a:r>
              <a:rPr lang="en-US" dirty="0"/>
              <a:t>Intervention staff continued to progress monitor and implement intervention adaptations with fidelity. </a:t>
            </a:r>
          </a:p>
          <a:p>
            <a:endParaRPr lang="en-US" dirty="0"/>
          </a:p>
          <a:p>
            <a:endParaRPr lang="en-US" dirty="0"/>
          </a:p>
          <a:p>
            <a:endParaRPr lang="en-US" dirty="0"/>
          </a:p>
        </p:txBody>
      </p:sp>
      <p:sp>
        <p:nvSpPr>
          <p:cNvPr id="3" name="Title 2"/>
          <p:cNvSpPr>
            <a:spLocks noGrp="1"/>
          </p:cNvSpPr>
          <p:nvPr>
            <p:ph type="title"/>
          </p:nvPr>
        </p:nvSpPr>
        <p:spPr/>
        <p:txBody>
          <a:bodyPr/>
          <a:lstStyle/>
          <a:p>
            <a:r>
              <a:rPr lang="en-US"/>
              <a:t>DBI</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63</a:t>
            </a:fld>
            <a:endParaRPr lang="en-US" dirty="0"/>
          </a:p>
        </p:txBody>
      </p:sp>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649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DBI is an ongoing process that comprises ongoing assessment, intervention, evaluation, and adjustment to maximize student outcomes. </a:t>
            </a:r>
          </a:p>
          <a:p>
            <a:r>
              <a:rPr lang="en-US"/>
              <a:t>Intensive interventions will not look the same for all students. They are individualized based on unique needs.</a:t>
            </a:r>
          </a:p>
          <a:p>
            <a:r>
              <a:rPr lang="en-US"/>
              <a:t>Students requiring intensive intervention are likely to need it for a significant amount of time.</a:t>
            </a:r>
            <a:endParaRPr lang="en-US" dirty="0"/>
          </a:p>
        </p:txBody>
      </p:sp>
      <p:sp>
        <p:nvSpPr>
          <p:cNvPr id="2" name="Title 1"/>
          <p:cNvSpPr>
            <a:spLocks noGrp="1"/>
          </p:cNvSpPr>
          <p:nvPr>
            <p:ph type="title"/>
          </p:nvPr>
        </p:nvSpPr>
        <p:spPr/>
        <p:txBody>
          <a:bodyPr/>
          <a:lstStyle/>
          <a:p>
            <a:r>
              <a:rPr lang="en-US"/>
              <a:t>In Summary </a:t>
            </a:r>
            <a:endParaRPr lang="en-US" dirty="0"/>
          </a:p>
        </p:txBody>
      </p:sp>
      <p:sp>
        <p:nvSpPr>
          <p:cNvPr id="4" name="Slide Number Placeholder 5"/>
          <p:cNvSpPr>
            <a:spLocks noGrp="1"/>
          </p:cNvSpPr>
          <p:nvPr>
            <p:ph type="sldNum" sz="quarter" idx="10"/>
          </p:nvPr>
        </p:nvSpPr>
        <p:spPr/>
        <p:txBody>
          <a:bodyPr/>
          <a:lstStyle/>
          <a:p>
            <a:fld id="{B094D1B2-26D5-48CC-9B16-6583E954EFA6}" type="slidenum">
              <a:rPr lang="en-US" smtClean="0"/>
              <a:pPr/>
              <a:t>64</a:t>
            </a:fld>
            <a:endParaRPr lang="en-US" dirty="0"/>
          </a:p>
        </p:txBody>
      </p:sp>
    </p:spTree>
    <p:extLst>
      <p:ext uri="{BB962C8B-B14F-4D97-AF65-F5344CB8AC3E}">
        <p14:creationId xmlns:p14="http://schemas.microsoft.com/office/powerpoint/2010/main" val="2991860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Intensive Intervention: Integrating Behavior and Academics </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65</a:t>
            </a:fld>
            <a:endParaRPr lang="en-US" dirty="0"/>
          </a:p>
        </p:txBody>
      </p:sp>
    </p:spTree>
    <p:extLst>
      <p:ext uri="{BB962C8B-B14F-4D97-AF65-F5344CB8AC3E}">
        <p14:creationId xmlns:p14="http://schemas.microsoft.com/office/powerpoint/2010/main" val="998751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dirty="0"/>
              <a:t>Lindsay is a sixth-grade student with an individualized education program.</a:t>
            </a:r>
          </a:p>
          <a:p>
            <a:r>
              <a:rPr lang="en-US" dirty="0"/>
              <a:t>Lindsay’s interventions are as follows:</a:t>
            </a:r>
          </a:p>
          <a:p>
            <a:pPr lvl="1"/>
            <a:r>
              <a:rPr lang="en-US" dirty="0"/>
              <a:t>Corrective Mathematics, 50-minute session five times per week</a:t>
            </a:r>
          </a:p>
          <a:p>
            <a:pPr lvl="1"/>
            <a:r>
              <a:rPr lang="en-US" dirty="0"/>
              <a:t>Mathematics intervention in small-group setting with three other students</a:t>
            </a:r>
          </a:p>
          <a:p>
            <a:pPr lvl="1"/>
            <a:r>
              <a:rPr lang="en-US" dirty="0"/>
              <a:t>No current behavioral interventions at this time </a:t>
            </a:r>
          </a:p>
          <a:p>
            <a:pPr>
              <a:spcBef>
                <a:spcPts val="1200"/>
              </a:spcBef>
            </a:pPr>
            <a:r>
              <a:rPr lang="en-US" dirty="0"/>
              <a:t>Lindsay has recently begun struggling with fluency, performing on timed tests, and consistency on mastery assessments.</a:t>
            </a:r>
          </a:p>
          <a:p>
            <a:pPr lvl="1"/>
            <a:endParaRPr lang="en-US" dirty="0"/>
          </a:p>
          <a:p>
            <a:endParaRPr lang="en-US" dirty="0"/>
          </a:p>
        </p:txBody>
      </p:sp>
      <p:sp>
        <p:nvSpPr>
          <p:cNvPr id="3" name="Title 2"/>
          <p:cNvSpPr>
            <a:spLocks noGrp="1"/>
          </p:cNvSpPr>
          <p:nvPr>
            <p:ph type="title"/>
          </p:nvPr>
        </p:nvSpPr>
        <p:spPr/>
        <p:txBody>
          <a:bodyPr/>
          <a:lstStyle/>
          <a:p>
            <a:r>
              <a:rPr lang="en-US"/>
              <a:t>Academics and Behavior: Lindsay </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66</a:t>
            </a:fld>
            <a:endParaRPr lang="en-US" dirty="0"/>
          </a:p>
        </p:txBody>
      </p:sp>
    </p:spTree>
    <p:extLst>
      <p:ext uri="{BB962C8B-B14F-4D97-AF65-F5344CB8AC3E}">
        <p14:creationId xmlns:p14="http://schemas.microsoft.com/office/powerpoint/2010/main" val="3014449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171371" y="2055813"/>
            <a:ext cx="3972629" cy="3852006"/>
          </a:xfrm>
        </p:spPr>
        <p:txBody>
          <a:bodyPr/>
          <a:lstStyle/>
          <a:p>
            <a:r>
              <a:rPr lang="en-US"/>
              <a:t>Lindsay’s FAST Mathematics benchmarks are shown on this graph.</a:t>
            </a:r>
          </a:p>
          <a:p>
            <a:r>
              <a:rPr lang="en-US"/>
              <a:t>Progress is monitored weekly.</a:t>
            </a:r>
          </a:p>
          <a:p>
            <a:r>
              <a:rPr lang="en-US"/>
              <a:t>Goal line is based on fourth-grade scores.</a:t>
            </a:r>
          </a:p>
          <a:p>
            <a:endParaRPr lang="en-US" dirty="0"/>
          </a:p>
        </p:txBody>
      </p:sp>
      <p:sp>
        <p:nvSpPr>
          <p:cNvPr id="2" name="Title 1"/>
          <p:cNvSpPr>
            <a:spLocks noGrp="1"/>
          </p:cNvSpPr>
          <p:nvPr>
            <p:ph type="title"/>
          </p:nvPr>
        </p:nvSpPr>
        <p:spPr/>
        <p:txBody>
          <a:bodyPr/>
          <a:lstStyle/>
          <a:p>
            <a:r>
              <a:rPr lang="en-US"/>
              <a:t>Lindsay’s Scores: </a:t>
            </a:r>
            <a:br>
              <a:rPr lang="en-US"/>
            </a:br>
            <a:r>
              <a:rPr lang="en-US"/>
              <a:t>Baseline Data FAST Math </a:t>
            </a:r>
            <a:endParaRPr lang="en-US" dirty="0"/>
          </a:p>
        </p:txBody>
      </p:sp>
      <p:sp>
        <p:nvSpPr>
          <p:cNvPr id="3" name="Slide Number Placeholder 2"/>
          <p:cNvSpPr>
            <a:spLocks noGrp="1"/>
          </p:cNvSpPr>
          <p:nvPr>
            <p:ph type="sldNum" sz="quarter" idx="11"/>
          </p:nvPr>
        </p:nvSpPr>
        <p:spPr/>
        <p:txBody>
          <a:bodyPr/>
          <a:lstStyle/>
          <a:p>
            <a:fld id="{F3477EC8-074D-41C4-94AE-E9EA7CEEA348}" type="slidenum">
              <a:rPr lang="en-US" smtClean="0"/>
              <a:pPr/>
              <a:t>67</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75759535"/>
              </p:ext>
            </p:extLst>
          </p:nvPr>
        </p:nvGraphicFramePr>
        <p:xfrm>
          <a:off x="612776" y="2131483"/>
          <a:ext cx="4572000" cy="35687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34166" y="2815167"/>
            <a:ext cx="1566334" cy="369332"/>
          </a:xfrm>
          <a:prstGeom prst="rect">
            <a:avLst/>
          </a:prstGeom>
          <a:noFill/>
        </p:spPr>
        <p:txBody>
          <a:bodyPr wrap="square" rtlCol="0">
            <a:spAutoFit/>
          </a:bodyPr>
          <a:lstStyle/>
          <a:p>
            <a:r>
              <a:rPr lang="en-US" dirty="0"/>
              <a:t>Goal line</a:t>
            </a:r>
          </a:p>
        </p:txBody>
      </p:sp>
    </p:spTree>
    <p:extLst>
      <p:ext uri="{BB962C8B-B14F-4D97-AF65-F5344CB8AC3E}">
        <p14:creationId xmlns:p14="http://schemas.microsoft.com/office/powerpoint/2010/main" val="2144992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a:t>Data indicate Lindsay is at risk of not meeting her academic goals.</a:t>
            </a:r>
          </a:p>
          <a:p>
            <a:r>
              <a:rPr lang="en-US"/>
              <a:t>Lindsay’s teachers are becoming increasingly concerned with her inconsistency and distractibility.</a:t>
            </a:r>
          </a:p>
          <a:p>
            <a:endParaRPr lang="en-US" dirty="0"/>
          </a:p>
        </p:txBody>
      </p:sp>
      <p:sp>
        <p:nvSpPr>
          <p:cNvPr id="3" name="Title 2"/>
          <p:cNvSpPr>
            <a:spLocks noGrp="1"/>
          </p:cNvSpPr>
          <p:nvPr>
            <p:ph type="title"/>
          </p:nvPr>
        </p:nvSpPr>
        <p:spPr/>
        <p:txBody>
          <a:bodyPr/>
          <a:lstStyle/>
          <a:p>
            <a:r>
              <a:rPr lang="en-US"/>
              <a:t>DBI for Lindsay</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68</a:t>
            </a:fld>
            <a:endParaRPr lang="en-US" dirty="0"/>
          </a:p>
        </p:txBody>
      </p:sp>
      <p:sp>
        <p:nvSpPr>
          <p:cNvPr id="10" name="Right Arrow 9"/>
          <p:cNvSpPr/>
          <p:nvPr/>
        </p:nvSpPr>
        <p:spPr>
          <a:xfrm>
            <a:off x="4779652" y="29663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79652" y="381406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flipV="1">
            <a:off x="4779652" y="4661748"/>
            <a:ext cx="978408" cy="545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421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dirty="0"/>
              <a:t>The next steps in the DBI process are as follows:</a:t>
            </a:r>
          </a:p>
          <a:p>
            <a:pPr lvl="1"/>
            <a:r>
              <a:rPr lang="en-US" dirty="0"/>
              <a:t>Diagnostic assessment</a:t>
            </a:r>
          </a:p>
          <a:p>
            <a:pPr lvl="1"/>
            <a:r>
              <a:rPr lang="en-US" dirty="0"/>
              <a:t>Error analysis to glean further understanding of Lindsay’s mathematical skills</a:t>
            </a:r>
          </a:p>
          <a:p>
            <a:pPr lvl="1"/>
            <a:r>
              <a:rPr lang="en-US" dirty="0"/>
              <a:t>Implementation of an intervention adaptation</a:t>
            </a:r>
          </a:p>
          <a:p>
            <a:pPr lvl="1"/>
            <a:r>
              <a:rPr lang="en-US" dirty="0"/>
              <a:t>Continued progress monitoring </a:t>
            </a:r>
          </a:p>
        </p:txBody>
      </p:sp>
      <p:sp>
        <p:nvSpPr>
          <p:cNvPr id="3" name="Title 2"/>
          <p:cNvSpPr>
            <a:spLocks noGrp="1"/>
          </p:cNvSpPr>
          <p:nvPr>
            <p:ph type="title"/>
          </p:nvPr>
        </p:nvSpPr>
        <p:spPr/>
        <p:txBody>
          <a:bodyPr/>
          <a:lstStyle/>
          <a:p>
            <a:r>
              <a:rPr lang="en-US" dirty="0"/>
              <a:t>DBI for Lindsay</a:t>
            </a: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69</a:t>
            </a:fld>
            <a:endParaRPr lang="en-US" dirty="0">
              <a:solidFill>
                <a:srgbClr val="FFFFFF">
                  <a:lumMod val="75000"/>
                </a:srgbClr>
              </a:solidFill>
              <a:latin typeface="Arial"/>
            </a:endParaRPr>
          </a:p>
        </p:txBody>
      </p:sp>
      <p:sp>
        <p:nvSpPr>
          <p:cNvPr id="10" name="Right Arrow 9"/>
          <p:cNvSpPr/>
          <p:nvPr/>
        </p:nvSpPr>
        <p:spPr>
          <a:xfrm>
            <a:off x="4779652" y="29663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79652" y="381406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flipV="1">
            <a:off x="4779652" y="4661748"/>
            <a:ext cx="978408" cy="545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123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31308" y="723900"/>
            <a:ext cx="8153400" cy="990600"/>
          </a:xfrm>
        </p:spPr>
        <p:txBody>
          <a:bodyPr/>
          <a:lstStyle/>
          <a:p>
            <a:pPr eaLnBrk="1" hangingPunct="1"/>
            <a:r>
              <a:rPr lang="en-US" dirty="0"/>
              <a:t>Tier 2 and 3: EBI Fine Print I</a:t>
            </a:r>
          </a:p>
        </p:txBody>
      </p:sp>
      <p:pic>
        <p:nvPicPr>
          <p:cNvPr id="2" name="Picture 1"/>
          <p:cNvPicPr>
            <a:picLocks noChangeAspect="1"/>
          </p:cNvPicPr>
          <p:nvPr/>
        </p:nvPicPr>
        <p:blipFill>
          <a:blip r:embed="rId3"/>
          <a:stretch>
            <a:fillRect/>
          </a:stretch>
        </p:blipFill>
        <p:spPr>
          <a:xfrm rot="501706">
            <a:off x="4207522" y="2156436"/>
            <a:ext cx="4493241" cy="2858241"/>
          </a:xfrm>
          <a:prstGeom prst="rect">
            <a:avLst/>
          </a:prstGeom>
        </p:spPr>
      </p:pic>
      <p:pic>
        <p:nvPicPr>
          <p:cNvPr id="3" name="Picture 2"/>
          <p:cNvPicPr>
            <a:picLocks noChangeAspect="1"/>
          </p:cNvPicPr>
          <p:nvPr/>
        </p:nvPicPr>
        <p:blipFill>
          <a:blip r:embed="rId4"/>
          <a:stretch>
            <a:fillRect/>
          </a:stretch>
        </p:blipFill>
        <p:spPr>
          <a:xfrm rot="15917529">
            <a:off x="3622910" y="4190302"/>
            <a:ext cx="1342839" cy="432751"/>
          </a:xfrm>
          <a:prstGeom prst="rect">
            <a:avLst/>
          </a:prstGeom>
        </p:spPr>
      </p:pic>
      <p:sp>
        <p:nvSpPr>
          <p:cNvPr id="4" name="TextBox 3"/>
          <p:cNvSpPr txBox="1"/>
          <p:nvPr/>
        </p:nvSpPr>
        <p:spPr>
          <a:xfrm>
            <a:off x="1647723" y="5103101"/>
            <a:ext cx="6281940" cy="461665"/>
          </a:xfrm>
          <a:prstGeom prst="rect">
            <a:avLst/>
          </a:prstGeom>
          <a:noFill/>
        </p:spPr>
        <p:txBody>
          <a:bodyPr wrap="square" rtlCol="0">
            <a:spAutoFit/>
          </a:bodyPr>
          <a:lstStyle/>
          <a:p>
            <a:r>
              <a:rPr lang="en-US" sz="2400" dirty="0" smtClean="0">
                <a:solidFill>
                  <a:schemeClr val="tx2"/>
                </a:solidFill>
              </a:rPr>
              <a:t>EBI are validated to solve a specific problem </a:t>
            </a:r>
            <a:endParaRPr lang="en-US" sz="2400" dirty="0">
              <a:solidFill>
                <a:schemeClr val="tx2"/>
              </a:solidFill>
            </a:endParaRPr>
          </a:p>
        </p:txBody>
      </p:sp>
    </p:spTree>
    <p:extLst>
      <p:ext uri="{BB962C8B-B14F-4D97-AF65-F5344CB8AC3E}">
        <p14:creationId xmlns:p14="http://schemas.microsoft.com/office/powerpoint/2010/main" val="4222181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Initial data collection and analysis revealed the following:</a:t>
            </a:r>
          </a:p>
          <a:p>
            <a:pPr lvl="1"/>
            <a:r>
              <a:rPr lang="en-US"/>
              <a:t>An error analysis revealed that Lindsay was making errors on mathematics concepts she had previously demonstrated mastery with including long division skills.</a:t>
            </a:r>
          </a:p>
          <a:p>
            <a:pPr lvl="1"/>
            <a:r>
              <a:rPr lang="en-US"/>
              <a:t>Teachers predicted Lindsay was struggling with the increased length and intensity of mathematics assessments in sixth grade.</a:t>
            </a:r>
          </a:p>
          <a:p>
            <a:pPr lvl="1"/>
            <a:r>
              <a:rPr lang="en-US"/>
              <a:t>Lindsay demonstrated off-task behaviors and high levels of distractibility mainly in the late afternoon and final periods of the day.</a:t>
            </a:r>
          </a:p>
          <a:p>
            <a:pPr lvl="1"/>
            <a:r>
              <a:rPr lang="en-US"/>
              <a:t>Lindsay also exhibited off-task behavior and high levels of distractibility during unstructured time and when she was not provided with regular, explicit feedback on her performance.</a:t>
            </a:r>
            <a:endParaRPr lang="en-US" dirty="0"/>
          </a:p>
        </p:txBody>
      </p:sp>
      <p:sp>
        <p:nvSpPr>
          <p:cNvPr id="3" name="Title 2"/>
          <p:cNvSpPr>
            <a:spLocks noGrp="1"/>
          </p:cNvSpPr>
          <p:nvPr>
            <p:ph type="title"/>
          </p:nvPr>
        </p:nvSpPr>
        <p:spPr/>
        <p:txBody>
          <a:bodyPr/>
          <a:lstStyle/>
          <a:p>
            <a:r>
              <a:rPr lang="en-US"/>
              <a:t>Lindsay’s Current Performance </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70</a:t>
            </a:fld>
            <a:endParaRPr lang="en-US" dirty="0"/>
          </a:p>
        </p:txBody>
      </p:sp>
    </p:spTree>
    <p:extLst>
      <p:ext uri="{BB962C8B-B14F-4D97-AF65-F5344CB8AC3E}">
        <p14:creationId xmlns:p14="http://schemas.microsoft.com/office/powerpoint/2010/main" val="3055288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 intervention team met and made the following decisions about Lindsay’s intervention:</a:t>
            </a:r>
          </a:p>
          <a:p>
            <a:pPr lvl="1"/>
            <a:r>
              <a:rPr lang="en-US"/>
              <a:t>Break lengthy mathematics assignments and assessments into smaller chunks to avoid issues with stamina and distractibility.</a:t>
            </a:r>
          </a:p>
          <a:p>
            <a:pPr lvl="1"/>
            <a:r>
              <a:rPr lang="en-US"/>
              <a:t>Move Lindsay into a mathematics intervention period earlier in the school day to help with distractibility.</a:t>
            </a:r>
          </a:p>
          <a:p>
            <a:pPr lvl="1"/>
            <a:r>
              <a:rPr lang="en-US"/>
              <a:t>Provide increased feedback and opportunities to practice, especially with long division problems.</a:t>
            </a:r>
          </a:p>
          <a:p>
            <a:pPr lvl="1"/>
            <a:endParaRPr lang="en-US"/>
          </a:p>
          <a:p>
            <a:pPr lvl="1"/>
            <a:endParaRPr lang="en-US"/>
          </a:p>
          <a:p>
            <a:pPr lvl="1"/>
            <a:endParaRPr lang="en-US" dirty="0"/>
          </a:p>
        </p:txBody>
      </p:sp>
      <p:sp>
        <p:nvSpPr>
          <p:cNvPr id="3" name="Title 2"/>
          <p:cNvSpPr>
            <a:spLocks noGrp="1"/>
          </p:cNvSpPr>
          <p:nvPr>
            <p:ph type="title"/>
          </p:nvPr>
        </p:nvSpPr>
        <p:spPr/>
        <p:txBody>
          <a:bodyPr/>
          <a:lstStyle/>
          <a:p>
            <a:r>
              <a:rPr lang="en-US"/>
              <a:t>Intervention Adaptation </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71</a:t>
            </a:fld>
            <a:endParaRPr lang="en-US" dirty="0"/>
          </a:p>
        </p:txBody>
      </p:sp>
    </p:spTree>
    <p:extLst>
      <p:ext uri="{BB962C8B-B14F-4D97-AF65-F5344CB8AC3E}">
        <p14:creationId xmlns:p14="http://schemas.microsoft.com/office/powerpoint/2010/main" val="1411739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274059" y="1648918"/>
            <a:ext cx="8906256" cy="47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72</a:t>
            </a:fld>
            <a:endParaRPr lang="en-US" dirty="0">
              <a:solidFill>
                <a:srgbClr val="FFFFFF">
                  <a:lumMod val="75000"/>
                </a:srgbClr>
              </a:solidFill>
              <a:latin typeface="Arial"/>
            </a:endParaRPr>
          </a:p>
        </p:txBody>
      </p:sp>
      <p:sp>
        <p:nvSpPr>
          <p:cNvPr id="2" name="Title 1"/>
          <p:cNvSpPr>
            <a:spLocks noGrp="1"/>
          </p:cNvSpPr>
          <p:nvPr>
            <p:ph type="title"/>
          </p:nvPr>
        </p:nvSpPr>
        <p:spPr>
          <a:xfrm>
            <a:off x="122387" y="419324"/>
            <a:ext cx="8906256" cy="361468"/>
          </a:xfrm>
        </p:spPr>
        <p:txBody>
          <a:bodyPr>
            <a:noAutofit/>
          </a:bodyPr>
          <a:lstStyle/>
          <a:p>
            <a:r>
              <a:rPr lang="en-US" sz="3200" b="0" dirty="0"/>
              <a:t>What Do the Data Tell Us?</a:t>
            </a:r>
          </a:p>
        </p:txBody>
      </p:sp>
      <p:grpSp>
        <p:nvGrpSpPr>
          <p:cNvPr id="6" name="Group 5"/>
          <p:cNvGrpSpPr/>
          <p:nvPr/>
        </p:nvGrpSpPr>
        <p:grpSpPr>
          <a:xfrm>
            <a:off x="1213049" y="990654"/>
            <a:ext cx="7815594" cy="4871803"/>
            <a:chOff x="2312642" y="1843047"/>
            <a:chExt cx="6763183" cy="4127500"/>
          </a:xfrm>
        </p:grpSpPr>
        <p:graphicFrame>
          <p:nvGraphicFramePr>
            <p:cNvPr id="4" name="Chart 3"/>
            <p:cNvGraphicFramePr>
              <a:graphicFrameLocks/>
            </p:cNvGraphicFramePr>
            <p:nvPr>
              <p:extLst>
                <p:ext uri="{D42A27DB-BD31-4B8C-83A1-F6EECF244321}">
                  <p14:modId xmlns:p14="http://schemas.microsoft.com/office/powerpoint/2010/main" val="1294963129"/>
                </p:ext>
              </p:extLst>
            </p:nvPr>
          </p:nvGraphicFramePr>
          <p:xfrm>
            <a:off x="2312642" y="1843047"/>
            <a:ext cx="5715000" cy="412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4315361" y="2061082"/>
              <a:ext cx="0" cy="3462830"/>
            </a:xfrm>
            <a:prstGeom prst="line">
              <a:avLst/>
            </a:pr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481877" y="2150039"/>
              <a:ext cx="3185049" cy="369332"/>
            </a:xfrm>
            <a:prstGeom prst="rect">
              <a:avLst/>
            </a:prstGeom>
            <a:noFill/>
          </p:spPr>
          <p:txBody>
            <a:bodyPr wrap="square" rtlCol="0">
              <a:spAutoFit/>
            </a:bodyPr>
            <a:lstStyle/>
            <a:p>
              <a:r>
                <a:rPr lang="en-US" b="1" dirty="0"/>
                <a:t>Academic Adaptation #1</a:t>
              </a:r>
            </a:p>
          </p:txBody>
        </p:sp>
        <p:sp>
          <p:nvSpPr>
            <p:cNvPr id="15" name="TextBox 14"/>
            <p:cNvSpPr txBox="1"/>
            <p:nvPr/>
          </p:nvSpPr>
          <p:spPr>
            <a:xfrm>
              <a:off x="2973714" y="2150039"/>
              <a:ext cx="1341647" cy="369332"/>
            </a:xfrm>
            <a:prstGeom prst="rect">
              <a:avLst/>
            </a:prstGeom>
            <a:noFill/>
          </p:spPr>
          <p:txBody>
            <a:bodyPr wrap="square" rtlCol="0">
              <a:spAutoFit/>
            </a:bodyPr>
            <a:lstStyle/>
            <a:p>
              <a:r>
                <a:rPr lang="en-US" b="1" dirty="0"/>
                <a:t>Baseline</a:t>
              </a:r>
            </a:p>
          </p:txBody>
        </p:sp>
        <p:sp>
          <p:nvSpPr>
            <p:cNvPr id="16" name="TextBox 15"/>
            <p:cNvSpPr txBox="1"/>
            <p:nvPr/>
          </p:nvSpPr>
          <p:spPr>
            <a:xfrm>
              <a:off x="7666926" y="2688515"/>
              <a:ext cx="1408899" cy="369332"/>
            </a:xfrm>
            <a:prstGeom prst="rect">
              <a:avLst/>
            </a:prstGeom>
            <a:noFill/>
          </p:spPr>
          <p:txBody>
            <a:bodyPr wrap="square" rtlCol="0">
              <a:spAutoFit/>
            </a:bodyPr>
            <a:lstStyle/>
            <a:p>
              <a:r>
                <a:rPr lang="en-US" b="1" dirty="0"/>
                <a:t>Goal Line</a:t>
              </a:r>
            </a:p>
          </p:txBody>
        </p:sp>
      </p:grpSp>
      <p:cxnSp>
        <p:nvCxnSpPr>
          <p:cNvPr id="13" name="Straight Connector 12"/>
          <p:cNvCxnSpPr/>
          <p:nvPr/>
        </p:nvCxnSpPr>
        <p:spPr>
          <a:xfrm flipV="1">
            <a:off x="1616207" y="1788938"/>
            <a:ext cx="6695821" cy="109364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05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r>
              <a:rPr lang="en-US" sz="2200" dirty="0"/>
              <a:t>Although data indicate Lindsay approached her goal with increased frequency, she continues to have multiple scores that fall below the </a:t>
            </a:r>
            <a:br>
              <a:rPr lang="en-US" sz="2200" dirty="0"/>
            </a:br>
            <a:r>
              <a:rPr lang="en-US" sz="2200" dirty="0"/>
              <a:t>goal line.</a:t>
            </a:r>
          </a:p>
          <a:p>
            <a:r>
              <a:rPr lang="en-US" sz="2200" dirty="0"/>
              <a:t>Staff are concerned Lindsay continues to exhibit high levels of distractibility, even during morning period of intervention.</a:t>
            </a:r>
          </a:p>
        </p:txBody>
      </p:sp>
      <p:sp>
        <p:nvSpPr>
          <p:cNvPr id="3" name="Title 2"/>
          <p:cNvSpPr>
            <a:spLocks noGrp="1"/>
          </p:cNvSpPr>
          <p:nvPr>
            <p:ph type="title"/>
          </p:nvPr>
        </p:nvSpPr>
        <p:spPr/>
        <p:txBody>
          <a:bodyPr/>
          <a:lstStyle/>
          <a:p>
            <a:r>
              <a:rPr lang="en-US"/>
              <a:t>Next Steps</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73</a:t>
            </a:fld>
            <a:endParaRPr lang="en-US" dirty="0"/>
          </a:p>
        </p:txBody>
      </p:sp>
      <p:sp>
        <p:nvSpPr>
          <p:cNvPr id="10" name="Right Arrow 9"/>
          <p:cNvSpPr/>
          <p:nvPr/>
        </p:nvSpPr>
        <p:spPr>
          <a:xfrm>
            <a:off x="4925712" y="29663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925712" y="383492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flipV="1">
            <a:off x="4925712" y="4661748"/>
            <a:ext cx="978408" cy="5452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190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Lindsay’s teachers met and decided to make the following adaptations to her current intervention to include a behavioral component:</a:t>
            </a:r>
          </a:p>
          <a:p>
            <a:pPr lvl="1"/>
            <a:r>
              <a:rPr lang="en-US"/>
              <a:t>Add a self-regulation or behavior monitoring component to the intervention to be tracked by Lindsay.</a:t>
            </a:r>
          </a:p>
          <a:p>
            <a:pPr lvl="1"/>
            <a:r>
              <a:rPr lang="en-US"/>
              <a:t>Add weekly check-ins with Lindsay and her intervention teacher to assess behavior progress monitoring  data.</a:t>
            </a:r>
          </a:p>
          <a:p>
            <a:pPr lvl="1"/>
            <a:endParaRPr lang="en-US"/>
          </a:p>
          <a:p>
            <a:pPr lvl="1"/>
            <a:endParaRPr lang="en-US" dirty="0"/>
          </a:p>
        </p:txBody>
      </p:sp>
      <p:sp>
        <p:nvSpPr>
          <p:cNvPr id="3" name="Title 2"/>
          <p:cNvSpPr>
            <a:spLocks noGrp="1"/>
          </p:cNvSpPr>
          <p:nvPr>
            <p:ph type="title"/>
          </p:nvPr>
        </p:nvSpPr>
        <p:spPr/>
        <p:txBody>
          <a:bodyPr/>
          <a:lstStyle/>
          <a:p>
            <a:r>
              <a:rPr lang="en-US"/>
              <a:t>Intervention Adaptation: Behavior</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74</a:t>
            </a:fld>
            <a:endParaRPr lang="en-US" dirty="0"/>
          </a:p>
        </p:txBody>
      </p:sp>
    </p:spTree>
    <p:extLst>
      <p:ext uri="{BB962C8B-B14F-4D97-AF65-F5344CB8AC3E}">
        <p14:creationId xmlns:p14="http://schemas.microsoft.com/office/powerpoint/2010/main" val="4116097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 intervention team decided to continue previous adaptations to address Lindsay’s academic needs.</a:t>
            </a:r>
          </a:p>
          <a:p>
            <a:pPr lvl="1"/>
            <a:r>
              <a:rPr lang="en-US"/>
              <a:t>Maintaining Lindsay’s intervention period earlier in the school day.</a:t>
            </a:r>
          </a:p>
          <a:p>
            <a:pPr lvl="1"/>
            <a:r>
              <a:rPr lang="en-US"/>
              <a:t>Continuing to provide Lindsay with modified  fluency assessments in small, manageable chunks and increased feedback and practice opportunities.</a:t>
            </a:r>
          </a:p>
          <a:p>
            <a:pPr lvl="1"/>
            <a:endParaRPr lang="en-US" dirty="0"/>
          </a:p>
        </p:txBody>
      </p:sp>
      <p:sp>
        <p:nvSpPr>
          <p:cNvPr id="3" name="Title 2"/>
          <p:cNvSpPr>
            <a:spLocks noGrp="1"/>
          </p:cNvSpPr>
          <p:nvPr>
            <p:ph type="title"/>
          </p:nvPr>
        </p:nvSpPr>
        <p:spPr/>
        <p:txBody>
          <a:bodyPr/>
          <a:lstStyle/>
          <a:p>
            <a:r>
              <a:rPr lang="en-US"/>
              <a:t>Intervention Adaptation: Academics </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75</a:t>
            </a:fld>
            <a:endParaRPr lang="en-US" dirty="0"/>
          </a:p>
        </p:txBody>
      </p:sp>
    </p:spTree>
    <p:extLst>
      <p:ext uri="{BB962C8B-B14F-4D97-AF65-F5344CB8AC3E}">
        <p14:creationId xmlns:p14="http://schemas.microsoft.com/office/powerpoint/2010/main" val="326761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423467"/>
            <a:ext cx="8224699" cy="2840669"/>
          </a:xfrm>
        </p:spPr>
        <p:txBody>
          <a:bodyPr/>
          <a:lstStyle/>
          <a:p>
            <a:pPr lvl="0"/>
            <a:r>
              <a:rPr lang="en-US" dirty="0"/>
              <a:t>Lindsay used the following strategies:</a:t>
            </a:r>
          </a:p>
          <a:p>
            <a:pPr lvl="1"/>
            <a:r>
              <a:rPr lang="en-US" dirty="0"/>
              <a:t>Planning and setting goals for learning </a:t>
            </a:r>
          </a:p>
          <a:p>
            <a:pPr lvl="1"/>
            <a:r>
              <a:rPr lang="en-US" dirty="0"/>
              <a:t>Self-monitored “I was paying attention” at 5-minute intervals</a:t>
            </a:r>
          </a:p>
        </p:txBody>
      </p:sp>
      <p:sp>
        <p:nvSpPr>
          <p:cNvPr id="3" name="Title 2"/>
          <p:cNvSpPr>
            <a:spLocks noGrp="1"/>
          </p:cNvSpPr>
          <p:nvPr>
            <p:ph type="title"/>
          </p:nvPr>
        </p:nvSpPr>
        <p:spPr/>
        <p:txBody>
          <a:bodyPr/>
          <a:lstStyle/>
          <a:p>
            <a:r>
              <a:rPr lang="en-US" dirty="0"/>
              <a:t>Lindsay’s Self-Regulation</a:t>
            </a: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76</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115812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274059" y="1648918"/>
            <a:ext cx="8906256" cy="47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77</a:t>
            </a:fld>
            <a:endParaRPr lang="en-US" dirty="0">
              <a:solidFill>
                <a:srgbClr val="FFFFFF">
                  <a:lumMod val="75000"/>
                </a:srgbClr>
              </a:solidFill>
              <a:latin typeface="Arial"/>
            </a:endParaRPr>
          </a:p>
        </p:txBody>
      </p:sp>
      <p:sp>
        <p:nvSpPr>
          <p:cNvPr id="2" name="Title 1"/>
          <p:cNvSpPr>
            <a:spLocks noGrp="1"/>
          </p:cNvSpPr>
          <p:nvPr>
            <p:ph type="title"/>
          </p:nvPr>
        </p:nvSpPr>
        <p:spPr>
          <a:xfrm>
            <a:off x="122387" y="404334"/>
            <a:ext cx="8906256" cy="361468"/>
          </a:xfrm>
        </p:spPr>
        <p:txBody>
          <a:bodyPr>
            <a:noAutofit/>
          </a:bodyPr>
          <a:lstStyle/>
          <a:p>
            <a:r>
              <a:rPr lang="en-US" sz="3200" b="0" dirty="0"/>
              <a:t>What Do the Data Tell Us?</a:t>
            </a:r>
          </a:p>
        </p:txBody>
      </p:sp>
      <p:graphicFrame>
        <p:nvGraphicFramePr>
          <p:cNvPr id="4" name="Chart 3"/>
          <p:cNvGraphicFramePr>
            <a:graphicFrameLocks/>
          </p:cNvGraphicFramePr>
          <p:nvPr>
            <p:extLst>
              <p:ext uri="{D42A27DB-BD31-4B8C-83A1-F6EECF244321}">
                <p14:modId xmlns:p14="http://schemas.microsoft.com/office/powerpoint/2010/main" val="2995556859"/>
              </p:ext>
            </p:extLst>
          </p:nvPr>
        </p:nvGraphicFramePr>
        <p:xfrm>
          <a:off x="582940" y="1648918"/>
          <a:ext cx="7046379" cy="381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2799705" y="1424068"/>
            <a:ext cx="0" cy="3462830"/>
          </a:xfrm>
          <a:prstGeom prst="line">
            <a:avLst/>
          </a:pr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339416" y="1424068"/>
            <a:ext cx="0" cy="3462830"/>
          </a:xfrm>
          <a:prstGeom prst="line">
            <a:avLst/>
          </a:pr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88600" y="2046975"/>
            <a:ext cx="7098700" cy="916137"/>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08250" y="2201554"/>
            <a:ext cx="1341647" cy="369332"/>
          </a:xfrm>
          <a:prstGeom prst="rect">
            <a:avLst/>
          </a:prstGeom>
          <a:noFill/>
        </p:spPr>
        <p:txBody>
          <a:bodyPr wrap="square" rtlCol="0">
            <a:spAutoFit/>
          </a:bodyPr>
          <a:lstStyle/>
          <a:p>
            <a:r>
              <a:rPr lang="en-US" b="1" dirty="0"/>
              <a:t>Baseline</a:t>
            </a:r>
          </a:p>
        </p:txBody>
      </p:sp>
      <p:sp>
        <p:nvSpPr>
          <p:cNvPr id="12" name="TextBox 11"/>
          <p:cNvSpPr txBox="1"/>
          <p:nvPr/>
        </p:nvSpPr>
        <p:spPr>
          <a:xfrm>
            <a:off x="3205366" y="1698939"/>
            <a:ext cx="1956828" cy="646331"/>
          </a:xfrm>
          <a:prstGeom prst="rect">
            <a:avLst/>
          </a:prstGeom>
          <a:noFill/>
        </p:spPr>
        <p:txBody>
          <a:bodyPr wrap="square" rtlCol="0">
            <a:spAutoFit/>
          </a:bodyPr>
          <a:lstStyle/>
          <a:p>
            <a:r>
              <a:rPr lang="en-US" b="1" dirty="0"/>
              <a:t>Academic adaptation 1</a:t>
            </a:r>
          </a:p>
        </p:txBody>
      </p:sp>
      <p:sp>
        <p:nvSpPr>
          <p:cNvPr id="13" name="TextBox 12"/>
          <p:cNvSpPr txBox="1"/>
          <p:nvPr/>
        </p:nvSpPr>
        <p:spPr>
          <a:xfrm>
            <a:off x="5740755" y="3177865"/>
            <a:ext cx="2239317" cy="646331"/>
          </a:xfrm>
          <a:prstGeom prst="rect">
            <a:avLst/>
          </a:prstGeom>
          <a:noFill/>
        </p:spPr>
        <p:txBody>
          <a:bodyPr wrap="square" rtlCol="0">
            <a:spAutoFit/>
          </a:bodyPr>
          <a:lstStyle/>
          <a:p>
            <a:r>
              <a:rPr lang="en-US" b="1" dirty="0"/>
              <a:t>Self-regulation tracking </a:t>
            </a:r>
          </a:p>
        </p:txBody>
      </p:sp>
      <p:sp>
        <p:nvSpPr>
          <p:cNvPr id="14" name="TextBox 13"/>
          <p:cNvSpPr txBox="1"/>
          <p:nvPr/>
        </p:nvSpPr>
        <p:spPr>
          <a:xfrm>
            <a:off x="8087300" y="2201554"/>
            <a:ext cx="1092161" cy="646331"/>
          </a:xfrm>
          <a:prstGeom prst="rect">
            <a:avLst/>
          </a:prstGeom>
          <a:noFill/>
        </p:spPr>
        <p:txBody>
          <a:bodyPr wrap="square" rtlCol="0">
            <a:spAutoFit/>
          </a:bodyPr>
          <a:lstStyle/>
          <a:p>
            <a:r>
              <a:rPr lang="en-US" b="1" dirty="0"/>
              <a:t>Goal line</a:t>
            </a:r>
          </a:p>
        </p:txBody>
      </p:sp>
    </p:spTree>
    <p:extLst>
      <p:ext uri="{BB962C8B-B14F-4D97-AF65-F5344CB8AC3E}">
        <p14:creationId xmlns:p14="http://schemas.microsoft.com/office/powerpoint/2010/main" val="1260599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Lindsay began to show progress after her intervention teachers integrated individualized supports for both her academic and behavioral needs.</a:t>
            </a:r>
          </a:p>
          <a:p>
            <a:r>
              <a:rPr lang="en-US" sz="2000" dirty="0"/>
              <a:t>Although Lindsay is making progress, she continues to perform below grade level and will need continued observation, intervention, and individualized adaptations.</a:t>
            </a:r>
          </a:p>
        </p:txBody>
      </p:sp>
      <p:sp>
        <p:nvSpPr>
          <p:cNvPr id="3" name="Title 2"/>
          <p:cNvSpPr>
            <a:spLocks noGrp="1"/>
          </p:cNvSpPr>
          <p:nvPr>
            <p:ph type="title"/>
          </p:nvPr>
        </p:nvSpPr>
        <p:spPr/>
        <p:txBody>
          <a:bodyPr/>
          <a:lstStyle/>
          <a:p>
            <a:r>
              <a:rPr lang="en-US"/>
              <a:t>Lindsay’s Case </a:t>
            </a:r>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78</a:t>
            </a:fld>
            <a:endParaRPr lang="en-US" dirty="0">
              <a:solidFill>
                <a:srgbClr val="FFFFFF">
                  <a:lumMod val="75000"/>
                </a:srgbClr>
              </a:solidFill>
              <a:latin typeface="Arial"/>
            </a:endParaRPr>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588634" y="308559"/>
            <a:ext cx="3383340" cy="5614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055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200" dirty="0"/>
              <a:t>Remember, DBI is an ongoing process that comprises ongoing assessment, intervention, evaluation, and adjustment to maximize student outcomes. </a:t>
            </a:r>
          </a:p>
          <a:p>
            <a:pPr>
              <a:spcBef>
                <a:spcPts val="1200"/>
              </a:spcBef>
            </a:pPr>
            <a:r>
              <a:rPr lang="en-US" sz="2200" dirty="0"/>
              <a:t>Students with the most severe and persistent needs often demonstrate integrated academic and behavioral difficulties.</a:t>
            </a:r>
          </a:p>
          <a:p>
            <a:pPr>
              <a:spcBef>
                <a:spcPts val="1200"/>
              </a:spcBef>
            </a:pPr>
            <a:r>
              <a:rPr lang="en-US" sz="2200" dirty="0"/>
              <a:t>Although Lindsay’s scores on her mathematics assessments have begun to increase, staff will want to continually monitor her levels of distractibility and individualize her interventions as needed.</a:t>
            </a:r>
          </a:p>
        </p:txBody>
      </p:sp>
      <p:sp>
        <p:nvSpPr>
          <p:cNvPr id="2" name="Title 1"/>
          <p:cNvSpPr>
            <a:spLocks noGrp="1"/>
          </p:cNvSpPr>
          <p:nvPr>
            <p:ph type="title"/>
          </p:nvPr>
        </p:nvSpPr>
        <p:spPr/>
        <p:txBody>
          <a:bodyPr/>
          <a:lstStyle/>
          <a:p>
            <a:r>
              <a:rPr lang="en-US"/>
              <a:t>In Summary </a:t>
            </a:r>
            <a:endParaRPr lang="en-US" dirty="0"/>
          </a:p>
        </p:txBody>
      </p:sp>
      <p:sp>
        <p:nvSpPr>
          <p:cNvPr id="4" name="Slide Number Placeholder 5"/>
          <p:cNvSpPr>
            <a:spLocks noGrp="1"/>
          </p:cNvSpPr>
          <p:nvPr>
            <p:ph type="sldNum" sz="quarter" idx="10"/>
          </p:nvPr>
        </p:nvSpPr>
        <p:spPr/>
        <p:txBody>
          <a:bodyPr/>
          <a:lstStyle/>
          <a:p>
            <a:fld id="{B094D1B2-26D5-48CC-9B16-6583E954EFA6}" type="slidenum">
              <a:rPr lang="en-US" smtClean="0"/>
              <a:pPr/>
              <a:t>79</a:t>
            </a:fld>
            <a:endParaRPr lang="en-US" dirty="0"/>
          </a:p>
        </p:txBody>
      </p:sp>
    </p:spTree>
    <p:extLst>
      <p:ext uri="{BB962C8B-B14F-4D97-AF65-F5344CB8AC3E}">
        <p14:creationId xmlns:p14="http://schemas.microsoft.com/office/powerpoint/2010/main" val="634554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287866" y="2082800"/>
            <a:ext cx="8856133" cy="4182533"/>
          </a:xfrm>
        </p:spPr>
        <p:txBody>
          <a:bodyPr>
            <a:normAutofit/>
          </a:bodyPr>
          <a:lstStyle/>
          <a:p>
            <a:pPr eaLnBrk="1" hangingPunct="1"/>
            <a:r>
              <a:rPr lang="en-US" sz="3200" dirty="0"/>
              <a:t>EBI are typically validated with large group research, or a series of small group studies</a:t>
            </a:r>
          </a:p>
          <a:p>
            <a:pPr eaLnBrk="1" hangingPunct="1"/>
            <a:r>
              <a:rPr lang="en-US" sz="3200" dirty="0"/>
              <a:t>Implication</a:t>
            </a:r>
          </a:p>
          <a:p>
            <a:pPr lvl="1" eaLnBrk="1" hangingPunct="1"/>
            <a:r>
              <a:rPr lang="en-US" sz="2000" dirty="0"/>
              <a:t>EBI have been documented as likely effective, not always.</a:t>
            </a:r>
          </a:p>
          <a:p>
            <a:pPr lvl="1" eaLnBrk="1" hangingPunct="1"/>
            <a:r>
              <a:rPr lang="en-US" sz="2000" dirty="0"/>
              <a:t>Even the most effective interventions are often ineffective with a specific case</a:t>
            </a:r>
          </a:p>
          <a:p>
            <a:pPr lvl="1" eaLnBrk="1" hangingPunct="1"/>
            <a:r>
              <a:rPr lang="en-US" sz="2000" dirty="0"/>
              <a:t>As such, you can’t assume an EBI will always work</a:t>
            </a:r>
          </a:p>
        </p:txBody>
      </p:sp>
      <p:sp>
        <p:nvSpPr>
          <p:cNvPr id="47106" name="Title 1"/>
          <p:cNvSpPr>
            <a:spLocks noGrp="1"/>
          </p:cNvSpPr>
          <p:nvPr>
            <p:ph type="title"/>
          </p:nvPr>
        </p:nvSpPr>
        <p:spPr>
          <a:xfrm>
            <a:off x="612775" y="723900"/>
            <a:ext cx="8153400" cy="990600"/>
          </a:xfrm>
        </p:spPr>
        <p:txBody>
          <a:bodyPr>
            <a:normAutofit/>
          </a:bodyPr>
          <a:lstStyle/>
          <a:p>
            <a:pPr eaLnBrk="1" hangingPunct="1"/>
            <a:r>
              <a:rPr lang="en-US" dirty="0"/>
              <a:t>Tier 2 and 3: EBI Fine Print III</a:t>
            </a:r>
          </a:p>
        </p:txBody>
      </p:sp>
    </p:spTree>
    <p:extLst>
      <p:ext uri="{BB962C8B-B14F-4D97-AF65-F5344CB8AC3E}">
        <p14:creationId xmlns:p14="http://schemas.microsoft.com/office/powerpoint/2010/main" val="1761069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NCII Behavior Resources  to Support Implementation</a:t>
            </a:r>
          </a:p>
        </p:txBody>
      </p:sp>
      <p:sp>
        <p:nvSpPr>
          <p:cNvPr id="3" name="Slide Number Placeholder 2"/>
          <p:cNvSpPr>
            <a:spLocks noGrp="1"/>
          </p:cNvSpPr>
          <p:nvPr>
            <p:ph type="sldNum" sz="quarter" idx="12"/>
          </p:nvPr>
        </p:nvSpPr>
        <p:spPr/>
        <p:txBody>
          <a:bodyPr/>
          <a:lstStyle/>
          <a:p>
            <a:fld id="{A1A8B8B9-B651-4439-A868-E8F04EF81465}" type="slidenum">
              <a:rPr lang="en-US" smtClean="0">
                <a:solidFill>
                  <a:srgbClr val="1F497D">
                    <a:lumMod val="75000"/>
                  </a:srgbClr>
                </a:solidFill>
              </a:rPr>
              <a:pPr/>
              <a:t>80</a:t>
            </a:fld>
            <a:endParaRPr lang="en-US" dirty="0">
              <a:solidFill>
                <a:srgbClr val="1F497D">
                  <a:lumMod val="75000"/>
                </a:srgbClr>
              </a:solidFill>
            </a:endParaRPr>
          </a:p>
        </p:txBody>
      </p:sp>
    </p:spTree>
    <p:extLst>
      <p:ext uri="{BB962C8B-B14F-4D97-AF65-F5344CB8AC3E}">
        <p14:creationId xmlns:p14="http://schemas.microsoft.com/office/powerpoint/2010/main" val="8297877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407" y="1524000"/>
            <a:ext cx="908547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fld id="{F3477EC8-074D-41C4-94AE-E9EA7CEEA348}" type="slidenum">
              <a:rPr>
                <a:solidFill>
                  <a:srgbClr val="FFFFFF">
                    <a:lumMod val="75000"/>
                  </a:srgbClr>
                </a:solidFill>
              </a:rPr>
              <a:pPr/>
              <a:t>81</a:t>
            </a:fld>
            <a:endParaRPr dirty="0">
              <a:solidFill>
                <a:srgbClr val="FFFFFF">
                  <a:lumMod val="75000"/>
                </a:srgbClr>
              </a:solidFill>
            </a:endParaRPr>
          </a:p>
        </p:txBody>
      </p:sp>
      <p:sp>
        <p:nvSpPr>
          <p:cNvPr id="6" name="Title 2"/>
          <p:cNvSpPr>
            <a:spLocks noGrp="1"/>
          </p:cNvSpPr>
          <p:nvPr>
            <p:ph type="title"/>
          </p:nvPr>
        </p:nvSpPr>
        <p:spPr>
          <a:xfrm>
            <a:off x="122387" y="404334"/>
            <a:ext cx="8906256" cy="361468"/>
          </a:xfrm>
        </p:spPr>
        <p:txBody>
          <a:bodyPr>
            <a:noAutofit/>
          </a:bodyPr>
          <a:lstStyle/>
          <a:p>
            <a:r>
              <a:rPr lang="en-US" sz="3200" b="0" dirty="0"/>
              <a:t>Find Out What NCII Has to Offer</a:t>
            </a:r>
          </a:p>
        </p:txBody>
      </p:sp>
      <p:sp>
        <p:nvSpPr>
          <p:cNvPr id="5" name="TextBox 4"/>
          <p:cNvSpPr txBox="1"/>
          <p:nvPr/>
        </p:nvSpPr>
        <p:spPr>
          <a:xfrm>
            <a:off x="2195982" y="5480833"/>
            <a:ext cx="4449877" cy="369332"/>
          </a:xfrm>
          <a:prstGeom prst="rect">
            <a:avLst/>
          </a:prstGeom>
          <a:solidFill>
            <a:schemeClr val="bg1"/>
          </a:solidFill>
          <a:ln w="19050">
            <a:noFill/>
          </a:ln>
        </p:spPr>
        <p:txBody>
          <a:bodyPr wrap="square" rtlCol="0">
            <a:spAutoFit/>
          </a:bodyPr>
          <a:lstStyle/>
          <a:p>
            <a:pPr algn="ctr"/>
            <a:r>
              <a:rPr lang="en-US" b="1" dirty="0">
                <a:solidFill>
                  <a:srgbClr val="000000"/>
                </a:solidFill>
                <a:ea typeface="ＭＳ Ｐゴシック"/>
                <a:hlinkClick r:id="rId3"/>
              </a:rPr>
              <a:t>www.intensiveintervention.org</a:t>
            </a:r>
            <a:endParaRPr lang="en-US" b="1" dirty="0">
              <a:solidFill>
                <a:srgbClr val="000000"/>
              </a:solidFill>
              <a:ea typeface="ＭＳ Ｐゴシック"/>
            </a:endParaRPr>
          </a:p>
        </p:txBody>
      </p:sp>
      <p:pic>
        <p:nvPicPr>
          <p:cNvPr id="3" name="Picture 2"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558" y="975441"/>
            <a:ext cx="6142983" cy="4104217"/>
          </a:xfrm>
          <a:prstGeom prst="rect">
            <a:avLst/>
          </a:prstGeom>
        </p:spPr>
      </p:pic>
    </p:spTree>
    <p:extLst>
      <p:ext uri="{BB962C8B-B14F-4D97-AF65-F5344CB8AC3E}">
        <p14:creationId xmlns:p14="http://schemas.microsoft.com/office/powerpoint/2010/main" val="3019390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525" y="2055813"/>
            <a:ext cx="8224700" cy="3852006"/>
          </a:xfrm>
        </p:spPr>
        <p:txBody>
          <a:bodyPr/>
          <a:lstStyle/>
          <a:p>
            <a:pPr marL="0" indent="0">
              <a:buNone/>
            </a:pPr>
            <a:r>
              <a:rPr lang="en-US" sz="1600" dirty="0">
                <a:ea typeface="ＭＳ Ｐゴシック"/>
              </a:rPr>
              <a:t>View archived webinars and look for  </a:t>
            </a:r>
            <a:br>
              <a:rPr lang="en-US" sz="1600" dirty="0">
                <a:ea typeface="ＭＳ Ｐゴシック"/>
              </a:rPr>
            </a:br>
            <a:r>
              <a:rPr lang="en-US" sz="1600" dirty="0">
                <a:ea typeface="ＭＳ Ｐゴシック"/>
              </a:rPr>
              <a:t>announcements about the next live webinar: </a:t>
            </a:r>
          </a:p>
          <a:p>
            <a:pPr marL="0" indent="0">
              <a:buNone/>
            </a:pPr>
            <a:r>
              <a:rPr lang="en-US" sz="1600" u="sng" dirty="0">
                <a:ea typeface="ＭＳ Ｐゴシック"/>
                <a:hlinkClick r:id="rId3"/>
              </a:rPr>
              <a:t>http://www.intensiveintervention.org/resources/ </a:t>
            </a:r>
            <a:br>
              <a:rPr lang="en-US" sz="1600" u="sng" dirty="0">
                <a:ea typeface="ＭＳ Ｐゴシック"/>
                <a:hlinkClick r:id="rId3"/>
              </a:rPr>
            </a:br>
            <a:r>
              <a:rPr lang="en-US" sz="1600" u="sng" dirty="0">
                <a:ea typeface="ＭＳ Ｐゴシック"/>
                <a:hlinkClick r:id="rId3"/>
              </a:rPr>
              <a:t>webinars</a:t>
            </a:r>
            <a:r>
              <a:rPr lang="en-US" sz="1600" dirty="0">
                <a:ea typeface="ＭＳ Ｐゴシック"/>
                <a:hlinkClick r:id="rId3"/>
              </a:rPr>
              <a:t> </a:t>
            </a:r>
            <a:endParaRPr lang="en-US" sz="1600" dirty="0">
              <a:ea typeface="ＭＳ Ｐゴシック"/>
            </a:endParaRPr>
          </a:p>
          <a:p>
            <a:pPr marL="285750" indent="-285750">
              <a:buFont typeface="Arial" panose="020B0604020202020204" pitchFamily="34" charset="0"/>
              <a:buChar char="•"/>
            </a:pPr>
            <a:r>
              <a:rPr lang="en-US" sz="1600" dirty="0">
                <a:ea typeface="ＭＳ Ｐゴシック"/>
              </a:rPr>
              <a:t>What Is an Evidence-Based Behavior </a:t>
            </a:r>
            <a:br>
              <a:rPr lang="en-US" sz="1600" dirty="0">
                <a:ea typeface="ＭＳ Ｐゴシック"/>
              </a:rPr>
            </a:br>
            <a:r>
              <a:rPr lang="en-US" sz="1600" dirty="0">
                <a:ea typeface="ＭＳ Ｐゴシック"/>
              </a:rPr>
              <a:t>Intervention? Choosing and Implementing </a:t>
            </a:r>
            <a:br>
              <a:rPr lang="en-US" sz="1600" dirty="0">
                <a:ea typeface="ＭＳ Ｐゴシック"/>
              </a:rPr>
            </a:br>
            <a:r>
              <a:rPr lang="en-US" sz="1600" dirty="0">
                <a:ea typeface="ＭＳ Ｐゴシック"/>
              </a:rPr>
              <a:t>Behavior Interventions that Work—</a:t>
            </a:r>
            <a:br>
              <a:rPr lang="en-US" sz="1600" dirty="0">
                <a:ea typeface="ＭＳ Ｐゴシック"/>
              </a:rPr>
            </a:br>
            <a:r>
              <a:rPr lang="en-US" sz="1600" dirty="0">
                <a:ea typeface="ＭＳ Ｐゴシック"/>
              </a:rPr>
              <a:t>June 2014 (1:16:20)</a:t>
            </a:r>
          </a:p>
          <a:p>
            <a:pPr marL="285750" indent="-285750">
              <a:buFont typeface="Arial" panose="020B0604020202020204" pitchFamily="34" charset="0"/>
              <a:buChar char="•"/>
            </a:pPr>
            <a:r>
              <a:rPr lang="en-US" sz="1600" dirty="0">
                <a:ea typeface="ＭＳ Ｐゴシック"/>
              </a:rPr>
              <a:t>Monitoring Student Progress for Behavioral </a:t>
            </a:r>
            <a:br>
              <a:rPr lang="en-US" sz="1600" dirty="0">
                <a:ea typeface="ＭＳ Ｐゴシック"/>
              </a:rPr>
            </a:br>
            <a:r>
              <a:rPr lang="en-US" sz="1600" dirty="0">
                <a:ea typeface="ＭＳ Ｐゴシック"/>
              </a:rPr>
              <a:t>Interventions—April 2013 (1:10:53)</a:t>
            </a:r>
          </a:p>
          <a:p>
            <a:pPr marL="285750" indent="-285750">
              <a:buFont typeface="Arial" panose="020B0604020202020204" pitchFamily="34" charset="0"/>
              <a:buChar char="•"/>
            </a:pPr>
            <a:r>
              <a:rPr lang="en-US" sz="1600" dirty="0">
                <a:ea typeface="ＭＳ Ｐゴシック"/>
              </a:rPr>
              <a:t>Support Systems for Intense Behaviors: Conducting a School-wide Needs Assessment—February 2013 (52:28)</a:t>
            </a:r>
          </a:p>
          <a:p>
            <a:pPr marL="285750" indent="-285750"/>
            <a:r>
              <a:rPr lang="en-US" sz="1600" dirty="0">
                <a:ea typeface="ＭＳ Ｐゴシック"/>
              </a:rPr>
              <a:t>Providing Intensive Intervention Using Data-Based Individualization in Behavior—January 2013 (54:49)</a:t>
            </a:r>
          </a:p>
          <a:p>
            <a:pPr marL="0" indent="0">
              <a:buNone/>
            </a:pPr>
            <a:endParaRPr lang="en-US" sz="1400" dirty="0"/>
          </a:p>
        </p:txBody>
      </p:sp>
      <p:sp>
        <p:nvSpPr>
          <p:cNvPr id="3" name="Title 2"/>
          <p:cNvSpPr>
            <a:spLocks noGrp="1"/>
          </p:cNvSpPr>
          <p:nvPr>
            <p:ph type="title"/>
          </p:nvPr>
        </p:nvSpPr>
        <p:spPr/>
        <p:txBody>
          <a:bodyPr>
            <a:normAutofit/>
          </a:bodyPr>
          <a:lstStyle/>
          <a:p>
            <a:r>
              <a:rPr lang="en-US" sz="4400" dirty="0"/>
              <a:t>Webinars </a:t>
            </a:r>
          </a:p>
        </p:txBody>
      </p:sp>
      <p:sp>
        <p:nvSpPr>
          <p:cNvPr id="4" name="Slide Number Placeholder 3"/>
          <p:cNvSpPr>
            <a:spLocks noGrp="1"/>
          </p:cNvSpPr>
          <p:nvPr>
            <p:ph type="sldNum" sz="quarter" idx="11"/>
          </p:nvPr>
        </p:nvSpPr>
        <p:spPr/>
        <p:txBody>
          <a:bodyPr/>
          <a:lstStyle/>
          <a:p>
            <a:pPr algn="r"/>
            <a:fld id="{F3477EC8-074D-41C4-94AE-E9EA7CEEA348}" type="slidenum">
              <a:rPr>
                <a:solidFill>
                  <a:srgbClr val="FFFFFF">
                    <a:lumMod val="75000"/>
                  </a:srgbClr>
                </a:solidFill>
              </a:rPr>
              <a:pPr algn="r"/>
              <a:t>82</a:t>
            </a:fld>
            <a:endParaRPr dirty="0">
              <a:solidFill>
                <a:srgbClr val="FFFFFF">
                  <a:lumMod val="75000"/>
                </a:srgbClr>
              </a:solidFill>
            </a:endParaRPr>
          </a:p>
        </p:txBody>
      </p:sp>
      <p:pic>
        <p:nvPicPr>
          <p:cNvPr id="3074" name="Picture 2" descr="List of webinars avaiable on the NCII website." title="Webin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921" y="571803"/>
            <a:ext cx="3656304" cy="3985207"/>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6994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Tools Charts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83</a:t>
            </a:fld>
            <a:endParaRPr dirty="0">
              <a:solidFill>
                <a:srgbClr val="FFFFFF">
                  <a:lumMod val="75000"/>
                </a:srgbClr>
              </a:solidFill>
            </a:endParaRPr>
          </a:p>
        </p:txBody>
      </p:sp>
      <p:sp>
        <p:nvSpPr>
          <p:cNvPr id="2" name="Rectangle 1"/>
          <p:cNvSpPr/>
          <p:nvPr/>
        </p:nvSpPr>
        <p:spPr>
          <a:xfrm>
            <a:off x="4272416" y="5073010"/>
            <a:ext cx="4639809" cy="646331"/>
          </a:xfrm>
          <a:prstGeom prst="rect">
            <a:avLst/>
          </a:prstGeom>
          <a:solidFill>
            <a:schemeClr val="bg1"/>
          </a:solidFill>
        </p:spPr>
        <p:txBody>
          <a:bodyPr wrap="square">
            <a:spAutoFit/>
          </a:bodyPr>
          <a:lstStyle/>
          <a:p>
            <a:pPr fontAlgn="base">
              <a:spcBef>
                <a:spcPct val="0"/>
              </a:spcBef>
              <a:spcAft>
                <a:spcPct val="0"/>
              </a:spcAft>
            </a:pPr>
            <a:r>
              <a:rPr lang="en-US" sz="1200" b="1" dirty="0">
                <a:solidFill>
                  <a:srgbClr val="002060"/>
                </a:solidFill>
                <a:ea typeface="ＭＳ Ｐゴシック"/>
              </a:rPr>
              <a:t>Audio Tour of Behavioral Progress Monitoring Tools Charts </a:t>
            </a:r>
            <a:r>
              <a:rPr lang="en-US" sz="1200" dirty="0">
                <a:solidFill>
                  <a:srgbClr val="002060"/>
                </a:solidFill>
                <a:ea typeface="ＭＳ Ｐゴシック"/>
                <a:hlinkClick r:id="rId3"/>
              </a:rPr>
              <a:t>http://www.intensiveintervention.org/video-resource/audio-tour-behavioral-progress-monitoring-tools-charts</a:t>
            </a:r>
            <a:r>
              <a:rPr lang="en-US" sz="1200" dirty="0">
                <a:solidFill>
                  <a:srgbClr val="002060"/>
                </a:solidFill>
                <a:ea typeface="ＭＳ Ｐゴシック"/>
              </a:rPr>
              <a:t> </a:t>
            </a:r>
          </a:p>
        </p:txBody>
      </p:sp>
      <p:pic>
        <p:nvPicPr>
          <p:cNvPr id="2207" name="Picture 159" descr="Ratings of Behavioral Intervention studies, rated in Study Quality, Study Results, Program Information, and Additional Research.&#10;" title="Tools Charts"/>
          <p:cNvPicPr>
            <a:picLocks noChangeAspect="1" noChangeArrowheads="1"/>
          </p:cNvPicPr>
          <p:nvPr/>
        </p:nvPicPr>
        <p:blipFill rotWithShape="1">
          <a:blip r:embed="rId4">
            <a:extLst>
              <a:ext uri="{28A0092B-C50C-407E-A947-70E740481C1C}">
                <a14:useLocalDpi xmlns:a14="http://schemas.microsoft.com/office/drawing/2010/main" val="0"/>
              </a:ext>
            </a:extLst>
          </a:blip>
          <a:srcRect r="1525"/>
          <a:stretch/>
        </p:blipFill>
        <p:spPr bwMode="auto">
          <a:xfrm>
            <a:off x="4403379" y="861150"/>
            <a:ext cx="4351752" cy="40702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4" name="Picture 2" descr="Links to Tools charts, with a circle and arrow around the Behavioral Intervention link" title="Tools charts"/>
          <p:cNvPicPr>
            <a:picLocks noChangeAspect="1" noChangeArrowheads="1"/>
          </p:cNvPicPr>
          <p:nvPr/>
        </p:nvPicPr>
        <p:blipFill rotWithShape="1">
          <a:blip r:embed="rId5">
            <a:extLst>
              <a:ext uri="{28A0092B-C50C-407E-A947-70E740481C1C}">
                <a14:useLocalDpi xmlns:a14="http://schemas.microsoft.com/office/drawing/2010/main" val="0"/>
              </a:ext>
            </a:extLst>
          </a:blip>
          <a:srcRect t="3399" b="1"/>
          <a:stretch/>
        </p:blipFill>
        <p:spPr bwMode="auto">
          <a:xfrm>
            <a:off x="284389" y="2128604"/>
            <a:ext cx="3958047" cy="366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070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6" y="2055813"/>
            <a:ext cx="8224699" cy="3852006"/>
          </a:xfrm>
        </p:spPr>
        <p:txBody>
          <a:bodyPr/>
          <a:lstStyle/>
          <a:p>
            <a:r>
              <a:rPr lang="en-US" sz="2000" dirty="0"/>
              <a:t>Eight training modules focused on components </a:t>
            </a:r>
            <a:br>
              <a:rPr lang="en-US" sz="2000" dirty="0"/>
            </a:br>
            <a:r>
              <a:rPr lang="en-US" sz="2000" dirty="0"/>
              <a:t>of DBI for academics and behavior.</a:t>
            </a:r>
          </a:p>
          <a:p>
            <a:r>
              <a:rPr lang="en-US" sz="2000" dirty="0"/>
              <a:t>One module focused on </a:t>
            </a:r>
            <a:br>
              <a:rPr lang="en-US" sz="2000" dirty="0"/>
            </a:br>
            <a:r>
              <a:rPr lang="en-US" sz="2000" dirty="0"/>
              <a:t>readiness and action planning.</a:t>
            </a:r>
          </a:p>
          <a:p>
            <a:r>
              <a:rPr lang="en-US" sz="2000" dirty="0"/>
              <a:t>The training series includes the </a:t>
            </a:r>
            <a:br>
              <a:rPr lang="en-US" sz="2000" dirty="0"/>
            </a:br>
            <a:r>
              <a:rPr lang="en-US" sz="2000" dirty="0"/>
              <a:t>following: </a:t>
            </a:r>
          </a:p>
          <a:p>
            <a:pPr lvl="1"/>
            <a:r>
              <a:rPr lang="en-US" dirty="0"/>
              <a:t>Slides and speaker notes</a:t>
            </a:r>
          </a:p>
          <a:p>
            <a:pPr lvl="1"/>
            <a:r>
              <a:rPr lang="en-US" dirty="0"/>
              <a:t>Activities </a:t>
            </a:r>
          </a:p>
          <a:p>
            <a:pPr lvl="1"/>
            <a:r>
              <a:rPr lang="en-US" dirty="0"/>
              <a:t>Coaching guides</a:t>
            </a:r>
          </a:p>
        </p:txBody>
      </p:sp>
      <p:sp>
        <p:nvSpPr>
          <p:cNvPr id="5" name="Title 4"/>
          <p:cNvSpPr>
            <a:spLocks noGrp="1"/>
          </p:cNvSpPr>
          <p:nvPr>
            <p:ph type="title"/>
          </p:nvPr>
        </p:nvSpPr>
        <p:spPr/>
        <p:txBody>
          <a:bodyPr/>
          <a:lstStyle/>
          <a:p>
            <a:r>
              <a:rPr lang="en-US"/>
              <a:t>DBI Training Series </a:t>
            </a:r>
            <a:endParaRPr lang="en-US" dirty="0"/>
          </a:p>
        </p:txBody>
      </p:sp>
      <p:sp>
        <p:nvSpPr>
          <p:cNvPr id="4" name="Slide Number Placeholder 3"/>
          <p:cNvSpPr>
            <a:spLocks noGrp="1"/>
          </p:cNvSpPr>
          <p:nvPr>
            <p:ph type="sldNum" sz="quarter" idx="10"/>
          </p:nvPr>
        </p:nvSpPr>
        <p:spPr/>
        <p:txBody>
          <a:bodyPr/>
          <a:lstStyle/>
          <a:p>
            <a:fld id="{D23F8721-8F95-44CB-A683-40145787655D}" type="slidenum">
              <a:rPr lang="en-US" smtClean="0"/>
              <a:pPr/>
              <a:t>84</a:t>
            </a:fld>
            <a:endParaRPr lang="en-US" dirty="0"/>
          </a:p>
        </p:txBody>
      </p:sp>
      <p:pic>
        <p:nvPicPr>
          <p:cNvPr id="9218" name="Picture 2" descr="List of DBI training modules." title="DBI Training Series "/>
          <p:cNvPicPr>
            <a:picLocks noChangeAspect="1" noChangeArrowheads="1"/>
          </p:cNvPicPr>
          <p:nvPr/>
        </p:nvPicPr>
        <p:blipFill rotWithShape="1">
          <a:blip r:embed="rId3">
            <a:extLst>
              <a:ext uri="{28A0092B-C50C-407E-A947-70E740481C1C}">
                <a14:useLocalDpi xmlns:a14="http://schemas.microsoft.com/office/drawing/2010/main" val="0"/>
              </a:ext>
            </a:extLst>
          </a:blip>
          <a:srcRect b="41979"/>
          <a:stretch/>
        </p:blipFill>
        <p:spPr bwMode="auto">
          <a:xfrm>
            <a:off x="4721901" y="2975332"/>
            <a:ext cx="4218681" cy="222130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77229" y="5383005"/>
            <a:ext cx="8156449" cy="369332"/>
          </a:xfrm>
          <a:prstGeom prst="rect">
            <a:avLst/>
          </a:prstGeom>
          <a:solidFill>
            <a:schemeClr val="bg1"/>
          </a:solidFill>
          <a:ln>
            <a:noFill/>
          </a:ln>
        </p:spPr>
        <p:txBody>
          <a:bodyPr wrap="square">
            <a:spAutoFit/>
          </a:bodyPr>
          <a:lstStyle/>
          <a:p>
            <a:pPr algn="ctr"/>
            <a:r>
              <a:rPr lang="en-US" u="sng" dirty="0">
                <a:solidFill>
                  <a:srgbClr val="000000"/>
                </a:solidFill>
                <a:ea typeface="ＭＳ Ｐゴシック"/>
                <a:hlinkClick r:id="rId4"/>
              </a:rPr>
              <a:t>http://www.intensiveintervention.org/content/dbi-training-series</a:t>
            </a:r>
            <a:endParaRPr lang="en-US" dirty="0">
              <a:solidFill>
                <a:srgbClr val="000000"/>
              </a:solidFill>
              <a:ea typeface="ＭＳ Ｐゴシック"/>
            </a:endParaRPr>
          </a:p>
        </p:txBody>
      </p:sp>
    </p:spTree>
    <p:extLst>
      <p:ext uri="{BB962C8B-B14F-4D97-AF65-F5344CB8AC3E}">
        <p14:creationId xmlns:p14="http://schemas.microsoft.com/office/powerpoint/2010/main" val="4133415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681" y="5526689"/>
            <a:ext cx="6822638" cy="369332"/>
          </a:xfrm>
          <a:prstGeom prst="rect">
            <a:avLst/>
          </a:prstGeom>
          <a:solidFill>
            <a:schemeClr val="bg1"/>
          </a:solidFill>
          <a:ln>
            <a:noFill/>
          </a:ln>
        </p:spPr>
        <p:txBody>
          <a:bodyPr wrap="square">
            <a:spAutoFit/>
          </a:bodyPr>
          <a:lstStyle/>
          <a:p>
            <a:pPr algn="ctr"/>
            <a:r>
              <a:rPr lang="en-US" dirty="0">
                <a:hlinkClick r:id="rId3"/>
              </a:rPr>
              <a:t>NCII Website Link to the DBI Framework Document</a:t>
            </a:r>
            <a:endParaRPr lang="en-US" dirty="0"/>
          </a:p>
        </p:txBody>
      </p:sp>
      <p:sp>
        <p:nvSpPr>
          <p:cNvPr id="3" name="Title 2"/>
          <p:cNvSpPr>
            <a:spLocks noGrp="1"/>
          </p:cNvSpPr>
          <p:nvPr>
            <p:ph type="title"/>
          </p:nvPr>
        </p:nvSpPr>
        <p:spPr/>
        <p:txBody>
          <a:bodyPr/>
          <a:lstStyle/>
          <a:p>
            <a:r>
              <a:rPr lang="en-US" sz="3600" dirty="0"/>
              <a:t>DBI Framework Document</a:t>
            </a:r>
            <a:r>
              <a:rPr lang="en-US" dirty="0"/>
              <a:t/>
            </a:r>
            <a:br>
              <a:rPr lang="en-US" dirty="0"/>
            </a:br>
            <a:endParaRPr lang="en-US" dirty="0"/>
          </a:p>
        </p:txBody>
      </p:sp>
      <p:sp>
        <p:nvSpPr>
          <p:cNvPr id="9" name="Rectangle 8"/>
          <p:cNvSpPr/>
          <p:nvPr/>
        </p:nvSpPr>
        <p:spPr>
          <a:xfrm>
            <a:off x="107397" y="1426026"/>
            <a:ext cx="907631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180102" y="1264805"/>
            <a:ext cx="6768805" cy="4221595"/>
            <a:chOff x="673372" y="1324765"/>
            <a:chExt cx="6328575" cy="3947031"/>
          </a:xfrm>
        </p:grpSpPr>
        <p:pic>
          <p:nvPicPr>
            <p:cNvPr id="2050" name="Picture 2" descr="Image of an internal page in the DBI Framework Doc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438" y="1324765"/>
              <a:ext cx="3081509" cy="3928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of the cover of the DBI Framework Docu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72" y="1324765"/>
              <a:ext cx="3084863" cy="39470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Slide Number Placeholder 9"/>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85</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6290445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661" y="1544373"/>
            <a:ext cx="907631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of an internal page of the Lessons Learned from the Field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583" y="1270814"/>
            <a:ext cx="3348317" cy="42155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Image of cover page of the Lessons Learned from the Field Doc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270814"/>
            <a:ext cx="3269230" cy="42155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2877" y="5575293"/>
            <a:ext cx="8350624" cy="369332"/>
          </a:xfrm>
          <a:prstGeom prst="rect">
            <a:avLst/>
          </a:prstGeom>
          <a:solidFill>
            <a:schemeClr val="bg1"/>
          </a:solidFill>
          <a:ln>
            <a:noFill/>
          </a:ln>
        </p:spPr>
        <p:txBody>
          <a:bodyPr wrap="square">
            <a:spAutoFit/>
          </a:bodyPr>
          <a:lstStyle/>
          <a:p>
            <a:pPr algn="ctr"/>
            <a:r>
              <a:rPr lang="en-US" dirty="0">
                <a:hlinkClick r:id="rId5"/>
              </a:rPr>
              <a:t>NCII Website Link to Lessons Learned From the Field Document</a:t>
            </a:r>
            <a:endParaRPr lang="en-US" dirty="0"/>
          </a:p>
        </p:txBody>
      </p:sp>
      <p:sp>
        <p:nvSpPr>
          <p:cNvPr id="3" name="Title 2"/>
          <p:cNvSpPr>
            <a:spLocks noGrp="1"/>
          </p:cNvSpPr>
          <p:nvPr>
            <p:ph type="title"/>
          </p:nvPr>
        </p:nvSpPr>
        <p:spPr/>
        <p:txBody>
          <a:bodyPr/>
          <a:lstStyle/>
          <a:p>
            <a:r>
              <a:rPr lang="en-US" sz="3600" dirty="0"/>
              <a:t>Lessons Learned From the Field</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86</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950076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661" y="1544373"/>
            <a:ext cx="907631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of the NCII Webpage about the DBI Training module on secondary interven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257300"/>
            <a:ext cx="5245725" cy="3750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Image of the NCII Webpage with all the DBI training mod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338" y="2397922"/>
            <a:ext cx="4786887" cy="30884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z="3600" dirty="0"/>
              <a:t>DBI Training Series</a:t>
            </a:r>
            <a:r>
              <a:rPr lang="en-US" dirty="0"/>
              <a:t/>
            </a:r>
            <a:br>
              <a:rPr lang="en-US" dirty="0"/>
            </a:br>
            <a:endParaRPr lang="en-US" dirty="0"/>
          </a:p>
        </p:txBody>
      </p:sp>
      <p:sp>
        <p:nvSpPr>
          <p:cNvPr id="2" name="Rectangle 1"/>
          <p:cNvSpPr/>
          <p:nvPr/>
        </p:nvSpPr>
        <p:spPr>
          <a:xfrm>
            <a:off x="878595" y="5577482"/>
            <a:ext cx="7386809" cy="369332"/>
          </a:xfrm>
          <a:prstGeom prst="rect">
            <a:avLst/>
          </a:prstGeom>
          <a:solidFill>
            <a:schemeClr val="bg1"/>
          </a:solidFill>
          <a:ln>
            <a:noFill/>
          </a:ln>
        </p:spPr>
        <p:txBody>
          <a:bodyPr wrap="square">
            <a:spAutoFit/>
          </a:bodyPr>
          <a:lstStyle/>
          <a:p>
            <a:pPr algn="ctr"/>
            <a:r>
              <a:rPr lang="en-US" dirty="0">
                <a:hlinkClick r:id="rId5"/>
              </a:rPr>
              <a:t>NCII Website Link to DBI Training Series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87</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428970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57839"/>
            <a:ext cx="3012256" cy="3852006"/>
          </a:xfrm>
        </p:spPr>
        <p:txBody>
          <a:bodyPr/>
          <a:lstStyle/>
          <a:p>
            <a:r>
              <a:rPr lang="en-US" sz="2200" dirty="0"/>
              <a:t>Academic progress monitoring</a:t>
            </a:r>
          </a:p>
          <a:p>
            <a:r>
              <a:rPr lang="en-US" sz="2200" dirty="0"/>
              <a:t>Academic interventions</a:t>
            </a:r>
          </a:p>
          <a:p>
            <a:r>
              <a:rPr lang="en-US" sz="2200" dirty="0"/>
              <a:t>Behavior progress monitoring </a:t>
            </a:r>
          </a:p>
          <a:p>
            <a:r>
              <a:rPr lang="en-US" sz="2200" dirty="0"/>
              <a:t>Behavior interventions (coming soon)</a:t>
            </a:r>
          </a:p>
        </p:txBody>
      </p:sp>
      <p:sp>
        <p:nvSpPr>
          <p:cNvPr id="3" name="Title 2"/>
          <p:cNvSpPr>
            <a:spLocks noGrp="1"/>
          </p:cNvSpPr>
          <p:nvPr>
            <p:ph type="title"/>
          </p:nvPr>
        </p:nvSpPr>
        <p:spPr/>
        <p:txBody>
          <a:bodyPr/>
          <a:lstStyle/>
          <a:p>
            <a:r>
              <a:rPr lang="en-US" dirty="0"/>
              <a:t>Tools Charts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88</a:t>
            </a:fld>
            <a:endParaRPr lang="en-US" dirty="0">
              <a:solidFill>
                <a:srgbClr val="FFFFFF">
                  <a:lumMod val="75000"/>
                </a:srgbClr>
              </a:solidFill>
              <a:latin typeface="Arial"/>
            </a:endParaRPr>
          </a:p>
        </p:txBody>
      </p:sp>
      <p:pic>
        <p:nvPicPr>
          <p:cNvPr id="5" name="Picture 4" desc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674" y="2208417"/>
            <a:ext cx="4619430" cy="3099722"/>
          </a:xfrm>
          <a:prstGeom prst="rect">
            <a:avLst/>
          </a:prstGeom>
        </p:spPr>
      </p:pic>
    </p:spTree>
    <p:extLst>
      <p:ext uri="{BB962C8B-B14F-4D97-AF65-F5344CB8AC3E}">
        <p14:creationId xmlns:p14="http://schemas.microsoft.com/office/powerpoint/2010/main" val="4284166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of NCII newsletter signup box that appears on the site's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62" y="2055813"/>
            <a:ext cx="3723704" cy="249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a:t>Sign up on our website to receive our newsletter and announcements</a:t>
            </a:r>
          </a:p>
          <a:p>
            <a:r>
              <a:rPr lang="en-US" dirty="0"/>
              <a:t>Follow us on YouTube and Twitter</a:t>
            </a:r>
          </a:p>
          <a:p>
            <a:pPr lvl="1"/>
            <a:r>
              <a:rPr lang="en-US" dirty="0"/>
              <a:t>YouTube Channel: </a:t>
            </a:r>
            <a:r>
              <a:rPr lang="en-US" dirty="0">
                <a:hlinkClick r:id="rId4"/>
              </a:rPr>
              <a:t>National Center on Intensive Intervention</a:t>
            </a:r>
            <a:endParaRPr lang="en-US" dirty="0"/>
          </a:p>
          <a:p>
            <a:pPr lvl="1"/>
            <a:r>
              <a:rPr lang="en-US" dirty="0"/>
              <a:t>Twitter handle: </a:t>
            </a:r>
            <a:r>
              <a:rPr lang="en-US" dirty="0">
                <a:hlinkClick r:id="rId5"/>
              </a:rPr>
              <a:t>@</a:t>
            </a:r>
            <a:r>
              <a:rPr lang="en-US" dirty="0" err="1">
                <a:hlinkClick r:id="rId5"/>
              </a:rPr>
              <a:t>TheNCII</a:t>
            </a:r>
            <a:endParaRPr lang="en-US" dirty="0"/>
          </a:p>
        </p:txBody>
      </p:sp>
      <p:sp>
        <p:nvSpPr>
          <p:cNvPr id="3" name="Title 2"/>
          <p:cNvSpPr>
            <a:spLocks noGrp="1"/>
          </p:cNvSpPr>
          <p:nvPr>
            <p:ph type="title"/>
          </p:nvPr>
        </p:nvSpPr>
        <p:spPr/>
        <p:txBody>
          <a:bodyPr/>
          <a:lstStyle/>
          <a:p>
            <a:r>
              <a:rPr lang="en-US"/>
              <a:t>Connect to NCII</a:t>
            </a:r>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lang="en-US" smtClean="0">
                <a:solidFill>
                  <a:srgbClr val="FFFFFF">
                    <a:lumMod val="75000"/>
                  </a:srgbClr>
                </a:solidFill>
                <a:latin typeface="Arial"/>
              </a:rPr>
              <a:pPr algn="r"/>
              <a:t>89</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64940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797169" y="1913467"/>
            <a:ext cx="6952452" cy="3515880"/>
          </a:xfrm>
        </p:spPr>
        <p:txBody>
          <a:bodyPr>
            <a:normAutofit/>
          </a:bodyPr>
          <a:lstStyle/>
          <a:p>
            <a:pPr eaLnBrk="1" hangingPunct="1">
              <a:lnSpc>
                <a:spcPct val="120000"/>
              </a:lnSpc>
            </a:pPr>
            <a:r>
              <a:rPr lang="en-US" sz="3200" dirty="0"/>
              <a:t>EBI assumes implementation integrity</a:t>
            </a:r>
          </a:p>
          <a:p>
            <a:pPr eaLnBrk="1" hangingPunct="1">
              <a:lnSpc>
                <a:spcPct val="200000"/>
              </a:lnSpc>
            </a:pPr>
            <a:r>
              <a:rPr lang="en-US" sz="3200" dirty="0"/>
              <a:t>Implications</a:t>
            </a:r>
          </a:p>
        </p:txBody>
      </p:sp>
      <p:sp>
        <p:nvSpPr>
          <p:cNvPr id="46082" name="Title 1"/>
          <p:cNvSpPr>
            <a:spLocks noGrp="1"/>
          </p:cNvSpPr>
          <p:nvPr>
            <p:ph type="title"/>
          </p:nvPr>
        </p:nvSpPr>
        <p:spPr>
          <a:xfrm>
            <a:off x="612775" y="723900"/>
            <a:ext cx="8153400" cy="990600"/>
          </a:xfrm>
        </p:spPr>
        <p:txBody>
          <a:bodyPr>
            <a:normAutofit/>
          </a:bodyPr>
          <a:lstStyle/>
          <a:p>
            <a:pPr eaLnBrk="1" hangingPunct="1"/>
            <a:r>
              <a:rPr lang="en-US" dirty="0"/>
              <a:t>Tier 2 and 3:EBI Fine Print II</a:t>
            </a:r>
          </a:p>
        </p:txBody>
      </p:sp>
    </p:spTree>
    <p:extLst>
      <p:ext uri="{BB962C8B-B14F-4D97-AF65-F5344CB8AC3E}">
        <p14:creationId xmlns:p14="http://schemas.microsoft.com/office/powerpoint/2010/main" val="686479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p:cNvSpPr>
            <a:spLocks noGrp="1"/>
          </p:cNvSpPr>
          <p:nvPr>
            <p:ph type="body" sz="quarter" idx="10"/>
          </p:nvPr>
        </p:nvSpPr>
        <p:spPr/>
        <p:txBody>
          <a:bodyPr/>
          <a:lstStyle/>
          <a:p>
            <a:pPr lvl="0"/>
            <a:r>
              <a:rPr lang="en-US" dirty="0"/>
              <a:t>National Center on Intensive Intervention</a:t>
            </a:r>
          </a:p>
          <a:p>
            <a:pPr lvl="0"/>
            <a:r>
              <a:rPr lang="en-US" dirty="0"/>
              <a:t>1000 Thomas Jefferson Street NW</a:t>
            </a:r>
          </a:p>
          <a:p>
            <a:pPr lvl="0"/>
            <a:r>
              <a:rPr lang="en-US" dirty="0"/>
              <a:t>Washington, DC 20007-3835</a:t>
            </a:r>
          </a:p>
          <a:p>
            <a:pPr lvl="0"/>
            <a:endParaRPr lang="en-US" dirty="0"/>
          </a:p>
          <a:p>
            <a:pPr lvl="0"/>
            <a:r>
              <a:rPr lang="en-US" dirty="0"/>
              <a:t>866-577-5787</a:t>
            </a:r>
          </a:p>
          <a:p>
            <a:pPr lvl="0"/>
            <a:endParaRPr lang="en-US" dirty="0"/>
          </a:p>
          <a:p>
            <a:pPr lvl="0"/>
            <a:r>
              <a:rPr lang="en-US" dirty="0"/>
              <a:t>www.intensiveintervention.org</a:t>
            </a:r>
          </a:p>
          <a:p>
            <a:pPr lvl="0"/>
            <a:r>
              <a:rPr lang="en-US" dirty="0"/>
              <a:t>ncii@air.org</a:t>
            </a:r>
          </a:p>
          <a:p>
            <a:pPr lvl="0"/>
            <a:r>
              <a:rPr lang="en-US" dirty="0"/>
              <a:t>@</a:t>
            </a:r>
            <a:r>
              <a:rPr lang="en-US" dirty="0" err="1"/>
              <a:t>TheNCII</a:t>
            </a:r>
            <a:r>
              <a:rPr lang="en-US" dirty="0"/>
              <a:t> </a:t>
            </a:r>
          </a:p>
          <a:p>
            <a:pPr lvl="0"/>
            <a:endParaRPr lang="en-US" dirty="0"/>
          </a:p>
        </p:txBody>
      </p:sp>
      <p:sp>
        <p:nvSpPr>
          <p:cNvPr id="6" name="Slide Number Placeholder 1"/>
          <p:cNvSpPr>
            <a:spLocks noGrp="1"/>
          </p:cNvSpPr>
          <p:nvPr>
            <p:ph type="sldNum" sz="quarter" idx="11"/>
          </p:nvPr>
        </p:nvSpPr>
        <p:spPr/>
        <p:txBody>
          <a:bodyPr/>
          <a:lstStyle/>
          <a:p>
            <a:fld id="{F3477EC8-074D-41C4-94AE-E9EA7CEEA348}" type="slidenum">
              <a:rPr lang="en-US" smtClean="0"/>
              <a:pPr/>
              <a:t>90</a:t>
            </a:fld>
            <a:endParaRPr lang="en-US" dirty="0"/>
          </a:p>
        </p:txBody>
      </p:sp>
      <p:sp>
        <p:nvSpPr>
          <p:cNvPr id="3" name="Title 2" hidden="1"/>
          <p:cNvSpPr>
            <a:spLocks noGrp="1"/>
          </p:cNvSpPr>
          <p:nvPr>
            <p:ph type="title" idx="4294967295"/>
          </p:nvPr>
        </p:nvSpPr>
        <p:spPr>
          <a:xfrm>
            <a:off x="914400" y="3709988"/>
            <a:ext cx="8229600" cy="769937"/>
          </a:xfrm>
          <a:prstGeom prst="rect">
            <a:avLst/>
          </a:prstGeom>
        </p:spPr>
        <p:txBody>
          <a:bodyPr/>
          <a:lstStyle/>
          <a:p>
            <a:r>
              <a:rPr lang="en-US" dirty="0"/>
              <a:t>Contact US</a:t>
            </a:r>
          </a:p>
        </p:txBody>
      </p:sp>
    </p:spTree>
    <p:extLst>
      <p:ext uri="{BB962C8B-B14F-4D97-AF65-F5344CB8AC3E}">
        <p14:creationId xmlns:p14="http://schemas.microsoft.com/office/powerpoint/2010/main" val="39278600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456612" cy="3732737"/>
          </a:xfrm>
        </p:spPr>
        <p:txBody>
          <a:bodyPr/>
          <a:lstStyle/>
          <a:p>
            <a:r>
              <a:rPr lang="en-US" sz="2000" dirty="0"/>
              <a:t>This presentation was produced under the U.S. Department of Education, Office of Special Education Programs, Award No. H326Q110005. Celia Rosenquist serves as the project officer. </a:t>
            </a:r>
          </a:p>
          <a:p>
            <a:pPr>
              <a:spcBef>
                <a:spcPts val="1200"/>
              </a:spcBef>
            </a:pPr>
            <a:r>
              <a:rPr lang="en-US" sz="2000" dirty="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2" name="Title 1"/>
          <p:cNvSpPr>
            <a:spLocks noGrp="1"/>
          </p:cNvSpPr>
          <p:nvPr>
            <p:ph type="title"/>
          </p:nvPr>
        </p:nvSpPr>
        <p:spPr/>
        <p:txBody>
          <a:bodyPr/>
          <a:lstStyle/>
          <a:p>
            <a:r>
              <a:rPr lang="en-US" dirty="0"/>
              <a:t>Disclaimer</a:t>
            </a:r>
          </a:p>
        </p:txBody>
      </p:sp>
      <p:sp>
        <p:nvSpPr>
          <p:cNvPr id="4" name="Slide Number Placeholder 5"/>
          <p:cNvSpPr>
            <a:spLocks noGrp="1"/>
          </p:cNvSpPr>
          <p:nvPr>
            <p:ph type="sldNum" sz="quarter" idx="10"/>
          </p:nvPr>
        </p:nvSpPr>
        <p:spPr/>
        <p:txBody>
          <a:bodyPr/>
          <a:lstStyle/>
          <a:p>
            <a:fld id="{B094D1B2-26D5-48CC-9B16-6583E954EFA6}" type="slidenum">
              <a:rPr lang="en-US" smtClean="0"/>
              <a:t>91</a:t>
            </a:fld>
            <a:endParaRPr lang="en-US" dirty="0"/>
          </a:p>
        </p:txBody>
      </p:sp>
    </p:spTree>
    <p:extLst>
      <p:ext uri="{BB962C8B-B14F-4D97-AF65-F5344CB8AC3E}">
        <p14:creationId xmlns:p14="http://schemas.microsoft.com/office/powerpoint/2010/main" val="3629798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spcBef>
                <a:spcPts val="0"/>
              </a:spcBef>
            </a:pPr>
            <a:r>
              <a:rPr lang="en-US" dirty="0" err="1"/>
              <a:t>Chafouleas</a:t>
            </a:r>
            <a:r>
              <a:rPr lang="en-US" dirty="0"/>
              <a:t>, S. M. (2011). </a:t>
            </a:r>
            <a:r>
              <a:rPr lang="en-US" i="1" dirty="0"/>
              <a:t>V2.1 DBR: Use in assessment of student behavior </a:t>
            </a:r>
            <a:r>
              <a:rPr lang="en-US" dirty="0"/>
              <a:t>[Slides]. Storrs, CT: University of Connecticut. Retrieved from http://www/</a:t>
            </a:r>
            <a:r>
              <a:rPr lang="en-US" dirty="0" err="1"/>
              <a:t>directbehaviorratings.com</a:t>
            </a:r>
            <a:r>
              <a:rPr lang="en-US" dirty="0"/>
              <a:t>/</a:t>
            </a:r>
            <a:r>
              <a:rPr lang="en-US" dirty="0" err="1"/>
              <a:t>cms</a:t>
            </a:r>
            <a:r>
              <a:rPr lang="en-US" dirty="0"/>
              <a:t>/files/</a:t>
            </a:r>
            <a:r>
              <a:rPr lang="en-US" dirty="0" err="1"/>
              <a:t>pdf</a:t>
            </a:r>
            <a:r>
              <a:rPr lang="en-US" dirty="0"/>
              <a:t>/</a:t>
            </a:r>
            <a:r>
              <a:rPr lang="en-US" dirty="0" err="1"/>
              <a:t>dbr_for_assessment.pdf</a:t>
            </a:r>
            <a:endParaRPr lang="en-US" dirty="0"/>
          </a:p>
          <a:p>
            <a:pPr>
              <a:spcBef>
                <a:spcPts val="400"/>
              </a:spcBef>
            </a:pPr>
            <a:r>
              <a:rPr lang="en-US" dirty="0" err="1"/>
              <a:t>Chafouleas</a:t>
            </a:r>
            <a:r>
              <a:rPr lang="en-US" dirty="0"/>
              <a:t>, S. M., Riley-Tillman, C., &amp; Christ, T. J. (2010). </a:t>
            </a:r>
            <a:r>
              <a:rPr lang="en-US" i="1" dirty="0"/>
              <a:t>V1.3 DBR standard form – fill-in behaviors</a:t>
            </a:r>
            <a:r>
              <a:rPr lang="en-US" dirty="0"/>
              <a:t>. Storrs, CT: University of Connecticut. Retrieved from http://</a:t>
            </a:r>
            <a:r>
              <a:rPr lang="en-US" dirty="0" err="1"/>
              <a:t>www.directbehaviorratings.org</a:t>
            </a:r>
            <a:r>
              <a:rPr lang="en-US" dirty="0"/>
              <a:t>/</a:t>
            </a:r>
            <a:r>
              <a:rPr lang="en-US" dirty="0" err="1"/>
              <a:t>cms</a:t>
            </a:r>
            <a:r>
              <a:rPr lang="en-US" dirty="0"/>
              <a:t>/files/</a:t>
            </a:r>
            <a:r>
              <a:rPr lang="en-US" dirty="0" err="1"/>
              <a:t>pdf</a:t>
            </a:r>
            <a:r>
              <a:rPr lang="en-US" dirty="0"/>
              <a:t>/V%201.3%20DBR%20Standard%20Form%20-%20Fill-in%20Behaviors.pdf</a:t>
            </a:r>
          </a:p>
          <a:p>
            <a:pPr>
              <a:spcBef>
                <a:spcPts val="400"/>
              </a:spcBef>
            </a:pPr>
            <a:r>
              <a:rPr lang="en-US" dirty="0" err="1"/>
              <a:t>Chafouleas</a:t>
            </a:r>
            <a:r>
              <a:rPr lang="en-US" dirty="0"/>
              <a:t>, S. M., Riley-Tillman, C., Christ, T. J., &amp; </a:t>
            </a:r>
            <a:r>
              <a:rPr lang="en-US" dirty="0" err="1"/>
              <a:t>Sugai</a:t>
            </a:r>
            <a:r>
              <a:rPr lang="en-US" dirty="0"/>
              <a:t>, G. (2009). </a:t>
            </a:r>
            <a:r>
              <a:rPr lang="en-US" i="1" dirty="0"/>
              <a:t>V1.4 DBR standard form</a:t>
            </a:r>
            <a:r>
              <a:rPr lang="en-US" dirty="0"/>
              <a:t>. Storrs, CT: University of Connecticut. Retrieved from http://</a:t>
            </a:r>
            <a:r>
              <a:rPr lang="en-US" dirty="0" err="1"/>
              <a:t>www.directbehaviorratings.com</a:t>
            </a:r>
            <a:r>
              <a:rPr lang="en-US" dirty="0"/>
              <a:t>/</a:t>
            </a:r>
            <a:r>
              <a:rPr lang="en-US" dirty="0" err="1"/>
              <a:t>cms</a:t>
            </a:r>
            <a:r>
              <a:rPr lang="en-US" dirty="0"/>
              <a:t>/files/</a:t>
            </a:r>
            <a:r>
              <a:rPr lang="en-US" dirty="0" err="1"/>
              <a:t>pdf</a:t>
            </a:r>
            <a:r>
              <a:rPr lang="en-US" dirty="0"/>
              <a:t>/V%201.4%20DBR%20Standard%20Form%20with%203%20Standard%20Behaviors.pdf </a:t>
            </a:r>
          </a:p>
          <a:p>
            <a:endParaRPr lang="en-US" dirty="0"/>
          </a:p>
        </p:txBody>
      </p:sp>
      <p:sp>
        <p:nvSpPr>
          <p:cNvPr id="3" name="Title 2"/>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92</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548037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Cooper, J. O., Heron, T. E., &amp; </a:t>
            </a:r>
            <a:r>
              <a:rPr lang="en-US" dirty="0" err="1"/>
              <a:t>Heward</a:t>
            </a:r>
            <a:r>
              <a:rPr lang="en-US" dirty="0"/>
              <a:t>, W. L. (2007). </a:t>
            </a:r>
            <a:r>
              <a:rPr lang="en-US" i="1" dirty="0"/>
              <a:t>Applied behavior analysis</a:t>
            </a:r>
            <a:r>
              <a:rPr lang="en-US" dirty="0"/>
              <a:t> (2nd ed.). Upper Saddle River, NJ: Pearson.</a:t>
            </a:r>
          </a:p>
          <a:p>
            <a:pPr>
              <a:spcBef>
                <a:spcPts val="300"/>
              </a:spcBef>
            </a:pPr>
            <a:r>
              <a:rPr lang="en-US" dirty="0"/>
              <a:t>National Center on Intensive Intervention. (2013a). </a:t>
            </a:r>
            <a:r>
              <a:rPr lang="en-US" i="1" dirty="0"/>
              <a:t>Data-based individualization: A framework for intensive intervention. </a:t>
            </a:r>
            <a:r>
              <a:rPr lang="en-US" dirty="0"/>
              <a:t>Washington, DC: Office of Special Education, U.S. Department of Education. Retrieved from http://</a:t>
            </a:r>
            <a:r>
              <a:rPr lang="en-US" dirty="0" err="1"/>
              <a:t>www.intensiveintervention.org</a:t>
            </a:r>
            <a:r>
              <a:rPr lang="en-US" dirty="0"/>
              <a:t>/resource/data-based-individualization-framework-intensive-intervention </a:t>
            </a:r>
          </a:p>
          <a:p>
            <a:pPr>
              <a:spcBef>
                <a:spcPts val="300"/>
              </a:spcBef>
            </a:pPr>
            <a:r>
              <a:rPr lang="en-US" dirty="0"/>
              <a:t>National Center on Intensive Intervention. (2013b). </a:t>
            </a:r>
            <a:r>
              <a:rPr lang="en-US" i="1" dirty="0"/>
              <a:t>Introduction to data-based individualization (DBI): Considerations for Implementation in academics and behavior.</a:t>
            </a:r>
            <a:r>
              <a:rPr lang="en-US" dirty="0"/>
              <a:t> Washington, DC: U.S. Department of Education, Office of Special Education Programs, National Center on </a:t>
            </a:r>
            <a:r>
              <a:rPr lang="en-US" spc="-20" dirty="0"/>
              <a:t>Intensive Intervention. Retrieved from </a:t>
            </a:r>
            <a:r>
              <a:rPr lang="en-US" dirty="0"/>
              <a:t>http://</a:t>
            </a:r>
            <a:r>
              <a:rPr lang="en-US" dirty="0" err="1"/>
              <a:t>www.intensiveintervention.org</a:t>
            </a:r>
            <a:r>
              <a:rPr lang="en-US" dirty="0"/>
              <a:t>/resource/introduction-data-based-individualization</a:t>
            </a:r>
          </a:p>
          <a:p>
            <a:endParaRPr lang="en-US" dirty="0"/>
          </a:p>
        </p:txBody>
      </p:sp>
      <p:sp>
        <p:nvSpPr>
          <p:cNvPr id="3" name="Title 2"/>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latin typeface="Arial"/>
              </a:rPr>
              <a:pPr algn="r"/>
              <a:t>93</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955526989"/>
      </p:ext>
    </p:extLst>
  </p:cSld>
  <p:clrMapOvr>
    <a:masterClrMapping/>
  </p:clrMapOvr>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15055</TotalTime>
  <Words>6123</Words>
  <Application>Microsoft Macintosh PowerPoint</Application>
  <PresentationFormat>On-screen Show (4:3)</PresentationFormat>
  <Paragraphs>693</Paragraphs>
  <Slides>93</Slides>
  <Notes>45</Notes>
  <HiddenSlides>34</HiddenSlides>
  <MMClips>0</MMClips>
  <ScaleCrop>false</ScaleCrop>
  <HeadingPairs>
    <vt:vector size="4" baseType="variant">
      <vt:variant>
        <vt:lpstr>Theme</vt:lpstr>
      </vt:variant>
      <vt:variant>
        <vt:i4>4</vt:i4>
      </vt:variant>
      <vt:variant>
        <vt:lpstr>Slide Titles</vt:lpstr>
      </vt:variant>
      <vt:variant>
        <vt:i4>93</vt:i4>
      </vt:variant>
    </vt:vector>
  </HeadingPairs>
  <TitlesOfParts>
    <vt:vector size="97" baseType="lpstr">
      <vt:lpstr>Divider Master</vt:lpstr>
      <vt:lpstr>Basic</vt:lpstr>
      <vt:lpstr>Title</vt:lpstr>
      <vt:lpstr>Contact</vt:lpstr>
      <vt:lpstr>Implementing Intensive Intervention:</vt:lpstr>
      <vt:lpstr>Agenda </vt:lpstr>
      <vt:lpstr>The Current Dilemma for Educational Professionals</vt:lpstr>
      <vt:lpstr>The Current Dilemma For Educational Professionals</vt:lpstr>
      <vt:lpstr>Selecting Interventions Quickly:  “The Reasonable Hypothesis" </vt:lpstr>
      <vt:lpstr>What are Evidence Based Interventions (EBI) in Schools? </vt:lpstr>
      <vt:lpstr>Tier 2 and 3: EBI Fine Print I</vt:lpstr>
      <vt:lpstr>Tier 2 and 3: EBI Fine Print III</vt:lpstr>
      <vt:lpstr>Tier 2 and 3:EBI Fine Print II</vt:lpstr>
      <vt:lpstr>Implications of the Fine Print</vt:lpstr>
      <vt:lpstr>General Goal of Intervention Selection</vt:lpstr>
      <vt:lpstr>National Center on  Intensive Intervention</vt:lpstr>
      <vt:lpstr>National Center on  Intensive Intervention  </vt:lpstr>
      <vt:lpstr>NCII’s Approach </vt:lpstr>
      <vt:lpstr>NCII’s Approach </vt:lpstr>
      <vt:lpstr>Five DBI Steps</vt:lpstr>
      <vt:lpstr>Key Elements </vt:lpstr>
      <vt:lpstr>DBI Steps: Start With Secondary Intervention</vt:lpstr>
      <vt:lpstr>Before We Begin DBI</vt:lpstr>
      <vt:lpstr>What Are Secondary Interventions?</vt:lpstr>
      <vt:lpstr>Key Questions About the  Secondary Intervention</vt:lpstr>
      <vt:lpstr>Thinking About Intervention  Levels or Tiers </vt:lpstr>
      <vt:lpstr>Why Start With a Standardized,  Evidence-based Program?</vt:lpstr>
      <vt:lpstr>NCII’s Intervention Tools Chart Provides Reviews of Secondary Intervention Programs</vt:lpstr>
      <vt:lpstr>Can I Still Implement DBI If I Do Not Have a Complete Menu of Standardized Programs?</vt:lpstr>
      <vt:lpstr>Bringing It Together:  The Integrated Relationship Between Academics and Behavior</vt:lpstr>
      <vt:lpstr>Academic and Behavioral Interventions</vt:lpstr>
      <vt:lpstr>Academic and Behavior Intervention</vt:lpstr>
      <vt:lpstr>Students With Disabilities</vt:lpstr>
      <vt:lpstr>Students With Disabilities</vt:lpstr>
      <vt:lpstr>Context </vt:lpstr>
      <vt:lpstr>Integrated Relationship</vt:lpstr>
      <vt:lpstr>Intensification for Behavior and Academics </vt:lpstr>
      <vt:lpstr>Our approach to intensive intervention is Data-Based Individualization</vt:lpstr>
      <vt:lpstr>What Can We Learn From Research About Intensive Intervention?</vt:lpstr>
      <vt:lpstr>How Can We Intensify Interventions? </vt:lpstr>
      <vt:lpstr>Handout: Intensive Intervention Practice Categories Checklist</vt:lpstr>
      <vt:lpstr>Intervention Adaptation: Quantitative Changes </vt:lpstr>
      <vt:lpstr>Intervention Adaptation: Qualitative Changes </vt:lpstr>
      <vt:lpstr>Intensification Example: Tier 2 Intervention Academics and Behavior</vt:lpstr>
      <vt:lpstr>Tier 2 Progress Monitoring:  Jenna’s Data </vt:lpstr>
      <vt:lpstr>Next Steps: Individualized Assessment-Based Intervention</vt:lpstr>
      <vt:lpstr>Assessment Results and  Intensification Strategies: Behavior </vt:lpstr>
      <vt:lpstr>Assessment Results and  Intensification Strategies: Academics </vt:lpstr>
      <vt:lpstr>Iterative Process: Assessment, Adaptation, Progress Monitor</vt:lpstr>
      <vt:lpstr>DBI Case Studies: Integrating Academics and Behavior for Students With Intensive Needs</vt:lpstr>
      <vt:lpstr>Intensive Intervention: Behavior Case Study  </vt:lpstr>
      <vt:lpstr>Behavior Case Study: Robert</vt:lpstr>
      <vt:lpstr>Intervention History: Robert </vt:lpstr>
      <vt:lpstr>CICO and DBI</vt:lpstr>
      <vt:lpstr>CICO Process: Robert </vt:lpstr>
      <vt:lpstr>CICO: Robert </vt:lpstr>
      <vt:lpstr>What Do The Data Tell Us? </vt:lpstr>
      <vt:lpstr>Next Steps</vt:lpstr>
      <vt:lpstr>Intervention Adaptation </vt:lpstr>
      <vt:lpstr>What Do the Data Tell Us? </vt:lpstr>
      <vt:lpstr>Next Steps</vt:lpstr>
      <vt:lpstr>Functional Assessment Results</vt:lpstr>
      <vt:lpstr>FBA-Based Intervention</vt:lpstr>
      <vt:lpstr>What Do the Data Tell Us? </vt:lpstr>
      <vt:lpstr>Robert’s ODR Data </vt:lpstr>
      <vt:lpstr>DBI</vt:lpstr>
      <vt:lpstr>DBI</vt:lpstr>
      <vt:lpstr>In Summary </vt:lpstr>
      <vt:lpstr>Intensive Intervention: Integrating Behavior and Academics </vt:lpstr>
      <vt:lpstr>Academics and Behavior: Lindsay </vt:lpstr>
      <vt:lpstr>Lindsay’s Scores:  Baseline Data FAST Math </vt:lpstr>
      <vt:lpstr>DBI for Lindsay</vt:lpstr>
      <vt:lpstr>DBI for Lindsay</vt:lpstr>
      <vt:lpstr>Lindsay’s Current Performance </vt:lpstr>
      <vt:lpstr>Intervention Adaptation </vt:lpstr>
      <vt:lpstr>What Do the Data Tell Us?</vt:lpstr>
      <vt:lpstr>Next Steps</vt:lpstr>
      <vt:lpstr>Intervention Adaptation: Behavior</vt:lpstr>
      <vt:lpstr>Intervention Adaptation: Academics </vt:lpstr>
      <vt:lpstr>Lindsay’s Self-Regulation</vt:lpstr>
      <vt:lpstr>What Do the Data Tell Us?</vt:lpstr>
      <vt:lpstr>Lindsay’s Case </vt:lpstr>
      <vt:lpstr>In Summary </vt:lpstr>
      <vt:lpstr>NCII Behavior Resources  to Support Implementation</vt:lpstr>
      <vt:lpstr>Find Out What NCII Has to Offer</vt:lpstr>
      <vt:lpstr>Webinars </vt:lpstr>
      <vt:lpstr>Tools Charts</vt:lpstr>
      <vt:lpstr>DBI Training Series </vt:lpstr>
      <vt:lpstr>DBI Framework Document </vt:lpstr>
      <vt:lpstr>Lessons Learned From the Field </vt:lpstr>
      <vt:lpstr>DBI Training Series </vt:lpstr>
      <vt:lpstr>Tools Charts</vt:lpstr>
      <vt:lpstr>Connect to NCII</vt:lpstr>
      <vt:lpstr>Contact US</vt:lpstr>
      <vt:lpstr>Disclaimer</vt:lpstr>
      <vt:lpstr>References</vt:lpstr>
      <vt:lpstr>References</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APBS title</dc:title>
  <dc:creator>Sarah Arden</dc:creator>
  <cp:lastModifiedBy>Sarah Benz</cp:lastModifiedBy>
  <cp:revision>178</cp:revision>
  <cp:lastPrinted>2016-03-08T16:43:42Z</cp:lastPrinted>
  <dcterms:created xsi:type="dcterms:W3CDTF">2016-02-19T16:59:27Z</dcterms:created>
  <dcterms:modified xsi:type="dcterms:W3CDTF">2018-04-23T14:52:58Z</dcterms:modified>
</cp:coreProperties>
</file>