
<file path=[Content_Types].xml><?xml version="1.0" encoding="utf-8"?>
<Types xmlns="http://schemas.openxmlformats.org/package/2006/content-types">
  <Default Extension="xml" ContentType="application/xml"/>
  <Default Extension="gif" ContentType="image/gif"/>
  <Default Extension="jpeg" ContentType="image/jpeg"/>
  <Default Extension="jpg" ContentType="image/jpeg"/>
  <Default Extension="emf" ContentType="image/x-emf"/>
  <Default Extension="rels" ContentType="application/vnd.openxmlformats-package.relationships+xml"/>
  <Default Extension="wdp" ContentType="image/vnd.ms-photo"/>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9" r:id="rId1"/>
  </p:sldMasterIdLst>
  <p:notesMasterIdLst>
    <p:notesMasterId r:id="rId88"/>
  </p:notesMasterIdLst>
  <p:sldIdLst>
    <p:sldId id="780" r:id="rId2"/>
    <p:sldId id="781" r:id="rId3"/>
    <p:sldId id="837" r:id="rId4"/>
    <p:sldId id="838" r:id="rId5"/>
    <p:sldId id="839" r:id="rId6"/>
    <p:sldId id="840" r:id="rId7"/>
    <p:sldId id="841" r:id="rId8"/>
    <p:sldId id="842" r:id="rId9"/>
    <p:sldId id="843" r:id="rId10"/>
    <p:sldId id="788" r:id="rId11"/>
    <p:sldId id="789" r:id="rId12"/>
    <p:sldId id="790" r:id="rId13"/>
    <p:sldId id="791" r:id="rId14"/>
    <p:sldId id="792" r:id="rId15"/>
    <p:sldId id="793" r:id="rId16"/>
    <p:sldId id="794" r:id="rId17"/>
    <p:sldId id="853" r:id="rId18"/>
    <p:sldId id="795" r:id="rId19"/>
    <p:sldId id="796" r:id="rId20"/>
    <p:sldId id="797" r:id="rId21"/>
    <p:sldId id="804" r:id="rId22"/>
    <p:sldId id="844" r:id="rId23"/>
    <p:sldId id="845" r:id="rId24"/>
    <p:sldId id="850" r:id="rId25"/>
    <p:sldId id="852" r:id="rId26"/>
    <p:sldId id="851" r:id="rId27"/>
    <p:sldId id="847" r:id="rId28"/>
    <p:sldId id="849" r:id="rId29"/>
    <p:sldId id="846" r:id="rId30"/>
    <p:sldId id="798" r:id="rId31"/>
    <p:sldId id="799" r:id="rId32"/>
    <p:sldId id="800" r:id="rId33"/>
    <p:sldId id="801" r:id="rId34"/>
    <p:sldId id="867" r:id="rId35"/>
    <p:sldId id="854" r:id="rId36"/>
    <p:sldId id="808" r:id="rId37"/>
    <p:sldId id="689" r:id="rId38"/>
    <p:sldId id="749" r:id="rId39"/>
    <p:sldId id="732" r:id="rId40"/>
    <p:sldId id="684" r:id="rId41"/>
    <p:sldId id="870" r:id="rId42"/>
    <p:sldId id="802" r:id="rId43"/>
    <p:sldId id="809" r:id="rId44"/>
    <p:sldId id="693" r:id="rId45"/>
    <p:sldId id="803" r:id="rId46"/>
    <p:sldId id="735" r:id="rId47"/>
    <p:sldId id="736" r:id="rId48"/>
    <p:sldId id="855" r:id="rId49"/>
    <p:sldId id="812" r:id="rId50"/>
    <p:sldId id="813" r:id="rId51"/>
    <p:sldId id="814" r:id="rId52"/>
    <p:sldId id="816" r:id="rId53"/>
    <p:sldId id="699" r:id="rId54"/>
    <p:sldId id="856" r:id="rId55"/>
    <p:sldId id="818" r:id="rId56"/>
    <p:sldId id="857" r:id="rId57"/>
    <p:sldId id="858" r:id="rId58"/>
    <p:sldId id="709" r:id="rId59"/>
    <p:sldId id="859" r:id="rId60"/>
    <p:sldId id="819" r:id="rId61"/>
    <p:sldId id="760" r:id="rId62"/>
    <p:sldId id="821" r:id="rId63"/>
    <p:sldId id="822" r:id="rId64"/>
    <p:sldId id="824" r:id="rId65"/>
    <p:sldId id="820" r:id="rId66"/>
    <p:sldId id="825" r:id="rId67"/>
    <p:sldId id="826" r:id="rId68"/>
    <p:sldId id="860" r:id="rId69"/>
    <p:sldId id="829" r:id="rId70"/>
    <p:sldId id="861" r:id="rId71"/>
    <p:sldId id="649" r:id="rId72"/>
    <p:sldId id="827" r:id="rId73"/>
    <p:sldId id="828" r:id="rId74"/>
    <p:sldId id="724" r:id="rId75"/>
    <p:sldId id="862" r:id="rId76"/>
    <p:sldId id="834" r:id="rId77"/>
    <p:sldId id="832" r:id="rId78"/>
    <p:sldId id="833" r:id="rId79"/>
    <p:sldId id="865" r:id="rId80"/>
    <p:sldId id="863" r:id="rId81"/>
    <p:sldId id="864" r:id="rId82"/>
    <p:sldId id="770" r:id="rId83"/>
    <p:sldId id="657" r:id="rId84"/>
    <p:sldId id="866" r:id="rId85"/>
    <p:sldId id="868" r:id="rId86"/>
    <p:sldId id="869" r:id="rId8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and Overview" id="{F9F45277-5C87-6F4B-ADFF-C9AE6E95D5F1}">
          <p14:sldIdLst>
            <p14:sldId id="780"/>
            <p14:sldId id="781"/>
            <p14:sldId id="837"/>
            <p14:sldId id="838"/>
            <p14:sldId id="839"/>
            <p14:sldId id="840"/>
            <p14:sldId id="841"/>
            <p14:sldId id="842"/>
            <p14:sldId id="843"/>
            <p14:sldId id="788"/>
            <p14:sldId id="789"/>
            <p14:sldId id="790"/>
            <p14:sldId id="791"/>
            <p14:sldId id="792"/>
            <p14:sldId id="793"/>
            <p14:sldId id="794"/>
            <p14:sldId id="853"/>
            <p14:sldId id="795"/>
            <p14:sldId id="796"/>
            <p14:sldId id="797"/>
            <p14:sldId id="804"/>
            <p14:sldId id="844"/>
            <p14:sldId id="845"/>
            <p14:sldId id="850"/>
            <p14:sldId id="852"/>
            <p14:sldId id="851"/>
            <p14:sldId id="847"/>
            <p14:sldId id="849"/>
            <p14:sldId id="846"/>
            <p14:sldId id="798"/>
            <p14:sldId id="799"/>
            <p14:sldId id="800"/>
          </p14:sldIdLst>
        </p14:section>
        <p14:section name="How" id="{5E052E27-AAA3-304B-85B6-A520DDB61D34}">
          <p14:sldIdLst>
            <p14:sldId id="801"/>
            <p14:sldId id="867"/>
            <p14:sldId id="854"/>
            <p14:sldId id="808"/>
            <p14:sldId id="689"/>
            <p14:sldId id="749"/>
            <p14:sldId id="732"/>
            <p14:sldId id="684"/>
            <p14:sldId id="870"/>
            <p14:sldId id="802"/>
            <p14:sldId id="809"/>
            <p14:sldId id="693"/>
            <p14:sldId id="803"/>
            <p14:sldId id="735"/>
            <p14:sldId id="736"/>
            <p14:sldId id="855"/>
            <p14:sldId id="812"/>
            <p14:sldId id="813"/>
            <p14:sldId id="814"/>
            <p14:sldId id="816"/>
            <p14:sldId id="699"/>
            <p14:sldId id="856"/>
            <p14:sldId id="818"/>
            <p14:sldId id="857"/>
            <p14:sldId id="858"/>
            <p14:sldId id="709"/>
            <p14:sldId id="859"/>
            <p14:sldId id="819"/>
            <p14:sldId id="760"/>
            <p14:sldId id="821"/>
            <p14:sldId id="822"/>
            <p14:sldId id="824"/>
            <p14:sldId id="820"/>
            <p14:sldId id="825"/>
            <p14:sldId id="826"/>
            <p14:sldId id="860"/>
            <p14:sldId id="829"/>
            <p14:sldId id="861"/>
            <p14:sldId id="649"/>
            <p14:sldId id="827"/>
            <p14:sldId id="828"/>
            <p14:sldId id="724"/>
            <p14:sldId id="862"/>
            <p14:sldId id="834"/>
            <p14:sldId id="832"/>
            <p14:sldId id="833"/>
            <p14:sldId id="865"/>
            <p14:sldId id="863"/>
            <p14:sldId id="864"/>
            <p14:sldId id="770"/>
            <p14:sldId id="657"/>
            <p14:sldId id="866"/>
            <p14:sldId id="868"/>
            <p14:sldId id="86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hiddenSlides="1"/>
  <p:clrMru>
    <a:srgbClr val="8EB4E3"/>
    <a:srgbClr val="FF6666"/>
    <a:srgbClr val="FF3333"/>
    <a:srgbClr val="33CC00"/>
    <a:srgbClr val="339900"/>
    <a:srgbClr val="FFFF00"/>
    <a:srgbClr val="66FFCC"/>
    <a:srgbClr val="FFFF66"/>
    <a:srgbClr val="2288D7"/>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89" autoAdjust="0"/>
    <p:restoredTop sz="91071" autoAdjust="0"/>
  </p:normalViewPr>
  <p:slideViewPr>
    <p:cSldViewPr>
      <p:cViewPr>
        <p:scale>
          <a:sx n="125" d="100"/>
          <a:sy n="125" d="100"/>
        </p:scale>
        <p:origin x="-288" y="496"/>
      </p:cViewPr>
      <p:guideLst>
        <p:guide orient="horz" pos="2160"/>
        <p:guide pos="2880"/>
      </p:guideLst>
    </p:cSldViewPr>
  </p:slideViewPr>
  <p:notesTextViewPr>
    <p:cViewPr>
      <p:scale>
        <a:sx n="100" d="100"/>
        <a:sy n="100" d="100"/>
      </p:scale>
      <p:origin x="0" y="0"/>
    </p:cViewPr>
  </p:notesTextViewPr>
  <p:sorterViewPr>
    <p:cViewPr>
      <p:scale>
        <a:sx n="180" d="100"/>
        <a:sy n="180" d="100"/>
      </p:scale>
      <p:origin x="0" y="4784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presProps" Target="presProps.xml"/><Relationship Id="rId91" Type="http://schemas.openxmlformats.org/officeDocument/2006/relationships/viewProps" Target="viewProps.xml"/><Relationship Id="rId92" Type="http://schemas.openxmlformats.org/officeDocument/2006/relationships/theme" Target="theme/theme1.xml"/><Relationship Id="rId93"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notesMaster" Target="notesMasters/notesMaster1.xml"/><Relationship Id="rId89"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58F824-4F2E-411C-8A64-522CF58847E9}" type="datetimeFigureOut">
              <a:rPr lang="en-US" smtClean="0"/>
              <a:pPr/>
              <a:t>2/22/16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422465-4820-40BF-B1A6-404007A124E9}" type="slidenum">
              <a:rPr lang="en-US" smtClean="0"/>
              <a:pPr/>
              <a:t>‹#›</a:t>
            </a:fld>
            <a:endParaRPr lang="en-US"/>
          </a:p>
        </p:txBody>
      </p:sp>
    </p:spTree>
    <p:extLst>
      <p:ext uri="{BB962C8B-B14F-4D97-AF65-F5344CB8AC3E}">
        <p14:creationId xmlns:p14="http://schemas.microsoft.com/office/powerpoint/2010/main" val="2956843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Intervention Review Process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presentation will </a:t>
            </a:r>
            <a:r>
              <a:rPr lang="en-US" sz="1200" kern="1200" smtClean="0">
                <a:solidFill>
                  <a:schemeClr val="tx1"/>
                </a:solidFill>
                <a:effectLst/>
                <a:latin typeface="+mn-lt"/>
                <a:ea typeface="+mn-ea"/>
                <a:cs typeface="+mn-cs"/>
              </a:rPr>
              <a:t>lead participants through </a:t>
            </a:r>
            <a:r>
              <a:rPr lang="en-US" sz="1200" kern="1200" dirty="0" smtClean="0">
                <a:solidFill>
                  <a:schemeClr val="tx1"/>
                </a:solidFill>
                <a:effectLst/>
                <a:latin typeface="+mn-lt"/>
                <a:ea typeface="+mn-ea"/>
                <a:cs typeface="+mn-cs"/>
              </a:rPr>
              <a:t>the nuts and bolts of meetings to look at the effectiveness of interventions.  The presentation will look at ways that staff can work together to reduce curricular chaos for students through wise data based decision making.  Decision rules will be discussed and how they help to standardize the intervention process for staff and students alike.   </a:t>
            </a:r>
          </a:p>
          <a:p>
            <a:endParaRPr lang="en-US" dirty="0"/>
          </a:p>
        </p:txBody>
      </p:sp>
      <p:sp>
        <p:nvSpPr>
          <p:cNvPr id="4" name="Slide Number Placeholder 3"/>
          <p:cNvSpPr>
            <a:spLocks noGrp="1"/>
          </p:cNvSpPr>
          <p:nvPr>
            <p:ph type="sldNum" sz="quarter" idx="10"/>
          </p:nvPr>
        </p:nvSpPr>
        <p:spPr/>
        <p:txBody>
          <a:bodyPr/>
          <a:lstStyle/>
          <a:p>
            <a:fld id="{4F422465-4820-40BF-B1A6-404007A124E9}" type="slidenum">
              <a:rPr lang="en-US" smtClean="0"/>
              <a:pPr/>
              <a:t>1</a:t>
            </a:fld>
            <a:endParaRPr lang="en-US"/>
          </a:p>
        </p:txBody>
      </p:sp>
    </p:spTree>
    <p:extLst>
      <p:ext uri="{BB962C8B-B14F-4D97-AF65-F5344CB8AC3E}">
        <p14:creationId xmlns:p14="http://schemas.microsoft.com/office/powerpoint/2010/main" val="1028842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pPr eaLnBrk="1" hangingPunct="1">
              <a:spcBef>
                <a:spcPct val="0"/>
              </a:spcBef>
            </a:pPr>
            <a:endParaRPr lang="en-US" altLang="en-US" b="1" dirty="0" smtClean="0">
              <a:latin typeface="Calibri" pitchFamily="34" charset="0"/>
              <a:ea typeface="ＭＳ Ｐゴシック" pitchFamily="34" charset="-128"/>
            </a:endParaRPr>
          </a:p>
        </p:txBody>
      </p:sp>
      <p:sp>
        <p:nvSpPr>
          <p:cNvPr id="11162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27868" indent="-279949" eaLnBrk="0" hangingPunct="0">
              <a:defRPr sz="2400">
                <a:solidFill>
                  <a:schemeClr val="tx1"/>
                </a:solidFill>
                <a:latin typeface="Arial" charset="0"/>
                <a:ea typeface="ＭＳ Ｐゴシック" pitchFamily="34" charset="-128"/>
              </a:defRPr>
            </a:lvl2pPr>
            <a:lvl3pPr marL="1119797" indent="-223959" eaLnBrk="0" hangingPunct="0">
              <a:defRPr sz="2400">
                <a:solidFill>
                  <a:schemeClr val="tx1"/>
                </a:solidFill>
                <a:latin typeface="Arial" charset="0"/>
                <a:ea typeface="ＭＳ Ｐゴシック" pitchFamily="34" charset="-128"/>
              </a:defRPr>
            </a:lvl3pPr>
            <a:lvl4pPr marL="1567716" indent="-223959" eaLnBrk="0" hangingPunct="0">
              <a:defRPr sz="2400">
                <a:solidFill>
                  <a:schemeClr val="tx1"/>
                </a:solidFill>
                <a:latin typeface="Arial" charset="0"/>
                <a:ea typeface="ＭＳ Ｐゴシック" pitchFamily="34" charset="-128"/>
              </a:defRPr>
            </a:lvl4pPr>
            <a:lvl5pPr marL="2015635" indent="-223959" eaLnBrk="0" hangingPunct="0">
              <a:defRPr sz="2400">
                <a:solidFill>
                  <a:schemeClr val="tx1"/>
                </a:solidFill>
                <a:latin typeface="Arial" charset="0"/>
                <a:ea typeface="ＭＳ Ｐゴシック" pitchFamily="34" charset="-128"/>
              </a:defRPr>
            </a:lvl5pPr>
            <a:lvl6pPr marL="2463554" indent="-223959" eaLnBrk="0" fontAlgn="base" hangingPunct="0">
              <a:spcBef>
                <a:spcPct val="0"/>
              </a:spcBef>
              <a:spcAft>
                <a:spcPct val="0"/>
              </a:spcAft>
              <a:defRPr sz="2400">
                <a:solidFill>
                  <a:schemeClr val="tx1"/>
                </a:solidFill>
                <a:latin typeface="Arial" charset="0"/>
                <a:ea typeface="ＭＳ Ｐゴシック" pitchFamily="34" charset="-128"/>
              </a:defRPr>
            </a:lvl6pPr>
            <a:lvl7pPr marL="2911472" indent="-223959" eaLnBrk="0" fontAlgn="base" hangingPunct="0">
              <a:spcBef>
                <a:spcPct val="0"/>
              </a:spcBef>
              <a:spcAft>
                <a:spcPct val="0"/>
              </a:spcAft>
              <a:defRPr sz="2400">
                <a:solidFill>
                  <a:schemeClr val="tx1"/>
                </a:solidFill>
                <a:latin typeface="Arial" charset="0"/>
                <a:ea typeface="ＭＳ Ｐゴシック" pitchFamily="34" charset="-128"/>
              </a:defRPr>
            </a:lvl7pPr>
            <a:lvl8pPr marL="3359391" indent="-223959" eaLnBrk="0" fontAlgn="base" hangingPunct="0">
              <a:spcBef>
                <a:spcPct val="0"/>
              </a:spcBef>
              <a:spcAft>
                <a:spcPct val="0"/>
              </a:spcAft>
              <a:defRPr sz="2400">
                <a:solidFill>
                  <a:schemeClr val="tx1"/>
                </a:solidFill>
                <a:latin typeface="Arial" charset="0"/>
                <a:ea typeface="ＭＳ Ｐゴシック" pitchFamily="34" charset="-128"/>
              </a:defRPr>
            </a:lvl8pPr>
            <a:lvl9pPr marL="3807310" indent="-223959"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9D8CA9CC-5121-4562-830C-C2572713BC79}" type="slidenum">
              <a:rPr lang="en-US" altLang="en-US" sz="1200" smtClean="0"/>
              <a:pPr>
                <a:defRPr/>
              </a:pPr>
              <a:t>47</a:t>
            </a:fld>
            <a:endParaRPr lang="en-US" altLang="en-US" sz="1200" dirty="0" smtClean="0"/>
          </a:p>
        </p:txBody>
      </p:sp>
    </p:spTree>
    <p:extLst>
      <p:ext uri="{BB962C8B-B14F-4D97-AF65-F5344CB8AC3E}">
        <p14:creationId xmlns:p14="http://schemas.microsoft.com/office/powerpoint/2010/main" val="1435864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Jon</a:t>
            </a:r>
            <a:endParaRPr lang="en-US" dirty="0"/>
          </a:p>
        </p:txBody>
      </p:sp>
      <p:sp>
        <p:nvSpPr>
          <p:cNvPr id="4" name="Slide Number Placeholder 3"/>
          <p:cNvSpPr>
            <a:spLocks noGrp="1"/>
          </p:cNvSpPr>
          <p:nvPr>
            <p:ph type="sldNum" sz="quarter" idx="10"/>
          </p:nvPr>
        </p:nvSpPr>
        <p:spPr/>
        <p:txBody>
          <a:bodyPr/>
          <a:lstStyle/>
          <a:p>
            <a:fld id="{7B9B8CAA-CF76-4297-B1D6-F9A495699B97}" type="slidenum">
              <a:rPr lang="en-US" smtClean="0"/>
              <a:pPr/>
              <a:t>49</a:t>
            </a:fld>
            <a:endParaRPr lang="en-US"/>
          </a:p>
        </p:txBody>
      </p:sp>
    </p:spTree>
    <p:extLst>
      <p:ext uri="{BB962C8B-B14F-4D97-AF65-F5344CB8AC3E}">
        <p14:creationId xmlns:p14="http://schemas.microsoft.com/office/powerpoint/2010/main" val="2883744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Jon</a:t>
            </a:r>
            <a:endParaRPr lang="en-US" dirty="0"/>
          </a:p>
        </p:txBody>
      </p:sp>
      <p:sp>
        <p:nvSpPr>
          <p:cNvPr id="4" name="Slide Number Placeholder 3"/>
          <p:cNvSpPr>
            <a:spLocks noGrp="1"/>
          </p:cNvSpPr>
          <p:nvPr>
            <p:ph type="sldNum" sz="quarter" idx="10"/>
          </p:nvPr>
        </p:nvSpPr>
        <p:spPr/>
        <p:txBody>
          <a:bodyPr/>
          <a:lstStyle/>
          <a:p>
            <a:fld id="{7B9B8CAA-CF76-4297-B1D6-F9A495699B97}" type="slidenum">
              <a:rPr lang="en-US" smtClean="0"/>
              <a:pPr/>
              <a:t>50</a:t>
            </a:fld>
            <a:endParaRPr lang="en-US"/>
          </a:p>
        </p:txBody>
      </p:sp>
    </p:spTree>
    <p:extLst>
      <p:ext uri="{BB962C8B-B14F-4D97-AF65-F5344CB8AC3E}">
        <p14:creationId xmlns:p14="http://schemas.microsoft.com/office/powerpoint/2010/main" val="2883744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Jon</a:t>
            </a:r>
            <a:endParaRPr lang="en-US" dirty="0"/>
          </a:p>
        </p:txBody>
      </p:sp>
      <p:sp>
        <p:nvSpPr>
          <p:cNvPr id="4" name="Slide Number Placeholder 3"/>
          <p:cNvSpPr>
            <a:spLocks noGrp="1"/>
          </p:cNvSpPr>
          <p:nvPr>
            <p:ph type="sldNum" sz="quarter" idx="10"/>
          </p:nvPr>
        </p:nvSpPr>
        <p:spPr/>
        <p:txBody>
          <a:bodyPr/>
          <a:lstStyle/>
          <a:p>
            <a:fld id="{7B9B8CAA-CF76-4297-B1D6-F9A495699B97}" type="slidenum">
              <a:rPr lang="en-US" smtClean="0"/>
              <a:pPr/>
              <a:t>55</a:t>
            </a:fld>
            <a:endParaRPr lang="en-US"/>
          </a:p>
        </p:txBody>
      </p:sp>
    </p:spTree>
    <p:extLst>
      <p:ext uri="{BB962C8B-B14F-4D97-AF65-F5344CB8AC3E}">
        <p14:creationId xmlns:p14="http://schemas.microsoft.com/office/powerpoint/2010/main" val="2883744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1115C9-FF48-0540-832F-379CA3A6A827}" type="slidenum">
              <a:rPr lang="en-US" smtClean="0"/>
              <a:t>56</a:t>
            </a:fld>
            <a:endParaRPr lang="en-US"/>
          </a:p>
        </p:txBody>
      </p:sp>
    </p:spTree>
    <p:extLst>
      <p:ext uri="{BB962C8B-B14F-4D97-AF65-F5344CB8AC3E}">
        <p14:creationId xmlns:p14="http://schemas.microsoft.com/office/powerpoint/2010/main" val="4103526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Was it a group problem or an </a:t>
            </a:r>
            <a:r>
              <a:rPr lang="en-US" dirty="0" err="1" smtClean="0"/>
              <a:t>ind.</a:t>
            </a:r>
            <a:r>
              <a:rPr lang="en-US" baseline="0" dirty="0" smtClean="0"/>
              <a:t> Problem?  Did we decided to do work?</a:t>
            </a:r>
            <a:endParaRPr lang="en-US" dirty="0"/>
          </a:p>
        </p:txBody>
      </p:sp>
      <p:sp>
        <p:nvSpPr>
          <p:cNvPr id="4" name="Slide Number Placeholder 3"/>
          <p:cNvSpPr>
            <a:spLocks noGrp="1"/>
          </p:cNvSpPr>
          <p:nvPr>
            <p:ph type="sldNum" sz="quarter" idx="10"/>
          </p:nvPr>
        </p:nvSpPr>
        <p:spPr/>
        <p:txBody>
          <a:bodyPr/>
          <a:lstStyle/>
          <a:p>
            <a:fld id="{7B9B8CAA-CF76-4297-B1D6-F9A495699B97}" type="slidenum">
              <a:rPr lang="en-US" smtClean="0"/>
              <a:pPr/>
              <a:t>60</a:t>
            </a:fld>
            <a:endParaRPr lang="en-US"/>
          </a:p>
        </p:txBody>
      </p:sp>
    </p:spTree>
    <p:extLst>
      <p:ext uri="{BB962C8B-B14F-4D97-AF65-F5344CB8AC3E}">
        <p14:creationId xmlns:p14="http://schemas.microsoft.com/office/powerpoint/2010/main" val="2928717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Jon</a:t>
            </a:r>
            <a:endParaRPr lang="en-US" dirty="0"/>
          </a:p>
        </p:txBody>
      </p:sp>
      <p:sp>
        <p:nvSpPr>
          <p:cNvPr id="4" name="Slide Number Placeholder 3"/>
          <p:cNvSpPr>
            <a:spLocks noGrp="1"/>
          </p:cNvSpPr>
          <p:nvPr>
            <p:ph type="sldNum" sz="quarter" idx="10"/>
          </p:nvPr>
        </p:nvSpPr>
        <p:spPr/>
        <p:txBody>
          <a:bodyPr/>
          <a:lstStyle/>
          <a:p>
            <a:fld id="{7B9B8CAA-CF76-4297-B1D6-F9A495699B97}" type="slidenum">
              <a:rPr lang="en-US" smtClean="0"/>
              <a:pPr/>
              <a:t>67</a:t>
            </a:fld>
            <a:endParaRPr lang="en-US"/>
          </a:p>
        </p:txBody>
      </p:sp>
    </p:spTree>
    <p:extLst>
      <p:ext uri="{BB962C8B-B14F-4D97-AF65-F5344CB8AC3E}">
        <p14:creationId xmlns:p14="http://schemas.microsoft.com/office/powerpoint/2010/main" val="2883744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1115C9-FF48-0540-832F-379CA3A6A827}" type="slidenum">
              <a:rPr lang="en-US" smtClean="0"/>
              <a:t>68</a:t>
            </a:fld>
            <a:endParaRPr lang="en-US"/>
          </a:p>
        </p:txBody>
      </p:sp>
    </p:spTree>
    <p:extLst>
      <p:ext uri="{BB962C8B-B14F-4D97-AF65-F5344CB8AC3E}">
        <p14:creationId xmlns:p14="http://schemas.microsoft.com/office/powerpoint/2010/main" val="6468500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t>
            </a:r>
            <a:r>
              <a:rPr lang="en-US" baseline="0" dirty="0" smtClean="0"/>
              <a:t> for d and g example…</a:t>
            </a:r>
          </a:p>
          <a:p>
            <a:r>
              <a:rPr lang="en-US" baseline="0" dirty="0" smtClean="0"/>
              <a:t>EL example good with cohort group</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B9B8CAA-CF76-4297-B1D6-F9A495699B97}" type="slidenum">
              <a:rPr lang="en-US" smtClean="0"/>
              <a:pPr/>
              <a:t>73</a:t>
            </a:fld>
            <a:endParaRPr lang="en-US"/>
          </a:p>
        </p:txBody>
      </p:sp>
    </p:spTree>
    <p:extLst>
      <p:ext uri="{BB962C8B-B14F-4D97-AF65-F5344CB8AC3E}">
        <p14:creationId xmlns:p14="http://schemas.microsoft.com/office/powerpoint/2010/main" val="2883744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Jon</a:t>
            </a:r>
            <a:endParaRPr lang="en-US" dirty="0"/>
          </a:p>
        </p:txBody>
      </p:sp>
      <p:sp>
        <p:nvSpPr>
          <p:cNvPr id="4" name="Slide Number Placeholder 3"/>
          <p:cNvSpPr>
            <a:spLocks noGrp="1"/>
          </p:cNvSpPr>
          <p:nvPr>
            <p:ph type="sldNum" sz="quarter" idx="10"/>
          </p:nvPr>
        </p:nvSpPr>
        <p:spPr/>
        <p:txBody>
          <a:bodyPr/>
          <a:lstStyle/>
          <a:p>
            <a:fld id="{7B9B8CAA-CF76-4297-B1D6-F9A495699B97}" type="slidenum">
              <a:rPr lang="en-US" smtClean="0"/>
              <a:pPr/>
              <a:t>74</a:t>
            </a:fld>
            <a:endParaRPr lang="en-US"/>
          </a:p>
        </p:txBody>
      </p:sp>
    </p:spTree>
    <p:extLst>
      <p:ext uri="{BB962C8B-B14F-4D97-AF65-F5344CB8AC3E}">
        <p14:creationId xmlns:p14="http://schemas.microsoft.com/office/powerpoint/2010/main" val="2883744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Jon</a:t>
            </a:r>
            <a:endParaRPr lang="en-US" dirty="0"/>
          </a:p>
        </p:txBody>
      </p:sp>
      <p:sp>
        <p:nvSpPr>
          <p:cNvPr id="4" name="Slide Number Placeholder 3"/>
          <p:cNvSpPr>
            <a:spLocks noGrp="1"/>
          </p:cNvSpPr>
          <p:nvPr>
            <p:ph type="sldNum" sz="quarter" idx="10"/>
          </p:nvPr>
        </p:nvSpPr>
        <p:spPr/>
        <p:txBody>
          <a:bodyPr/>
          <a:lstStyle/>
          <a:p>
            <a:fld id="{7B9B8CAA-CF76-4297-B1D6-F9A495699B97}" type="slidenum">
              <a:rPr lang="en-US" smtClean="0"/>
              <a:pPr/>
              <a:t>9</a:t>
            </a:fld>
            <a:endParaRPr lang="en-US"/>
          </a:p>
        </p:txBody>
      </p:sp>
    </p:spTree>
    <p:extLst>
      <p:ext uri="{BB962C8B-B14F-4D97-AF65-F5344CB8AC3E}">
        <p14:creationId xmlns:p14="http://schemas.microsoft.com/office/powerpoint/2010/main" val="183340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 you changing or chasing?</a:t>
            </a:r>
            <a:endParaRPr lang="en-US" dirty="0"/>
          </a:p>
        </p:txBody>
      </p:sp>
      <p:sp>
        <p:nvSpPr>
          <p:cNvPr id="4" name="Slide Number Placeholder 3"/>
          <p:cNvSpPr>
            <a:spLocks noGrp="1"/>
          </p:cNvSpPr>
          <p:nvPr>
            <p:ph type="sldNum" sz="quarter" idx="10"/>
          </p:nvPr>
        </p:nvSpPr>
        <p:spPr/>
        <p:txBody>
          <a:bodyPr/>
          <a:lstStyle/>
          <a:p>
            <a:fld id="{4F422465-4820-40BF-B1A6-404007A124E9}" type="slidenum">
              <a:rPr lang="en-US" smtClean="0"/>
              <a:pPr/>
              <a:t>78</a:t>
            </a:fld>
            <a:endParaRPr lang="en-US"/>
          </a:p>
        </p:txBody>
      </p:sp>
    </p:spTree>
    <p:extLst>
      <p:ext uri="{BB962C8B-B14F-4D97-AF65-F5344CB8AC3E}">
        <p14:creationId xmlns:p14="http://schemas.microsoft.com/office/powerpoint/2010/main" val="606578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The group made decisions on where to </a:t>
            </a:r>
            <a:r>
              <a:rPr lang="en-US" baseline="0" dirty="0" smtClean="0"/>
              <a:t> place students….now we examine those decisions…</a:t>
            </a:r>
            <a:r>
              <a:rPr lang="en-US" dirty="0" smtClean="0"/>
              <a:t>Was it a group problem or an </a:t>
            </a:r>
            <a:r>
              <a:rPr lang="en-US" dirty="0" err="1" smtClean="0"/>
              <a:t>ind.</a:t>
            </a:r>
            <a:r>
              <a:rPr lang="en-US" baseline="0" dirty="0" smtClean="0"/>
              <a:t> Problem?  Did we decided to do work?</a:t>
            </a:r>
            <a:endParaRPr lang="en-US" dirty="0"/>
          </a:p>
        </p:txBody>
      </p:sp>
      <p:sp>
        <p:nvSpPr>
          <p:cNvPr id="4" name="Slide Number Placeholder 3"/>
          <p:cNvSpPr>
            <a:spLocks noGrp="1"/>
          </p:cNvSpPr>
          <p:nvPr>
            <p:ph type="sldNum" sz="quarter" idx="10"/>
          </p:nvPr>
        </p:nvSpPr>
        <p:spPr/>
        <p:txBody>
          <a:bodyPr/>
          <a:lstStyle/>
          <a:p>
            <a:fld id="{7B9B8CAA-CF76-4297-B1D6-F9A495699B97}" type="slidenum">
              <a:rPr lang="en-US" smtClean="0"/>
              <a:pPr/>
              <a:t>16</a:t>
            </a:fld>
            <a:endParaRPr lang="en-US"/>
          </a:p>
        </p:txBody>
      </p:sp>
    </p:spTree>
    <p:extLst>
      <p:ext uri="{BB962C8B-B14F-4D97-AF65-F5344CB8AC3E}">
        <p14:creationId xmlns:p14="http://schemas.microsoft.com/office/powerpoint/2010/main" val="2928717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DIT has established or will establish decision rules for tier2-3.</a:t>
            </a:r>
            <a:endParaRPr lang="en-US" dirty="0"/>
          </a:p>
        </p:txBody>
      </p:sp>
      <p:sp>
        <p:nvSpPr>
          <p:cNvPr id="4" name="Slide Number Placeholder 3"/>
          <p:cNvSpPr>
            <a:spLocks noGrp="1"/>
          </p:cNvSpPr>
          <p:nvPr>
            <p:ph type="sldNum" sz="quarter" idx="10"/>
          </p:nvPr>
        </p:nvSpPr>
        <p:spPr/>
        <p:txBody>
          <a:bodyPr/>
          <a:lstStyle/>
          <a:p>
            <a:fld id="{4F422465-4820-40BF-B1A6-404007A124E9}" type="slidenum">
              <a:rPr lang="en-US" smtClean="0"/>
              <a:pPr/>
              <a:t>17</a:t>
            </a:fld>
            <a:endParaRPr lang="en-US"/>
          </a:p>
        </p:txBody>
      </p:sp>
    </p:spTree>
    <p:extLst>
      <p:ext uri="{BB962C8B-B14F-4D97-AF65-F5344CB8AC3E}">
        <p14:creationId xmlns:p14="http://schemas.microsoft.com/office/powerpoint/2010/main" val="1815675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422465-4820-40BF-B1A6-404007A124E9}" type="slidenum">
              <a:rPr lang="en-US" smtClean="0"/>
              <a:pPr/>
              <a:t>30</a:t>
            </a:fld>
            <a:endParaRPr lang="en-US"/>
          </a:p>
        </p:txBody>
      </p:sp>
    </p:spTree>
    <p:extLst>
      <p:ext uri="{BB962C8B-B14F-4D97-AF65-F5344CB8AC3E}">
        <p14:creationId xmlns:p14="http://schemas.microsoft.com/office/powerpoint/2010/main" val="2393887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fascinating how persistent and and intractable this error can be…</a:t>
            </a:r>
          </a:p>
          <a:p>
            <a:endParaRPr lang="en-US" dirty="0" smtClean="0"/>
          </a:p>
          <a:p>
            <a:r>
              <a:rPr lang="en-US" dirty="0" smtClean="0"/>
              <a:t>People are trained,</a:t>
            </a:r>
            <a:r>
              <a:rPr lang="en-US" baseline="0" dirty="0" smtClean="0"/>
              <a:t> they have materials etc.</a:t>
            </a:r>
            <a:endParaRPr lang="en-US" dirty="0"/>
          </a:p>
        </p:txBody>
      </p:sp>
      <p:sp>
        <p:nvSpPr>
          <p:cNvPr id="4" name="Slide Number Placeholder 3"/>
          <p:cNvSpPr>
            <a:spLocks noGrp="1"/>
          </p:cNvSpPr>
          <p:nvPr>
            <p:ph type="sldNum" sz="quarter" idx="10"/>
          </p:nvPr>
        </p:nvSpPr>
        <p:spPr/>
        <p:txBody>
          <a:bodyPr/>
          <a:lstStyle/>
          <a:p>
            <a:fld id="{4F422465-4820-40BF-B1A6-404007A124E9}" type="slidenum">
              <a:rPr lang="en-US" smtClean="0"/>
              <a:pPr/>
              <a:t>33</a:t>
            </a:fld>
            <a:endParaRPr lang="en-US"/>
          </a:p>
        </p:txBody>
      </p:sp>
    </p:spTree>
    <p:extLst>
      <p:ext uri="{BB962C8B-B14F-4D97-AF65-F5344CB8AC3E}">
        <p14:creationId xmlns:p14="http://schemas.microsoft.com/office/powerpoint/2010/main" val="2667160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DIT has established or will establish decision rules for tier2-3.</a:t>
            </a:r>
            <a:endParaRPr lang="en-US" dirty="0"/>
          </a:p>
        </p:txBody>
      </p:sp>
      <p:sp>
        <p:nvSpPr>
          <p:cNvPr id="4" name="Slide Number Placeholder 3"/>
          <p:cNvSpPr>
            <a:spLocks noGrp="1"/>
          </p:cNvSpPr>
          <p:nvPr>
            <p:ph type="sldNum" sz="quarter" idx="10"/>
          </p:nvPr>
        </p:nvSpPr>
        <p:spPr/>
        <p:txBody>
          <a:bodyPr/>
          <a:lstStyle/>
          <a:p>
            <a:fld id="{4F422465-4820-40BF-B1A6-404007A124E9}" type="slidenum">
              <a:rPr lang="en-US" smtClean="0"/>
              <a:pPr/>
              <a:t>35</a:t>
            </a:fld>
            <a:endParaRPr lang="en-US"/>
          </a:p>
        </p:txBody>
      </p:sp>
    </p:spTree>
    <p:extLst>
      <p:ext uri="{BB962C8B-B14F-4D97-AF65-F5344CB8AC3E}">
        <p14:creationId xmlns:p14="http://schemas.microsoft.com/office/powerpoint/2010/main" val="1815675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a:t>
            </a:r>
            <a:r>
              <a:rPr lang="en-US" baseline="0" dirty="0" smtClean="0"/>
              <a:t> you may have to lay the PM graphs </a:t>
            </a:r>
            <a:r>
              <a:rPr lang="en-US" baseline="0" dirty="0" err="1" smtClean="0"/>
              <a:t>nxt</a:t>
            </a:r>
            <a:r>
              <a:rPr lang="en-US" baseline="0" dirty="0" smtClean="0"/>
              <a:t> each other to determine if it I </a:t>
            </a:r>
            <a:r>
              <a:rPr lang="en-US" baseline="0" dirty="0" err="1" smtClean="0"/>
              <a:t>sa</a:t>
            </a:r>
            <a:r>
              <a:rPr lang="en-US" baseline="0" dirty="0" smtClean="0"/>
              <a:t> group or individual problem</a:t>
            </a:r>
            <a:endParaRPr lang="en-US" dirty="0"/>
          </a:p>
        </p:txBody>
      </p:sp>
      <p:sp>
        <p:nvSpPr>
          <p:cNvPr id="4" name="Slide Number Placeholder 3"/>
          <p:cNvSpPr>
            <a:spLocks noGrp="1"/>
          </p:cNvSpPr>
          <p:nvPr>
            <p:ph type="sldNum" sz="quarter" idx="10"/>
          </p:nvPr>
        </p:nvSpPr>
        <p:spPr/>
        <p:txBody>
          <a:bodyPr/>
          <a:lstStyle/>
          <a:p>
            <a:fld id="{4F422465-4820-40BF-B1A6-404007A124E9}" type="slidenum">
              <a:rPr lang="en-US" smtClean="0"/>
              <a:pPr/>
              <a:t>42</a:t>
            </a:fld>
            <a:endParaRPr lang="en-US"/>
          </a:p>
        </p:txBody>
      </p:sp>
    </p:spTree>
    <p:extLst>
      <p:ext uri="{BB962C8B-B14F-4D97-AF65-F5344CB8AC3E}">
        <p14:creationId xmlns:p14="http://schemas.microsoft.com/office/powerpoint/2010/main" val="104766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r>
              <a:rPr lang="en-US" altLang="en-US" dirty="0" smtClean="0">
                <a:latin typeface="Calibri" pitchFamily="34" charset="0"/>
                <a:ea typeface="ＭＳ Ｐゴシック" pitchFamily="34" charset="-128"/>
              </a:rPr>
              <a:t> </a:t>
            </a:r>
          </a:p>
          <a:p>
            <a:endParaRPr lang="en-US" altLang="en-US" dirty="0" smtClean="0">
              <a:ea typeface="ＭＳ Ｐゴシック" pitchFamily="34" charset="-128"/>
            </a:endParaRPr>
          </a:p>
        </p:txBody>
      </p:sp>
      <p:sp>
        <p:nvSpPr>
          <p:cNvPr id="11059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27868" indent="-279949" eaLnBrk="0" hangingPunct="0">
              <a:defRPr sz="2400">
                <a:solidFill>
                  <a:schemeClr val="tx1"/>
                </a:solidFill>
                <a:latin typeface="Arial" charset="0"/>
                <a:ea typeface="ＭＳ Ｐゴシック" pitchFamily="34" charset="-128"/>
              </a:defRPr>
            </a:lvl2pPr>
            <a:lvl3pPr marL="1119797" indent="-223959" eaLnBrk="0" hangingPunct="0">
              <a:defRPr sz="2400">
                <a:solidFill>
                  <a:schemeClr val="tx1"/>
                </a:solidFill>
                <a:latin typeface="Arial" charset="0"/>
                <a:ea typeface="ＭＳ Ｐゴシック" pitchFamily="34" charset="-128"/>
              </a:defRPr>
            </a:lvl3pPr>
            <a:lvl4pPr marL="1567716" indent="-223959" eaLnBrk="0" hangingPunct="0">
              <a:defRPr sz="2400">
                <a:solidFill>
                  <a:schemeClr val="tx1"/>
                </a:solidFill>
                <a:latin typeface="Arial" charset="0"/>
                <a:ea typeface="ＭＳ Ｐゴシック" pitchFamily="34" charset="-128"/>
              </a:defRPr>
            </a:lvl4pPr>
            <a:lvl5pPr marL="2015635" indent="-223959" eaLnBrk="0" hangingPunct="0">
              <a:defRPr sz="2400">
                <a:solidFill>
                  <a:schemeClr val="tx1"/>
                </a:solidFill>
                <a:latin typeface="Arial" charset="0"/>
                <a:ea typeface="ＭＳ Ｐゴシック" pitchFamily="34" charset="-128"/>
              </a:defRPr>
            </a:lvl5pPr>
            <a:lvl6pPr marL="2463554" indent="-223959" eaLnBrk="0" fontAlgn="base" hangingPunct="0">
              <a:spcBef>
                <a:spcPct val="0"/>
              </a:spcBef>
              <a:spcAft>
                <a:spcPct val="0"/>
              </a:spcAft>
              <a:defRPr sz="2400">
                <a:solidFill>
                  <a:schemeClr val="tx1"/>
                </a:solidFill>
                <a:latin typeface="Arial" charset="0"/>
                <a:ea typeface="ＭＳ Ｐゴシック" pitchFamily="34" charset="-128"/>
              </a:defRPr>
            </a:lvl6pPr>
            <a:lvl7pPr marL="2911472" indent="-223959" eaLnBrk="0" fontAlgn="base" hangingPunct="0">
              <a:spcBef>
                <a:spcPct val="0"/>
              </a:spcBef>
              <a:spcAft>
                <a:spcPct val="0"/>
              </a:spcAft>
              <a:defRPr sz="2400">
                <a:solidFill>
                  <a:schemeClr val="tx1"/>
                </a:solidFill>
                <a:latin typeface="Arial" charset="0"/>
                <a:ea typeface="ＭＳ Ｐゴシック" pitchFamily="34" charset="-128"/>
              </a:defRPr>
            </a:lvl7pPr>
            <a:lvl8pPr marL="3359391" indent="-223959" eaLnBrk="0" fontAlgn="base" hangingPunct="0">
              <a:spcBef>
                <a:spcPct val="0"/>
              </a:spcBef>
              <a:spcAft>
                <a:spcPct val="0"/>
              </a:spcAft>
              <a:defRPr sz="2400">
                <a:solidFill>
                  <a:schemeClr val="tx1"/>
                </a:solidFill>
                <a:latin typeface="Arial" charset="0"/>
                <a:ea typeface="ＭＳ Ｐゴシック" pitchFamily="34" charset="-128"/>
              </a:defRPr>
            </a:lvl8pPr>
            <a:lvl9pPr marL="3807310" indent="-223959"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3662DDC7-6542-4EB0-907B-428C0015E71A}" type="slidenum">
              <a:rPr lang="en-US" altLang="en-US" sz="1200" smtClean="0"/>
              <a:pPr>
                <a:defRPr/>
              </a:pPr>
              <a:t>46</a:t>
            </a:fld>
            <a:endParaRPr lang="en-US" altLang="en-US" sz="1200" dirty="0" smtClean="0"/>
          </a:p>
        </p:txBody>
      </p:sp>
    </p:spTree>
    <p:extLst>
      <p:ext uri="{BB962C8B-B14F-4D97-AF65-F5344CB8AC3E}">
        <p14:creationId xmlns:p14="http://schemas.microsoft.com/office/powerpoint/2010/main" val="210629834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emf"/><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4.emf"/><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4.emf"/><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4.emf"/><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4.emf"/><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4.emf"/><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4.emf"/><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4.emf"/><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TextBox 9"/>
          <p:cNvSpPr txBox="1"/>
          <p:nvPr/>
        </p:nvSpPr>
        <p:spPr>
          <a:xfrm>
            <a:off x="-25400" y="165100"/>
            <a:ext cx="9144000" cy="338554"/>
          </a:xfrm>
          <a:prstGeom prst="rect">
            <a:avLst/>
          </a:prstGeom>
          <a:noFill/>
        </p:spPr>
        <p:txBody>
          <a:bodyPr wrap="square" rtlCol="0">
            <a:spAutoFit/>
          </a:bodyPr>
          <a:lstStyle/>
          <a:p>
            <a:pPr algn="ctr"/>
            <a:r>
              <a:rPr lang="en-US" sz="1600" b="1" i="1" dirty="0" smtClean="0">
                <a:latin typeface="Optima"/>
                <a:cs typeface="Optima"/>
              </a:rPr>
              <a:t>Vision: Every </a:t>
            </a:r>
            <a:r>
              <a:rPr lang="en-US" sz="1600" b="1" i="1" dirty="0">
                <a:latin typeface="Optima"/>
                <a:cs typeface="Optima"/>
              </a:rPr>
              <a:t>child in every district receives the instruction that they need and </a:t>
            </a:r>
            <a:r>
              <a:rPr lang="en-US" sz="1600" b="1" i="1" dirty="0" smtClean="0">
                <a:latin typeface="Optima"/>
                <a:cs typeface="Optima"/>
              </a:rPr>
              <a:t>deserve…every </a:t>
            </a:r>
            <a:r>
              <a:rPr lang="en-US" sz="1600" b="1" i="1" dirty="0">
                <a:latin typeface="Optima"/>
                <a:cs typeface="Optima"/>
              </a:rPr>
              <a:t>day</a:t>
            </a:r>
            <a:r>
              <a:rPr lang="en-US" sz="1600" b="1" i="1" dirty="0" smtClean="0">
                <a:latin typeface="Optima"/>
                <a:cs typeface="Optima"/>
              </a:rPr>
              <a:t>.</a:t>
            </a:r>
            <a:endParaRPr lang="en-US" sz="1600" b="1" i="1" dirty="0">
              <a:latin typeface="Optima"/>
              <a:cs typeface="Optima"/>
            </a:endParaRPr>
          </a:p>
        </p:txBody>
      </p:sp>
      <p:sp>
        <p:nvSpPr>
          <p:cNvPr id="19" name="Rectangle 18"/>
          <p:cNvSpPr/>
          <p:nvPr/>
        </p:nvSpPr>
        <p:spPr>
          <a:xfrm>
            <a:off x="5265362" y="5824733"/>
            <a:ext cx="2048256" cy="197552"/>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5301647" y="5547129"/>
            <a:ext cx="2048256" cy="301752"/>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326917" y="4939956"/>
            <a:ext cx="2046097" cy="603504"/>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flipH="1">
            <a:off x="1830382" y="5824733"/>
            <a:ext cx="2048256" cy="197552"/>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flipH="1">
            <a:off x="1794097" y="5549810"/>
            <a:ext cx="2048256" cy="299071"/>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flipH="1">
            <a:off x="1890857" y="4965356"/>
            <a:ext cx="2048256" cy="598142"/>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9850" y="63500"/>
            <a:ext cx="9004300" cy="6731000"/>
          </a:xfrm>
          <a:prstGeom prst="rect">
            <a:avLst/>
          </a:prstGeom>
          <a:noFill/>
          <a:ln w="38100">
            <a:gradFill flip="none" rotWithShape="1">
              <a:gsLst>
                <a:gs pos="0">
                  <a:srgbClr val="FF0000"/>
                </a:gs>
                <a:gs pos="100000">
                  <a:srgbClr val="008501"/>
                </a:gs>
                <a:gs pos="23000">
                  <a:srgbClr val="FFFF00"/>
                </a:gs>
              </a:gsLst>
              <a:lin ang="16200000" scaled="0"/>
              <a:tileRect/>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71600" y="3581406"/>
            <a:ext cx="6400800" cy="869642"/>
          </a:xfrm>
        </p:spPr>
        <p:txBody>
          <a:bodyPr/>
          <a:lstStyle>
            <a:lvl1pPr marL="0" indent="0" algn="ctr">
              <a:buNone/>
              <a:defRPr b="0" i="0">
                <a:solidFill>
                  <a:schemeClr val="tx1">
                    <a:tint val="75000"/>
                  </a:schemeClr>
                </a:solidFill>
                <a:latin typeface="Optima"/>
                <a:cs typeface="Optim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1927229"/>
            <a:ext cx="7772400" cy="1470025"/>
          </a:xfrm>
        </p:spPr>
        <p:txBody>
          <a:bodyPr>
            <a:normAutofit/>
          </a:bodyPr>
          <a:lstStyle>
            <a:lvl1pPr>
              <a:defRPr sz="4800" b="1" i="0">
                <a:latin typeface="Goudy Old Style"/>
                <a:cs typeface="Goudy Old Style"/>
              </a:defRPr>
            </a:lvl1pPr>
          </a:lstStyle>
          <a:p>
            <a:r>
              <a:rPr lang="en-US" smtClean="0"/>
              <a:t>Click to edit Master title style</a:t>
            </a:r>
            <a:endParaRPr lang="en-US" dirty="0"/>
          </a:p>
        </p:txBody>
      </p:sp>
      <p:grpSp>
        <p:nvGrpSpPr>
          <p:cNvPr id="30" name="Group 29"/>
          <p:cNvGrpSpPr/>
          <p:nvPr/>
        </p:nvGrpSpPr>
        <p:grpSpPr>
          <a:xfrm>
            <a:off x="3617384" y="4753423"/>
            <a:ext cx="1909233" cy="1639844"/>
            <a:chOff x="3617384" y="4753423"/>
            <a:chExt cx="1909233" cy="1639844"/>
          </a:xfrm>
        </p:grpSpPr>
        <p:pic>
          <p:nvPicPr>
            <p:cNvPr id="29" name="Picture 28" descr="ORTIi_RGB_Color_Logo.gif"/>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4361" b="96963" l="4880" r="96324">
                          <a14:foregroundMark x1="14238" y1="9190" x2="13904" y2="17290"/>
                          <a14:foregroundMark x1="14238" y1="17445" x2="12500" y2="34190"/>
                          <a14:foregroundMark x1="12299" y1="34579" x2="9759" y2="42290"/>
                          <a14:foregroundMark x1="8556" y1="46495" x2="8556" y2="51480"/>
                          <a14:foregroundMark x1="9759" y1="54984" x2="12500" y2="59735"/>
                          <a14:foregroundMark x1="9291" y1="57710" x2="7888" y2="62695"/>
                          <a14:foregroundMark x1="7286" y1="65421" x2="7286" y2="65421"/>
                          <a14:foregroundMark x1="7420" y1="70794" x2="7420" y2="70794"/>
                          <a14:foregroundMark x1="7420" y1="76480" x2="7420" y2="76480"/>
                          <a14:foregroundMark x1="9024" y1="82555" x2="9024" y2="82555"/>
                          <a14:foregroundMark x1="7888" y1="79595" x2="7888" y2="79595"/>
                          <a14:foregroundMark x1="11029" y1="83100" x2="61564" y2="83100"/>
                          <a14:foregroundMark x1="66711" y1="82555" x2="91377" y2="81776"/>
                          <a14:foregroundMark x1="91511" y1="81075" x2="90709" y2="49844"/>
                          <a14:foregroundMark x1="90575" y1="48676" x2="91511" y2="43380"/>
                          <a14:foregroundMark x1="90575" y1="42290" x2="88035" y2="41511"/>
                          <a14:foregroundMark x1="88035" y1="40810" x2="87433" y2="38941"/>
                          <a14:foregroundMark x1="87567" y1="38240" x2="90842" y2="32009"/>
                          <a14:foregroundMark x1="91043" y1="30685" x2="92112" y2="26090"/>
                          <a14:foregroundMark x1="92447" y1="25389" x2="94786" y2="17290"/>
                          <a14:foregroundMark x1="13703" y1="60826" x2="13703" y2="60826"/>
                          <a14:foregroundMark x1="20388" y1="63785" x2="20388" y2="63785"/>
                          <a14:foregroundMark x1="15775" y1="62305" x2="15775" y2="62305"/>
                          <a14:foregroundMark x1="25401" y1="63240" x2="25401" y2="63240"/>
                          <a14:foregroundMark x1="31417" y1="59190" x2="31417" y2="59190"/>
                          <a14:foregroundMark x1="29011" y1="61760" x2="29011" y2="61760"/>
                          <a14:foregroundMark x1="32821" y1="57165" x2="35361" y2="44315"/>
                          <a14:foregroundMark x1="34425" y1="43380" x2="30749" y2="35826"/>
                          <a14:foregroundMark x1="14238" y1="34579" x2="20053" y2="32321"/>
                          <a14:foregroundMark x1="29813" y1="35280" x2="24599" y2="32710"/>
                          <a14:foregroundMark x1="39572" y1="62150" x2="39305" y2="40421"/>
                          <a14:foregroundMark x1="43249" y1="51636" x2="50936" y2="62461"/>
                          <a14:foregroundMark x1="46056" y1="50389" x2="50000" y2="45950"/>
                          <a14:foregroundMark x1="41979" y1="39486" x2="45455" y2="39720"/>
                          <a14:foregroundMark x1="55080" y1="39875" x2="67981" y2="39875"/>
                          <a14:foregroundMark x1="61230" y1="41199" x2="61364" y2="62305"/>
                          <a14:foregroundMark x1="73195" y1="40654" x2="73195" y2="62695"/>
                          <a14:foregroundMark x1="81083" y1="47819" x2="81083" y2="62695"/>
                          <a14:foregroundMark x1="81417" y1="39486" x2="81417" y2="39486"/>
                          <a14:foregroundMark x1="7420" y1="93224" x2="7420" y2="93224"/>
                          <a14:foregroundMark x1="14973" y1="8645" x2="17513" y2="8489"/>
                          <a14:foregroundMark x1="18182" y1="7321" x2="19586" y2="7321"/>
                          <a14:foregroundMark x1="19719" y1="8489" x2="20856" y2="9891"/>
                          <a14:foregroundMark x1="22259" y1="9034" x2="24131" y2="9190"/>
                          <a14:foregroundMark x1="24799" y1="10125" x2="26671" y2="13629"/>
                          <a14:foregroundMark x1="26337" y1="14486" x2="26805" y2="18224"/>
                          <a14:foregroundMark x1="27741" y1="18925" x2="32487" y2="20561"/>
                          <a14:foregroundMark x1="17513" y1="13863" x2="16644" y2="29517"/>
                          <a14:foregroundMark x1="16043" y1="16277" x2="16043" y2="16277"/>
                          <a14:foregroundMark x1="15575" y1="18769" x2="15575" y2="18769"/>
                          <a14:foregroundMark x1="15174" y1="25078" x2="15174" y2="25078"/>
                          <a14:foregroundMark x1="14773" y1="30997" x2="15174" y2="27570"/>
                          <a14:foregroundMark x1="14104" y1="32477" x2="22126" y2="27804"/>
                          <a14:foregroundMark x1="20053" y1="25857" x2="19586" y2="15576"/>
                          <a14:foregroundMark x1="16444" y1="12150" x2="21056" y2="13318"/>
                          <a14:foregroundMark x1="16243" y1="11137" x2="19385" y2="11137"/>
                          <a14:foregroundMark x1="15842" y1="37150" x2="14572" y2="53271"/>
                          <a14:foregroundMark x1="13302" y1="41044" x2="13102" y2="50312"/>
                          <a14:foregroundMark x1="12634" y1="52570" x2="17513" y2="58956"/>
                          <a14:foregroundMark x1="14372" y1="57477" x2="15575" y2="59190"/>
                          <a14:foregroundMark x1="16845" y1="35670" x2="21925" y2="35436"/>
                          <a14:foregroundMark x1="16243" y1="36137" x2="22727" y2="42757"/>
                          <a14:foregroundMark x1="17513" y1="40265" x2="20655" y2="55218"/>
                          <a14:foregroundMark x1="17313" y1="50078" x2="19385" y2="58178"/>
                          <a14:foregroundMark x1="17513" y1="63084" x2="17513" y2="63084"/>
                          <a14:foregroundMark x1="33489" y1="19704" x2="37500" y2="17757"/>
                          <a14:foregroundMark x1="10561" y1="61838" x2="11430" y2="79050"/>
                          <a14:foregroundMark x1="10361" y1="60125" x2="16845" y2="67991"/>
                          <a14:foregroundMark x1="10361" y1="79984" x2="24465" y2="79283"/>
                          <a14:foregroundMark x1="14572" y1="76090" x2="13904" y2="66978"/>
                          <a14:foregroundMark x1="17045" y1="76090" x2="18316" y2="66745"/>
                          <a14:foregroundMark x1="16644" y1="59891" x2="23195" y2="60670"/>
                          <a14:foregroundMark x1="91979" y1="17290" x2="86497" y2="33178"/>
                          <a14:foregroundMark x1="88570" y1="31464" x2="89439" y2="29517"/>
                          <a14:foregroundMark x1="92380" y1="18224" x2="91310" y2="16044"/>
                          <a14:foregroundMark x1="86898" y1="33411" x2="85027" y2="40031"/>
                          <a14:foregroundMark x1="85227" y1="41745" x2="88770" y2="45483"/>
                          <a14:foregroundMark x1="88770" y1="45717" x2="87767" y2="62617"/>
                          <a14:foregroundMark x1="88770" y1="60125" x2="89037" y2="77336"/>
                          <a14:foregroundMark x1="89439" y1="78505" x2="75535" y2="78271"/>
                          <a14:foregroundMark x1="90307" y1="79517" x2="77674" y2="79984"/>
                          <a14:foregroundMark x1="85628" y1="75623" x2="85628" y2="46184"/>
                          <a14:foregroundMark x1="90040" y1="15576" x2="86497" y2="27804"/>
                          <a14:foregroundMark x1="84626" y1="30530" x2="83556" y2="37150"/>
                          <a14:foregroundMark x1="84158" y1="44237" x2="83957" y2="52570"/>
                          <a14:foregroundMark x1="83757" y1="55763" x2="83556" y2="73910"/>
                          <a14:foregroundMark x1="46658" y1="40031" x2="49666" y2="42445"/>
                        </a14:backgroundRemoval>
                      </a14:imgEffect>
                    </a14:imgLayer>
                  </a14:imgProps>
                </a:ext>
                <a:ext uri="{28A0092B-C50C-407E-A947-70E740481C1C}">
                  <a14:useLocalDpi xmlns:a14="http://schemas.microsoft.com/office/drawing/2010/main" val="0"/>
                </a:ext>
              </a:extLst>
            </a:blip>
            <a:srcRect l="3267" t="2877" r="2500" b="2192"/>
            <a:stretch/>
          </p:blipFill>
          <p:spPr>
            <a:xfrm>
              <a:off x="3623733" y="4753423"/>
              <a:ext cx="1896534" cy="1639844"/>
            </a:xfrm>
            <a:prstGeom prst="rect">
              <a:avLst/>
            </a:prstGeom>
          </p:spPr>
        </p:pic>
        <p:pic>
          <p:nvPicPr>
            <p:cNvPr id="28" name="Picture 27" descr="ORTIi_RGB_Color_Logo.pdf"/>
            <p:cNvPicPr>
              <a:picLocks noChangeAspect="1"/>
            </p:cNvPicPr>
            <p:nvPr userDrawn="1"/>
          </p:nvPicPr>
          <p:blipFill rotWithShape="1">
            <a:blip r:embed="rId4">
              <a:extLst>
                <a:ext uri="{28A0092B-C50C-407E-A947-70E740481C1C}">
                  <a14:useLocalDpi xmlns:a14="http://schemas.microsoft.com/office/drawing/2010/main" val="0"/>
                </a:ext>
              </a:extLst>
            </a:blip>
            <a:srcRect l="2879" t="89309" r="2670" b="1866"/>
            <a:stretch/>
          </p:blipFill>
          <p:spPr>
            <a:xfrm>
              <a:off x="3617384" y="6216772"/>
              <a:ext cx="1909233" cy="152960"/>
            </a:xfrm>
            <a:prstGeom prst="rect">
              <a:avLst/>
            </a:prstGeom>
            <a:ln>
              <a:noFill/>
            </a:ln>
            <a:effectLst/>
          </p:spPr>
        </p:pic>
      </p:grpSp>
    </p:spTree>
    <p:extLst>
      <p:ext uri="{BB962C8B-B14F-4D97-AF65-F5344CB8AC3E}">
        <p14:creationId xmlns:p14="http://schemas.microsoft.com/office/powerpoint/2010/main" val="2053574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er 3 Slide">
    <p:spTree>
      <p:nvGrpSpPr>
        <p:cNvPr id="1" name=""/>
        <p:cNvGrpSpPr/>
        <p:nvPr/>
      </p:nvGrpSpPr>
      <p:grpSpPr>
        <a:xfrm>
          <a:off x="0" y="0"/>
          <a:ext cx="0" cy="0"/>
          <a:chOff x="0" y="0"/>
          <a:chExt cx="0" cy="0"/>
        </a:xfrm>
      </p:grpSpPr>
      <p:cxnSp>
        <p:nvCxnSpPr>
          <p:cNvPr id="38" name="Straight Connector 37"/>
          <p:cNvCxnSpPr/>
          <p:nvPr/>
        </p:nvCxnSpPr>
        <p:spPr>
          <a:xfrm flipV="1">
            <a:off x="78015" y="1258514"/>
            <a:ext cx="8996134" cy="9740"/>
          </a:xfrm>
          <a:prstGeom prst="line">
            <a:avLst/>
          </a:prstGeom>
          <a:ln w="28575" cmpd="sng">
            <a:gradFill flip="none" rotWithShape="1">
              <a:gsLst>
                <a:gs pos="49000">
                  <a:srgbClr val="FF0000"/>
                </a:gs>
                <a:gs pos="80000">
                  <a:schemeClr val="bg1"/>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35" name="Picture 34"/>
          <p:cNvPicPr>
            <a:picLocks noChangeAspect="1"/>
          </p:cNvPicPr>
          <p:nvPr/>
        </p:nvPicPr>
        <p:blipFill>
          <a:blip r:embed="rId2">
            <a:alphaModFix amt="9000"/>
          </a:blip>
          <a:stretch>
            <a:fillRect/>
          </a:stretch>
        </p:blipFill>
        <p:spPr>
          <a:xfrm>
            <a:off x="114300" y="180133"/>
            <a:ext cx="8851900" cy="6675120"/>
          </a:xfrm>
          <a:prstGeom prst="rect">
            <a:avLst/>
          </a:prstGeom>
          <a:noFill/>
        </p:spPr>
      </p:pic>
      <p:sp>
        <p:nvSpPr>
          <p:cNvPr id="37" name="Rectangle 36"/>
          <p:cNvSpPr/>
          <p:nvPr/>
        </p:nvSpPr>
        <p:spPr>
          <a:xfrm>
            <a:off x="78014" y="71277"/>
            <a:ext cx="8996135" cy="1187237"/>
          </a:xfrm>
          <a:prstGeom prst="rect">
            <a:avLst/>
          </a:prstGeom>
          <a:gradFill flip="none" rotWithShape="1">
            <a:gsLst>
              <a:gs pos="80000">
                <a:srgbClr val="FF0000">
                  <a:alpha val="35000"/>
                </a:srgbClr>
              </a:gs>
              <a:gs pos="100000">
                <a:srgbClr val="FFFFFF">
                  <a:alpha val="35000"/>
                </a:srgbClr>
              </a:gs>
            </a:gsLst>
            <a:lin ang="0" scaled="1"/>
            <a:tileRect/>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9931400" y="4648200"/>
            <a:ext cx="184666" cy="369332"/>
          </a:xfrm>
          <a:prstGeom prst="rect">
            <a:avLst/>
          </a:prstGeom>
          <a:noFill/>
        </p:spPr>
        <p:txBody>
          <a:bodyPr wrap="none" rtlCol="0">
            <a:spAutoFit/>
          </a:bodyPr>
          <a:lstStyle/>
          <a:p>
            <a:endParaRPr lang="en-US" dirty="0"/>
          </a:p>
        </p:txBody>
      </p:sp>
      <p:sp>
        <p:nvSpPr>
          <p:cNvPr id="36" name="Rectangle 35"/>
          <p:cNvSpPr/>
          <p:nvPr/>
        </p:nvSpPr>
        <p:spPr>
          <a:xfrm>
            <a:off x="69850" y="63500"/>
            <a:ext cx="9004300" cy="6731000"/>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9" name="Group 38"/>
          <p:cNvGrpSpPr/>
          <p:nvPr/>
        </p:nvGrpSpPr>
        <p:grpSpPr>
          <a:xfrm>
            <a:off x="3750499" y="6159494"/>
            <a:ext cx="1642496" cy="614767"/>
            <a:chOff x="3750499" y="6159494"/>
            <a:chExt cx="1642496" cy="614767"/>
          </a:xfrm>
        </p:grpSpPr>
        <p:sp>
          <p:nvSpPr>
            <p:cNvPr id="40" name="Rectangle 39"/>
            <p:cNvSpPr/>
            <p:nvPr userDrawn="1"/>
          </p:nvSpPr>
          <p:spPr>
            <a:xfrm>
              <a:off x="4847167" y="6587065"/>
              <a:ext cx="545828" cy="91440"/>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userDrawn="1"/>
          </p:nvSpPr>
          <p:spPr>
            <a:xfrm>
              <a:off x="4851401" y="6471613"/>
              <a:ext cx="541080" cy="119552"/>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userDrawn="1"/>
          </p:nvSpPr>
          <p:spPr>
            <a:xfrm>
              <a:off x="4851401" y="6233573"/>
              <a:ext cx="541080" cy="239103"/>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userDrawn="1"/>
          </p:nvSpPr>
          <p:spPr>
            <a:xfrm flipH="1">
              <a:off x="3750500" y="6587067"/>
              <a:ext cx="542100" cy="88758"/>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userDrawn="1"/>
          </p:nvSpPr>
          <p:spPr>
            <a:xfrm flipH="1">
              <a:off x="3750500" y="6472676"/>
              <a:ext cx="542100" cy="118489"/>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userDrawn="1"/>
          </p:nvSpPr>
          <p:spPr>
            <a:xfrm flipH="1">
              <a:off x="3750499" y="6235697"/>
              <a:ext cx="546333" cy="236979"/>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6" name="Group 45"/>
            <p:cNvGrpSpPr/>
            <p:nvPr userDrawn="1"/>
          </p:nvGrpSpPr>
          <p:grpSpPr>
            <a:xfrm>
              <a:off x="4202642" y="6159494"/>
              <a:ext cx="738717" cy="614767"/>
              <a:chOff x="3617384" y="4753423"/>
              <a:chExt cx="1909233" cy="1639844"/>
            </a:xfrm>
          </p:grpSpPr>
          <p:pic>
            <p:nvPicPr>
              <p:cNvPr id="47" name="Picture 46" descr="ORTIi_RGB_Color_Logo.gif"/>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4361" b="96963" l="4880" r="96324">
                            <a14:foregroundMark x1="14238" y1="9190" x2="13904" y2="17290"/>
                            <a14:foregroundMark x1="14238" y1="17445" x2="12500" y2="34190"/>
                            <a14:foregroundMark x1="12299" y1="34579" x2="9759" y2="42290"/>
                            <a14:foregroundMark x1="8556" y1="46495" x2="8556" y2="51480"/>
                            <a14:foregroundMark x1="9759" y1="54984" x2="12500" y2="59735"/>
                            <a14:foregroundMark x1="9291" y1="57710" x2="7888" y2="62695"/>
                            <a14:foregroundMark x1="7286" y1="65421" x2="7286" y2="65421"/>
                            <a14:foregroundMark x1="7420" y1="70794" x2="7420" y2="70794"/>
                            <a14:foregroundMark x1="7420" y1="76480" x2="7420" y2="76480"/>
                            <a14:foregroundMark x1="9024" y1="82555" x2="9024" y2="82555"/>
                            <a14:foregroundMark x1="7888" y1="79595" x2="7888" y2="79595"/>
                            <a14:foregroundMark x1="11029" y1="83100" x2="61564" y2="83100"/>
                            <a14:foregroundMark x1="66711" y1="82555" x2="91377" y2="81776"/>
                            <a14:foregroundMark x1="91511" y1="81075" x2="90709" y2="49844"/>
                            <a14:foregroundMark x1="90575" y1="48676" x2="91511" y2="43380"/>
                            <a14:foregroundMark x1="90575" y1="42290" x2="88035" y2="41511"/>
                            <a14:foregroundMark x1="88035" y1="40810" x2="87433" y2="38941"/>
                            <a14:foregroundMark x1="87567" y1="38240" x2="90842" y2="32009"/>
                            <a14:foregroundMark x1="91043" y1="30685" x2="92112" y2="26090"/>
                            <a14:foregroundMark x1="92447" y1="25389" x2="94786" y2="17290"/>
                            <a14:foregroundMark x1="13703" y1="60826" x2="13703" y2="60826"/>
                            <a14:foregroundMark x1="20388" y1="63785" x2="20388" y2="63785"/>
                            <a14:foregroundMark x1="15775" y1="62305" x2="15775" y2="62305"/>
                            <a14:foregroundMark x1="25401" y1="63240" x2="25401" y2="63240"/>
                            <a14:foregroundMark x1="31417" y1="59190" x2="31417" y2="59190"/>
                            <a14:foregroundMark x1="29011" y1="61760" x2="29011" y2="61760"/>
                            <a14:foregroundMark x1="32821" y1="57165" x2="35361" y2="44315"/>
                            <a14:foregroundMark x1="34425" y1="43380" x2="30749" y2="35826"/>
                            <a14:foregroundMark x1="14238" y1="34579" x2="20053" y2="32321"/>
                            <a14:foregroundMark x1="29813" y1="35280" x2="24599" y2="32710"/>
                            <a14:foregroundMark x1="39572" y1="62150" x2="39305" y2="40421"/>
                            <a14:foregroundMark x1="43249" y1="51636" x2="50936" y2="62461"/>
                            <a14:foregroundMark x1="46056" y1="50389" x2="50000" y2="45950"/>
                            <a14:foregroundMark x1="41979" y1="39486" x2="45455" y2="39720"/>
                            <a14:foregroundMark x1="55080" y1="39875" x2="67981" y2="39875"/>
                            <a14:foregroundMark x1="61230" y1="41199" x2="61364" y2="62305"/>
                            <a14:foregroundMark x1="73195" y1="40654" x2="73195" y2="62695"/>
                            <a14:foregroundMark x1="81083" y1="47819" x2="81083" y2="62695"/>
                            <a14:foregroundMark x1="81417" y1="39486" x2="81417" y2="39486"/>
                            <a14:foregroundMark x1="7420" y1="93224" x2="7420" y2="93224"/>
                            <a14:foregroundMark x1="14973" y1="8645" x2="17513" y2="8489"/>
                            <a14:foregroundMark x1="18182" y1="7321" x2="19586" y2="7321"/>
                            <a14:foregroundMark x1="19719" y1="8489" x2="20856" y2="9891"/>
                            <a14:foregroundMark x1="22259" y1="9034" x2="24131" y2="9190"/>
                            <a14:foregroundMark x1="24799" y1="10125" x2="26671" y2="13629"/>
                            <a14:foregroundMark x1="26337" y1="14486" x2="26805" y2="18224"/>
                            <a14:foregroundMark x1="27741" y1="18925" x2="32487" y2="20561"/>
                            <a14:foregroundMark x1="17513" y1="13863" x2="16644" y2="29517"/>
                            <a14:foregroundMark x1="16043" y1="16277" x2="16043" y2="16277"/>
                            <a14:foregroundMark x1="15575" y1="18769" x2="15575" y2="18769"/>
                            <a14:foregroundMark x1="15174" y1="25078" x2="15174" y2="25078"/>
                            <a14:foregroundMark x1="14773" y1="30997" x2="15174" y2="27570"/>
                            <a14:foregroundMark x1="14104" y1="32477" x2="22126" y2="27804"/>
                            <a14:foregroundMark x1="20053" y1="25857" x2="19586" y2="15576"/>
                            <a14:foregroundMark x1="16444" y1="12150" x2="21056" y2="13318"/>
                            <a14:foregroundMark x1="16243" y1="11137" x2="19385" y2="11137"/>
                            <a14:foregroundMark x1="15842" y1="37150" x2="14572" y2="53271"/>
                            <a14:foregroundMark x1="13302" y1="41044" x2="13102" y2="50312"/>
                            <a14:foregroundMark x1="12634" y1="52570" x2="17513" y2="58956"/>
                            <a14:foregroundMark x1="14372" y1="57477" x2="15575" y2="59190"/>
                            <a14:foregroundMark x1="16845" y1="35670" x2="21925" y2="35436"/>
                            <a14:foregroundMark x1="16243" y1="36137" x2="22727" y2="42757"/>
                            <a14:foregroundMark x1="17513" y1="40265" x2="20655" y2="55218"/>
                            <a14:foregroundMark x1="17313" y1="50078" x2="19385" y2="58178"/>
                            <a14:foregroundMark x1="17513" y1="63084" x2="17513" y2="63084"/>
                            <a14:foregroundMark x1="33489" y1="19704" x2="37500" y2="17757"/>
                            <a14:foregroundMark x1="10561" y1="61838" x2="11430" y2="79050"/>
                            <a14:foregroundMark x1="10361" y1="60125" x2="16845" y2="67991"/>
                            <a14:foregroundMark x1="10361" y1="79984" x2="24465" y2="79283"/>
                            <a14:foregroundMark x1="14572" y1="76090" x2="13904" y2="66978"/>
                            <a14:foregroundMark x1="17045" y1="76090" x2="18316" y2="66745"/>
                            <a14:foregroundMark x1="16644" y1="59891" x2="23195" y2="60670"/>
                            <a14:foregroundMark x1="91979" y1="17290" x2="86497" y2="33178"/>
                            <a14:foregroundMark x1="88570" y1="31464" x2="89439" y2="29517"/>
                            <a14:foregroundMark x1="92380" y1="18224" x2="91310" y2="16044"/>
                            <a14:foregroundMark x1="86898" y1="33411" x2="85027" y2="40031"/>
                            <a14:foregroundMark x1="85227" y1="41745" x2="88770" y2="45483"/>
                            <a14:foregroundMark x1="88770" y1="45717" x2="87767" y2="62617"/>
                            <a14:foregroundMark x1="88770" y1="60125" x2="89037" y2="77336"/>
                            <a14:foregroundMark x1="89439" y1="78505" x2="75535" y2="78271"/>
                            <a14:foregroundMark x1="90307" y1="79517" x2="77674" y2="79984"/>
                            <a14:foregroundMark x1="85628" y1="75623" x2="85628" y2="46184"/>
                            <a14:foregroundMark x1="90040" y1="15576" x2="86497" y2="27804"/>
                            <a14:foregroundMark x1="84626" y1="30530" x2="83556" y2="37150"/>
                            <a14:foregroundMark x1="84158" y1="44237" x2="83957" y2="52570"/>
                            <a14:foregroundMark x1="83757" y1="55763" x2="83556" y2="73910"/>
                            <a14:foregroundMark x1="46658" y1="40031" x2="49666" y2="42445"/>
                          </a14:backgroundRemoval>
                        </a14:imgEffect>
                      </a14:imgLayer>
                    </a14:imgProps>
                  </a:ext>
                  <a:ext uri="{28A0092B-C50C-407E-A947-70E740481C1C}">
                    <a14:useLocalDpi xmlns:a14="http://schemas.microsoft.com/office/drawing/2010/main" val="0"/>
                  </a:ext>
                </a:extLst>
              </a:blip>
              <a:srcRect l="3267" t="2877" r="2500" b="2192"/>
              <a:stretch/>
            </p:blipFill>
            <p:spPr>
              <a:xfrm>
                <a:off x="3623734" y="4753423"/>
                <a:ext cx="1896535" cy="1639844"/>
              </a:xfrm>
              <a:prstGeom prst="rect">
                <a:avLst/>
              </a:prstGeom>
            </p:spPr>
          </p:pic>
          <p:pic>
            <p:nvPicPr>
              <p:cNvPr id="48" name="Picture 47" descr="ORTIi_RGB_Color_Logo.pdf"/>
              <p:cNvPicPr>
                <a:picLocks noChangeAspect="1"/>
              </p:cNvPicPr>
              <p:nvPr userDrawn="1"/>
            </p:nvPicPr>
            <p:blipFill rotWithShape="1">
              <a:blip r:embed="rId5">
                <a:extLst>
                  <a:ext uri="{28A0092B-C50C-407E-A947-70E740481C1C}">
                    <a14:useLocalDpi xmlns:a14="http://schemas.microsoft.com/office/drawing/2010/main" val="0"/>
                  </a:ext>
                </a:extLst>
              </a:blip>
              <a:srcRect l="2879" t="89309" r="2670" b="1866"/>
              <a:stretch/>
            </p:blipFill>
            <p:spPr>
              <a:xfrm>
                <a:off x="3617384" y="6216772"/>
                <a:ext cx="1909233" cy="152960"/>
              </a:xfrm>
              <a:prstGeom prst="rect">
                <a:avLst/>
              </a:prstGeom>
              <a:ln>
                <a:noFill/>
              </a:ln>
              <a:effectLst/>
            </p:spPr>
          </p:pic>
        </p:grpSp>
      </p:grpSp>
      <p:sp>
        <p:nvSpPr>
          <p:cNvPr id="34" name="Content Placeholder 2"/>
          <p:cNvSpPr>
            <a:spLocks noGrp="1"/>
          </p:cNvSpPr>
          <p:nvPr>
            <p:ph idx="1"/>
          </p:nvPr>
        </p:nvSpPr>
        <p:spPr>
          <a:xfrm>
            <a:off x="457200" y="1502304"/>
            <a:ext cx="8229600" cy="4581602"/>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3" name="Title 1"/>
          <p:cNvSpPr>
            <a:spLocks noGrp="1"/>
          </p:cNvSpPr>
          <p:nvPr>
            <p:ph type="title"/>
          </p:nvPr>
        </p:nvSpPr>
        <p:spPr>
          <a:xfrm>
            <a:off x="457200" y="180132"/>
            <a:ext cx="8229600" cy="981011"/>
          </a:xfrm>
        </p:spPr>
        <p:txBody>
          <a:bodyPr/>
          <a:lstStyle>
            <a:lvl1pPr>
              <a:defRPr>
                <a:solidFill>
                  <a:srgbClr val="000000"/>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84797244"/>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Oregon Response to Interven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5506"/>
            <a:ext cx="8229600" cy="1143000"/>
          </a:xfrm>
        </p:spPr>
        <p:txBody>
          <a:bodyPr>
            <a:normAutofit/>
          </a:bodyPr>
          <a:lstStyle>
            <a:lvl1pPr>
              <a:defRPr sz="4800" b="1" i="0">
                <a:solidFill>
                  <a:schemeClr val="bg1"/>
                </a:solidFill>
                <a:effectLst>
                  <a:outerShdw blurRad="38100" dist="38100" dir="2700000" algn="tl">
                    <a:srgbClr val="000000">
                      <a:alpha val="43137"/>
                    </a:srgbClr>
                  </a:outerShdw>
                </a:effectLst>
                <a:latin typeface="Goudy Old Style"/>
                <a:cs typeface="Goudy Old Style"/>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764632"/>
            <a:ext cx="8229600" cy="4361531"/>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descr="OrRTI.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3095" y="5987244"/>
            <a:ext cx="926786" cy="680609"/>
          </a:xfrm>
          <a:prstGeom prst="rect">
            <a:avLst/>
          </a:prstGeom>
        </p:spPr>
      </p:pic>
      <p:sp>
        <p:nvSpPr>
          <p:cNvPr id="5" name="TextBox 4"/>
          <p:cNvSpPr txBox="1"/>
          <p:nvPr userDrawn="1"/>
        </p:nvSpPr>
        <p:spPr>
          <a:xfrm>
            <a:off x="1089881" y="6327549"/>
            <a:ext cx="2930357" cy="369332"/>
          </a:xfrm>
          <a:prstGeom prst="rect">
            <a:avLst/>
          </a:prstGeom>
          <a:noFill/>
        </p:spPr>
        <p:txBody>
          <a:bodyPr wrap="square" rtlCol="0">
            <a:spAutoFit/>
          </a:bodyPr>
          <a:lstStyle/>
          <a:p>
            <a:pPr defTabSz="457200"/>
            <a:r>
              <a:rPr lang="en-US" dirty="0" smtClean="0">
                <a:solidFill>
                  <a:prstClr val="black"/>
                </a:solidFill>
                <a:latin typeface="Futura Condensed"/>
                <a:cs typeface="Futura Condensed"/>
              </a:rPr>
              <a:t>Oregon Response to Intervention</a:t>
            </a:r>
            <a:endParaRPr lang="en-US" dirty="0">
              <a:solidFill>
                <a:prstClr val="black"/>
              </a:solidFill>
              <a:latin typeface="Futura Condensed"/>
              <a:cs typeface="Futura Condensed"/>
            </a:endParaRPr>
          </a:p>
        </p:txBody>
      </p:sp>
    </p:spTree>
    <p:extLst>
      <p:ext uri="{BB962C8B-B14F-4D97-AF65-F5344CB8AC3E}">
        <p14:creationId xmlns:p14="http://schemas.microsoft.com/office/powerpoint/2010/main" val="356662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626BBD1-A9C5-470F-9EC6-5A2EA3E8FB20}" type="slidenum">
              <a:rPr lang="en-US" smtClean="0"/>
              <a:pPr/>
              <a:t>‹#›</a:t>
            </a:fld>
            <a:endParaRPr lang="en-US"/>
          </a:p>
        </p:txBody>
      </p:sp>
      <p:sp>
        <p:nvSpPr>
          <p:cNvPr id="5" name="Title 1"/>
          <p:cNvSpPr>
            <a:spLocks noGrp="1"/>
          </p:cNvSpPr>
          <p:nvPr>
            <p:ph type="title"/>
          </p:nvPr>
        </p:nvSpPr>
        <p:spPr>
          <a:xfrm>
            <a:off x="457200" y="51162"/>
            <a:ext cx="8229600" cy="1143000"/>
          </a:xfrm>
        </p:spPr>
        <p:txBody>
          <a:bodyPr>
            <a:normAutofit/>
          </a:bodyPr>
          <a:lstStyle>
            <a:lvl1pPr>
              <a:defRPr sz="4800" b="1" i="0">
                <a:solidFill>
                  <a:schemeClr val="bg1"/>
                </a:solidFill>
                <a:effectLst>
                  <a:outerShdw blurRad="38100" dist="38100" dir="2700000" algn="tl">
                    <a:srgbClr val="000000">
                      <a:alpha val="43137"/>
                    </a:srgbClr>
                  </a:outerShdw>
                </a:effectLst>
                <a:latin typeface="Goudy Old Style"/>
                <a:cs typeface="Goudy Old Style"/>
              </a:defRPr>
            </a:lvl1pPr>
          </a:lstStyle>
          <a:p>
            <a:r>
              <a:rPr lang="en-US" smtClean="0"/>
              <a:t>Click to edit Master title style</a:t>
            </a:r>
            <a:endParaRPr lang="en-US" dirty="0"/>
          </a:p>
        </p:txBody>
      </p:sp>
    </p:spTree>
    <p:extLst>
      <p:ext uri="{BB962C8B-B14F-4D97-AF65-F5344CB8AC3E}">
        <p14:creationId xmlns:p14="http://schemas.microsoft.com/office/powerpoint/2010/main" val="19775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50738"/>
            <a:ext cx="4038600" cy="457542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550738"/>
            <a:ext cx="4038600" cy="4575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itle 1"/>
          <p:cNvSpPr>
            <a:spLocks noGrp="1"/>
          </p:cNvSpPr>
          <p:nvPr>
            <p:ph type="title"/>
          </p:nvPr>
        </p:nvSpPr>
        <p:spPr>
          <a:xfrm>
            <a:off x="457200" y="51162"/>
            <a:ext cx="8229600" cy="1143000"/>
          </a:xfrm>
        </p:spPr>
        <p:txBody>
          <a:bodyPr>
            <a:normAutofit/>
          </a:bodyPr>
          <a:lstStyle>
            <a:lvl1pPr>
              <a:defRPr sz="4800" b="1" i="0">
                <a:solidFill>
                  <a:schemeClr val="bg1"/>
                </a:solidFill>
                <a:effectLst>
                  <a:outerShdw blurRad="38100" dist="38100" dir="2700000" algn="tl">
                    <a:srgbClr val="000000">
                      <a:alpha val="43137"/>
                    </a:srgbClr>
                  </a:outerShdw>
                </a:effectLst>
                <a:latin typeface="Goudy Old Style"/>
                <a:cs typeface="Goudy Old Style"/>
              </a:defRPr>
            </a:lvl1pPr>
          </a:lstStyle>
          <a:p>
            <a:r>
              <a:rPr lang="en-US" smtClean="0"/>
              <a:t>Click to edit Master title style</a:t>
            </a:r>
            <a:endParaRPr lang="en-US" dirty="0"/>
          </a:p>
        </p:txBody>
      </p:sp>
    </p:spTree>
    <p:extLst>
      <p:ext uri="{BB962C8B-B14F-4D97-AF65-F5344CB8AC3E}">
        <p14:creationId xmlns:p14="http://schemas.microsoft.com/office/powerpoint/2010/main" val="1900415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5_Custom Layout">
    <p:spTree>
      <p:nvGrpSpPr>
        <p:cNvPr id="1" name=""/>
        <p:cNvGrpSpPr/>
        <p:nvPr/>
      </p:nvGrpSpPr>
      <p:grpSpPr>
        <a:xfrm>
          <a:off x="0" y="0"/>
          <a:ext cx="0" cy="0"/>
          <a:chOff x="0" y="0"/>
          <a:chExt cx="0" cy="0"/>
        </a:xfrm>
      </p:grpSpPr>
      <p:sp>
        <p:nvSpPr>
          <p:cNvPr id="4" name="Document 3"/>
          <p:cNvSpPr/>
          <p:nvPr/>
        </p:nvSpPr>
        <p:spPr>
          <a:xfrm>
            <a:off x="0" y="24"/>
            <a:ext cx="9144000" cy="1417638"/>
          </a:xfrm>
          <a:prstGeom prst="flowChartDocument">
            <a:avLst/>
          </a:prstGeom>
          <a:gradFill>
            <a:gsLst>
              <a:gs pos="0">
                <a:schemeClr val="tx2">
                  <a:lumMod val="60000"/>
                  <a:lumOff val="40000"/>
                </a:schemeClr>
              </a:gs>
              <a:gs pos="100000">
                <a:schemeClr val="tx2">
                  <a:lumMod val="75000"/>
                </a:schemeClr>
              </a:gs>
              <a:gs pos="50000">
                <a:schemeClr val="tx2">
                  <a:lumMod val="7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C626BBD1-A9C5-470F-9EC6-5A2EA3E8FB20}" type="slidenum">
              <a:rPr lang="en-US" smtClean="0"/>
              <a:pPr/>
              <a:t>‹#›</a:t>
            </a:fld>
            <a:endParaRPr lang="en-US"/>
          </a:p>
        </p:txBody>
      </p:sp>
      <p:sp>
        <p:nvSpPr>
          <p:cNvPr id="5" name="Title 1"/>
          <p:cNvSpPr>
            <a:spLocks noGrp="1"/>
          </p:cNvSpPr>
          <p:nvPr>
            <p:ph type="title"/>
          </p:nvPr>
        </p:nvSpPr>
        <p:spPr>
          <a:xfrm>
            <a:off x="457200" y="51162"/>
            <a:ext cx="8229600" cy="1143000"/>
          </a:xfrm>
        </p:spPr>
        <p:txBody>
          <a:bodyPr>
            <a:normAutofit/>
          </a:bodyPr>
          <a:lstStyle>
            <a:lvl1pPr>
              <a:defRPr sz="4800" b="1" i="0">
                <a:solidFill>
                  <a:schemeClr val="bg1"/>
                </a:solidFill>
                <a:effectLst>
                  <a:outerShdw blurRad="38100" dist="38100" dir="2700000" algn="tl">
                    <a:srgbClr val="000000">
                      <a:alpha val="43137"/>
                    </a:srgbClr>
                  </a:outerShdw>
                </a:effectLst>
                <a:latin typeface="Goudy Old Style"/>
                <a:cs typeface="Goudy Old Style"/>
              </a:defRPr>
            </a:lvl1pPr>
          </a:lstStyle>
          <a:p>
            <a:r>
              <a:rPr lang="en-US" smtClean="0"/>
              <a:t>Click to edit Master title style</a:t>
            </a:r>
            <a:endParaRPr lang="en-US" dirty="0"/>
          </a:p>
        </p:txBody>
      </p:sp>
      <p:sp>
        <p:nvSpPr>
          <p:cNvPr id="7" name="Content Placeholder 6"/>
          <p:cNvSpPr>
            <a:spLocks noGrp="1"/>
          </p:cNvSpPr>
          <p:nvPr>
            <p:ph sz="quarter" idx="11"/>
          </p:nvPr>
        </p:nvSpPr>
        <p:spPr>
          <a:xfrm>
            <a:off x="728663" y="1760538"/>
            <a:ext cx="7805737"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3452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6_Custom Layout">
    <p:spTree>
      <p:nvGrpSpPr>
        <p:cNvPr id="1" name=""/>
        <p:cNvGrpSpPr/>
        <p:nvPr/>
      </p:nvGrpSpPr>
      <p:grpSpPr>
        <a:xfrm>
          <a:off x="0" y="0"/>
          <a:ext cx="0" cy="0"/>
          <a:chOff x="0" y="0"/>
          <a:chExt cx="0" cy="0"/>
        </a:xfrm>
      </p:grpSpPr>
      <p:sp>
        <p:nvSpPr>
          <p:cNvPr id="4" name="Document 3"/>
          <p:cNvSpPr/>
          <p:nvPr/>
        </p:nvSpPr>
        <p:spPr>
          <a:xfrm>
            <a:off x="0" y="24"/>
            <a:ext cx="9144000" cy="1417638"/>
          </a:xfrm>
          <a:prstGeom prst="flowChartDocument">
            <a:avLst/>
          </a:prstGeom>
          <a:gradFill>
            <a:gsLst>
              <a:gs pos="0">
                <a:schemeClr val="tx2">
                  <a:lumMod val="60000"/>
                  <a:lumOff val="40000"/>
                </a:schemeClr>
              </a:gs>
              <a:gs pos="100000">
                <a:schemeClr val="tx2">
                  <a:lumMod val="75000"/>
                </a:schemeClr>
              </a:gs>
              <a:gs pos="50000">
                <a:schemeClr val="tx2">
                  <a:lumMod val="7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C626BBD1-A9C5-470F-9EC6-5A2EA3E8FB20}" type="slidenum">
              <a:rPr lang="en-US" smtClean="0"/>
              <a:pPr/>
              <a:t>‹#›</a:t>
            </a:fld>
            <a:endParaRPr lang="en-US"/>
          </a:p>
        </p:txBody>
      </p:sp>
      <p:sp>
        <p:nvSpPr>
          <p:cNvPr id="5" name="Title 1"/>
          <p:cNvSpPr>
            <a:spLocks noGrp="1"/>
          </p:cNvSpPr>
          <p:nvPr>
            <p:ph type="title"/>
          </p:nvPr>
        </p:nvSpPr>
        <p:spPr>
          <a:xfrm>
            <a:off x="457200" y="51162"/>
            <a:ext cx="8229600" cy="1143000"/>
          </a:xfrm>
        </p:spPr>
        <p:txBody>
          <a:bodyPr>
            <a:normAutofit/>
          </a:bodyPr>
          <a:lstStyle>
            <a:lvl1pPr>
              <a:defRPr sz="4800" b="1" i="0">
                <a:solidFill>
                  <a:schemeClr val="bg1"/>
                </a:solidFill>
                <a:effectLst>
                  <a:outerShdw blurRad="38100" dist="38100" dir="2700000" algn="tl">
                    <a:srgbClr val="000000">
                      <a:alpha val="43137"/>
                    </a:srgbClr>
                  </a:outerShdw>
                </a:effectLst>
                <a:latin typeface="Goudy Old Style"/>
                <a:cs typeface="Goudy Old Style"/>
              </a:defRPr>
            </a:lvl1pPr>
          </a:lstStyle>
          <a:p>
            <a:r>
              <a:rPr lang="en-US" smtClean="0"/>
              <a:t>Click to edit Master title style</a:t>
            </a:r>
            <a:endParaRPr lang="en-US" dirty="0"/>
          </a:p>
        </p:txBody>
      </p:sp>
      <p:sp>
        <p:nvSpPr>
          <p:cNvPr id="7" name="Content Placeholder 6"/>
          <p:cNvSpPr>
            <a:spLocks noGrp="1"/>
          </p:cNvSpPr>
          <p:nvPr>
            <p:ph sz="quarter" idx="11"/>
          </p:nvPr>
        </p:nvSpPr>
        <p:spPr>
          <a:xfrm>
            <a:off x="728663" y="1760538"/>
            <a:ext cx="7805737"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345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D73999BA-20F9-EE42-863E-D1441C63637D}" type="slidenum">
              <a:rPr lang="en-US" smtClean="0"/>
              <a:t>‹#›</a:t>
            </a:fld>
            <a:endParaRPr lang="en-US"/>
          </a:p>
        </p:txBody>
      </p:sp>
    </p:spTree>
    <p:extLst>
      <p:ext uri="{BB962C8B-B14F-4D97-AF65-F5344CB8AC3E}">
        <p14:creationId xmlns:p14="http://schemas.microsoft.com/office/powerpoint/2010/main" val="2376194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B856BC8-A5D9-4ED2-ACA6-085BA616CD03}" type="slidenum">
              <a:rPr lang="en-US" smtClean="0"/>
              <a:pPr/>
              <a:t>‹#›</a:t>
            </a:fld>
            <a:endParaRPr lang="en-US"/>
          </a:p>
        </p:txBody>
      </p:sp>
      <p:sp>
        <p:nvSpPr>
          <p:cNvPr id="5" name="Title 1"/>
          <p:cNvSpPr>
            <a:spLocks noGrp="1"/>
          </p:cNvSpPr>
          <p:nvPr>
            <p:ph type="title"/>
          </p:nvPr>
        </p:nvSpPr>
        <p:spPr>
          <a:xfrm>
            <a:off x="457200" y="51162"/>
            <a:ext cx="8229600" cy="1143000"/>
          </a:xfrm>
        </p:spPr>
        <p:txBody>
          <a:bodyPr>
            <a:normAutofit/>
          </a:bodyPr>
          <a:lstStyle>
            <a:lvl1pPr>
              <a:defRPr sz="4800" b="1" i="0">
                <a:solidFill>
                  <a:schemeClr val="bg1"/>
                </a:solidFill>
                <a:effectLst>
                  <a:outerShdw blurRad="38100" dist="38100" dir="2700000" algn="tl">
                    <a:srgbClr val="000000">
                      <a:alpha val="43137"/>
                    </a:srgbClr>
                  </a:outerShdw>
                </a:effectLst>
                <a:latin typeface="Goudy Old Style"/>
                <a:cs typeface="Goudy Old Style"/>
              </a:defRPr>
            </a:lvl1pPr>
          </a:lstStyle>
          <a:p>
            <a:r>
              <a:rPr lang="en-US" smtClean="0"/>
              <a:t>Click to edit Master title style</a:t>
            </a:r>
            <a:endParaRPr lang="en-US" dirty="0"/>
          </a:p>
        </p:txBody>
      </p:sp>
    </p:spTree>
    <p:extLst>
      <p:ext uri="{BB962C8B-B14F-4D97-AF65-F5344CB8AC3E}">
        <p14:creationId xmlns:p14="http://schemas.microsoft.com/office/powerpoint/2010/main" val="3853127976"/>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2AEB8B42-D0A6-F748-ADE9-503D29253C54}" type="datetimeFigureOut">
              <a:rPr lang="en-US" smtClean="0">
                <a:solidFill>
                  <a:prstClr val="black">
                    <a:tint val="75000"/>
                  </a:prstClr>
                </a:solidFill>
                <a:latin typeface="Calibri"/>
              </a:rPr>
              <a:pPr/>
              <a:t>2/22/16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2A7C9E5-BEE8-044E-8529-FBE8972197F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758995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AEB8B42-D0A6-F748-ADE9-503D29253C54}" type="datetimeFigureOut">
              <a:rPr lang="en-US" smtClean="0">
                <a:solidFill>
                  <a:prstClr val="black">
                    <a:tint val="75000"/>
                  </a:prstClr>
                </a:solidFill>
                <a:latin typeface="Calibri"/>
              </a:rPr>
              <a:pPr/>
              <a:t>2/22/16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2A7C9E5-BEE8-044E-8529-FBE8972197F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65545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efault Slide">
    <p:spTree>
      <p:nvGrpSpPr>
        <p:cNvPr id="1" name=""/>
        <p:cNvGrpSpPr/>
        <p:nvPr/>
      </p:nvGrpSpPr>
      <p:grpSpPr>
        <a:xfrm>
          <a:off x="0" y="0"/>
          <a:ext cx="0" cy="0"/>
          <a:chOff x="0" y="0"/>
          <a:chExt cx="0" cy="0"/>
        </a:xfrm>
      </p:grpSpPr>
      <p:cxnSp>
        <p:nvCxnSpPr>
          <p:cNvPr id="19" name="Straight Connector 18"/>
          <p:cNvCxnSpPr/>
          <p:nvPr/>
        </p:nvCxnSpPr>
        <p:spPr>
          <a:xfrm flipV="1">
            <a:off x="78015" y="1258514"/>
            <a:ext cx="8996134" cy="9740"/>
          </a:xfrm>
          <a:prstGeom prst="line">
            <a:avLst/>
          </a:prstGeom>
          <a:ln w="28575" cmpd="sng">
            <a:gradFill flip="none" rotWithShape="1">
              <a:gsLst>
                <a:gs pos="49000">
                  <a:srgbClr val="008000"/>
                </a:gs>
                <a:gs pos="80000">
                  <a:schemeClr val="bg1"/>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2">
            <a:alphaModFix amt="9000"/>
          </a:blip>
          <a:stretch>
            <a:fillRect/>
          </a:stretch>
        </p:blipFill>
        <p:spPr>
          <a:xfrm>
            <a:off x="114300" y="171667"/>
            <a:ext cx="8851900" cy="6675120"/>
          </a:xfrm>
          <a:prstGeom prst="rect">
            <a:avLst/>
          </a:prstGeom>
          <a:noFill/>
        </p:spPr>
      </p:pic>
      <p:sp>
        <p:nvSpPr>
          <p:cNvPr id="15" name="Rectangle 14"/>
          <p:cNvSpPr/>
          <p:nvPr/>
        </p:nvSpPr>
        <p:spPr>
          <a:xfrm>
            <a:off x="78014" y="71277"/>
            <a:ext cx="8996135" cy="1187237"/>
          </a:xfrm>
          <a:prstGeom prst="rect">
            <a:avLst/>
          </a:prstGeom>
          <a:gradFill flip="none" rotWithShape="1">
            <a:gsLst>
              <a:gs pos="80000">
                <a:srgbClr val="008000">
                  <a:alpha val="35000"/>
                </a:srgbClr>
              </a:gs>
              <a:gs pos="100000">
                <a:srgbClr val="FFFFFF">
                  <a:alpha val="35000"/>
                </a:srgbClr>
              </a:gs>
            </a:gsLst>
            <a:lin ang="0" scaled="1"/>
            <a:tileRect/>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9850" y="63500"/>
            <a:ext cx="9004300" cy="6731000"/>
          </a:xfrm>
          <a:prstGeom prst="rect">
            <a:avLst/>
          </a:prstGeom>
          <a:noFill/>
          <a:ln w="38100">
            <a:solidFill>
              <a:srgbClr val="00850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 name="Group 29"/>
          <p:cNvGrpSpPr/>
          <p:nvPr/>
        </p:nvGrpSpPr>
        <p:grpSpPr>
          <a:xfrm>
            <a:off x="3750499" y="6159494"/>
            <a:ext cx="1642496" cy="614767"/>
            <a:chOff x="3750499" y="6159494"/>
            <a:chExt cx="1642496" cy="614767"/>
          </a:xfrm>
        </p:grpSpPr>
        <p:sp>
          <p:nvSpPr>
            <p:cNvPr id="21" name="Rectangle 20"/>
            <p:cNvSpPr/>
            <p:nvPr userDrawn="1"/>
          </p:nvSpPr>
          <p:spPr>
            <a:xfrm>
              <a:off x="4847167" y="6587065"/>
              <a:ext cx="545828" cy="91440"/>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userDrawn="1"/>
          </p:nvSpPr>
          <p:spPr>
            <a:xfrm>
              <a:off x="4851401" y="6471613"/>
              <a:ext cx="541080" cy="119552"/>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userDrawn="1"/>
          </p:nvSpPr>
          <p:spPr>
            <a:xfrm>
              <a:off x="4851401" y="6233573"/>
              <a:ext cx="541080" cy="239103"/>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userDrawn="1"/>
          </p:nvSpPr>
          <p:spPr>
            <a:xfrm flipH="1">
              <a:off x="3750500" y="6587067"/>
              <a:ext cx="542100" cy="88758"/>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flipH="1">
              <a:off x="3750500" y="6472676"/>
              <a:ext cx="542100" cy="118489"/>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userDrawn="1"/>
          </p:nvSpPr>
          <p:spPr>
            <a:xfrm flipH="1">
              <a:off x="3750499" y="6235697"/>
              <a:ext cx="546333" cy="236979"/>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 name="Group 26"/>
            <p:cNvGrpSpPr/>
            <p:nvPr userDrawn="1"/>
          </p:nvGrpSpPr>
          <p:grpSpPr>
            <a:xfrm>
              <a:off x="4202642" y="6159494"/>
              <a:ext cx="738717" cy="614767"/>
              <a:chOff x="3617384" y="4753423"/>
              <a:chExt cx="1909233" cy="1639844"/>
            </a:xfrm>
          </p:grpSpPr>
          <p:pic>
            <p:nvPicPr>
              <p:cNvPr id="28" name="Picture 27" descr="ORTIi_RGB_Color_Logo.gif"/>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4361" b="96963" l="4880" r="96324">
                            <a14:foregroundMark x1="14238" y1="9190" x2="13904" y2="17290"/>
                            <a14:foregroundMark x1="14238" y1="17445" x2="12500" y2="34190"/>
                            <a14:foregroundMark x1="12299" y1="34579" x2="9759" y2="42290"/>
                            <a14:foregroundMark x1="8556" y1="46495" x2="8556" y2="51480"/>
                            <a14:foregroundMark x1="9759" y1="54984" x2="12500" y2="59735"/>
                            <a14:foregroundMark x1="9291" y1="57710" x2="7888" y2="62695"/>
                            <a14:foregroundMark x1="7286" y1="65421" x2="7286" y2="65421"/>
                            <a14:foregroundMark x1="7420" y1="70794" x2="7420" y2="70794"/>
                            <a14:foregroundMark x1="7420" y1="76480" x2="7420" y2="76480"/>
                            <a14:foregroundMark x1="9024" y1="82555" x2="9024" y2="82555"/>
                            <a14:foregroundMark x1="7888" y1="79595" x2="7888" y2="79595"/>
                            <a14:foregroundMark x1="11029" y1="83100" x2="61564" y2="83100"/>
                            <a14:foregroundMark x1="66711" y1="82555" x2="91377" y2="81776"/>
                            <a14:foregroundMark x1="91511" y1="81075" x2="90709" y2="49844"/>
                            <a14:foregroundMark x1="90575" y1="48676" x2="91511" y2="43380"/>
                            <a14:foregroundMark x1="90575" y1="42290" x2="88035" y2="41511"/>
                            <a14:foregroundMark x1="88035" y1="40810" x2="87433" y2="38941"/>
                            <a14:foregroundMark x1="87567" y1="38240" x2="90842" y2="32009"/>
                            <a14:foregroundMark x1="91043" y1="30685" x2="92112" y2="26090"/>
                            <a14:foregroundMark x1="92447" y1="25389" x2="94786" y2="17290"/>
                            <a14:foregroundMark x1="13703" y1="60826" x2="13703" y2="60826"/>
                            <a14:foregroundMark x1="20388" y1="63785" x2="20388" y2="63785"/>
                            <a14:foregroundMark x1="15775" y1="62305" x2="15775" y2="62305"/>
                            <a14:foregroundMark x1="25401" y1="63240" x2="25401" y2="63240"/>
                            <a14:foregroundMark x1="31417" y1="59190" x2="31417" y2="59190"/>
                            <a14:foregroundMark x1="29011" y1="61760" x2="29011" y2="61760"/>
                            <a14:foregroundMark x1="32821" y1="57165" x2="35361" y2="44315"/>
                            <a14:foregroundMark x1="34425" y1="43380" x2="30749" y2="35826"/>
                            <a14:foregroundMark x1="14238" y1="34579" x2="20053" y2="32321"/>
                            <a14:foregroundMark x1="29813" y1="35280" x2="24599" y2="32710"/>
                            <a14:foregroundMark x1="39572" y1="62150" x2="39305" y2="40421"/>
                            <a14:foregroundMark x1="43249" y1="51636" x2="50936" y2="62461"/>
                            <a14:foregroundMark x1="46056" y1="50389" x2="50000" y2="45950"/>
                            <a14:foregroundMark x1="41979" y1="39486" x2="45455" y2="39720"/>
                            <a14:foregroundMark x1="55080" y1="39875" x2="67981" y2="39875"/>
                            <a14:foregroundMark x1="61230" y1="41199" x2="61364" y2="62305"/>
                            <a14:foregroundMark x1="73195" y1="40654" x2="73195" y2="62695"/>
                            <a14:foregroundMark x1="81083" y1="47819" x2="81083" y2="62695"/>
                            <a14:foregroundMark x1="81417" y1="39486" x2="81417" y2="39486"/>
                            <a14:foregroundMark x1="7420" y1="93224" x2="7420" y2="93224"/>
                            <a14:foregroundMark x1="14973" y1="8645" x2="17513" y2="8489"/>
                            <a14:foregroundMark x1="18182" y1="7321" x2="19586" y2="7321"/>
                            <a14:foregroundMark x1="19719" y1="8489" x2="20856" y2="9891"/>
                            <a14:foregroundMark x1="22259" y1="9034" x2="24131" y2="9190"/>
                            <a14:foregroundMark x1="24799" y1="10125" x2="26671" y2="13629"/>
                            <a14:foregroundMark x1="26337" y1="14486" x2="26805" y2="18224"/>
                            <a14:foregroundMark x1="27741" y1="18925" x2="32487" y2="20561"/>
                            <a14:foregroundMark x1="17513" y1="13863" x2="16644" y2="29517"/>
                            <a14:foregroundMark x1="16043" y1="16277" x2="16043" y2="16277"/>
                            <a14:foregroundMark x1="15575" y1="18769" x2="15575" y2="18769"/>
                            <a14:foregroundMark x1="15174" y1="25078" x2="15174" y2="25078"/>
                            <a14:foregroundMark x1="14773" y1="30997" x2="15174" y2="27570"/>
                            <a14:foregroundMark x1="14104" y1="32477" x2="22126" y2="27804"/>
                            <a14:foregroundMark x1="20053" y1="25857" x2="19586" y2="15576"/>
                            <a14:foregroundMark x1="16444" y1="12150" x2="21056" y2="13318"/>
                            <a14:foregroundMark x1="16243" y1="11137" x2="19385" y2="11137"/>
                            <a14:foregroundMark x1="15842" y1="37150" x2="14572" y2="53271"/>
                            <a14:foregroundMark x1="13302" y1="41044" x2="13102" y2="50312"/>
                            <a14:foregroundMark x1="12634" y1="52570" x2="17513" y2="58956"/>
                            <a14:foregroundMark x1="14372" y1="57477" x2="15575" y2="59190"/>
                            <a14:foregroundMark x1="16845" y1="35670" x2="21925" y2="35436"/>
                            <a14:foregroundMark x1="16243" y1="36137" x2="22727" y2="42757"/>
                            <a14:foregroundMark x1="17513" y1="40265" x2="20655" y2="55218"/>
                            <a14:foregroundMark x1="17313" y1="50078" x2="19385" y2="58178"/>
                            <a14:foregroundMark x1="17513" y1="63084" x2="17513" y2="63084"/>
                            <a14:foregroundMark x1="33489" y1="19704" x2="37500" y2="17757"/>
                            <a14:foregroundMark x1="10561" y1="61838" x2="11430" y2="79050"/>
                            <a14:foregroundMark x1="10361" y1="60125" x2="16845" y2="67991"/>
                            <a14:foregroundMark x1="10361" y1="79984" x2="24465" y2="79283"/>
                            <a14:foregroundMark x1="14572" y1="76090" x2="13904" y2="66978"/>
                            <a14:foregroundMark x1="17045" y1="76090" x2="18316" y2="66745"/>
                            <a14:foregroundMark x1="16644" y1="59891" x2="23195" y2="60670"/>
                            <a14:foregroundMark x1="91979" y1="17290" x2="86497" y2="33178"/>
                            <a14:foregroundMark x1="88570" y1="31464" x2="89439" y2="29517"/>
                            <a14:foregroundMark x1="92380" y1="18224" x2="91310" y2="16044"/>
                            <a14:foregroundMark x1="86898" y1="33411" x2="85027" y2="40031"/>
                            <a14:foregroundMark x1="85227" y1="41745" x2="88770" y2="45483"/>
                            <a14:foregroundMark x1="88770" y1="45717" x2="87767" y2="62617"/>
                            <a14:foregroundMark x1="88770" y1="60125" x2="89037" y2="77336"/>
                            <a14:foregroundMark x1="89439" y1="78505" x2="75535" y2="78271"/>
                            <a14:foregroundMark x1="90307" y1="79517" x2="77674" y2="79984"/>
                            <a14:foregroundMark x1="85628" y1="75623" x2="85628" y2="46184"/>
                            <a14:foregroundMark x1="90040" y1="15576" x2="86497" y2="27804"/>
                            <a14:foregroundMark x1="84626" y1="30530" x2="83556" y2="37150"/>
                            <a14:foregroundMark x1="84158" y1="44237" x2="83957" y2="52570"/>
                            <a14:foregroundMark x1="83757" y1="55763" x2="83556" y2="73910"/>
                            <a14:foregroundMark x1="46658" y1="40031" x2="49666" y2="42445"/>
                          </a14:backgroundRemoval>
                        </a14:imgEffect>
                      </a14:imgLayer>
                    </a14:imgProps>
                  </a:ext>
                  <a:ext uri="{28A0092B-C50C-407E-A947-70E740481C1C}">
                    <a14:useLocalDpi xmlns:a14="http://schemas.microsoft.com/office/drawing/2010/main" val="0"/>
                  </a:ext>
                </a:extLst>
              </a:blip>
              <a:srcRect l="3267" t="2877" r="2500" b="2192"/>
              <a:stretch/>
            </p:blipFill>
            <p:spPr>
              <a:xfrm>
                <a:off x="3623734" y="4753423"/>
                <a:ext cx="1896535" cy="1639844"/>
              </a:xfrm>
              <a:prstGeom prst="rect">
                <a:avLst/>
              </a:prstGeom>
            </p:spPr>
          </p:pic>
          <p:pic>
            <p:nvPicPr>
              <p:cNvPr id="29" name="Picture 28" descr="ORTIi_RGB_Color_Logo.pdf"/>
              <p:cNvPicPr>
                <a:picLocks noChangeAspect="1"/>
              </p:cNvPicPr>
              <p:nvPr userDrawn="1"/>
            </p:nvPicPr>
            <p:blipFill rotWithShape="1">
              <a:blip r:embed="rId5">
                <a:extLst>
                  <a:ext uri="{28A0092B-C50C-407E-A947-70E740481C1C}">
                    <a14:useLocalDpi xmlns:a14="http://schemas.microsoft.com/office/drawing/2010/main" val="0"/>
                  </a:ext>
                </a:extLst>
              </a:blip>
              <a:srcRect l="2879" t="89309" r="2670" b="1866"/>
              <a:stretch/>
            </p:blipFill>
            <p:spPr>
              <a:xfrm>
                <a:off x="3617384" y="6216772"/>
                <a:ext cx="1909233" cy="152960"/>
              </a:xfrm>
              <a:prstGeom prst="rect">
                <a:avLst/>
              </a:prstGeom>
              <a:ln>
                <a:noFill/>
              </a:ln>
              <a:effectLst/>
            </p:spPr>
          </p:pic>
        </p:grpSp>
      </p:grpSp>
      <p:sp>
        <p:nvSpPr>
          <p:cNvPr id="11" name="Content Placeholder 2"/>
          <p:cNvSpPr>
            <a:spLocks noGrp="1"/>
          </p:cNvSpPr>
          <p:nvPr>
            <p:ph idx="1"/>
          </p:nvPr>
        </p:nvSpPr>
        <p:spPr>
          <a:xfrm>
            <a:off x="457200" y="1502303"/>
            <a:ext cx="8229600" cy="4557411"/>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457200" y="180132"/>
            <a:ext cx="8229600" cy="981011"/>
          </a:xfrm>
        </p:spPr>
        <p:txBody>
          <a:bodyPr/>
          <a:lstStyle>
            <a:lvl1pPr>
              <a:defRPr>
                <a:solidFill>
                  <a:srgbClr val="000000"/>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3200362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8224699" cy="3852006"/>
          </a:xfrm>
          <a:prstGeom prst="rect">
            <a:avLst/>
          </a:prstGeo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87388" y="317500"/>
            <a:ext cx="8224837" cy="1487488"/>
          </a:xfrm>
          <a:prstGeom prst="rect">
            <a:avLst/>
          </a:prstGeom>
        </p:spPr>
        <p:txBody>
          <a:bodyPr/>
          <a:lstStyle/>
          <a:p>
            <a:r>
              <a:rPr lang="en-US" smtClean="0"/>
              <a:t>Click to edit Master title style</a:t>
            </a:r>
            <a:endParaRPr lang="en-US" dirty="0"/>
          </a:p>
        </p:txBody>
      </p:sp>
      <p:sp>
        <p:nvSpPr>
          <p:cNvPr id="4" name="Slide Number Placeholder 3"/>
          <p:cNvSpPr>
            <a:spLocks noGrp="1"/>
          </p:cNvSpPr>
          <p:nvPr>
            <p:ph type="sldNum" sz="quarter" idx="10"/>
          </p:nvPr>
        </p:nvSpPr>
        <p:spPr>
          <a:xfrm>
            <a:off x="8755063" y="6507163"/>
            <a:ext cx="157162" cy="153987"/>
          </a:xfrm>
          <a:prstGeom prst="rect">
            <a:avLst/>
          </a:prstGeom>
        </p:spPr>
        <p:txBody>
          <a:bodyPr/>
          <a:lstStyle>
            <a:lvl1pPr algn="r">
              <a:defRPr/>
            </a:lvl1pPr>
          </a:lstStyle>
          <a:p>
            <a:pPr>
              <a:defRPr/>
            </a:pPr>
            <a:fld id="{BDC5DB21-B3E9-4E61-B72B-62E1D640FCCA}" type="slidenum">
              <a:rPr lang="en-US"/>
              <a:pPr>
                <a:defRPr/>
              </a:pPr>
              <a:t>‹#›</a:t>
            </a:fld>
            <a:endParaRPr lang="en-US" dirty="0"/>
          </a:p>
        </p:txBody>
      </p:sp>
    </p:spTree>
    <p:extLst>
      <p:ext uri="{BB962C8B-B14F-4D97-AF65-F5344CB8AC3E}">
        <p14:creationId xmlns:p14="http://schemas.microsoft.com/office/powerpoint/2010/main" val="1391629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No Footer">
    <p:spTree>
      <p:nvGrpSpPr>
        <p:cNvPr id="1" name=""/>
        <p:cNvGrpSpPr/>
        <p:nvPr/>
      </p:nvGrpSpPr>
      <p:grpSpPr>
        <a:xfrm>
          <a:off x="0" y="0"/>
          <a:ext cx="0" cy="0"/>
          <a:chOff x="0" y="0"/>
          <a:chExt cx="0" cy="0"/>
        </a:xfrm>
      </p:grpSpPr>
      <p:cxnSp>
        <p:nvCxnSpPr>
          <p:cNvPr id="29" name="Straight Connector 28"/>
          <p:cNvCxnSpPr/>
          <p:nvPr/>
        </p:nvCxnSpPr>
        <p:spPr>
          <a:xfrm flipV="1">
            <a:off x="78015" y="1258514"/>
            <a:ext cx="8996134" cy="9740"/>
          </a:xfrm>
          <a:prstGeom prst="line">
            <a:avLst/>
          </a:prstGeom>
          <a:ln w="28575" cmpd="sng">
            <a:gradFill flip="none" rotWithShape="1">
              <a:gsLst>
                <a:gs pos="49000">
                  <a:srgbClr val="008000"/>
                </a:gs>
                <a:gs pos="80000">
                  <a:schemeClr val="bg1"/>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2">
            <a:alphaModFix amt="9000"/>
          </a:blip>
          <a:stretch>
            <a:fillRect/>
          </a:stretch>
        </p:blipFill>
        <p:spPr>
          <a:xfrm>
            <a:off x="114300" y="180133"/>
            <a:ext cx="8851900" cy="6675120"/>
          </a:xfrm>
          <a:prstGeom prst="rect">
            <a:avLst/>
          </a:prstGeom>
          <a:noFill/>
        </p:spPr>
      </p:pic>
      <p:sp>
        <p:nvSpPr>
          <p:cNvPr id="28" name="Rectangle 27"/>
          <p:cNvSpPr/>
          <p:nvPr/>
        </p:nvSpPr>
        <p:spPr>
          <a:xfrm>
            <a:off x="78014" y="71277"/>
            <a:ext cx="8996135" cy="1187237"/>
          </a:xfrm>
          <a:prstGeom prst="rect">
            <a:avLst/>
          </a:prstGeom>
          <a:gradFill flip="none" rotWithShape="1">
            <a:gsLst>
              <a:gs pos="80000">
                <a:srgbClr val="008000">
                  <a:alpha val="35000"/>
                </a:srgbClr>
              </a:gs>
              <a:gs pos="100000">
                <a:srgbClr val="FFFFFF">
                  <a:alpha val="35000"/>
                </a:srgbClr>
              </a:gs>
            </a:gsLst>
            <a:lin ang="0" scaled="1"/>
            <a:tileRect/>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69850" y="63500"/>
            <a:ext cx="9004300" cy="6731000"/>
          </a:xfrm>
          <a:prstGeom prst="rect">
            <a:avLst/>
          </a:prstGeom>
          <a:noFill/>
          <a:ln w="38100">
            <a:solidFill>
              <a:srgbClr val="00850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2"/>
          <p:cNvSpPr>
            <a:spLocks noGrp="1"/>
          </p:cNvSpPr>
          <p:nvPr>
            <p:ph idx="1"/>
          </p:nvPr>
        </p:nvSpPr>
        <p:spPr>
          <a:xfrm>
            <a:off x="457200" y="1502302"/>
            <a:ext cx="8229600" cy="5004935"/>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itle 1"/>
          <p:cNvSpPr>
            <a:spLocks noGrp="1"/>
          </p:cNvSpPr>
          <p:nvPr>
            <p:ph type="title"/>
          </p:nvPr>
        </p:nvSpPr>
        <p:spPr>
          <a:xfrm>
            <a:off x="457200" y="180132"/>
            <a:ext cx="8229600" cy="981011"/>
          </a:xfrm>
        </p:spPr>
        <p:txBody>
          <a:bodyPr/>
          <a:lstStyle>
            <a:lvl1pPr>
              <a:defRPr>
                <a:solidFill>
                  <a:srgbClr val="000000"/>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766153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ouble Content Slide">
    <p:spTree>
      <p:nvGrpSpPr>
        <p:cNvPr id="1" name=""/>
        <p:cNvGrpSpPr/>
        <p:nvPr/>
      </p:nvGrpSpPr>
      <p:grpSpPr>
        <a:xfrm>
          <a:off x="0" y="0"/>
          <a:ext cx="0" cy="0"/>
          <a:chOff x="0" y="0"/>
          <a:chExt cx="0" cy="0"/>
        </a:xfrm>
      </p:grpSpPr>
      <p:cxnSp>
        <p:nvCxnSpPr>
          <p:cNvPr id="40" name="Straight Connector 39"/>
          <p:cNvCxnSpPr/>
          <p:nvPr/>
        </p:nvCxnSpPr>
        <p:spPr>
          <a:xfrm flipV="1">
            <a:off x="78015" y="1258514"/>
            <a:ext cx="8996134" cy="9740"/>
          </a:xfrm>
          <a:prstGeom prst="line">
            <a:avLst/>
          </a:prstGeom>
          <a:ln w="28575" cmpd="sng">
            <a:gradFill flip="none" rotWithShape="1">
              <a:gsLst>
                <a:gs pos="49000">
                  <a:srgbClr val="008000"/>
                </a:gs>
                <a:gs pos="80000">
                  <a:schemeClr val="bg1"/>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37" name="Picture 36"/>
          <p:cNvPicPr>
            <a:picLocks noChangeAspect="1"/>
          </p:cNvPicPr>
          <p:nvPr/>
        </p:nvPicPr>
        <p:blipFill>
          <a:blip r:embed="rId2">
            <a:alphaModFix amt="9000"/>
          </a:blip>
          <a:stretch>
            <a:fillRect/>
          </a:stretch>
        </p:blipFill>
        <p:spPr>
          <a:xfrm>
            <a:off x="114300" y="180133"/>
            <a:ext cx="8851900" cy="6675120"/>
          </a:xfrm>
          <a:prstGeom prst="rect">
            <a:avLst/>
          </a:prstGeom>
          <a:noFill/>
        </p:spPr>
      </p:pic>
      <p:sp>
        <p:nvSpPr>
          <p:cNvPr id="39" name="Rectangle 38"/>
          <p:cNvSpPr/>
          <p:nvPr/>
        </p:nvSpPr>
        <p:spPr>
          <a:xfrm>
            <a:off x="78014" y="71277"/>
            <a:ext cx="8996135" cy="1187237"/>
          </a:xfrm>
          <a:prstGeom prst="rect">
            <a:avLst/>
          </a:prstGeom>
          <a:gradFill flip="none" rotWithShape="1">
            <a:gsLst>
              <a:gs pos="80000">
                <a:srgbClr val="008000">
                  <a:alpha val="35000"/>
                </a:srgbClr>
              </a:gs>
              <a:gs pos="100000">
                <a:srgbClr val="FFFFFF">
                  <a:alpha val="35000"/>
                </a:srgbClr>
              </a:gs>
            </a:gsLst>
            <a:lin ang="0" scaled="1"/>
            <a:tileRect/>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9931400" y="4648200"/>
            <a:ext cx="184666" cy="369332"/>
          </a:xfrm>
          <a:prstGeom prst="rect">
            <a:avLst/>
          </a:prstGeom>
          <a:noFill/>
        </p:spPr>
        <p:txBody>
          <a:bodyPr wrap="none" rtlCol="0">
            <a:spAutoFit/>
          </a:bodyPr>
          <a:lstStyle/>
          <a:p>
            <a:endParaRPr lang="en-US" dirty="0"/>
          </a:p>
        </p:txBody>
      </p:sp>
      <p:sp>
        <p:nvSpPr>
          <p:cNvPr id="38" name="Rectangle 37"/>
          <p:cNvSpPr/>
          <p:nvPr/>
        </p:nvSpPr>
        <p:spPr>
          <a:xfrm>
            <a:off x="69850" y="63500"/>
            <a:ext cx="9004300" cy="6731000"/>
          </a:xfrm>
          <a:prstGeom prst="rect">
            <a:avLst/>
          </a:prstGeom>
          <a:noFill/>
          <a:ln w="38100">
            <a:solidFill>
              <a:srgbClr val="00850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p:cNvGrpSpPr/>
          <p:nvPr/>
        </p:nvGrpSpPr>
        <p:grpSpPr>
          <a:xfrm>
            <a:off x="3750499" y="6159494"/>
            <a:ext cx="1642496" cy="614767"/>
            <a:chOff x="3750499" y="6159494"/>
            <a:chExt cx="1642496" cy="614767"/>
          </a:xfrm>
        </p:grpSpPr>
        <p:sp>
          <p:nvSpPr>
            <p:cNvPr id="42" name="Rectangle 41"/>
            <p:cNvSpPr/>
            <p:nvPr userDrawn="1"/>
          </p:nvSpPr>
          <p:spPr>
            <a:xfrm>
              <a:off x="4847167" y="6587065"/>
              <a:ext cx="545828" cy="91440"/>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userDrawn="1"/>
          </p:nvSpPr>
          <p:spPr>
            <a:xfrm>
              <a:off x="4851401" y="6471613"/>
              <a:ext cx="541080" cy="119552"/>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userDrawn="1"/>
          </p:nvSpPr>
          <p:spPr>
            <a:xfrm>
              <a:off x="4851401" y="6233573"/>
              <a:ext cx="541080" cy="239103"/>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userDrawn="1"/>
          </p:nvSpPr>
          <p:spPr>
            <a:xfrm flipH="1">
              <a:off x="3750500" y="6587067"/>
              <a:ext cx="542100" cy="88758"/>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userDrawn="1"/>
          </p:nvSpPr>
          <p:spPr>
            <a:xfrm flipH="1">
              <a:off x="3750500" y="6472676"/>
              <a:ext cx="542100" cy="118489"/>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userDrawn="1"/>
          </p:nvSpPr>
          <p:spPr>
            <a:xfrm flipH="1">
              <a:off x="3750499" y="6235697"/>
              <a:ext cx="546333" cy="236979"/>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8" name="Group 47"/>
            <p:cNvGrpSpPr/>
            <p:nvPr userDrawn="1"/>
          </p:nvGrpSpPr>
          <p:grpSpPr>
            <a:xfrm>
              <a:off x="4202642" y="6159494"/>
              <a:ext cx="738717" cy="614767"/>
              <a:chOff x="3617384" y="4753423"/>
              <a:chExt cx="1909233" cy="1639844"/>
            </a:xfrm>
          </p:grpSpPr>
          <p:pic>
            <p:nvPicPr>
              <p:cNvPr id="49" name="Picture 48" descr="ORTIi_RGB_Color_Logo.gif"/>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4361" b="96963" l="4880" r="96324">
                            <a14:foregroundMark x1="14238" y1="9190" x2="13904" y2="17290"/>
                            <a14:foregroundMark x1="14238" y1="17445" x2="12500" y2="34190"/>
                            <a14:foregroundMark x1="12299" y1="34579" x2="9759" y2="42290"/>
                            <a14:foregroundMark x1="8556" y1="46495" x2="8556" y2="51480"/>
                            <a14:foregroundMark x1="9759" y1="54984" x2="12500" y2="59735"/>
                            <a14:foregroundMark x1="9291" y1="57710" x2="7888" y2="62695"/>
                            <a14:foregroundMark x1="7286" y1="65421" x2="7286" y2="65421"/>
                            <a14:foregroundMark x1="7420" y1="70794" x2="7420" y2="70794"/>
                            <a14:foregroundMark x1="7420" y1="76480" x2="7420" y2="76480"/>
                            <a14:foregroundMark x1="9024" y1="82555" x2="9024" y2="82555"/>
                            <a14:foregroundMark x1="7888" y1="79595" x2="7888" y2="79595"/>
                            <a14:foregroundMark x1="11029" y1="83100" x2="61564" y2="83100"/>
                            <a14:foregroundMark x1="66711" y1="82555" x2="91377" y2="81776"/>
                            <a14:foregroundMark x1="91511" y1="81075" x2="90709" y2="49844"/>
                            <a14:foregroundMark x1="90575" y1="48676" x2="91511" y2="43380"/>
                            <a14:foregroundMark x1="90575" y1="42290" x2="88035" y2="41511"/>
                            <a14:foregroundMark x1="88035" y1="40810" x2="87433" y2="38941"/>
                            <a14:foregroundMark x1="87567" y1="38240" x2="90842" y2="32009"/>
                            <a14:foregroundMark x1="91043" y1="30685" x2="92112" y2="26090"/>
                            <a14:foregroundMark x1="92447" y1="25389" x2="94786" y2="17290"/>
                            <a14:foregroundMark x1="13703" y1="60826" x2="13703" y2="60826"/>
                            <a14:foregroundMark x1="20388" y1="63785" x2="20388" y2="63785"/>
                            <a14:foregroundMark x1="15775" y1="62305" x2="15775" y2="62305"/>
                            <a14:foregroundMark x1="25401" y1="63240" x2="25401" y2="63240"/>
                            <a14:foregroundMark x1="31417" y1="59190" x2="31417" y2="59190"/>
                            <a14:foregroundMark x1="29011" y1="61760" x2="29011" y2="61760"/>
                            <a14:foregroundMark x1="32821" y1="57165" x2="35361" y2="44315"/>
                            <a14:foregroundMark x1="34425" y1="43380" x2="30749" y2="35826"/>
                            <a14:foregroundMark x1="14238" y1="34579" x2="20053" y2="32321"/>
                            <a14:foregroundMark x1="29813" y1="35280" x2="24599" y2="32710"/>
                            <a14:foregroundMark x1="39572" y1="62150" x2="39305" y2="40421"/>
                            <a14:foregroundMark x1="43249" y1="51636" x2="50936" y2="62461"/>
                            <a14:foregroundMark x1="46056" y1="50389" x2="50000" y2="45950"/>
                            <a14:foregroundMark x1="41979" y1="39486" x2="45455" y2="39720"/>
                            <a14:foregroundMark x1="55080" y1="39875" x2="67981" y2="39875"/>
                            <a14:foregroundMark x1="61230" y1="41199" x2="61364" y2="62305"/>
                            <a14:foregroundMark x1="73195" y1="40654" x2="73195" y2="62695"/>
                            <a14:foregroundMark x1="81083" y1="47819" x2="81083" y2="62695"/>
                            <a14:foregroundMark x1="81417" y1="39486" x2="81417" y2="39486"/>
                            <a14:foregroundMark x1="7420" y1="93224" x2="7420" y2="93224"/>
                            <a14:foregroundMark x1="14973" y1="8645" x2="17513" y2="8489"/>
                            <a14:foregroundMark x1="18182" y1="7321" x2="19586" y2="7321"/>
                            <a14:foregroundMark x1="19719" y1="8489" x2="20856" y2="9891"/>
                            <a14:foregroundMark x1="22259" y1="9034" x2="24131" y2="9190"/>
                            <a14:foregroundMark x1="24799" y1="10125" x2="26671" y2="13629"/>
                            <a14:foregroundMark x1="26337" y1="14486" x2="26805" y2="18224"/>
                            <a14:foregroundMark x1="27741" y1="18925" x2="32487" y2="20561"/>
                            <a14:foregroundMark x1="17513" y1="13863" x2="16644" y2="29517"/>
                            <a14:foregroundMark x1="16043" y1="16277" x2="16043" y2="16277"/>
                            <a14:foregroundMark x1="15575" y1="18769" x2="15575" y2="18769"/>
                            <a14:foregroundMark x1="15174" y1="25078" x2="15174" y2="25078"/>
                            <a14:foregroundMark x1="14773" y1="30997" x2="15174" y2="27570"/>
                            <a14:foregroundMark x1="14104" y1="32477" x2="22126" y2="27804"/>
                            <a14:foregroundMark x1="20053" y1="25857" x2="19586" y2="15576"/>
                            <a14:foregroundMark x1="16444" y1="12150" x2="21056" y2="13318"/>
                            <a14:foregroundMark x1="16243" y1="11137" x2="19385" y2="11137"/>
                            <a14:foregroundMark x1="15842" y1="37150" x2="14572" y2="53271"/>
                            <a14:foregroundMark x1="13302" y1="41044" x2="13102" y2="50312"/>
                            <a14:foregroundMark x1="12634" y1="52570" x2="17513" y2="58956"/>
                            <a14:foregroundMark x1="14372" y1="57477" x2="15575" y2="59190"/>
                            <a14:foregroundMark x1="16845" y1="35670" x2="21925" y2="35436"/>
                            <a14:foregroundMark x1="16243" y1="36137" x2="22727" y2="42757"/>
                            <a14:foregroundMark x1="17513" y1="40265" x2="20655" y2="55218"/>
                            <a14:foregroundMark x1="17313" y1="50078" x2="19385" y2="58178"/>
                            <a14:foregroundMark x1="17513" y1="63084" x2="17513" y2="63084"/>
                            <a14:foregroundMark x1="33489" y1="19704" x2="37500" y2="17757"/>
                            <a14:foregroundMark x1="10561" y1="61838" x2="11430" y2="79050"/>
                            <a14:foregroundMark x1="10361" y1="60125" x2="16845" y2="67991"/>
                            <a14:foregroundMark x1="10361" y1="79984" x2="24465" y2="79283"/>
                            <a14:foregroundMark x1="14572" y1="76090" x2="13904" y2="66978"/>
                            <a14:foregroundMark x1="17045" y1="76090" x2="18316" y2="66745"/>
                            <a14:foregroundMark x1="16644" y1="59891" x2="23195" y2="60670"/>
                            <a14:foregroundMark x1="91979" y1="17290" x2="86497" y2="33178"/>
                            <a14:foregroundMark x1="88570" y1="31464" x2="89439" y2="29517"/>
                            <a14:foregroundMark x1="92380" y1="18224" x2="91310" y2="16044"/>
                            <a14:foregroundMark x1="86898" y1="33411" x2="85027" y2="40031"/>
                            <a14:foregroundMark x1="85227" y1="41745" x2="88770" y2="45483"/>
                            <a14:foregroundMark x1="88770" y1="45717" x2="87767" y2="62617"/>
                            <a14:foregroundMark x1="88770" y1="60125" x2="89037" y2="77336"/>
                            <a14:foregroundMark x1="89439" y1="78505" x2="75535" y2="78271"/>
                            <a14:foregroundMark x1="90307" y1="79517" x2="77674" y2="79984"/>
                            <a14:foregroundMark x1="85628" y1="75623" x2="85628" y2="46184"/>
                            <a14:foregroundMark x1="90040" y1="15576" x2="86497" y2="27804"/>
                            <a14:foregroundMark x1="84626" y1="30530" x2="83556" y2="37150"/>
                            <a14:foregroundMark x1="84158" y1="44237" x2="83957" y2="52570"/>
                            <a14:foregroundMark x1="83757" y1="55763" x2="83556" y2="73910"/>
                            <a14:foregroundMark x1="46658" y1="40031" x2="49666" y2="42445"/>
                          </a14:backgroundRemoval>
                        </a14:imgEffect>
                      </a14:imgLayer>
                    </a14:imgProps>
                  </a:ext>
                  <a:ext uri="{28A0092B-C50C-407E-A947-70E740481C1C}">
                    <a14:useLocalDpi xmlns:a14="http://schemas.microsoft.com/office/drawing/2010/main" val="0"/>
                  </a:ext>
                </a:extLst>
              </a:blip>
              <a:srcRect l="3267" t="2877" r="2500" b="2192"/>
              <a:stretch/>
            </p:blipFill>
            <p:spPr>
              <a:xfrm>
                <a:off x="3623734" y="4753423"/>
                <a:ext cx="1896535" cy="1639844"/>
              </a:xfrm>
              <a:prstGeom prst="rect">
                <a:avLst/>
              </a:prstGeom>
            </p:spPr>
          </p:pic>
          <p:pic>
            <p:nvPicPr>
              <p:cNvPr id="50" name="Picture 49" descr="ORTIi_RGB_Color_Logo.pdf"/>
              <p:cNvPicPr>
                <a:picLocks noChangeAspect="1"/>
              </p:cNvPicPr>
              <p:nvPr userDrawn="1"/>
            </p:nvPicPr>
            <p:blipFill rotWithShape="1">
              <a:blip r:embed="rId5">
                <a:extLst>
                  <a:ext uri="{28A0092B-C50C-407E-A947-70E740481C1C}">
                    <a14:useLocalDpi xmlns:a14="http://schemas.microsoft.com/office/drawing/2010/main" val="0"/>
                  </a:ext>
                </a:extLst>
              </a:blip>
              <a:srcRect l="2879" t="89309" r="2670" b="1866"/>
              <a:stretch/>
            </p:blipFill>
            <p:spPr>
              <a:xfrm>
                <a:off x="3617384" y="6216772"/>
                <a:ext cx="1909233" cy="152960"/>
              </a:xfrm>
              <a:prstGeom prst="rect">
                <a:avLst/>
              </a:prstGeom>
              <a:ln>
                <a:noFill/>
              </a:ln>
              <a:effectLst/>
            </p:spPr>
          </p:pic>
        </p:grpSp>
      </p:grpSp>
      <p:sp>
        <p:nvSpPr>
          <p:cNvPr id="36" name="Content Placeholder 2"/>
          <p:cNvSpPr>
            <a:spLocks noGrp="1"/>
          </p:cNvSpPr>
          <p:nvPr>
            <p:ph idx="11"/>
          </p:nvPr>
        </p:nvSpPr>
        <p:spPr>
          <a:xfrm>
            <a:off x="4627638" y="1502303"/>
            <a:ext cx="4042229" cy="4593697"/>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5" name="Content Placeholder 2"/>
          <p:cNvSpPr>
            <a:spLocks noGrp="1"/>
          </p:cNvSpPr>
          <p:nvPr>
            <p:ph idx="1"/>
          </p:nvPr>
        </p:nvSpPr>
        <p:spPr>
          <a:xfrm>
            <a:off x="457200" y="1502303"/>
            <a:ext cx="4042229" cy="4593697"/>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4" name="Title 1"/>
          <p:cNvSpPr>
            <a:spLocks noGrp="1"/>
          </p:cNvSpPr>
          <p:nvPr>
            <p:ph type="title"/>
          </p:nvPr>
        </p:nvSpPr>
        <p:spPr>
          <a:xfrm>
            <a:off x="457200" y="180132"/>
            <a:ext cx="8229600" cy="981011"/>
          </a:xfrm>
        </p:spPr>
        <p:txBody>
          <a:bodyPr/>
          <a:lstStyle>
            <a:lvl1pPr>
              <a:defRPr>
                <a:solidFill>
                  <a:srgbClr val="000000"/>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844975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Slide">
    <p:spTree>
      <p:nvGrpSpPr>
        <p:cNvPr id="1" name=""/>
        <p:cNvGrpSpPr/>
        <p:nvPr/>
      </p:nvGrpSpPr>
      <p:grpSpPr>
        <a:xfrm>
          <a:off x="0" y="0"/>
          <a:ext cx="0" cy="0"/>
          <a:chOff x="0" y="0"/>
          <a:chExt cx="0" cy="0"/>
        </a:xfrm>
      </p:grpSpPr>
      <p:cxnSp>
        <p:nvCxnSpPr>
          <p:cNvPr id="52" name="Straight Connector 51"/>
          <p:cNvCxnSpPr/>
          <p:nvPr/>
        </p:nvCxnSpPr>
        <p:spPr>
          <a:xfrm flipV="1">
            <a:off x="78015" y="1258514"/>
            <a:ext cx="8996134" cy="9740"/>
          </a:xfrm>
          <a:prstGeom prst="line">
            <a:avLst/>
          </a:prstGeom>
          <a:ln w="28575" cmpd="sng">
            <a:gradFill flip="none" rotWithShape="1">
              <a:gsLst>
                <a:gs pos="49000">
                  <a:srgbClr val="008000"/>
                </a:gs>
                <a:gs pos="80000">
                  <a:schemeClr val="bg1"/>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49" name="Picture 48"/>
          <p:cNvPicPr>
            <a:picLocks noChangeAspect="1"/>
          </p:cNvPicPr>
          <p:nvPr/>
        </p:nvPicPr>
        <p:blipFill>
          <a:blip r:embed="rId2">
            <a:alphaModFix amt="9000"/>
          </a:blip>
          <a:stretch>
            <a:fillRect/>
          </a:stretch>
        </p:blipFill>
        <p:spPr>
          <a:xfrm>
            <a:off x="114300" y="180133"/>
            <a:ext cx="8851900" cy="6675120"/>
          </a:xfrm>
          <a:prstGeom prst="rect">
            <a:avLst/>
          </a:prstGeom>
          <a:noFill/>
        </p:spPr>
      </p:pic>
      <p:sp>
        <p:nvSpPr>
          <p:cNvPr id="51" name="Rectangle 50"/>
          <p:cNvSpPr/>
          <p:nvPr/>
        </p:nvSpPr>
        <p:spPr>
          <a:xfrm>
            <a:off x="78014" y="71277"/>
            <a:ext cx="8996135" cy="1187237"/>
          </a:xfrm>
          <a:prstGeom prst="rect">
            <a:avLst/>
          </a:prstGeom>
          <a:gradFill flip="none" rotWithShape="1">
            <a:gsLst>
              <a:gs pos="80000">
                <a:srgbClr val="008000">
                  <a:alpha val="35000"/>
                </a:srgbClr>
              </a:gs>
              <a:gs pos="100000">
                <a:srgbClr val="FFFFFF">
                  <a:alpha val="35000"/>
                </a:srgbClr>
              </a:gs>
            </a:gsLst>
            <a:lin ang="0" scaled="1"/>
            <a:tileRect/>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9931400" y="4648200"/>
            <a:ext cx="184666" cy="369332"/>
          </a:xfrm>
          <a:prstGeom prst="rect">
            <a:avLst/>
          </a:prstGeom>
          <a:noFill/>
        </p:spPr>
        <p:txBody>
          <a:bodyPr wrap="none" rtlCol="0">
            <a:spAutoFit/>
          </a:bodyPr>
          <a:lstStyle/>
          <a:p>
            <a:endParaRPr lang="en-US" dirty="0"/>
          </a:p>
        </p:txBody>
      </p:sp>
      <p:sp>
        <p:nvSpPr>
          <p:cNvPr id="50" name="Rectangle 49"/>
          <p:cNvSpPr/>
          <p:nvPr/>
        </p:nvSpPr>
        <p:spPr>
          <a:xfrm>
            <a:off x="69850" y="63500"/>
            <a:ext cx="9004300" cy="6731000"/>
          </a:xfrm>
          <a:prstGeom prst="rect">
            <a:avLst/>
          </a:prstGeom>
          <a:noFill/>
          <a:ln w="38100">
            <a:solidFill>
              <a:srgbClr val="00850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3" name="Group 52"/>
          <p:cNvGrpSpPr/>
          <p:nvPr/>
        </p:nvGrpSpPr>
        <p:grpSpPr>
          <a:xfrm>
            <a:off x="3750499" y="6159494"/>
            <a:ext cx="1642496" cy="614767"/>
            <a:chOff x="3750499" y="6159494"/>
            <a:chExt cx="1642496" cy="614767"/>
          </a:xfrm>
        </p:grpSpPr>
        <p:sp>
          <p:nvSpPr>
            <p:cNvPr id="54" name="Rectangle 53"/>
            <p:cNvSpPr/>
            <p:nvPr userDrawn="1"/>
          </p:nvSpPr>
          <p:spPr>
            <a:xfrm>
              <a:off x="4847167" y="6587065"/>
              <a:ext cx="545828" cy="91440"/>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userDrawn="1"/>
          </p:nvSpPr>
          <p:spPr>
            <a:xfrm>
              <a:off x="4851401" y="6471613"/>
              <a:ext cx="541080" cy="119552"/>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userDrawn="1"/>
          </p:nvSpPr>
          <p:spPr>
            <a:xfrm>
              <a:off x="4851401" y="6233573"/>
              <a:ext cx="541080" cy="239103"/>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userDrawn="1"/>
          </p:nvSpPr>
          <p:spPr>
            <a:xfrm flipH="1">
              <a:off x="3750500" y="6587067"/>
              <a:ext cx="542100" cy="88758"/>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userDrawn="1"/>
          </p:nvSpPr>
          <p:spPr>
            <a:xfrm flipH="1">
              <a:off x="3750500" y="6472676"/>
              <a:ext cx="542100" cy="118489"/>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userDrawn="1"/>
          </p:nvSpPr>
          <p:spPr>
            <a:xfrm flipH="1">
              <a:off x="3750499" y="6235697"/>
              <a:ext cx="546333" cy="236979"/>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0" name="Group 59"/>
            <p:cNvGrpSpPr/>
            <p:nvPr userDrawn="1"/>
          </p:nvGrpSpPr>
          <p:grpSpPr>
            <a:xfrm>
              <a:off x="4202642" y="6159494"/>
              <a:ext cx="738717" cy="614767"/>
              <a:chOff x="3617384" y="4753423"/>
              <a:chExt cx="1909233" cy="1639844"/>
            </a:xfrm>
          </p:grpSpPr>
          <p:pic>
            <p:nvPicPr>
              <p:cNvPr id="61" name="Picture 60" descr="ORTIi_RGB_Color_Logo.gif"/>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4361" b="96963" l="4880" r="96324">
                            <a14:foregroundMark x1="14238" y1="9190" x2="13904" y2="17290"/>
                            <a14:foregroundMark x1="14238" y1="17445" x2="12500" y2="34190"/>
                            <a14:foregroundMark x1="12299" y1="34579" x2="9759" y2="42290"/>
                            <a14:foregroundMark x1="8556" y1="46495" x2="8556" y2="51480"/>
                            <a14:foregroundMark x1="9759" y1="54984" x2="12500" y2="59735"/>
                            <a14:foregroundMark x1="9291" y1="57710" x2="7888" y2="62695"/>
                            <a14:foregroundMark x1="7286" y1="65421" x2="7286" y2="65421"/>
                            <a14:foregroundMark x1="7420" y1="70794" x2="7420" y2="70794"/>
                            <a14:foregroundMark x1="7420" y1="76480" x2="7420" y2="76480"/>
                            <a14:foregroundMark x1="9024" y1="82555" x2="9024" y2="82555"/>
                            <a14:foregroundMark x1="7888" y1="79595" x2="7888" y2="79595"/>
                            <a14:foregroundMark x1="11029" y1="83100" x2="61564" y2="83100"/>
                            <a14:foregroundMark x1="66711" y1="82555" x2="91377" y2="81776"/>
                            <a14:foregroundMark x1="91511" y1="81075" x2="90709" y2="49844"/>
                            <a14:foregroundMark x1="90575" y1="48676" x2="91511" y2="43380"/>
                            <a14:foregroundMark x1="90575" y1="42290" x2="88035" y2="41511"/>
                            <a14:foregroundMark x1="88035" y1="40810" x2="87433" y2="38941"/>
                            <a14:foregroundMark x1="87567" y1="38240" x2="90842" y2="32009"/>
                            <a14:foregroundMark x1="91043" y1="30685" x2="92112" y2="26090"/>
                            <a14:foregroundMark x1="92447" y1="25389" x2="94786" y2="17290"/>
                            <a14:foregroundMark x1="13703" y1="60826" x2="13703" y2="60826"/>
                            <a14:foregroundMark x1="20388" y1="63785" x2="20388" y2="63785"/>
                            <a14:foregroundMark x1="15775" y1="62305" x2="15775" y2="62305"/>
                            <a14:foregroundMark x1="25401" y1="63240" x2="25401" y2="63240"/>
                            <a14:foregroundMark x1="31417" y1="59190" x2="31417" y2="59190"/>
                            <a14:foregroundMark x1="29011" y1="61760" x2="29011" y2="61760"/>
                            <a14:foregroundMark x1="32821" y1="57165" x2="35361" y2="44315"/>
                            <a14:foregroundMark x1="34425" y1="43380" x2="30749" y2="35826"/>
                            <a14:foregroundMark x1="14238" y1="34579" x2="20053" y2="32321"/>
                            <a14:foregroundMark x1="29813" y1="35280" x2="24599" y2="32710"/>
                            <a14:foregroundMark x1="39572" y1="62150" x2="39305" y2="40421"/>
                            <a14:foregroundMark x1="43249" y1="51636" x2="50936" y2="62461"/>
                            <a14:foregroundMark x1="46056" y1="50389" x2="50000" y2="45950"/>
                            <a14:foregroundMark x1="41979" y1="39486" x2="45455" y2="39720"/>
                            <a14:foregroundMark x1="55080" y1="39875" x2="67981" y2="39875"/>
                            <a14:foregroundMark x1="61230" y1="41199" x2="61364" y2="62305"/>
                            <a14:foregroundMark x1="73195" y1="40654" x2="73195" y2="62695"/>
                            <a14:foregroundMark x1="81083" y1="47819" x2="81083" y2="62695"/>
                            <a14:foregroundMark x1="81417" y1="39486" x2="81417" y2="39486"/>
                            <a14:foregroundMark x1="7420" y1="93224" x2="7420" y2="93224"/>
                            <a14:foregroundMark x1="14973" y1="8645" x2="17513" y2="8489"/>
                            <a14:foregroundMark x1="18182" y1="7321" x2="19586" y2="7321"/>
                            <a14:foregroundMark x1="19719" y1="8489" x2="20856" y2="9891"/>
                            <a14:foregroundMark x1="22259" y1="9034" x2="24131" y2="9190"/>
                            <a14:foregroundMark x1="24799" y1="10125" x2="26671" y2="13629"/>
                            <a14:foregroundMark x1="26337" y1="14486" x2="26805" y2="18224"/>
                            <a14:foregroundMark x1="27741" y1="18925" x2="32487" y2="20561"/>
                            <a14:foregroundMark x1="17513" y1="13863" x2="16644" y2="29517"/>
                            <a14:foregroundMark x1="16043" y1="16277" x2="16043" y2="16277"/>
                            <a14:foregroundMark x1="15575" y1="18769" x2="15575" y2="18769"/>
                            <a14:foregroundMark x1="15174" y1="25078" x2="15174" y2="25078"/>
                            <a14:foregroundMark x1="14773" y1="30997" x2="15174" y2="27570"/>
                            <a14:foregroundMark x1="14104" y1="32477" x2="22126" y2="27804"/>
                            <a14:foregroundMark x1="20053" y1="25857" x2="19586" y2="15576"/>
                            <a14:foregroundMark x1="16444" y1="12150" x2="21056" y2="13318"/>
                            <a14:foregroundMark x1="16243" y1="11137" x2="19385" y2="11137"/>
                            <a14:foregroundMark x1="15842" y1="37150" x2="14572" y2="53271"/>
                            <a14:foregroundMark x1="13302" y1="41044" x2="13102" y2="50312"/>
                            <a14:foregroundMark x1="12634" y1="52570" x2="17513" y2="58956"/>
                            <a14:foregroundMark x1="14372" y1="57477" x2="15575" y2="59190"/>
                            <a14:foregroundMark x1="16845" y1="35670" x2="21925" y2="35436"/>
                            <a14:foregroundMark x1="16243" y1="36137" x2="22727" y2="42757"/>
                            <a14:foregroundMark x1="17513" y1="40265" x2="20655" y2="55218"/>
                            <a14:foregroundMark x1="17313" y1="50078" x2="19385" y2="58178"/>
                            <a14:foregroundMark x1="17513" y1="63084" x2="17513" y2="63084"/>
                            <a14:foregroundMark x1="33489" y1="19704" x2="37500" y2="17757"/>
                            <a14:foregroundMark x1="10561" y1="61838" x2="11430" y2="79050"/>
                            <a14:foregroundMark x1="10361" y1="60125" x2="16845" y2="67991"/>
                            <a14:foregroundMark x1="10361" y1="79984" x2="24465" y2="79283"/>
                            <a14:foregroundMark x1="14572" y1="76090" x2="13904" y2="66978"/>
                            <a14:foregroundMark x1="17045" y1="76090" x2="18316" y2="66745"/>
                            <a14:foregroundMark x1="16644" y1="59891" x2="23195" y2="60670"/>
                            <a14:foregroundMark x1="91979" y1="17290" x2="86497" y2="33178"/>
                            <a14:foregroundMark x1="88570" y1="31464" x2="89439" y2="29517"/>
                            <a14:foregroundMark x1="92380" y1="18224" x2="91310" y2="16044"/>
                            <a14:foregroundMark x1="86898" y1="33411" x2="85027" y2="40031"/>
                            <a14:foregroundMark x1="85227" y1="41745" x2="88770" y2="45483"/>
                            <a14:foregroundMark x1="88770" y1="45717" x2="87767" y2="62617"/>
                            <a14:foregroundMark x1="88770" y1="60125" x2="89037" y2="77336"/>
                            <a14:foregroundMark x1="89439" y1="78505" x2="75535" y2="78271"/>
                            <a14:foregroundMark x1="90307" y1="79517" x2="77674" y2="79984"/>
                            <a14:foregroundMark x1="85628" y1="75623" x2="85628" y2="46184"/>
                            <a14:foregroundMark x1="90040" y1="15576" x2="86497" y2="27804"/>
                            <a14:foregroundMark x1="84626" y1="30530" x2="83556" y2="37150"/>
                            <a14:foregroundMark x1="84158" y1="44237" x2="83957" y2="52570"/>
                            <a14:foregroundMark x1="83757" y1="55763" x2="83556" y2="73910"/>
                            <a14:foregroundMark x1="46658" y1="40031" x2="49666" y2="42445"/>
                          </a14:backgroundRemoval>
                        </a14:imgEffect>
                      </a14:imgLayer>
                    </a14:imgProps>
                  </a:ext>
                  <a:ext uri="{28A0092B-C50C-407E-A947-70E740481C1C}">
                    <a14:useLocalDpi xmlns:a14="http://schemas.microsoft.com/office/drawing/2010/main" val="0"/>
                  </a:ext>
                </a:extLst>
              </a:blip>
              <a:srcRect l="3267" t="2877" r="2500" b="2192"/>
              <a:stretch/>
            </p:blipFill>
            <p:spPr>
              <a:xfrm>
                <a:off x="3623734" y="4753423"/>
                <a:ext cx="1896535" cy="1639844"/>
              </a:xfrm>
              <a:prstGeom prst="rect">
                <a:avLst/>
              </a:prstGeom>
            </p:spPr>
          </p:pic>
          <p:pic>
            <p:nvPicPr>
              <p:cNvPr id="62" name="Picture 61" descr="ORTIi_RGB_Color_Logo.pdf"/>
              <p:cNvPicPr>
                <a:picLocks noChangeAspect="1"/>
              </p:cNvPicPr>
              <p:nvPr userDrawn="1"/>
            </p:nvPicPr>
            <p:blipFill rotWithShape="1">
              <a:blip r:embed="rId5">
                <a:extLst>
                  <a:ext uri="{28A0092B-C50C-407E-A947-70E740481C1C}">
                    <a14:useLocalDpi xmlns:a14="http://schemas.microsoft.com/office/drawing/2010/main" val="0"/>
                  </a:ext>
                </a:extLst>
              </a:blip>
              <a:srcRect l="2879" t="89309" r="2670" b="1866"/>
              <a:stretch/>
            </p:blipFill>
            <p:spPr>
              <a:xfrm>
                <a:off x="3617384" y="6216772"/>
                <a:ext cx="1909233" cy="152960"/>
              </a:xfrm>
              <a:prstGeom prst="rect">
                <a:avLst/>
              </a:prstGeom>
              <a:ln>
                <a:noFill/>
              </a:ln>
              <a:effectLst/>
            </p:spPr>
          </p:pic>
        </p:grpSp>
      </p:grpSp>
      <p:sp>
        <p:nvSpPr>
          <p:cNvPr id="45" name="Content Placeholder 2"/>
          <p:cNvSpPr>
            <a:spLocks noGrp="1"/>
          </p:cNvSpPr>
          <p:nvPr>
            <p:ph idx="11"/>
          </p:nvPr>
        </p:nvSpPr>
        <p:spPr>
          <a:xfrm>
            <a:off x="4627638" y="2189238"/>
            <a:ext cx="4042229" cy="3882572"/>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4" name="Content Placeholder 2"/>
          <p:cNvSpPr>
            <a:spLocks noGrp="1"/>
          </p:cNvSpPr>
          <p:nvPr>
            <p:ph idx="1"/>
          </p:nvPr>
        </p:nvSpPr>
        <p:spPr>
          <a:xfrm>
            <a:off x="457200" y="2189238"/>
            <a:ext cx="4042229" cy="3882572"/>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8" name="Text Placeholder 46"/>
          <p:cNvSpPr>
            <a:spLocks noGrp="1"/>
          </p:cNvSpPr>
          <p:nvPr>
            <p:ph type="body" sz="quarter" idx="13"/>
          </p:nvPr>
        </p:nvSpPr>
        <p:spPr>
          <a:xfrm>
            <a:off x="4627638" y="1499584"/>
            <a:ext cx="4041775" cy="568325"/>
          </a:xfrm>
        </p:spPr>
        <p:txBody>
          <a:bodyPr>
            <a:noAutofit/>
          </a:bodyPr>
          <a:lstStyle>
            <a:lvl1pPr marL="0" indent="0">
              <a:buNone/>
              <a:defRPr sz="2800"/>
            </a:lvl1pPr>
          </a:lstStyle>
          <a:p>
            <a:pPr lvl="0"/>
            <a:r>
              <a:rPr lang="en-US" smtClean="0"/>
              <a:t>Click to edit Master text styles</a:t>
            </a:r>
          </a:p>
        </p:txBody>
      </p:sp>
      <p:sp>
        <p:nvSpPr>
          <p:cNvPr id="47" name="Text Placeholder 46"/>
          <p:cNvSpPr>
            <a:spLocks noGrp="1"/>
          </p:cNvSpPr>
          <p:nvPr>
            <p:ph type="body" sz="quarter" idx="12"/>
          </p:nvPr>
        </p:nvSpPr>
        <p:spPr>
          <a:xfrm>
            <a:off x="457200" y="1499584"/>
            <a:ext cx="4041775" cy="568325"/>
          </a:xfrm>
        </p:spPr>
        <p:txBody>
          <a:bodyPr>
            <a:noAutofit/>
          </a:bodyPr>
          <a:lstStyle>
            <a:lvl1pPr marL="0" indent="0">
              <a:buNone/>
              <a:defRPr sz="2800"/>
            </a:lvl1pPr>
          </a:lstStyle>
          <a:p>
            <a:pPr lvl="0"/>
            <a:r>
              <a:rPr lang="en-US" smtClean="0"/>
              <a:t>Click to edit Master text styles</a:t>
            </a:r>
          </a:p>
        </p:txBody>
      </p:sp>
      <p:sp>
        <p:nvSpPr>
          <p:cNvPr id="42" name="Title 1"/>
          <p:cNvSpPr>
            <a:spLocks noGrp="1"/>
          </p:cNvSpPr>
          <p:nvPr>
            <p:ph type="title"/>
          </p:nvPr>
        </p:nvSpPr>
        <p:spPr>
          <a:xfrm>
            <a:off x="457200" y="180132"/>
            <a:ext cx="8229600" cy="981011"/>
          </a:xfrm>
        </p:spPr>
        <p:txBody>
          <a:bodyPr/>
          <a:lstStyle>
            <a:lvl1pPr>
              <a:defRPr>
                <a:solidFill>
                  <a:srgbClr val="000000"/>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862665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Open Layout (No Text)">
    <p:spTree>
      <p:nvGrpSpPr>
        <p:cNvPr id="1" name=""/>
        <p:cNvGrpSpPr/>
        <p:nvPr/>
      </p:nvGrpSpPr>
      <p:grpSpPr>
        <a:xfrm>
          <a:off x="0" y="0"/>
          <a:ext cx="0" cy="0"/>
          <a:chOff x="0" y="0"/>
          <a:chExt cx="0" cy="0"/>
        </a:xfrm>
      </p:grpSpPr>
      <p:cxnSp>
        <p:nvCxnSpPr>
          <p:cNvPr id="42" name="Straight Connector 41"/>
          <p:cNvCxnSpPr/>
          <p:nvPr/>
        </p:nvCxnSpPr>
        <p:spPr>
          <a:xfrm flipV="1">
            <a:off x="78015" y="1258514"/>
            <a:ext cx="8996134" cy="9740"/>
          </a:xfrm>
          <a:prstGeom prst="line">
            <a:avLst/>
          </a:prstGeom>
          <a:ln w="28575" cmpd="sng">
            <a:gradFill flip="none" rotWithShape="1">
              <a:gsLst>
                <a:gs pos="49000">
                  <a:srgbClr val="008000"/>
                </a:gs>
                <a:gs pos="80000">
                  <a:schemeClr val="bg1"/>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39" name="Picture 38"/>
          <p:cNvPicPr>
            <a:picLocks noChangeAspect="1"/>
          </p:cNvPicPr>
          <p:nvPr/>
        </p:nvPicPr>
        <p:blipFill>
          <a:blip r:embed="rId2">
            <a:alphaModFix amt="9000"/>
          </a:blip>
          <a:stretch>
            <a:fillRect/>
          </a:stretch>
        </p:blipFill>
        <p:spPr>
          <a:xfrm>
            <a:off x="114300" y="180133"/>
            <a:ext cx="8851900" cy="6675120"/>
          </a:xfrm>
          <a:prstGeom prst="rect">
            <a:avLst/>
          </a:prstGeom>
          <a:noFill/>
        </p:spPr>
      </p:pic>
      <p:sp>
        <p:nvSpPr>
          <p:cNvPr id="41" name="Rectangle 40"/>
          <p:cNvSpPr/>
          <p:nvPr/>
        </p:nvSpPr>
        <p:spPr>
          <a:xfrm>
            <a:off x="78014" y="71277"/>
            <a:ext cx="8996135" cy="1187237"/>
          </a:xfrm>
          <a:prstGeom prst="rect">
            <a:avLst/>
          </a:prstGeom>
          <a:gradFill flip="none" rotWithShape="1">
            <a:gsLst>
              <a:gs pos="80000">
                <a:srgbClr val="008000">
                  <a:alpha val="35000"/>
                </a:srgbClr>
              </a:gs>
              <a:gs pos="100000">
                <a:srgbClr val="FFFFFF">
                  <a:alpha val="35000"/>
                </a:srgbClr>
              </a:gs>
            </a:gsLst>
            <a:lin ang="0" scaled="1"/>
            <a:tileRect/>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pPr defTabSz="457200"/>
            <a:fld id="{82A7C9E5-BEE8-044E-8529-FBE8972197F7}"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
        <p:nvSpPr>
          <p:cNvPr id="19" name="TextBox 18"/>
          <p:cNvSpPr txBox="1"/>
          <p:nvPr/>
        </p:nvSpPr>
        <p:spPr>
          <a:xfrm>
            <a:off x="9931400" y="4648200"/>
            <a:ext cx="184666" cy="369332"/>
          </a:xfrm>
          <a:prstGeom prst="rect">
            <a:avLst/>
          </a:prstGeom>
          <a:noFill/>
        </p:spPr>
        <p:txBody>
          <a:bodyPr wrap="none" rtlCol="0">
            <a:spAutoFit/>
          </a:bodyPr>
          <a:lstStyle/>
          <a:p>
            <a:endParaRPr lang="en-US" dirty="0"/>
          </a:p>
        </p:txBody>
      </p:sp>
      <p:sp>
        <p:nvSpPr>
          <p:cNvPr id="40" name="Rectangle 39"/>
          <p:cNvSpPr/>
          <p:nvPr/>
        </p:nvSpPr>
        <p:spPr>
          <a:xfrm>
            <a:off x="69850" y="63500"/>
            <a:ext cx="9004300" cy="6731000"/>
          </a:xfrm>
          <a:prstGeom prst="rect">
            <a:avLst/>
          </a:prstGeom>
          <a:noFill/>
          <a:ln w="38100">
            <a:solidFill>
              <a:srgbClr val="00850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3" name="Group 42"/>
          <p:cNvGrpSpPr/>
          <p:nvPr/>
        </p:nvGrpSpPr>
        <p:grpSpPr>
          <a:xfrm>
            <a:off x="3750499" y="6159494"/>
            <a:ext cx="1642496" cy="614767"/>
            <a:chOff x="3750499" y="6159494"/>
            <a:chExt cx="1642496" cy="614767"/>
          </a:xfrm>
        </p:grpSpPr>
        <p:sp>
          <p:nvSpPr>
            <p:cNvPr id="44" name="Rectangle 43"/>
            <p:cNvSpPr/>
            <p:nvPr userDrawn="1"/>
          </p:nvSpPr>
          <p:spPr>
            <a:xfrm>
              <a:off x="4847167" y="6587065"/>
              <a:ext cx="545828" cy="91440"/>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userDrawn="1"/>
          </p:nvSpPr>
          <p:spPr>
            <a:xfrm>
              <a:off x="4851401" y="6471613"/>
              <a:ext cx="541080" cy="119552"/>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userDrawn="1"/>
          </p:nvSpPr>
          <p:spPr>
            <a:xfrm>
              <a:off x="4851401" y="6233573"/>
              <a:ext cx="541080" cy="239103"/>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userDrawn="1"/>
          </p:nvSpPr>
          <p:spPr>
            <a:xfrm flipH="1">
              <a:off x="3750500" y="6587067"/>
              <a:ext cx="542100" cy="88758"/>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userDrawn="1"/>
          </p:nvSpPr>
          <p:spPr>
            <a:xfrm flipH="1">
              <a:off x="3750500" y="6472676"/>
              <a:ext cx="542100" cy="118489"/>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userDrawn="1"/>
          </p:nvSpPr>
          <p:spPr>
            <a:xfrm flipH="1">
              <a:off x="3750499" y="6235697"/>
              <a:ext cx="546333" cy="236979"/>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0" name="Group 49"/>
            <p:cNvGrpSpPr/>
            <p:nvPr userDrawn="1"/>
          </p:nvGrpSpPr>
          <p:grpSpPr>
            <a:xfrm>
              <a:off x="4202642" y="6159494"/>
              <a:ext cx="738717" cy="614767"/>
              <a:chOff x="3617384" y="4753423"/>
              <a:chExt cx="1909233" cy="1639844"/>
            </a:xfrm>
          </p:grpSpPr>
          <p:pic>
            <p:nvPicPr>
              <p:cNvPr id="51" name="Picture 50" descr="ORTIi_RGB_Color_Logo.gif"/>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4361" b="96963" l="4880" r="96324">
                            <a14:foregroundMark x1="14238" y1="9190" x2="13904" y2="17290"/>
                            <a14:foregroundMark x1="14238" y1="17445" x2="12500" y2="34190"/>
                            <a14:foregroundMark x1="12299" y1="34579" x2="9759" y2="42290"/>
                            <a14:foregroundMark x1="8556" y1="46495" x2="8556" y2="51480"/>
                            <a14:foregroundMark x1="9759" y1="54984" x2="12500" y2="59735"/>
                            <a14:foregroundMark x1="9291" y1="57710" x2="7888" y2="62695"/>
                            <a14:foregroundMark x1="7286" y1="65421" x2="7286" y2="65421"/>
                            <a14:foregroundMark x1="7420" y1="70794" x2="7420" y2="70794"/>
                            <a14:foregroundMark x1="7420" y1="76480" x2="7420" y2="76480"/>
                            <a14:foregroundMark x1="9024" y1="82555" x2="9024" y2="82555"/>
                            <a14:foregroundMark x1="7888" y1="79595" x2="7888" y2="79595"/>
                            <a14:foregroundMark x1="11029" y1="83100" x2="61564" y2="83100"/>
                            <a14:foregroundMark x1="66711" y1="82555" x2="91377" y2="81776"/>
                            <a14:foregroundMark x1="91511" y1="81075" x2="90709" y2="49844"/>
                            <a14:foregroundMark x1="90575" y1="48676" x2="91511" y2="43380"/>
                            <a14:foregroundMark x1="90575" y1="42290" x2="88035" y2="41511"/>
                            <a14:foregroundMark x1="88035" y1="40810" x2="87433" y2="38941"/>
                            <a14:foregroundMark x1="87567" y1="38240" x2="90842" y2="32009"/>
                            <a14:foregroundMark x1="91043" y1="30685" x2="92112" y2="26090"/>
                            <a14:foregroundMark x1="92447" y1="25389" x2="94786" y2="17290"/>
                            <a14:foregroundMark x1="13703" y1="60826" x2="13703" y2="60826"/>
                            <a14:foregroundMark x1="20388" y1="63785" x2="20388" y2="63785"/>
                            <a14:foregroundMark x1="15775" y1="62305" x2="15775" y2="62305"/>
                            <a14:foregroundMark x1="25401" y1="63240" x2="25401" y2="63240"/>
                            <a14:foregroundMark x1="31417" y1="59190" x2="31417" y2="59190"/>
                            <a14:foregroundMark x1="29011" y1="61760" x2="29011" y2="61760"/>
                            <a14:foregroundMark x1="32821" y1="57165" x2="35361" y2="44315"/>
                            <a14:foregroundMark x1="34425" y1="43380" x2="30749" y2="35826"/>
                            <a14:foregroundMark x1="14238" y1="34579" x2="20053" y2="32321"/>
                            <a14:foregroundMark x1="29813" y1="35280" x2="24599" y2="32710"/>
                            <a14:foregroundMark x1="39572" y1="62150" x2="39305" y2="40421"/>
                            <a14:foregroundMark x1="43249" y1="51636" x2="50936" y2="62461"/>
                            <a14:foregroundMark x1="46056" y1="50389" x2="50000" y2="45950"/>
                            <a14:foregroundMark x1="41979" y1="39486" x2="45455" y2="39720"/>
                            <a14:foregroundMark x1="55080" y1="39875" x2="67981" y2="39875"/>
                            <a14:foregroundMark x1="61230" y1="41199" x2="61364" y2="62305"/>
                            <a14:foregroundMark x1="73195" y1="40654" x2="73195" y2="62695"/>
                            <a14:foregroundMark x1="81083" y1="47819" x2="81083" y2="62695"/>
                            <a14:foregroundMark x1="81417" y1="39486" x2="81417" y2="39486"/>
                            <a14:foregroundMark x1="7420" y1="93224" x2="7420" y2="93224"/>
                            <a14:foregroundMark x1="14973" y1="8645" x2="17513" y2="8489"/>
                            <a14:foregroundMark x1="18182" y1="7321" x2="19586" y2="7321"/>
                            <a14:foregroundMark x1="19719" y1="8489" x2="20856" y2="9891"/>
                            <a14:foregroundMark x1="22259" y1="9034" x2="24131" y2="9190"/>
                            <a14:foregroundMark x1="24799" y1="10125" x2="26671" y2="13629"/>
                            <a14:foregroundMark x1="26337" y1="14486" x2="26805" y2="18224"/>
                            <a14:foregroundMark x1="27741" y1="18925" x2="32487" y2="20561"/>
                            <a14:foregroundMark x1="17513" y1="13863" x2="16644" y2="29517"/>
                            <a14:foregroundMark x1="16043" y1="16277" x2="16043" y2="16277"/>
                            <a14:foregroundMark x1="15575" y1="18769" x2="15575" y2="18769"/>
                            <a14:foregroundMark x1="15174" y1="25078" x2="15174" y2="25078"/>
                            <a14:foregroundMark x1="14773" y1="30997" x2="15174" y2="27570"/>
                            <a14:foregroundMark x1="14104" y1="32477" x2="22126" y2="27804"/>
                            <a14:foregroundMark x1="20053" y1="25857" x2="19586" y2="15576"/>
                            <a14:foregroundMark x1="16444" y1="12150" x2="21056" y2="13318"/>
                            <a14:foregroundMark x1="16243" y1="11137" x2="19385" y2="11137"/>
                            <a14:foregroundMark x1="15842" y1="37150" x2="14572" y2="53271"/>
                            <a14:foregroundMark x1="13302" y1="41044" x2="13102" y2="50312"/>
                            <a14:foregroundMark x1="12634" y1="52570" x2="17513" y2="58956"/>
                            <a14:foregroundMark x1="14372" y1="57477" x2="15575" y2="59190"/>
                            <a14:foregroundMark x1="16845" y1="35670" x2="21925" y2="35436"/>
                            <a14:foregroundMark x1="16243" y1="36137" x2="22727" y2="42757"/>
                            <a14:foregroundMark x1="17513" y1="40265" x2="20655" y2="55218"/>
                            <a14:foregroundMark x1="17313" y1="50078" x2="19385" y2="58178"/>
                            <a14:foregroundMark x1="17513" y1="63084" x2="17513" y2="63084"/>
                            <a14:foregroundMark x1="33489" y1="19704" x2="37500" y2="17757"/>
                            <a14:foregroundMark x1="10561" y1="61838" x2="11430" y2="79050"/>
                            <a14:foregroundMark x1="10361" y1="60125" x2="16845" y2="67991"/>
                            <a14:foregroundMark x1="10361" y1="79984" x2="24465" y2="79283"/>
                            <a14:foregroundMark x1="14572" y1="76090" x2="13904" y2="66978"/>
                            <a14:foregroundMark x1="17045" y1="76090" x2="18316" y2="66745"/>
                            <a14:foregroundMark x1="16644" y1="59891" x2="23195" y2="60670"/>
                            <a14:foregroundMark x1="91979" y1="17290" x2="86497" y2="33178"/>
                            <a14:foregroundMark x1="88570" y1="31464" x2="89439" y2="29517"/>
                            <a14:foregroundMark x1="92380" y1="18224" x2="91310" y2="16044"/>
                            <a14:foregroundMark x1="86898" y1="33411" x2="85027" y2="40031"/>
                            <a14:foregroundMark x1="85227" y1="41745" x2="88770" y2="45483"/>
                            <a14:foregroundMark x1="88770" y1="45717" x2="87767" y2="62617"/>
                            <a14:foregroundMark x1="88770" y1="60125" x2="89037" y2="77336"/>
                            <a14:foregroundMark x1="89439" y1="78505" x2="75535" y2="78271"/>
                            <a14:foregroundMark x1="90307" y1="79517" x2="77674" y2="79984"/>
                            <a14:foregroundMark x1="85628" y1="75623" x2="85628" y2="46184"/>
                            <a14:foregroundMark x1="90040" y1="15576" x2="86497" y2="27804"/>
                            <a14:foregroundMark x1="84626" y1="30530" x2="83556" y2="37150"/>
                            <a14:foregroundMark x1="84158" y1="44237" x2="83957" y2="52570"/>
                            <a14:foregroundMark x1="83757" y1="55763" x2="83556" y2="73910"/>
                            <a14:foregroundMark x1="46658" y1="40031" x2="49666" y2="42445"/>
                          </a14:backgroundRemoval>
                        </a14:imgEffect>
                      </a14:imgLayer>
                    </a14:imgProps>
                  </a:ext>
                  <a:ext uri="{28A0092B-C50C-407E-A947-70E740481C1C}">
                    <a14:useLocalDpi xmlns:a14="http://schemas.microsoft.com/office/drawing/2010/main" val="0"/>
                  </a:ext>
                </a:extLst>
              </a:blip>
              <a:srcRect l="3267" t="2877" r="2500" b="2192"/>
              <a:stretch/>
            </p:blipFill>
            <p:spPr>
              <a:xfrm>
                <a:off x="3623734" y="4753423"/>
                <a:ext cx="1896535" cy="1639844"/>
              </a:xfrm>
              <a:prstGeom prst="rect">
                <a:avLst/>
              </a:prstGeom>
            </p:spPr>
          </p:pic>
          <p:pic>
            <p:nvPicPr>
              <p:cNvPr id="52" name="Picture 51" descr="ORTIi_RGB_Color_Logo.pdf"/>
              <p:cNvPicPr>
                <a:picLocks noChangeAspect="1"/>
              </p:cNvPicPr>
              <p:nvPr userDrawn="1"/>
            </p:nvPicPr>
            <p:blipFill rotWithShape="1">
              <a:blip r:embed="rId5">
                <a:extLst>
                  <a:ext uri="{28A0092B-C50C-407E-A947-70E740481C1C}">
                    <a14:useLocalDpi xmlns:a14="http://schemas.microsoft.com/office/drawing/2010/main" val="0"/>
                  </a:ext>
                </a:extLst>
              </a:blip>
              <a:srcRect l="2879" t="89309" r="2670" b="1866"/>
              <a:stretch/>
            </p:blipFill>
            <p:spPr>
              <a:xfrm>
                <a:off x="3617384" y="6216772"/>
                <a:ext cx="1909233" cy="152960"/>
              </a:xfrm>
              <a:prstGeom prst="rect">
                <a:avLst/>
              </a:prstGeom>
              <a:ln>
                <a:noFill/>
              </a:ln>
              <a:effectLst/>
            </p:spPr>
          </p:pic>
        </p:grpSp>
      </p:grpSp>
      <p:sp>
        <p:nvSpPr>
          <p:cNvPr id="36" name="Title 1"/>
          <p:cNvSpPr>
            <a:spLocks noGrp="1"/>
          </p:cNvSpPr>
          <p:nvPr>
            <p:ph type="title"/>
          </p:nvPr>
        </p:nvSpPr>
        <p:spPr>
          <a:xfrm>
            <a:off x="457200" y="180132"/>
            <a:ext cx="8229600" cy="981011"/>
          </a:xfrm>
        </p:spPr>
        <p:txBody>
          <a:bodyPr/>
          <a:lstStyle>
            <a:lvl1pPr>
              <a:defRPr>
                <a:solidFill>
                  <a:srgbClr val="000000"/>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916047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pic>
        <p:nvPicPr>
          <p:cNvPr id="6" name="Picture 5"/>
          <p:cNvPicPr>
            <a:picLocks noChangeAspect="1"/>
          </p:cNvPicPr>
          <p:nvPr/>
        </p:nvPicPr>
        <p:blipFill>
          <a:blip r:embed="rId2">
            <a:alphaModFix amt="9000"/>
          </a:blip>
          <a:stretch>
            <a:fillRect/>
          </a:stretch>
        </p:blipFill>
        <p:spPr>
          <a:xfrm>
            <a:off x="114300" y="180133"/>
            <a:ext cx="8851900" cy="6675120"/>
          </a:xfrm>
          <a:prstGeom prst="rect">
            <a:avLst/>
          </a:prstGeom>
          <a:noFill/>
        </p:spPr>
      </p:pic>
      <p:sp>
        <p:nvSpPr>
          <p:cNvPr id="4" name="Content Placeholder 2"/>
          <p:cNvSpPr>
            <a:spLocks noGrp="1"/>
          </p:cNvSpPr>
          <p:nvPr>
            <p:ph idx="1"/>
          </p:nvPr>
        </p:nvSpPr>
        <p:spPr>
          <a:xfrm>
            <a:off x="457200" y="1502303"/>
            <a:ext cx="8229600" cy="4854047"/>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1"/>
          <p:cNvSpPr>
            <a:spLocks noGrp="1"/>
          </p:cNvSpPr>
          <p:nvPr>
            <p:ph type="title"/>
          </p:nvPr>
        </p:nvSpPr>
        <p:spPr>
          <a:xfrm>
            <a:off x="457200" y="180132"/>
            <a:ext cx="8229600" cy="981011"/>
          </a:xfrm>
        </p:spPr>
        <p:txBody>
          <a:bodyPr/>
          <a:lstStyle>
            <a:lvl1pPr>
              <a:defRPr>
                <a:solidFill>
                  <a:srgbClr val="000000"/>
                </a:solidFill>
              </a:defRPr>
            </a:lvl1pPr>
          </a:lstStyle>
          <a:p>
            <a:r>
              <a:rPr lang="en-US" smtClean="0"/>
              <a:t>Click to edit Master title style</a:t>
            </a:r>
            <a:endParaRPr lang="en-US" dirty="0"/>
          </a:p>
        </p:txBody>
      </p:sp>
      <p:sp>
        <p:nvSpPr>
          <p:cNvPr id="7" name="Rectangle 6"/>
          <p:cNvSpPr/>
          <p:nvPr/>
        </p:nvSpPr>
        <p:spPr>
          <a:xfrm>
            <a:off x="69850" y="63500"/>
            <a:ext cx="9004300" cy="6731000"/>
          </a:xfrm>
          <a:prstGeom prst="rect">
            <a:avLst/>
          </a:prstGeom>
          <a:noFill/>
          <a:ln w="38100">
            <a:solidFill>
              <a:srgbClr val="00850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9529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Slide - No State Outline">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02303"/>
            <a:ext cx="8229600" cy="4533221"/>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1"/>
          <p:cNvSpPr>
            <a:spLocks noGrp="1"/>
          </p:cNvSpPr>
          <p:nvPr>
            <p:ph type="title"/>
          </p:nvPr>
        </p:nvSpPr>
        <p:spPr>
          <a:xfrm>
            <a:off x="457200" y="180132"/>
            <a:ext cx="8229600" cy="981011"/>
          </a:xfrm>
        </p:spPr>
        <p:txBody>
          <a:bodyPr/>
          <a:lstStyle>
            <a:lvl1pPr>
              <a:defRPr>
                <a:solidFill>
                  <a:srgbClr val="000000"/>
                </a:solidFill>
              </a:defRPr>
            </a:lvl1pPr>
          </a:lstStyle>
          <a:p>
            <a:r>
              <a:rPr lang="en-US" smtClean="0"/>
              <a:t>Click to edit Master title style</a:t>
            </a:r>
            <a:endParaRPr lang="en-US" dirty="0"/>
          </a:p>
        </p:txBody>
      </p:sp>
      <p:sp>
        <p:nvSpPr>
          <p:cNvPr id="7" name="Rectangle 6"/>
          <p:cNvSpPr/>
          <p:nvPr/>
        </p:nvSpPr>
        <p:spPr>
          <a:xfrm>
            <a:off x="69850" y="51405"/>
            <a:ext cx="9004300" cy="6731000"/>
          </a:xfrm>
          <a:prstGeom prst="rect">
            <a:avLst/>
          </a:prstGeom>
          <a:noFill/>
          <a:ln w="38100">
            <a:solidFill>
              <a:srgbClr val="00850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3750499" y="6159494"/>
            <a:ext cx="1642496" cy="614767"/>
            <a:chOff x="3750499" y="6159494"/>
            <a:chExt cx="1642496" cy="614767"/>
          </a:xfrm>
        </p:grpSpPr>
        <p:sp>
          <p:nvSpPr>
            <p:cNvPr id="9" name="Rectangle 8"/>
            <p:cNvSpPr/>
            <p:nvPr userDrawn="1"/>
          </p:nvSpPr>
          <p:spPr>
            <a:xfrm>
              <a:off x="4847167" y="6587065"/>
              <a:ext cx="545828" cy="91440"/>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4851401" y="6471613"/>
              <a:ext cx="541080" cy="119552"/>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a:xfrm>
              <a:off x="4851401" y="6233573"/>
              <a:ext cx="541080" cy="239103"/>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flipH="1">
              <a:off x="3750500" y="6587067"/>
              <a:ext cx="542100" cy="88758"/>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flipH="1">
              <a:off x="3750500" y="6472676"/>
              <a:ext cx="542100" cy="118489"/>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flipH="1">
              <a:off x="3750499" y="6235697"/>
              <a:ext cx="546333" cy="236979"/>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userDrawn="1"/>
          </p:nvGrpSpPr>
          <p:grpSpPr>
            <a:xfrm>
              <a:off x="4202642" y="6159494"/>
              <a:ext cx="738717" cy="614767"/>
              <a:chOff x="3617384" y="4753423"/>
              <a:chExt cx="1909233" cy="1639844"/>
            </a:xfrm>
          </p:grpSpPr>
          <p:pic>
            <p:nvPicPr>
              <p:cNvPr id="16" name="Picture 15" descr="ORTIi_RGB_Color_Logo.gif"/>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4361" b="96963" l="4880" r="96324">
                            <a14:foregroundMark x1="14238" y1="9190" x2="13904" y2="17290"/>
                            <a14:foregroundMark x1="14238" y1="17445" x2="12500" y2="34190"/>
                            <a14:foregroundMark x1="12299" y1="34579" x2="9759" y2="42290"/>
                            <a14:foregroundMark x1="8556" y1="46495" x2="8556" y2="51480"/>
                            <a14:foregroundMark x1="9759" y1="54984" x2="12500" y2="59735"/>
                            <a14:foregroundMark x1="9291" y1="57710" x2="7888" y2="62695"/>
                            <a14:foregroundMark x1="7286" y1="65421" x2="7286" y2="65421"/>
                            <a14:foregroundMark x1="7420" y1="70794" x2="7420" y2="70794"/>
                            <a14:foregroundMark x1="7420" y1="76480" x2="7420" y2="76480"/>
                            <a14:foregroundMark x1="9024" y1="82555" x2="9024" y2="82555"/>
                            <a14:foregroundMark x1="7888" y1="79595" x2="7888" y2="79595"/>
                            <a14:foregroundMark x1="11029" y1="83100" x2="61564" y2="83100"/>
                            <a14:foregroundMark x1="66711" y1="82555" x2="91377" y2="81776"/>
                            <a14:foregroundMark x1="91511" y1="81075" x2="90709" y2="49844"/>
                            <a14:foregroundMark x1="90575" y1="48676" x2="91511" y2="43380"/>
                            <a14:foregroundMark x1="90575" y1="42290" x2="88035" y2="41511"/>
                            <a14:foregroundMark x1="88035" y1="40810" x2="87433" y2="38941"/>
                            <a14:foregroundMark x1="87567" y1="38240" x2="90842" y2="32009"/>
                            <a14:foregroundMark x1="91043" y1="30685" x2="92112" y2="26090"/>
                            <a14:foregroundMark x1="92447" y1="25389" x2="94786" y2="17290"/>
                            <a14:foregroundMark x1="13703" y1="60826" x2="13703" y2="60826"/>
                            <a14:foregroundMark x1="20388" y1="63785" x2="20388" y2="63785"/>
                            <a14:foregroundMark x1="15775" y1="62305" x2="15775" y2="62305"/>
                            <a14:foregroundMark x1="25401" y1="63240" x2="25401" y2="63240"/>
                            <a14:foregroundMark x1="31417" y1="59190" x2="31417" y2="59190"/>
                            <a14:foregroundMark x1="29011" y1="61760" x2="29011" y2="61760"/>
                            <a14:foregroundMark x1="32821" y1="57165" x2="35361" y2="44315"/>
                            <a14:foregroundMark x1="34425" y1="43380" x2="30749" y2="35826"/>
                            <a14:foregroundMark x1="14238" y1="34579" x2="20053" y2="32321"/>
                            <a14:foregroundMark x1="29813" y1="35280" x2="24599" y2="32710"/>
                            <a14:foregroundMark x1="39572" y1="62150" x2="39305" y2="40421"/>
                            <a14:foregroundMark x1="43249" y1="51636" x2="50936" y2="62461"/>
                            <a14:foregroundMark x1="46056" y1="50389" x2="50000" y2="45950"/>
                            <a14:foregroundMark x1="41979" y1="39486" x2="45455" y2="39720"/>
                            <a14:foregroundMark x1="55080" y1="39875" x2="67981" y2="39875"/>
                            <a14:foregroundMark x1="61230" y1="41199" x2="61364" y2="62305"/>
                            <a14:foregroundMark x1="73195" y1="40654" x2="73195" y2="62695"/>
                            <a14:foregroundMark x1="81083" y1="47819" x2="81083" y2="62695"/>
                            <a14:foregroundMark x1="81417" y1="39486" x2="81417" y2="39486"/>
                            <a14:foregroundMark x1="7420" y1="93224" x2="7420" y2="93224"/>
                            <a14:foregroundMark x1="14973" y1="8645" x2="17513" y2="8489"/>
                            <a14:foregroundMark x1="18182" y1="7321" x2="19586" y2="7321"/>
                            <a14:foregroundMark x1="19719" y1="8489" x2="20856" y2="9891"/>
                            <a14:foregroundMark x1="22259" y1="9034" x2="24131" y2="9190"/>
                            <a14:foregroundMark x1="24799" y1="10125" x2="26671" y2="13629"/>
                            <a14:foregroundMark x1="26337" y1="14486" x2="26805" y2="18224"/>
                            <a14:foregroundMark x1="27741" y1="18925" x2="32487" y2="20561"/>
                            <a14:foregroundMark x1="17513" y1="13863" x2="16644" y2="29517"/>
                            <a14:foregroundMark x1="16043" y1="16277" x2="16043" y2="16277"/>
                            <a14:foregroundMark x1="15575" y1="18769" x2="15575" y2="18769"/>
                            <a14:foregroundMark x1="15174" y1="25078" x2="15174" y2="25078"/>
                            <a14:foregroundMark x1="14773" y1="30997" x2="15174" y2="27570"/>
                            <a14:foregroundMark x1="14104" y1="32477" x2="22126" y2="27804"/>
                            <a14:foregroundMark x1="20053" y1="25857" x2="19586" y2="15576"/>
                            <a14:foregroundMark x1="16444" y1="12150" x2="21056" y2="13318"/>
                            <a14:foregroundMark x1="16243" y1="11137" x2="19385" y2="11137"/>
                            <a14:foregroundMark x1="15842" y1="37150" x2="14572" y2="53271"/>
                            <a14:foregroundMark x1="13302" y1="41044" x2="13102" y2="50312"/>
                            <a14:foregroundMark x1="12634" y1="52570" x2="17513" y2="58956"/>
                            <a14:foregroundMark x1="14372" y1="57477" x2="15575" y2="59190"/>
                            <a14:foregroundMark x1="16845" y1="35670" x2="21925" y2="35436"/>
                            <a14:foregroundMark x1="16243" y1="36137" x2="22727" y2="42757"/>
                            <a14:foregroundMark x1="17513" y1="40265" x2="20655" y2="55218"/>
                            <a14:foregroundMark x1="17313" y1="50078" x2="19385" y2="58178"/>
                            <a14:foregroundMark x1="17513" y1="63084" x2="17513" y2="63084"/>
                            <a14:foregroundMark x1="33489" y1="19704" x2="37500" y2="17757"/>
                            <a14:foregroundMark x1="10561" y1="61838" x2="11430" y2="79050"/>
                            <a14:foregroundMark x1="10361" y1="60125" x2="16845" y2="67991"/>
                            <a14:foregroundMark x1="10361" y1="79984" x2="24465" y2="79283"/>
                            <a14:foregroundMark x1="14572" y1="76090" x2="13904" y2="66978"/>
                            <a14:foregroundMark x1="17045" y1="76090" x2="18316" y2="66745"/>
                            <a14:foregroundMark x1="16644" y1="59891" x2="23195" y2="60670"/>
                            <a14:foregroundMark x1="91979" y1="17290" x2="86497" y2="33178"/>
                            <a14:foregroundMark x1="88570" y1="31464" x2="89439" y2="29517"/>
                            <a14:foregroundMark x1="92380" y1="18224" x2="91310" y2="16044"/>
                            <a14:foregroundMark x1="86898" y1="33411" x2="85027" y2="40031"/>
                            <a14:foregroundMark x1="85227" y1="41745" x2="88770" y2="45483"/>
                            <a14:foregroundMark x1="88770" y1="45717" x2="87767" y2="62617"/>
                            <a14:foregroundMark x1="88770" y1="60125" x2="89037" y2="77336"/>
                            <a14:foregroundMark x1="89439" y1="78505" x2="75535" y2="78271"/>
                            <a14:foregroundMark x1="90307" y1="79517" x2="77674" y2="79984"/>
                            <a14:foregroundMark x1="85628" y1="75623" x2="85628" y2="46184"/>
                            <a14:foregroundMark x1="90040" y1="15576" x2="86497" y2="27804"/>
                            <a14:foregroundMark x1="84626" y1="30530" x2="83556" y2="37150"/>
                            <a14:foregroundMark x1="84158" y1="44237" x2="83957" y2="52570"/>
                            <a14:foregroundMark x1="83757" y1="55763" x2="83556" y2="73910"/>
                            <a14:foregroundMark x1="46658" y1="40031" x2="49666" y2="42445"/>
                          </a14:backgroundRemoval>
                        </a14:imgEffect>
                      </a14:imgLayer>
                    </a14:imgProps>
                  </a:ext>
                  <a:ext uri="{28A0092B-C50C-407E-A947-70E740481C1C}">
                    <a14:useLocalDpi xmlns:a14="http://schemas.microsoft.com/office/drawing/2010/main" val="0"/>
                  </a:ext>
                </a:extLst>
              </a:blip>
              <a:srcRect l="3267" t="2877" r="2500" b="2192"/>
              <a:stretch/>
            </p:blipFill>
            <p:spPr>
              <a:xfrm>
                <a:off x="3623734" y="4753423"/>
                <a:ext cx="1896535" cy="1639844"/>
              </a:xfrm>
              <a:prstGeom prst="rect">
                <a:avLst/>
              </a:prstGeom>
            </p:spPr>
          </p:pic>
          <p:pic>
            <p:nvPicPr>
              <p:cNvPr id="17" name="Picture 16" descr="ORTIi_RGB_Color_Logo.pdf"/>
              <p:cNvPicPr>
                <a:picLocks noChangeAspect="1"/>
              </p:cNvPicPr>
              <p:nvPr userDrawn="1"/>
            </p:nvPicPr>
            <p:blipFill rotWithShape="1">
              <a:blip r:embed="rId4">
                <a:extLst>
                  <a:ext uri="{28A0092B-C50C-407E-A947-70E740481C1C}">
                    <a14:useLocalDpi xmlns:a14="http://schemas.microsoft.com/office/drawing/2010/main" val="0"/>
                  </a:ext>
                </a:extLst>
              </a:blip>
              <a:srcRect l="2879" t="89309" r="2670" b="1866"/>
              <a:stretch/>
            </p:blipFill>
            <p:spPr>
              <a:xfrm>
                <a:off x="3617384" y="6216772"/>
                <a:ext cx="1909233" cy="152960"/>
              </a:xfrm>
              <a:prstGeom prst="rect">
                <a:avLst/>
              </a:prstGeom>
              <a:ln>
                <a:noFill/>
              </a:ln>
              <a:effectLst/>
            </p:spPr>
          </p:pic>
        </p:grpSp>
      </p:grpSp>
    </p:spTree>
    <p:extLst>
      <p:ext uri="{BB962C8B-B14F-4D97-AF65-F5344CB8AC3E}">
        <p14:creationId xmlns:p14="http://schemas.microsoft.com/office/powerpoint/2010/main" val="1812354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er 2 Slide">
    <p:spTree>
      <p:nvGrpSpPr>
        <p:cNvPr id="1" name=""/>
        <p:cNvGrpSpPr/>
        <p:nvPr/>
      </p:nvGrpSpPr>
      <p:grpSpPr>
        <a:xfrm>
          <a:off x="0" y="0"/>
          <a:ext cx="0" cy="0"/>
          <a:chOff x="0" y="0"/>
          <a:chExt cx="0" cy="0"/>
        </a:xfrm>
      </p:grpSpPr>
      <p:cxnSp>
        <p:nvCxnSpPr>
          <p:cNvPr id="28" name="Straight Connector 27"/>
          <p:cNvCxnSpPr/>
          <p:nvPr/>
        </p:nvCxnSpPr>
        <p:spPr>
          <a:xfrm flipV="1">
            <a:off x="78015" y="1258514"/>
            <a:ext cx="8996134" cy="9740"/>
          </a:xfrm>
          <a:prstGeom prst="line">
            <a:avLst/>
          </a:prstGeom>
          <a:ln w="28575" cmpd="sng">
            <a:gradFill flip="none" rotWithShape="1">
              <a:gsLst>
                <a:gs pos="49000">
                  <a:srgbClr val="FFFF00"/>
                </a:gs>
                <a:gs pos="80000">
                  <a:schemeClr val="bg1"/>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25" name="Picture 24"/>
          <p:cNvPicPr>
            <a:picLocks noChangeAspect="1"/>
          </p:cNvPicPr>
          <p:nvPr/>
        </p:nvPicPr>
        <p:blipFill>
          <a:blip r:embed="rId2">
            <a:alphaModFix amt="9000"/>
          </a:blip>
          <a:stretch>
            <a:fillRect/>
          </a:stretch>
        </p:blipFill>
        <p:spPr>
          <a:xfrm>
            <a:off x="114300" y="180133"/>
            <a:ext cx="8851900" cy="6675120"/>
          </a:xfrm>
          <a:prstGeom prst="rect">
            <a:avLst/>
          </a:prstGeom>
          <a:noFill/>
        </p:spPr>
      </p:pic>
      <p:sp>
        <p:nvSpPr>
          <p:cNvPr id="27" name="Rectangle 26"/>
          <p:cNvSpPr/>
          <p:nvPr/>
        </p:nvSpPr>
        <p:spPr>
          <a:xfrm>
            <a:off x="78014" y="71277"/>
            <a:ext cx="8996135" cy="1187237"/>
          </a:xfrm>
          <a:prstGeom prst="rect">
            <a:avLst/>
          </a:prstGeom>
          <a:gradFill flip="none" rotWithShape="1">
            <a:gsLst>
              <a:gs pos="80000">
                <a:srgbClr val="FFFF00">
                  <a:alpha val="35000"/>
                </a:srgbClr>
              </a:gs>
              <a:gs pos="100000">
                <a:srgbClr val="FFFFFF">
                  <a:alpha val="35000"/>
                </a:srgbClr>
              </a:gs>
            </a:gsLst>
            <a:lin ang="0" scaled="1"/>
            <a:tileRect/>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9931400" y="4648200"/>
            <a:ext cx="184666" cy="369332"/>
          </a:xfrm>
          <a:prstGeom prst="rect">
            <a:avLst/>
          </a:prstGeom>
          <a:noFill/>
        </p:spPr>
        <p:txBody>
          <a:bodyPr wrap="none" rtlCol="0">
            <a:spAutoFit/>
          </a:bodyPr>
          <a:lstStyle/>
          <a:p>
            <a:endParaRPr lang="en-US" dirty="0"/>
          </a:p>
        </p:txBody>
      </p:sp>
      <p:sp>
        <p:nvSpPr>
          <p:cNvPr id="26" name="Rectangle 25"/>
          <p:cNvSpPr/>
          <p:nvPr/>
        </p:nvSpPr>
        <p:spPr>
          <a:xfrm>
            <a:off x="69850" y="63500"/>
            <a:ext cx="9004300" cy="6731000"/>
          </a:xfrm>
          <a:prstGeom prst="rect">
            <a:avLst/>
          </a:prstGeom>
          <a:noFill/>
          <a:ln w="3810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 name="Group 28"/>
          <p:cNvGrpSpPr/>
          <p:nvPr/>
        </p:nvGrpSpPr>
        <p:grpSpPr>
          <a:xfrm>
            <a:off x="3750499" y="6159494"/>
            <a:ext cx="1642496" cy="614767"/>
            <a:chOff x="3750499" y="6159494"/>
            <a:chExt cx="1642496" cy="614767"/>
          </a:xfrm>
        </p:grpSpPr>
        <p:sp>
          <p:nvSpPr>
            <p:cNvPr id="30" name="Rectangle 29"/>
            <p:cNvSpPr/>
            <p:nvPr userDrawn="1"/>
          </p:nvSpPr>
          <p:spPr>
            <a:xfrm>
              <a:off x="4847167" y="6587065"/>
              <a:ext cx="545828" cy="91440"/>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userDrawn="1"/>
          </p:nvSpPr>
          <p:spPr>
            <a:xfrm>
              <a:off x="4851401" y="6471613"/>
              <a:ext cx="541080" cy="119552"/>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userDrawn="1"/>
          </p:nvSpPr>
          <p:spPr>
            <a:xfrm>
              <a:off x="4851401" y="6233573"/>
              <a:ext cx="541080" cy="239103"/>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userDrawn="1"/>
          </p:nvSpPr>
          <p:spPr>
            <a:xfrm flipH="1">
              <a:off x="3750500" y="6587067"/>
              <a:ext cx="542100" cy="88758"/>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userDrawn="1"/>
          </p:nvSpPr>
          <p:spPr>
            <a:xfrm flipH="1">
              <a:off x="3750500" y="6472676"/>
              <a:ext cx="542100" cy="118489"/>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userDrawn="1"/>
          </p:nvSpPr>
          <p:spPr>
            <a:xfrm flipH="1">
              <a:off x="3750499" y="6235697"/>
              <a:ext cx="546333" cy="236979"/>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6" name="Group 35"/>
            <p:cNvGrpSpPr/>
            <p:nvPr userDrawn="1"/>
          </p:nvGrpSpPr>
          <p:grpSpPr>
            <a:xfrm>
              <a:off x="4202642" y="6159494"/>
              <a:ext cx="738717" cy="614767"/>
              <a:chOff x="3617384" y="4753423"/>
              <a:chExt cx="1909233" cy="1639844"/>
            </a:xfrm>
          </p:grpSpPr>
          <p:pic>
            <p:nvPicPr>
              <p:cNvPr id="37" name="Picture 36" descr="ORTIi_RGB_Color_Logo.gif"/>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4361" b="96963" l="4880" r="96324">
                            <a14:foregroundMark x1="14238" y1="9190" x2="13904" y2="17290"/>
                            <a14:foregroundMark x1="14238" y1="17445" x2="12500" y2="34190"/>
                            <a14:foregroundMark x1="12299" y1="34579" x2="9759" y2="42290"/>
                            <a14:foregroundMark x1="8556" y1="46495" x2="8556" y2="51480"/>
                            <a14:foregroundMark x1="9759" y1="54984" x2="12500" y2="59735"/>
                            <a14:foregroundMark x1="9291" y1="57710" x2="7888" y2="62695"/>
                            <a14:foregroundMark x1="7286" y1="65421" x2="7286" y2="65421"/>
                            <a14:foregroundMark x1="7420" y1="70794" x2="7420" y2="70794"/>
                            <a14:foregroundMark x1="7420" y1="76480" x2="7420" y2="76480"/>
                            <a14:foregroundMark x1="9024" y1="82555" x2="9024" y2="82555"/>
                            <a14:foregroundMark x1="7888" y1="79595" x2="7888" y2="79595"/>
                            <a14:foregroundMark x1="11029" y1="83100" x2="61564" y2="83100"/>
                            <a14:foregroundMark x1="66711" y1="82555" x2="91377" y2="81776"/>
                            <a14:foregroundMark x1="91511" y1="81075" x2="90709" y2="49844"/>
                            <a14:foregroundMark x1="90575" y1="48676" x2="91511" y2="43380"/>
                            <a14:foregroundMark x1="90575" y1="42290" x2="88035" y2="41511"/>
                            <a14:foregroundMark x1="88035" y1="40810" x2="87433" y2="38941"/>
                            <a14:foregroundMark x1="87567" y1="38240" x2="90842" y2="32009"/>
                            <a14:foregroundMark x1="91043" y1="30685" x2="92112" y2="26090"/>
                            <a14:foregroundMark x1="92447" y1="25389" x2="94786" y2="17290"/>
                            <a14:foregroundMark x1="13703" y1="60826" x2="13703" y2="60826"/>
                            <a14:foregroundMark x1="20388" y1="63785" x2="20388" y2="63785"/>
                            <a14:foregroundMark x1="15775" y1="62305" x2="15775" y2="62305"/>
                            <a14:foregroundMark x1="25401" y1="63240" x2="25401" y2="63240"/>
                            <a14:foregroundMark x1="31417" y1="59190" x2="31417" y2="59190"/>
                            <a14:foregroundMark x1="29011" y1="61760" x2="29011" y2="61760"/>
                            <a14:foregroundMark x1="32821" y1="57165" x2="35361" y2="44315"/>
                            <a14:foregroundMark x1="34425" y1="43380" x2="30749" y2="35826"/>
                            <a14:foregroundMark x1="14238" y1="34579" x2="20053" y2="32321"/>
                            <a14:foregroundMark x1="29813" y1="35280" x2="24599" y2="32710"/>
                            <a14:foregroundMark x1="39572" y1="62150" x2="39305" y2="40421"/>
                            <a14:foregroundMark x1="43249" y1="51636" x2="50936" y2="62461"/>
                            <a14:foregroundMark x1="46056" y1="50389" x2="50000" y2="45950"/>
                            <a14:foregroundMark x1="41979" y1="39486" x2="45455" y2="39720"/>
                            <a14:foregroundMark x1="55080" y1="39875" x2="67981" y2="39875"/>
                            <a14:foregroundMark x1="61230" y1="41199" x2="61364" y2="62305"/>
                            <a14:foregroundMark x1="73195" y1="40654" x2="73195" y2="62695"/>
                            <a14:foregroundMark x1="81083" y1="47819" x2="81083" y2="62695"/>
                            <a14:foregroundMark x1="81417" y1="39486" x2="81417" y2="39486"/>
                            <a14:foregroundMark x1="7420" y1="93224" x2="7420" y2="93224"/>
                            <a14:foregroundMark x1="14973" y1="8645" x2="17513" y2="8489"/>
                            <a14:foregroundMark x1="18182" y1="7321" x2="19586" y2="7321"/>
                            <a14:foregroundMark x1="19719" y1="8489" x2="20856" y2="9891"/>
                            <a14:foregroundMark x1="22259" y1="9034" x2="24131" y2="9190"/>
                            <a14:foregroundMark x1="24799" y1="10125" x2="26671" y2="13629"/>
                            <a14:foregroundMark x1="26337" y1="14486" x2="26805" y2="18224"/>
                            <a14:foregroundMark x1="27741" y1="18925" x2="32487" y2="20561"/>
                            <a14:foregroundMark x1="17513" y1="13863" x2="16644" y2="29517"/>
                            <a14:foregroundMark x1="16043" y1="16277" x2="16043" y2="16277"/>
                            <a14:foregroundMark x1="15575" y1="18769" x2="15575" y2="18769"/>
                            <a14:foregroundMark x1="15174" y1="25078" x2="15174" y2="25078"/>
                            <a14:foregroundMark x1="14773" y1="30997" x2="15174" y2="27570"/>
                            <a14:foregroundMark x1="14104" y1="32477" x2="22126" y2="27804"/>
                            <a14:foregroundMark x1="20053" y1="25857" x2="19586" y2="15576"/>
                            <a14:foregroundMark x1="16444" y1="12150" x2="21056" y2="13318"/>
                            <a14:foregroundMark x1="16243" y1="11137" x2="19385" y2="11137"/>
                            <a14:foregroundMark x1="15842" y1="37150" x2="14572" y2="53271"/>
                            <a14:foregroundMark x1="13302" y1="41044" x2="13102" y2="50312"/>
                            <a14:foregroundMark x1="12634" y1="52570" x2="17513" y2="58956"/>
                            <a14:foregroundMark x1="14372" y1="57477" x2="15575" y2="59190"/>
                            <a14:foregroundMark x1="16845" y1="35670" x2="21925" y2="35436"/>
                            <a14:foregroundMark x1="16243" y1="36137" x2="22727" y2="42757"/>
                            <a14:foregroundMark x1="17513" y1="40265" x2="20655" y2="55218"/>
                            <a14:foregroundMark x1="17313" y1="50078" x2="19385" y2="58178"/>
                            <a14:foregroundMark x1="17513" y1="63084" x2="17513" y2="63084"/>
                            <a14:foregroundMark x1="33489" y1="19704" x2="37500" y2="17757"/>
                            <a14:foregroundMark x1="10561" y1="61838" x2="11430" y2="79050"/>
                            <a14:foregroundMark x1="10361" y1="60125" x2="16845" y2="67991"/>
                            <a14:foregroundMark x1="10361" y1="79984" x2="24465" y2="79283"/>
                            <a14:foregroundMark x1="14572" y1="76090" x2="13904" y2="66978"/>
                            <a14:foregroundMark x1="17045" y1="76090" x2="18316" y2="66745"/>
                            <a14:foregroundMark x1="16644" y1="59891" x2="23195" y2="60670"/>
                            <a14:foregroundMark x1="91979" y1="17290" x2="86497" y2="33178"/>
                            <a14:foregroundMark x1="88570" y1="31464" x2="89439" y2="29517"/>
                            <a14:foregroundMark x1="92380" y1="18224" x2="91310" y2="16044"/>
                            <a14:foregroundMark x1="86898" y1="33411" x2="85027" y2="40031"/>
                            <a14:foregroundMark x1="85227" y1="41745" x2="88770" y2="45483"/>
                            <a14:foregroundMark x1="88770" y1="45717" x2="87767" y2="62617"/>
                            <a14:foregroundMark x1="88770" y1="60125" x2="89037" y2="77336"/>
                            <a14:foregroundMark x1="89439" y1="78505" x2="75535" y2="78271"/>
                            <a14:foregroundMark x1="90307" y1="79517" x2="77674" y2="79984"/>
                            <a14:foregroundMark x1="85628" y1="75623" x2="85628" y2="46184"/>
                            <a14:foregroundMark x1="90040" y1="15576" x2="86497" y2="27804"/>
                            <a14:foregroundMark x1="84626" y1="30530" x2="83556" y2="37150"/>
                            <a14:foregroundMark x1="84158" y1="44237" x2="83957" y2="52570"/>
                            <a14:foregroundMark x1="83757" y1="55763" x2="83556" y2="73910"/>
                            <a14:foregroundMark x1="46658" y1="40031" x2="49666" y2="42445"/>
                          </a14:backgroundRemoval>
                        </a14:imgEffect>
                      </a14:imgLayer>
                    </a14:imgProps>
                  </a:ext>
                  <a:ext uri="{28A0092B-C50C-407E-A947-70E740481C1C}">
                    <a14:useLocalDpi xmlns:a14="http://schemas.microsoft.com/office/drawing/2010/main" val="0"/>
                  </a:ext>
                </a:extLst>
              </a:blip>
              <a:srcRect l="3267" t="2877" r="2500" b="2192"/>
              <a:stretch/>
            </p:blipFill>
            <p:spPr>
              <a:xfrm>
                <a:off x="3623734" y="4753423"/>
                <a:ext cx="1896535" cy="1639844"/>
              </a:xfrm>
              <a:prstGeom prst="rect">
                <a:avLst/>
              </a:prstGeom>
            </p:spPr>
          </p:pic>
          <p:pic>
            <p:nvPicPr>
              <p:cNvPr id="38" name="Picture 37" descr="ORTIi_RGB_Color_Logo.pdf"/>
              <p:cNvPicPr>
                <a:picLocks noChangeAspect="1"/>
              </p:cNvPicPr>
              <p:nvPr userDrawn="1"/>
            </p:nvPicPr>
            <p:blipFill rotWithShape="1">
              <a:blip r:embed="rId5">
                <a:extLst>
                  <a:ext uri="{28A0092B-C50C-407E-A947-70E740481C1C}">
                    <a14:useLocalDpi xmlns:a14="http://schemas.microsoft.com/office/drawing/2010/main" val="0"/>
                  </a:ext>
                </a:extLst>
              </a:blip>
              <a:srcRect l="2879" t="89309" r="2670" b="1866"/>
              <a:stretch/>
            </p:blipFill>
            <p:spPr>
              <a:xfrm>
                <a:off x="3617384" y="6216772"/>
                <a:ext cx="1909233" cy="152960"/>
              </a:xfrm>
              <a:prstGeom prst="rect">
                <a:avLst/>
              </a:prstGeom>
              <a:ln>
                <a:noFill/>
              </a:ln>
              <a:effectLst/>
            </p:spPr>
          </p:pic>
        </p:grpSp>
      </p:grpSp>
      <p:sp>
        <p:nvSpPr>
          <p:cNvPr id="14" name="Content Placeholder 2"/>
          <p:cNvSpPr>
            <a:spLocks noGrp="1"/>
          </p:cNvSpPr>
          <p:nvPr>
            <p:ph idx="1"/>
          </p:nvPr>
        </p:nvSpPr>
        <p:spPr>
          <a:xfrm>
            <a:off x="457200" y="1502303"/>
            <a:ext cx="8229600" cy="4521126"/>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57200" y="180132"/>
            <a:ext cx="8229600" cy="981011"/>
          </a:xfrm>
        </p:spPr>
        <p:txBody>
          <a:bodyPr/>
          <a:lstStyle>
            <a:lvl1pPr>
              <a:defRPr>
                <a:solidFill>
                  <a:srgbClr val="000000"/>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763054779"/>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3505200" y="6356350"/>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C626BBD1-A9C5-470F-9EC6-5A2EA3E8FB20}" type="slidenum">
              <a:rPr lang="en-US" smtClean="0"/>
              <a:pPr/>
              <a:t>‹#›</a:t>
            </a:fld>
            <a:endParaRPr lang="en-US"/>
          </a:p>
        </p:txBody>
      </p:sp>
    </p:spTree>
    <p:extLst>
      <p:ext uri="{BB962C8B-B14F-4D97-AF65-F5344CB8AC3E}">
        <p14:creationId xmlns:p14="http://schemas.microsoft.com/office/powerpoint/2010/main" val="1648253976"/>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7" r:id="rId17"/>
    <p:sldLayoutId id="2147483858" r:id="rId18"/>
    <p:sldLayoutId id="2147483859" r:id="rId19"/>
    <p:sldLayoutId id="2147483860" r:id="rId20"/>
  </p:sldLayoutIdLst>
  <p:txStyles>
    <p:titleStyle>
      <a:lvl1pPr algn="ctr" defTabSz="457200" rtl="0" eaLnBrk="1" latinLnBrk="0" hangingPunct="1">
        <a:spcBef>
          <a:spcPct val="0"/>
        </a:spcBef>
        <a:buNone/>
        <a:defRPr sz="4800" b="1" i="0" kern="1200">
          <a:solidFill>
            <a:srgbClr val="000000"/>
          </a:solidFill>
          <a:latin typeface="Goudy Old Style"/>
          <a:ea typeface="+mj-ea"/>
          <a:cs typeface="Goudy Old Style"/>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Optima"/>
          <a:ea typeface="+mn-ea"/>
          <a:cs typeface="Optima"/>
        </a:defRPr>
      </a:lvl1pPr>
      <a:lvl2pPr marL="742950" indent="-285750" algn="l" defTabSz="457200" rtl="0" eaLnBrk="1" latinLnBrk="0" hangingPunct="1">
        <a:spcBef>
          <a:spcPct val="20000"/>
        </a:spcBef>
        <a:buFont typeface="Arial"/>
        <a:buChar char="–"/>
        <a:defRPr sz="2800" b="0" i="0" kern="1200">
          <a:solidFill>
            <a:schemeClr val="tx1"/>
          </a:solidFill>
          <a:latin typeface="Optima"/>
          <a:ea typeface="+mn-ea"/>
          <a:cs typeface="Optima"/>
        </a:defRPr>
      </a:lvl2pPr>
      <a:lvl3pPr marL="1143000" indent="-228600" algn="l" defTabSz="457200" rtl="0" eaLnBrk="1" latinLnBrk="0" hangingPunct="1">
        <a:spcBef>
          <a:spcPct val="20000"/>
        </a:spcBef>
        <a:buFont typeface="Arial"/>
        <a:buChar char="•"/>
        <a:defRPr sz="2400" b="0" i="0" kern="1200">
          <a:solidFill>
            <a:schemeClr val="tx1"/>
          </a:solidFill>
          <a:latin typeface="Optima"/>
          <a:ea typeface="+mn-ea"/>
          <a:cs typeface="Optima"/>
        </a:defRPr>
      </a:lvl3pPr>
      <a:lvl4pPr marL="1600200" indent="-228600" algn="l" defTabSz="457200" rtl="0" eaLnBrk="1" latinLnBrk="0" hangingPunct="1">
        <a:spcBef>
          <a:spcPct val="20000"/>
        </a:spcBef>
        <a:buFont typeface="Arial"/>
        <a:buChar char="–"/>
        <a:defRPr sz="2000" b="0" i="0" kern="1200">
          <a:solidFill>
            <a:schemeClr val="tx1"/>
          </a:solidFill>
          <a:latin typeface="Optima"/>
          <a:ea typeface="+mn-ea"/>
          <a:cs typeface="Optima"/>
        </a:defRPr>
      </a:lvl4pPr>
      <a:lvl5pPr marL="2057400" indent="-228600" algn="l" defTabSz="457200" rtl="0" eaLnBrk="1" latinLnBrk="0" hangingPunct="1">
        <a:spcBef>
          <a:spcPct val="20000"/>
        </a:spcBef>
        <a:buFont typeface="Arial"/>
        <a:buChar char="»"/>
        <a:defRPr sz="2000" b="0" i="0" kern="1200">
          <a:solidFill>
            <a:schemeClr val="tx1"/>
          </a:solidFill>
          <a:latin typeface="Optima"/>
          <a:ea typeface="+mn-ea"/>
          <a:cs typeface="Opti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8.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5.png"/><Relationship Id="rId3"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2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xml"/><Relationship Id="rId3" Type="http://schemas.openxmlformats.org/officeDocument/2006/relationships/image" Target="../media/image2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8.gi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0.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image" Target="../media/image7.png"/><Relationship Id="rId1" Type="http://schemas.microsoft.com/office/2007/relationships/media" Target="../media/media1.mov"/><Relationship Id="rId2" Type="http://schemas.openxmlformats.org/officeDocument/2006/relationships/video" Target="../media/media1.mov"/></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6.png"/><Relationship Id="rId3" Type="http://schemas.openxmlformats.org/officeDocument/2006/relationships/image" Target="../media/image3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png"/><Relationship Id="rId1" Type="http://schemas.microsoft.com/office/2007/relationships/media" Target="../media/media1.mov"/><Relationship Id="rId2" Type="http://schemas.openxmlformats.org/officeDocument/2006/relationships/video" Target="../media/media1.mov"/></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8.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2971800"/>
            <a:ext cx="6400800" cy="914400"/>
          </a:xfrm>
        </p:spPr>
        <p:txBody>
          <a:bodyPr>
            <a:noAutofit/>
          </a:bodyPr>
          <a:lstStyle/>
          <a:p>
            <a:r>
              <a:rPr lang="en-US" dirty="0" smtClean="0"/>
              <a:t>Is what </a:t>
            </a:r>
            <a:r>
              <a:rPr lang="en-US" i="1" dirty="0" smtClean="0"/>
              <a:t>WE</a:t>
            </a:r>
            <a:r>
              <a:rPr lang="en-US" dirty="0" smtClean="0"/>
              <a:t> are doing working?</a:t>
            </a:r>
          </a:p>
          <a:p>
            <a:r>
              <a:rPr lang="en-US" sz="2400" dirty="0" smtClean="0"/>
              <a:t>Data Day</a:t>
            </a:r>
            <a:endParaRPr lang="en-US" sz="2400" dirty="0"/>
          </a:p>
          <a:p>
            <a:r>
              <a:rPr lang="en-US" sz="2400" dirty="0" smtClean="0"/>
              <a:t>February 9, 2016</a:t>
            </a:r>
          </a:p>
        </p:txBody>
      </p:sp>
      <p:sp>
        <p:nvSpPr>
          <p:cNvPr id="2" name="Title 1"/>
          <p:cNvSpPr>
            <a:spLocks noGrp="1"/>
          </p:cNvSpPr>
          <p:nvPr>
            <p:ph type="ctrTitle"/>
          </p:nvPr>
        </p:nvSpPr>
        <p:spPr>
          <a:xfrm>
            <a:off x="533400" y="990601"/>
            <a:ext cx="7772400" cy="1295400"/>
          </a:xfrm>
        </p:spPr>
        <p:txBody>
          <a:bodyPr>
            <a:normAutofit fontScale="90000"/>
          </a:bodyPr>
          <a:lstStyle/>
          <a:p>
            <a:r>
              <a:rPr lang="en-US" dirty="0" smtClean="0">
                <a:solidFill>
                  <a:srgbClr val="FF0000"/>
                </a:solidFill>
              </a:rPr>
              <a:t>20% Meetings </a:t>
            </a:r>
            <a:r>
              <a:rPr lang="en-US" dirty="0" err="1" smtClean="0"/>
              <a:t>a.k.a</a:t>
            </a:r>
            <a:r>
              <a:rPr lang="en-US" dirty="0" smtClean="0"/>
              <a:t/>
            </a:r>
            <a:br>
              <a:rPr lang="en-US" dirty="0" smtClean="0"/>
            </a:br>
            <a:r>
              <a:rPr lang="en-US" dirty="0" smtClean="0"/>
              <a:t>Group Intervention </a:t>
            </a:r>
            <a:r>
              <a:rPr lang="en-US" dirty="0"/>
              <a:t>Review </a:t>
            </a:r>
            <a:r>
              <a:rPr lang="en-US" dirty="0" smtClean="0"/>
              <a:t>Meetings</a:t>
            </a:r>
            <a:endParaRPr lang="en-US" dirty="0"/>
          </a:p>
        </p:txBody>
      </p:sp>
    </p:spTree>
    <p:extLst>
      <p:ext uri="{BB962C8B-B14F-4D97-AF65-F5344CB8AC3E}">
        <p14:creationId xmlns:p14="http://schemas.microsoft.com/office/powerpoint/2010/main" val="192517790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Standard Reading Protocol with intervention menu</a:t>
            </a:r>
          </a:p>
          <a:p>
            <a:r>
              <a:rPr lang="en-US" dirty="0" smtClean="0"/>
              <a:t>Decision rules</a:t>
            </a:r>
          </a:p>
          <a:p>
            <a:r>
              <a:rPr lang="en-US" dirty="0" smtClean="0"/>
              <a:t>Progress monitoring graphs</a:t>
            </a:r>
          </a:p>
          <a:p>
            <a:r>
              <a:rPr lang="en-US" dirty="0" smtClean="0"/>
              <a:t>Scheduled time, space and team</a:t>
            </a:r>
          </a:p>
          <a:p>
            <a:r>
              <a:rPr lang="en-US" dirty="0" smtClean="0"/>
              <a:t>In curriculum assessments</a:t>
            </a:r>
          </a:p>
          <a:p>
            <a:r>
              <a:rPr lang="en-US" dirty="0" smtClean="0"/>
              <a:t>A </a:t>
            </a:r>
            <a:r>
              <a:rPr lang="en-US" i="1" u="sng" dirty="0" smtClean="0">
                <a:solidFill>
                  <a:srgbClr val="33CC00"/>
                </a:solidFill>
              </a:rPr>
              <a:t>Growth</a:t>
            </a:r>
            <a:r>
              <a:rPr lang="en-US" dirty="0" smtClean="0"/>
              <a:t> mindset!</a:t>
            </a:r>
          </a:p>
          <a:p>
            <a:endParaRPr lang="en-US" dirty="0"/>
          </a:p>
        </p:txBody>
      </p:sp>
      <p:sp>
        <p:nvSpPr>
          <p:cNvPr id="3" name="Title 2"/>
          <p:cNvSpPr>
            <a:spLocks noGrp="1"/>
          </p:cNvSpPr>
          <p:nvPr>
            <p:ph type="title"/>
          </p:nvPr>
        </p:nvSpPr>
        <p:spPr/>
        <p:txBody>
          <a:bodyPr>
            <a:normAutofit fontScale="90000"/>
          </a:bodyPr>
          <a:lstStyle/>
          <a:p>
            <a:pPr algn="l"/>
            <a:r>
              <a:rPr lang="en-US" dirty="0" smtClean="0"/>
              <a:t>Logistics: What do you need to do this work?</a:t>
            </a:r>
            <a:endParaRPr lang="en-US" dirty="0"/>
          </a:p>
        </p:txBody>
      </p:sp>
    </p:spTree>
    <p:extLst>
      <p:ext uri="{BB962C8B-B14F-4D97-AF65-F5344CB8AC3E}">
        <p14:creationId xmlns:p14="http://schemas.microsoft.com/office/powerpoint/2010/main" val="34031505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normAutofit lnSpcReduction="10000"/>
          </a:bodyPr>
          <a:lstStyle/>
          <a:p>
            <a:r>
              <a:rPr lang="en-US" dirty="0" smtClean="0"/>
              <a:t>Having </a:t>
            </a:r>
            <a:r>
              <a:rPr lang="en-US" i="1" dirty="0" smtClean="0">
                <a:solidFill>
                  <a:srgbClr val="FF0000"/>
                </a:solidFill>
              </a:rPr>
              <a:t>strong</a:t>
            </a:r>
            <a:r>
              <a:rPr lang="en-US" dirty="0" smtClean="0"/>
              <a:t> and </a:t>
            </a:r>
            <a:r>
              <a:rPr lang="en-US" i="1" dirty="0" smtClean="0">
                <a:solidFill>
                  <a:srgbClr val="FF0000"/>
                </a:solidFill>
              </a:rPr>
              <a:t>effective</a:t>
            </a:r>
            <a:r>
              <a:rPr lang="en-US" dirty="0" smtClean="0"/>
              <a:t> teams is the </a:t>
            </a:r>
            <a:r>
              <a:rPr lang="en-US" i="1" dirty="0" smtClean="0">
                <a:solidFill>
                  <a:srgbClr val="FF0000"/>
                </a:solidFill>
              </a:rPr>
              <a:t>MOST DIFFICULT </a:t>
            </a:r>
            <a:r>
              <a:rPr lang="en-US" dirty="0" smtClean="0"/>
              <a:t>thing to pull together!</a:t>
            </a:r>
          </a:p>
          <a:p>
            <a:pPr lvl="1"/>
            <a:r>
              <a:rPr lang="en-US" dirty="0" smtClean="0"/>
              <a:t>Who meets?</a:t>
            </a:r>
          </a:p>
          <a:p>
            <a:pPr lvl="1"/>
            <a:r>
              <a:rPr lang="en-US" dirty="0" smtClean="0"/>
              <a:t>How often?</a:t>
            </a:r>
          </a:p>
          <a:p>
            <a:pPr lvl="1"/>
            <a:r>
              <a:rPr lang="en-US" dirty="0"/>
              <a:t>How do we organize meetings?</a:t>
            </a:r>
          </a:p>
          <a:p>
            <a:pPr lvl="1"/>
            <a:r>
              <a:rPr lang="en-US" dirty="0" smtClean="0"/>
              <a:t>When do we meet?</a:t>
            </a:r>
          </a:p>
          <a:p>
            <a:pPr lvl="1"/>
            <a:r>
              <a:rPr lang="en-US" dirty="0" smtClean="0"/>
              <a:t>Who completes the paperwork?</a:t>
            </a:r>
          </a:p>
          <a:p>
            <a:pPr lvl="1"/>
            <a:r>
              <a:rPr lang="en-US" dirty="0" smtClean="0"/>
              <a:t>How do we communicate decisions?</a:t>
            </a:r>
          </a:p>
          <a:p>
            <a:pPr lvl="1"/>
            <a:r>
              <a:rPr lang="en-US" dirty="0" smtClean="0"/>
              <a:t>How do we assess our systems?</a:t>
            </a:r>
          </a:p>
        </p:txBody>
      </p:sp>
      <p:sp>
        <p:nvSpPr>
          <p:cNvPr id="2" name="Title 1"/>
          <p:cNvSpPr>
            <a:spLocks noGrp="1"/>
          </p:cNvSpPr>
          <p:nvPr>
            <p:ph type="title"/>
          </p:nvPr>
        </p:nvSpPr>
        <p:spPr/>
        <p:txBody>
          <a:bodyPr/>
          <a:lstStyle/>
          <a:p>
            <a:pPr algn="l"/>
            <a:r>
              <a:rPr lang="en-US" dirty="0" smtClean="0"/>
              <a:t> Logistics: Teaming is hard!!</a:t>
            </a:r>
            <a:endParaRPr lang="en-US" dirty="0"/>
          </a:p>
        </p:txBody>
      </p:sp>
    </p:spTree>
    <p:extLst>
      <p:ext uri="{BB962C8B-B14F-4D97-AF65-F5344CB8AC3E}">
        <p14:creationId xmlns:p14="http://schemas.microsoft.com/office/powerpoint/2010/main" val="2967063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solidFill>
                  <a:srgbClr val="FF0000"/>
                </a:solidFill>
              </a:rPr>
              <a:t> </a:t>
            </a:r>
            <a:r>
              <a:rPr lang="en-US" dirty="0"/>
              <a:t>Logistics: </a:t>
            </a:r>
            <a:r>
              <a:rPr lang="en-US" dirty="0" smtClean="0">
                <a:solidFill>
                  <a:srgbClr val="FF0000"/>
                </a:solidFill>
              </a:rPr>
              <a:t>Who </a:t>
            </a:r>
            <a:r>
              <a:rPr lang="en-US" dirty="0" smtClean="0"/>
              <a:t>sits at the table?</a:t>
            </a:r>
            <a:endParaRPr lang="en-US" dirty="0"/>
          </a:p>
        </p:txBody>
      </p:sp>
      <p:sp>
        <p:nvSpPr>
          <p:cNvPr id="5" name="Rounded Rectangle 4"/>
          <p:cNvSpPr/>
          <p:nvPr/>
        </p:nvSpPr>
        <p:spPr>
          <a:xfrm>
            <a:off x="2057400" y="2743200"/>
            <a:ext cx="5105400" cy="1981200"/>
          </a:xfrm>
          <a:prstGeom prst="roundRect">
            <a:avLst>
              <a:gd name="adj" fmla="val 50000"/>
            </a:avLst>
          </a:prstGeom>
          <a:solidFill>
            <a:schemeClr val="bg2">
              <a:lumMod val="25000"/>
            </a:schemeClr>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152400" y="3276600"/>
            <a:ext cx="1524000" cy="838200"/>
          </a:xfrm>
          <a:prstGeom prst="roundRect">
            <a:avLst/>
          </a:prstGeom>
          <a:solidFill>
            <a:srgbClr val="33CC00"/>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000000"/>
                </a:solidFill>
                <a:latin typeface="Optima"/>
                <a:cs typeface="Optima"/>
              </a:rPr>
              <a:t>Principal</a:t>
            </a:r>
            <a:endParaRPr lang="en-US" b="1" dirty="0">
              <a:solidFill>
                <a:srgbClr val="000000"/>
              </a:solidFill>
              <a:latin typeface="Optima"/>
              <a:cs typeface="Optima"/>
            </a:endParaRPr>
          </a:p>
        </p:txBody>
      </p:sp>
      <p:sp>
        <p:nvSpPr>
          <p:cNvPr id="10" name="Rounded Rectangle 9"/>
          <p:cNvSpPr/>
          <p:nvPr/>
        </p:nvSpPr>
        <p:spPr>
          <a:xfrm>
            <a:off x="1219200" y="1828800"/>
            <a:ext cx="1524000" cy="838200"/>
          </a:xfrm>
          <a:prstGeom prst="roundRect">
            <a:avLst/>
          </a:prstGeom>
          <a:solidFill>
            <a:srgbClr val="33CC00"/>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000000"/>
                </a:solidFill>
                <a:latin typeface="Optima"/>
                <a:cs typeface="Optima"/>
              </a:rPr>
              <a:t>Literacy </a:t>
            </a:r>
            <a:r>
              <a:rPr lang="en-US" sz="2000" b="1" dirty="0">
                <a:solidFill>
                  <a:srgbClr val="000000"/>
                </a:solidFill>
                <a:latin typeface="Optima"/>
                <a:cs typeface="Optima"/>
              </a:rPr>
              <a:t>S</a:t>
            </a:r>
            <a:r>
              <a:rPr lang="en-US" sz="2000" b="1" dirty="0" smtClean="0">
                <a:solidFill>
                  <a:srgbClr val="000000"/>
                </a:solidFill>
                <a:latin typeface="Optima"/>
                <a:cs typeface="Optima"/>
              </a:rPr>
              <a:t>pecialist/</a:t>
            </a:r>
          </a:p>
          <a:p>
            <a:pPr algn="ctr"/>
            <a:r>
              <a:rPr lang="en-US" sz="2000" b="1" dirty="0" smtClean="0">
                <a:solidFill>
                  <a:srgbClr val="000000"/>
                </a:solidFill>
                <a:latin typeface="Optima"/>
                <a:cs typeface="Optima"/>
              </a:rPr>
              <a:t>Title I</a:t>
            </a:r>
            <a:endParaRPr lang="en-US" b="1" dirty="0">
              <a:solidFill>
                <a:srgbClr val="000000"/>
              </a:solidFill>
              <a:latin typeface="Optima"/>
              <a:cs typeface="Optima"/>
            </a:endParaRPr>
          </a:p>
        </p:txBody>
      </p:sp>
      <p:sp>
        <p:nvSpPr>
          <p:cNvPr id="11" name="Rounded Rectangle 10"/>
          <p:cNvSpPr/>
          <p:nvPr/>
        </p:nvSpPr>
        <p:spPr>
          <a:xfrm>
            <a:off x="2895600" y="1828800"/>
            <a:ext cx="1524000" cy="838200"/>
          </a:xfrm>
          <a:prstGeom prst="roundRect">
            <a:avLst/>
          </a:prstGeom>
          <a:solidFill>
            <a:srgbClr val="33CC00"/>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2000" b="1" dirty="0" smtClean="0">
                <a:solidFill>
                  <a:srgbClr val="000000"/>
                </a:solidFill>
                <a:latin typeface="Optima"/>
                <a:cs typeface="Optima"/>
              </a:rPr>
              <a:t>Grade Level Teacher</a:t>
            </a:r>
            <a:endParaRPr lang="en-US" b="1" dirty="0">
              <a:solidFill>
                <a:srgbClr val="000000"/>
              </a:solidFill>
              <a:latin typeface="Optima"/>
              <a:cs typeface="Optima"/>
            </a:endParaRPr>
          </a:p>
        </p:txBody>
      </p:sp>
      <p:sp>
        <p:nvSpPr>
          <p:cNvPr id="12" name="Rounded Rectangle 11"/>
          <p:cNvSpPr/>
          <p:nvPr/>
        </p:nvSpPr>
        <p:spPr>
          <a:xfrm>
            <a:off x="6248400" y="1828800"/>
            <a:ext cx="1524000" cy="838200"/>
          </a:xfrm>
          <a:prstGeom prst="roundRect">
            <a:avLst/>
          </a:prstGeom>
          <a:solidFill>
            <a:srgbClr val="33CC00"/>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2000" b="1" dirty="0" smtClean="0">
                <a:solidFill>
                  <a:srgbClr val="000000"/>
                </a:solidFill>
                <a:latin typeface="Optima"/>
                <a:cs typeface="Optima"/>
              </a:rPr>
              <a:t>Grade Level Teacher</a:t>
            </a:r>
            <a:endParaRPr lang="en-US" b="1" dirty="0">
              <a:solidFill>
                <a:srgbClr val="000000"/>
              </a:solidFill>
              <a:latin typeface="Optima"/>
              <a:cs typeface="Optima"/>
            </a:endParaRPr>
          </a:p>
        </p:txBody>
      </p:sp>
      <p:sp>
        <p:nvSpPr>
          <p:cNvPr id="13" name="Rounded Rectangle 12"/>
          <p:cNvSpPr/>
          <p:nvPr/>
        </p:nvSpPr>
        <p:spPr>
          <a:xfrm>
            <a:off x="4572000" y="1828800"/>
            <a:ext cx="1524000" cy="838200"/>
          </a:xfrm>
          <a:prstGeom prst="roundRect">
            <a:avLst/>
          </a:prstGeom>
          <a:solidFill>
            <a:srgbClr val="33CC00"/>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2000" b="1" dirty="0" smtClean="0">
                <a:solidFill>
                  <a:srgbClr val="000000"/>
                </a:solidFill>
                <a:latin typeface="Optima"/>
                <a:cs typeface="Optima"/>
              </a:rPr>
              <a:t>Grade Level Teacher</a:t>
            </a:r>
            <a:endParaRPr lang="en-US" b="1" dirty="0">
              <a:solidFill>
                <a:srgbClr val="000000"/>
              </a:solidFill>
              <a:latin typeface="Optima"/>
              <a:cs typeface="Optima"/>
            </a:endParaRPr>
          </a:p>
        </p:txBody>
      </p:sp>
      <p:sp>
        <p:nvSpPr>
          <p:cNvPr id="14" name="Rounded Rectangle 13"/>
          <p:cNvSpPr/>
          <p:nvPr/>
        </p:nvSpPr>
        <p:spPr>
          <a:xfrm>
            <a:off x="7391400" y="3276600"/>
            <a:ext cx="1524000" cy="838200"/>
          </a:xfrm>
          <a:prstGeom prst="roundRect">
            <a:avLst/>
          </a:prstGeom>
          <a:solidFill>
            <a:srgbClr val="33CC00"/>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2000" b="1" dirty="0" smtClean="0">
                <a:solidFill>
                  <a:srgbClr val="000000"/>
                </a:solidFill>
                <a:latin typeface="Optima"/>
                <a:cs typeface="Optima"/>
              </a:rPr>
              <a:t>SPED</a:t>
            </a:r>
          </a:p>
          <a:p>
            <a:pPr algn="ctr"/>
            <a:r>
              <a:rPr lang="en-US" sz="2000" b="1" dirty="0" smtClean="0">
                <a:solidFill>
                  <a:srgbClr val="000000"/>
                </a:solidFill>
                <a:latin typeface="Optima"/>
                <a:cs typeface="Optima"/>
              </a:rPr>
              <a:t>Teacher</a:t>
            </a:r>
            <a:endParaRPr lang="en-US" b="1" dirty="0">
              <a:solidFill>
                <a:srgbClr val="000000"/>
              </a:solidFill>
              <a:latin typeface="Optima"/>
              <a:cs typeface="Optima"/>
            </a:endParaRPr>
          </a:p>
        </p:txBody>
      </p:sp>
      <p:sp>
        <p:nvSpPr>
          <p:cNvPr id="15" name="Rounded Rectangle 14"/>
          <p:cNvSpPr/>
          <p:nvPr/>
        </p:nvSpPr>
        <p:spPr>
          <a:xfrm>
            <a:off x="2057400" y="4953000"/>
            <a:ext cx="1524000" cy="838200"/>
          </a:xfrm>
          <a:prstGeom prst="roundRect">
            <a:avLst/>
          </a:prstGeom>
          <a:solidFill>
            <a:srgbClr val="FFFF00"/>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2000" b="1" dirty="0" smtClean="0">
                <a:solidFill>
                  <a:schemeClr val="tx1"/>
                </a:solidFill>
                <a:latin typeface="Optima"/>
                <a:cs typeface="Optima"/>
              </a:rPr>
              <a:t>ELL Teacher</a:t>
            </a:r>
            <a:endParaRPr lang="en-US" b="1" dirty="0">
              <a:solidFill>
                <a:schemeClr val="tx1"/>
              </a:solidFill>
              <a:latin typeface="Optima"/>
              <a:cs typeface="Optima"/>
            </a:endParaRPr>
          </a:p>
        </p:txBody>
      </p:sp>
      <p:sp>
        <p:nvSpPr>
          <p:cNvPr id="16" name="Rounded Rectangle 15"/>
          <p:cNvSpPr/>
          <p:nvPr/>
        </p:nvSpPr>
        <p:spPr>
          <a:xfrm>
            <a:off x="3810000" y="4953000"/>
            <a:ext cx="1524000" cy="838200"/>
          </a:xfrm>
          <a:prstGeom prst="roundRect">
            <a:avLst/>
          </a:prstGeom>
          <a:solidFill>
            <a:srgbClr val="FFFF00"/>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b="1" dirty="0" smtClean="0">
                <a:solidFill>
                  <a:schemeClr val="tx1"/>
                </a:solidFill>
                <a:latin typeface="Optima"/>
                <a:cs typeface="Optima"/>
              </a:rPr>
              <a:t>School Psych/Counselor</a:t>
            </a:r>
            <a:endParaRPr lang="en-US" sz="1600" b="1" dirty="0">
              <a:solidFill>
                <a:schemeClr val="tx1"/>
              </a:solidFill>
              <a:latin typeface="Optima"/>
              <a:cs typeface="Optima"/>
            </a:endParaRPr>
          </a:p>
        </p:txBody>
      </p:sp>
      <p:sp>
        <p:nvSpPr>
          <p:cNvPr id="17" name="Rounded Rectangle 16"/>
          <p:cNvSpPr/>
          <p:nvPr/>
        </p:nvSpPr>
        <p:spPr>
          <a:xfrm>
            <a:off x="5562600" y="4953000"/>
            <a:ext cx="1524000" cy="838200"/>
          </a:xfrm>
          <a:prstGeom prst="roundRect">
            <a:avLst/>
          </a:prstGeom>
          <a:solidFill>
            <a:srgbClr val="FFFF00"/>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b="1" dirty="0" smtClean="0">
                <a:solidFill>
                  <a:schemeClr val="tx1"/>
                </a:solidFill>
                <a:latin typeface="Optima"/>
                <a:cs typeface="Optima"/>
              </a:rPr>
              <a:t>Others?</a:t>
            </a:r>
            <a:endParaRPr lang="en-US" sz="1600" b="1" dirty="0">
              <a:solidFill>
                <a:schemeClr val="tx1"/>
              </a:solidFill>
              <a:latin typeface="Optima"/>
              <a:cs typeface="Optima"/>
            </a:endParaRPr>
          </a:p>
        </p:txBody>
      </p:sp>
      <p:sp>
        <p:nvSpPr>
          <p:cNvPr id="19" name="TextBox 18"/>
          <p:cNvSpPr txBox="1"/>
          <p:nvPr/>
        </p:nvSpPr>
        <p:spPr>
          <a:xfrm>
            <a:off x="0" y="4800600"/>
            <a:ext cx="2362200" cy="1077218"/>
          </a:xfrm>
          <a:prstGeom prst="rect">
            <a:avLst/>
          </a:prstGeom>
          <a:noFill/>
        </p:spPr>
        <p:txBody>
          <a:bodyPr wrap="square" rtlCol="0">
            <a:spAutoFit/>
          </a:bodyPr>
          <a:lstStyle/>
          <a:p>
            <a:r>
              <a:rPr lang="en-US" sz="3200" dirty="0" smtClean="0">
                <a:latin typeface="Optima"/>
                <a:cs typeface="Optima"/>
              </a:rPr>
              <a:t>May also include:</a:t>
            </a:r>
            <a:endParaRPr lang="en-US" sz="3200" dirty="0">
              <a:latin typeface="Optima"/>
              <a:cs typeface="Optima"/>
            </a:endParaRPr>
          </a:p>
        </p:txBody>
      </p:sp>
    </p:spTree>
    <p:extLst>
      <p:ext uri="{BB962C8B-B14F-4D97-AF65-F5344CB8AC3E}">
        <p14:creationId xmlns:p14="http://schemas.microsoft.com/office/powerpoint/2010/main" val="42679182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447800"/>
            <a:ext cx="8305800" cy="4575629"/>
          </a:xfrm>
        </p:spPr>
        <p:txBody>
          <a:bodyPr>
            <a:normAutofit lnSpcReduction="10000"/>
          </a:bodyPr>
          <a:lstStyle/>
          <a:p>
            <a:r>
              <a:rPr lang="en-US" sz="3600" dirty="0" smtClean="0">
                <a:solidFill>
                  <a:srgbClr val="FF0000"/>
                </a:solidFill>
              </a:rPr>
              <a:t>How often</a:t>
            </a:r>
            <a:r>
              <a:rPr lang="en-US" sz="3600" dirty="0" smtClean="0"/>
              <a:t>:</a:t>
            </a:r>
          </a:p>
          <a:p>
            <a:pPr lvl="1"/>
            <a:r>
              <a:rPr lang="en-US" sz="3200" dirty="0" smtClean="0"/>
              <a:t>Every 6-8 weeks, depending on…</a:t>
            </a:r>
          </a:p>
          <a:p>
            <a:pPr lvl="2"/>
            <a:r>
              <a:rPr lang="en-US" sz="2800" dirty="0" smtClean="0"/>
              <a:t>Your decision rules</a:t>
            </a:r>
          </a:p>
          <a:p>
            <a:pPr lvl="2"/>
            <a:r>
              <a:rPr lang="en-US" sz="2800" dirty="0" smtClean="0"/>
              <a:t>Your weekly schedule</a:t>
            </a:r>
          </a:p>
          <a:p>
            <a:r>
              <a:rPr lang="en-US" sz="3600" dirty="0" smtClean="0">
                <a:solidFill>
                  <a:srgbClr val="FF0000"/>
                </a:solidFill>
              </a:rPr>
              <a:t>When</a:t>
            </a:r>
            <a:r>
              <a:rPr lang="en-US" sz="3600" dirty="0" smtClean="0"/>
              <a:t>:</a:t>
            </a:r>
          </a:p>
          <a:p>
            <a:pPr lvl="1"/>
            <a:r>
              <a:rPr lang="en-US" sz="3200" dirty="0" smtClean="0"/>
              <a:t>After school?</a:t>
            </a:r>
          </a:p>
          <a:p>
            <a:pPr lvl="1"/>
            <a:r>
              <a:rPr lang="en-US" sz="3200" dirty="0" smtClean="0"/>
              <a:t>Before school?</a:t>
            </a:r>
          </a:p>
          <a:p>
            <a:pPr lvl="1"/>
            <a:r>
              <a:rPr lang="en-US" sz="3200" dirty="0" smtClean="0"/>
              <a:t>During school?</a:t>
            </a:r>
          </a:p>
          <a:p>
            <a:pPr lvl="1"/>
            <a:endParaRPr lang="en-US" dirty="0" smtClean="0"/>
          </a:p>
        </p:txBody>
      </p:sp>
      <p:sp>
        <p:nvSpPr>
          <p:cNvPr id="2" name="Title 1"/>
          <p:cNvSpPr>
            <a:spLocks noGrp="1"/>
          </p:cNvSpPr>
          <p:nvPr>
            <p:ph type="title"/>
          </p:nvPr>
        </p:nvSpPr>
        <p:spPr>
          <a:xfrm>
            <a:off x="152400" y="180132"/>
            <a:ext cx="8915400" cy="981011"/>
          </a:xfrm>
        </p:spPr>
        <p:txBody>
          <a:bodyPr>
            <a:noAutofit/>
          </a:bodyPr>
          <a:lstStyle/>
          <a:p>
            <a:pPr algn="l"/>
            <a:r>
              <a:rPr lang="en-US" sz="4000" dirty="0"/>
              <a:t>Logistics: </a:t>
            </a:r>
            <a:r>
              <a:rPr lang="en-US" sz="3600" dirty="0" smtClean="0">
                <a:solidFill>
                  <a:srgbClr val="FF0000"/>
                </a:solidFill>
              </a:rPr>
              <a:t>How often </a:t>
            </a:r>
            <a:r>
              <a:rPr lang="en-US" sz="3600" dirty="0" smtClean="0"/>
              <a:t>and</a:t>
            </a:r>
            <a:r>
              <a:rPr lang="en-US" sz="3600" dirty="0" smtClean="0">
                <a:solidFill>
                  <a:srgbClr val="FF0000"/>
                </a:solidFill>
              </a:rPr>
              <a:t> When </a:t>
            </a:r>
            <a:r>
              <a:rPr lang="en-US" sz="3600" dirty="0" smtClean="0"/>
              <a:t>do we meet?</a:t>
            </a:r>
            <a:endParaRPr lang="en-US" sz="3600" dirty="0"/>
          </a:p>
        </p:txBody>
      </p:sp>
    </p:spTree>
    <p:extLst>
      <p:ext uri="{BB962C8B-B14F-4D97-AF65-F5344CB8AC3E}">
        <p14:creationId xmlns:p14="http://schemas.microsoft.com/office/powerpoint/2010/main" val="179070135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071397201"/>
              </p:ext>
            </p:extLst>
          </p:nvPr>
        </p:nvGraphicFramePr>
        <p:xfrm>
          <a:off x="609600" y="1447800"/>
          <a:ext cx="7620000" cy="5181603"/>
        </p:xfrm>
        <a:graphic>
          <a:graphicData uri="http://schemas.openxmlformats.org/drawingml/2006/table">
            <a:tbl>
              <a:tblPr firstRow="1" bandRow="1">
                <a:tableStyleId>{5C22544A-7EE6-4342-B048-85BDC9FD1C3A}</a:tableStyleId>
              </a:tblPr>
              <a:tblGrid>
                <a:gridCol w="1270000"/>
                <a:gridCol w="1270000"/>
                <a:gridCol w="1270000"/>
                <a:gridCol w="1375834"/>
                <a:gridCol w="1164166"/>
                <a:gridCol w="1270000"/>
              </a:tblGrid>
              <a:tr h="740229">
                <a:tc>
                  <a:txBody>
                    <a:bodyPr/>
                    <a:lstStyle/>
                    <a:p>
                      <a:r>
                        <a:rPr lang="en-US" sz="1600" b="1" dirty="0" smtClean="0">
                          <a:latin typeface="Optima"/>
                          <a:cs typeface="Optima"/>
                        </a:rPr>
                        <a:t>Sunday</a:t>
                      </a:r>
                      <a:endParaRPr lang="en-US" sz="1600" b="1" dirty="0">
                        <a:latin typeface="Optima"/>
                        <a:cs typeface="Optima"/>
                      </a:endParaRPr>
                    </a:p>
                  </a:txBody>
                  <a:tcPr marL="85874" marR="85874">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r>
                        <a:rPr lang="en-US" sz="1600" b="1" dirty="0" smtClean="0">
                          <a:latin typeface="Optima"/>
                          <a:cs typeface="Optima"/>
                        </a:rPr>
                        <a:t>Monday</a:t>
                      </a:r>
                      <a:endParaRPr lang="en-US" sz="1600" b="1" dirty="0">
                        <a:latin typeface="Optima"/>
                        <a:cs typeface="Optima"/>
                      </a:endParaRPr>
                    </a:p>
                  </a:txBody>
                  <a:tcPr marL="85874" marR="85874">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r>
                        <a:rPr lang="en-US" sz="1600" b="1" dirty="0" smtClean="0">
                          <a:latin typeface="Optima"/>
                          <a:cs typeface="Optima"/>
                        </a:rPr>
                        <a:t>Tuesday</a:t>
                      </a:r>
                      <a:endParaRPr lang="en-US" sz="1600" b="1" dirty="0">
                        <a:latin typeface="Optima"/>
                        <a:cs typeface="Optima"/>
                      </a:endParaRPr>
                    </a:p>
                  </a:txBody>
                  <a:tcPr marL="85874" marR="85874">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r>
                        <a:rPr lang="en-US" sz="1600" b="1" dirty="0" smtClean="0">
                          <a:latin typeface="Optima"/>
                          <a:cs typeface="Optima"/>
                        </a:rPr>
                        <a:t>Wednesday</a:t>
                      </a:r>
                      <a:endParaRPr lang="en-US" sz="1600" b="1" dirty="0">
                        <a:latin typeface="Optima"/>
                        <a:cs typeface="Optima"/>
                      </a:endParaRPr>
                    </a:p>
                  </a:txBody>
                  <a:tcPr marL="85874" marR="85874">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r>
                        <a:rPr lang="en-US" sz="1600" b="1" dirty="0" smtClean="0">
                          <a:latin typeface="Optima"/>
                          <a:cs typeface="Optima"/>
                        </a:rPr>
                        <a:t>Thursday</a:t>
                      </a:r>
                      <a:endParaRPr lang="en-US" sz="1600" b="1" dirty="0">
                        <a:latin typeface="Optima"/>
                        <a:cs typeface="Optima"/>
                      </a:endParaRPr>
                    </a:p>
                  </a:txBody>
                  <a:tcPr marL="85874" marR="85874">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r>
                        <a:rPr lang="en-US" sz="1600" b="1" dirty="0" smtClean="0">
                          <a:latin typeface="Optima"/>
                          <a:cs typeface="Optima"/>
                        </a:rPr>
                        <a:t>Friday</a:t>
                      </a:r>
                      <a:endParaRPr lang="en-US" sz="1600" b="1" dirty="0">
                        <a:latin typeface="Optima"/>
                        <a:cs typeface="Optima"/>
                      </a:endParaRPr>
                    </a:p>
                  </a:txBody>
                  <a:tcPr marL="85874" marR="85874">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r>
              <a:tr h="740229">
                <a:tc>
                  <a:txBody>
                    <a:bodyPr/>
                    <a:lstStyle/>
                    <a:p>
                      <a:r>
                        <a:rPr lang="en-US" dirty="0" smtClean="0">
                          <a:latin typeface="Optima"/>
                          <a:cs typeface="Optima"/>
                        </a:rPr>
                        <a:t>Week 1</a:t>
                      </a:r>
                      <a:endParaRPr lang="en-US" dirty="0">
                        <a:latin typeface="Optima"/>
                        <a:cs typeface="Optima"/>
                      </a:endParaRPr>
                    </a:p>
                  </a:txBody>
                  <a:tcPr marL="85874" marR="85874"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7F7F7F"/>
                    </a:solidFill>
                  </a:tcPr>
                </a:tc>
                <a:tc>
                  <a:txBody>
                    <a:bodyPr/>
                    <a:lstStyle/>
                    <a:p>
                      <a:pPr algn="ctr"/>
                      <a:endParaRPr lang="en-US" sz="1600" dirty="0">
                        <a:latin typeface="Optima"/>
                        <a:cs typeface="Optima"/>
                      </a:endParaRPr>
                    </a:p>
                  </a:txBody>
                  <a:tcPr marL="85874" marR="85874"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r>
                        <a:rPr lang="en-US" sz="1600" dirty="0" smtClean="0">
                          <a:latin typeface="Optima"/>
                          <a:cs typeface="Optima"/>
                        </a:rPr>
                        <a:t>Kinder</a:t>
                      </a:r>
                      <a:endParaRPr lang="en-US" sz="1600" dirty="0">
                        <a:latin typeface="Optima"/>
                        <a:cs typeface="Optima"/>
                      </a:endParaRPr>
                    </a:p>
                  </a:txBody>
                  <a:tcPr marL="85874" marR="85874"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FFFF66"/>
                    </a:solidFill>
                  </a:tcPr>
                </a:tc>
                <a:tc>
                  <a:txBody>
                    <a:bodyPr/>
                    <a:lstStyle/>
                    <a:p>
                      <a:pPr algn="ctr"/>
                      <a:endParaRPr lang="en-US" sz="1600" dirty="0">
                        <a:latin typeface="Optima"/>
                        <a:cs typeface="Optima"/>
                      </a:endParaRPr>
                    </a:p>
                  </a:txBody>
                  <a:tcPr marL="85874" marR="85874"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endParaRPr lang="en-US" sz="1600">
                        <a:latin typeface="Optima"/>
                        <a:cs typeface="Optima"/>
                      </a:endParaRPr>
                    </a:p>
                  </a:txBody>
                  <a:tcPr marL="85874" marR="85874"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l"/>
                      <a:r>
                        <a:rPr lang="en-US" sz="1400" dirty="0" smtClean="0">
                          <a:latin typeface="Optima"/>
                          <a:cs typeface="Optima"/>
                        </a:rPr>
                        <a:t>1</a:t>
                      </a:r>
                      <a:r>
                        <a:rPr lang="en-US" sz="1400" baseline="30000" dirty="0" smtClean="0">
                          <a:latin typeface="Optima"/>
                          <a:cs typeface="Optima"/>
                        </a:rPr>
                        <a:t>st</a:t>
                      </a:r>
                      <a:r>
                        <a:rPr lang="en-US" sz="1400" dirty="0" smtClean="0">
                          <a:latin typeface="Optima"/>
                          <a:cs typeface="Optima"/>
                        </a:rPr>
                        <a:t> Grade Data due</a:t>
                      </a:r>
                      <a:endParaRPr lang="en-US" sz="1400" dirty="0">
                        <a:latin typeface="Optima"/>
                        <a:cs typeface="Optima"/>
                      </a:endParaRPr>
                    </a:p>
                  </a:txBody>
                  <a:tcPr marL="85874" marR="85874"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r>
              <a:tr h="740229">
                <a:tc>
                  <a:txBody>
                    <a:bodyPr/>
                    <a:lstStyle/>
                    <a:p>
                      <a:r>
                        <a:rPr lang="en-US" dirty="0" smtClean="0">
                          <a:latin typeface="Optima"/>
                          <a:cs typeface="Optima"/>
                        </a:rPr>
                        <a:t>Week</a:t>
                      </a:r>
                      <a:r>
                        <a:rPr lang="en-US" baseline="0" dirty="0" smtClean="0">
                          <a:latin typeface="Optima"/>
                          <a:cs typeface="Optima"/>
                        </a:rPr>
                        <a:t> 2</a:t>
                      </a:r>
                      <a:endParaRPr lang="en-US" dirty="0">
                        <a:latin typeface="Optima"/>
                        <a:cs typeface="Optima"/>
                      </a:endParaRPr>
                    </a:p>
                  </a:txBody>
                  <a:tcPr marL="85874" marR="85874"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7F7F7F"/>
                    </a:solidFill>
                  </a:tcPr>
                </a:tc>
                <a:tc>
                  <a:txBody>
                    <a:bodyPr/>
                    <a:lstStyle/>
                    <a:p>
                      <a:pPr algn="ctr"/>
                      <a:endParaRPr lang="en-US" sz="1600">
                        <a:latin typeface="Optima"/>
                        <a:cs typeface="Optima"/>
                      </a:endParaRPr>
                    </a:p>
                  </a:txBody>
                  <a:tcPr marL="85874" marR="85874"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r>
                        <a:rPr lang="en-US" sz="1600" dirty="0" smtClean="0">
                          <a:latin typeface="Optima"/>
                          <a:cs typeface="Optima"/>
                        </a:rPr>
                        <a:t>1</a:t>
                      </a:r>
                      <a:r>
                        <a:rPr lang="en-US" sz="1600" baseline="30000" dirty="0" smtClean="0">
                          <a:latin typeface="Optima"/>
                          <a:cs typeface="Optima"/>
                        </a:rPr>
                        <a:t>st</a:t>
                      </a:r>
                      <a:r>
                        <a:rPr lang="en-US" sz="1600" dirty="0" smtClean="0">
                          <a:latin typeface="Optima"/>
                          <a:cs typeface="Optima"/>
                        </a:rPr>
                        <a:t> Grade</a:t>
                      </a:r>
                      <a:endParaRPr lang="en-US" sz="1600" dirty="0">
                        <a:latin typeface="Optima"/>
                        <a:cs typeface="Optima"/>
                      </a:endParaRPr>
                    </a:p>
                  </a:txBody>
                  <a:tcPr marL="85874" marR="85874"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FFFF66"/>
                    </a:solidFill>
                  </a:tcPr>
                </a:tc>
                <a:tc>
                  <a:txBody>
                    <a:bodyPr/>
                    <a:lstStyle/>
                    <a:p>
                      <a:pPr algn="ctr"/>
                      <a:r>
                        <a:rPr lang="en-US" sz="1400" dirty="0" smtClean="0">
                          <a:latin typeface="Optima"/>
                          <a:cs typeface="Optima"/>
                        </a:rPr>
                        <a:t>Professional Development</a:t>
                      </a:r>
                      <a:endParaRPr lang="en-US" sz="1400" dirty="0">
                        <a:latin typeface="Optima"/>
                        <a:cs typeface="Optima"/>
                      </a:endParaRPr>
                    </a:p>
                  </a:txBody>
                  <a:tcPr marL="85874" marR="85874"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endParaRPr lang="en-US" sz="1600">
                        <a:latin typeface="Optima"/>
                        <a:cs typeface="Optima"/>
                      </a:endParaRPr>
                    </a:p>
                  </a:txBody>
                  <a:tcPr marL="85874" marR="85874"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l"/>
                      <a:r>
                        <a:rPr lang="en-US" sz="1400" dirty="0" smtClean="0">
                          <a:latin typeface="Optima"/>
                          <a:cs typeface="Optima"/>
                        </a:rPr>
                        <a:t>2</a:t>
                      </a:r>
                      <a:r>
                        <a:rPr lang="en-US" sz="1400" baseline="30000" dirty="0" smtClean="0">
                          <a:latin typeface="Optima"/>
                          <a:cs typeface="Optima"/>
                        </a:rPr>
                        <a:t>nd</a:t>
                      </a:r>
                      <a:r>
                        <a:rPr lang="en-US" sz="1400" dirty="0" smtClean="0">
                          <a:latin typeface="Optima"/>
                          <a:cs typeface="Optima"/>
                        </a:rPr>
                        <a:t> Grade Data</a:t>
                      </a:r>
                      <a:r>
                        <a:rPr lang="en-US" sz="1400" baseline="0" dirty="0" smtClean="0">
                          <a:latin typeface="Optima"/>
                          <a:cs typeface="Optima"/>
                        </a:rPr>
                        <a:t> due</a:t>
                      </a:r>
                      <a:endParaRPr lang="en-US" sz="1400" dirty="0">
                        <a:latin typeface="Optima"/>
                        <a:cs typeface="Optima"/>
                      </a:endParaRPr>
                    </a:p>
                  </a:txBody>
                  <a:tcPr marL="85874" marR="85874"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r>
              <a:tr h="740229">
                <a:tc>
                  <a:txBody>
                    <a:bodyPr/>
                    <a:lstStyle/>
                    <a:p>
                      <a:r>
                        <a:rPr lang="en-US" dirty="0" smtClean="0">
                          <a:latin typeface="Optima"/>
                          <a:cs typeface="Optima"/>
                        </a:rPr>
                        <a:t>Week 3</a:t>
                      </a:r>
                      <a:endParaRPr lang="en-US" dirty="0">
                        <a:latin typeface="Optima"/>
                        <a:cs typeface="Optima"/>
                      </a:endParaRPr>
                    </a:p>
                  </a:txBody>
                  <a:tcPr marL="85874" marR="85874"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7F7F7F"/>
                    </a:solidFill>
                  </a:tcPr>
                </a:tc>
                <a:tc>
                  <a:txBody>
                    <a:bodyPr/>
                    <a:lstStyle/>
                    <a:p>
                      <a:pPr algn="ctr"/>
                      <a:endParaRPr lang="en-US" sz="1600">
                        <a:latin typeface="Optima"/>
                        <a:cs typeface="Optima"/>
                      </a:endParaRPr>
                    </a:p>
                  </a:txBody>
                  <a:tcPr marL="85874" marR="85874"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r>
                        <a:rPr lang="en-US" sz="1600" dirty="0" smtClean="0">
                          <a:latin typeface="Optima"/>
                          <a:cs typeface="Optima"/>
                        </a:rPr>
                        <a:t>2</a:t>
                      </a:r>
                      <a:r>
                        <a:rPr lang="en-US" sz="1600" baseline="30000" dirty="0" smtClean="0">
                          <a:latin typeface="Optima"/>
                          <a:cs typeface="Optima"/>
                        </a:rPr>
                        <a:t>nd</a:t>
                      </a:r>
                      <a:r>
                        <a:rPr lang="en-US" sz="1600" dirty="0" smtClean="0">
                          <a:latin typeface="Optima"/>
                          <a:cs typeface="Optima"/>
                        </a:rPr>
                        <a:t> Grade</a:t>
                      </a:r>
                      <a:endParaRPr lang="en-US" sz="1600" dirty="0">
                        <a:latin typeface="Optima"/>
                        <a:cs typeface="Optima"/>
                      </a:endParaRPr>
                    </a:p>
                  </a:txBody>
                  <a:tcPr marL="85874" marR="85874"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FFFF66"/>
                    </a:solidFill>
                  </a:tcPr>
                </a:tc>
                <a:tc>
                  <a:txBody>
                    <a:bodyPr/>
                    <a:lstStyle/>
                    <a:p>
                      <a:pPr algn="ctr"/>
                      <a:r>
                        <a:rPr lang="en-US" sz="1600" dirty="0" smtClean="0">
                          <a:latin typeface="Optima"/>
                          <a:cs typeface="Optima"/>
                        </a:rPr>
                        <a:t>Staff Meeting</a:t>
                      </a:r>
                      <a:endParaRPr lang="en-US" sz="1600" dirty="0">
                        <a:latin typeface="Optima"/>
                        <a:cs typeface="Optima"/>
                      </a:endParaRPr>
                    </a:p>
                  </a:txBody>
                  <a:tcPr marL="85874" marR="85874"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endParaRPr lang="en-US" sz="1600" dirty="0">
                        <a:latin typeface="Optima"/>
                        <a:cs typeface="Optima"/>
                      </a:endParaRPr>
                    </a:p>
                  </a:txBody>
                  <a:tcPr marL="85874" marR="85874"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l"/>
                      <a:r>
                        <a:rPr lang="en-US" sz="1400" dirty="0" smtClean="0">
                          <a:latin typeface="Optima"/>
                          <a:cs typeface="Optima"/>
                        </a:rPr>
                        <a:t>3</a:t>
                      </a:r>
                      <a:r>
                        <a:rPr lang="en-US" sz="1400" baseline="30000" dirty="0" smtClean="0">
                          <a:latin typeface="Optima"/>
                          <a:cs typeface="Optima"/>
                        </a:rPr>
                        <a:t>rd</a:t>
                      </a:r>
                      <a:r>
                        <a:rPr lang="en-US" sz="1400" dirty="0" smtClean="0">
                          <a:latin typeface="Optima"/>
                          <a:cs typeface="Optima"/>
                        </a:rPr>
                        <a:t> Grade Data due</a:t>
                      </a:r>
                      <a:endParaRPr lang="en-US" sz="1400" dirty="0">
                        <a:latin typeface="Optima"/>
                        <a:cs typeface="Optima"/>
                      </a:endParaRPr>
                    </a:p>
                  </a:txBody>
                  <a:tcPr marL="85874" marR="85874"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r>
              <a:tr h="740229">
                <a:tc>
                  <a:txBody>
                    <a:bodyPr/>
                    <a:lstStyle/>
                    <a:p>
                      <a:r>
                        <a:rPr lang="en-US" dirty="0" smtClean="0">
                          <a:latin typeface="Optima"/>
                          <a:cs typeface="Optima"/>
                        </a:rPr>
                        <a:t>Week 4</a:t>
                      </a:r>
                      <a:endParaRPr lang="en-US" dirty="0">
                        <a:latin typeface="Optima"/>
                        <a:cs typeface="Optima"/>
                      </a:endParaRPr>
                    </a:p>
                  </a:txBody>
                  <a:tcPr marL="85874" marR="85874"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7F7F7F"/>
                    </a:solidFill>
                  </a:tcPr>
                </a:tc>
                <a:tc>
                  <a:txBody>
                    <a:bodyPr/>
                    <a:lstStyle/>
                    <a:p>
                      <a:pPr algn="ctr"/>
                      <a:endParaRPr lang="en-US" sz="1600">
                        <a:latin typeface="Optima"/>
                        <a:cs typeface="Optima"/>
                      </a:endParaRPr>
                    </a:p>
                  </a:txBody>
                  <a:tcPr marL="85874" marR="85874"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r>
                        <a:rPr lang="en-US" sz="1600" dirty="0" smtClean="0">
                          <a:latin typeface="Optima"/>
                          <a:cs typeface="Optima"/>
                        </a:rPr>
                        <a:t>3</a:t>
                      </a:r>
                      <a:r>
                        <a:rPr lang="en-US" sz="1600" baseline="30000" dirty="0" smtClean="0">
                          <a:latin typeface="Optima"/>
                          <a:cs typeface="Optima"/>
                        </a:rPr>
                        <a:t>rd</a:t>
                      </a:r>
                      <a:r>
                        <a:rPr lang="en-US" sz="1600" dirty="0" smtClean="0">
                          <a:latin typeface="Optima"/>
                          <a:cs typeface="Optima"/>
                        </a:rPr>
                        <a:t> Grade</a:t>
                      </a:r>
                      <a:endParaRPr lang="en-US" sz="1600" dirty="0">
                        <a:latin typeface="Optima"/>
                        <a:cs typeface="Optima"/>
                      </a:endParaRPr>
                    </a:p>
                  </a:txBody>
                  <a:tcPr marL="85874" marR="85874"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FFFF66"/>
                    </a:solidFill>
                  </a:tcPr>
                </a:tc>
                <a:tc>
                  <a:txBody>
                    <a:bodyPr/>
                    <a:lstStyle/>
                    <a:p>
                      <a:pPr algn="ctr"/>
                      <a:r>
                        <a:rPr lang="en-US" sz="1600" dirty="0" smtClean="0">
                          <a:latin typeface="Optima"/>
                          <a:cs typeface="Optima"/>
                        </a:rPr>
                        <a:t>PBIS</a:t>
                      </a:r>
                      <a:r>
                        <a:rPr lang="en-US" sz="1600" baseline="0" dirty="0" smtClean="0">
                          <a:latin typeface="Optima"/>
                          <a:cs typeface="Optima"/>
                        </a:rPr>
                        <a:t> Meeting</a:t>
                      </a:r>
                      <a:endParaRPr lang="en-US" sz="1600" dirty="0">
                        <a:latin typeface="Optima"/>
                        <a:cs typeface="Optima"/>
                      </a:endParaRPr>
                    </a:p>
                  </a:txBody>
                  <a:tcPr marL="85874" marR="85874"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endParaRPr lang="en-US" sz="1600" dirty="0">
                        <a:latin typeface="Optima"/>
                        <a:cs typeface="Optima"/>
                      </a:endParaRPr>
                    </a:p>
                  </a:txBody>
                  <a:tcPr marL="85874" marR="85874"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l"/>
                      <a:r>
                        <a:rPr lang="en-US" sz="1400" dirty="0" smtClean="0">
                          <a:latin typeface="Optima"/>
                          <a:cs typeface="Optima"/>
                        </a:rPr>
                        <a:t>4</a:t>
                      </a:r>
                      <a:r>
                        <a:rPr lang="en-US" sz="1400" baseline="30000" dirty="0" smtClean="0">
                          <a:latin typeface="Optima"/>
                          <a:cs typeface="Optima"/>
                        </a:rPr>
                        <a:t>th</a:t>
                      </a:r>
                      <a:r>
                        <a:rPr lang="en-US" sz="1400" dirty="0" smtClean="0">
                          <a:latin typeface="Optima"/>
                          <a:cs typeface="Optima"/>
                        </a:rPr>
                        <a:t> Grade Data due</a:t>
                      </a:r>
                      <a:endParaRPr lang="en-US" sz="1400" dirty="0">
                        <a:latin typeface="Optima"/>
                        <a:cs typeface="Optima"/>
                      </a:endParaRPr>
                    </a:p>
                  </a:txBody>
                  <a:tcPr marL="85874" marR="85874"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r>
              <a:tr h="740229">
                <a:tc>
                  <a:txBody>
                    <a:bodyPr/>
                    <a:lstStyle/>
                    <a:p>
                      <a:r>
                        <a:rPr lang="en-US" dirty="0" smtClean="0">
                          <a:latin typeface="Optima"/>
                          <a:cs typeface="Optima"/>
                        </a:rPr>
                        <a:t>Week 5</a:t>
                      </a:r>
                      <a:endParaRPr lang="en-US" dirty="0">
                        <a:latin typeface="Optima"/>
                        <a:cs typeface="Optima"/>
                      </a:endParaRPr>
                    </a:p>
                  </a:txBody>
                  <a:tcPr marL="85874" marR="85874"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7F7F7F"/>
                    </a:solidFill>
                  </a:tcPr>
                </a:tc>
                <a:tc>
                  <a:txBody>
                    <a:bodyPr/>
                    <a:lstStyle/>
                    <a:p>
                      <a:pPr algn="ctr"/>
                      <a:endParaRPr lang="en-US" sz="1600">
                        <a:latin typeface="Optima"/>
                        <a:cs typeface="Optima"/>
                      </a:endParaRPr>
                    </a:p>
                  </a:txBody>
                  <a:tcPr marL="85874" marR="85874"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r>
                        <a:rPr lang="en-US" sz="1600" dirty="0" smtClean="0">
                          <a:latin typeface="Optima"/>
                          <a:cs typeface="Optima"/>
                        </a:rPr>
                        <a:t>4</a:t>
                      </a:r>
                      <a:r>
                        <a:rPr lang="en-US" sz="1600" baseline="30000" dirty="0" smtClean="0">
                          <a:latin typeface="Optima"/>
                          <a:cs typeface="Optima"/>
                        </a:rPr>
                        <a:t>th</a:t>
                      </a:r>
                      <a:r>
                        <a:rPr lang="en-US" sz="1600" dirty="0" smtClean="0">
                          <a:latin typeface="Optima"/>
                          <a:cs typeface="Optima"/>
                        </a:rPr>
                        <a:t> Grade</a:t>
                      </a:r>
                      <a:endParaRPr lang="en-US" sz="1600" dirty="0">
                        <a:latin typeface="Optima"/>
                        <a:cs typeface="Optima"/>
                      </a:endParaRPr>
                    </a:p>
                  </a:txBody>
                  <a:tcPr marL="85874" marR="85874"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FFFF66"/>
                    </a:solidFill>
                  </a:tcPr>
                </a:tc>
                <a:tc>
                  <a:txBody>
                    <a:bodyPr/>
                    <a:lstStyle/>
                    <a:p>
                      <a:pPr algn="ctr"/>
                      <a:endParaRPr lang="en-US" sz="1600" dirty="0">
                        <a:latin typeface="Optima"/>
                        <a:cs typeface="Optima"/>
                      </a:endParaRPr>
                    </a:p>
                  </a:txBody>
                  <a:tcPr marL="85874" marR="85874"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endParaRPr lang="en-US" sz="1600">
                        <a:latin typeface="Optima"/>
                        <a:cs typeface="Optima"/>
                      </a:endParaRPr>
                    </a:p>
                  </a:txBody>
                  <a:tcPr marL="85874" marR="85874"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l"/>
                      <a:r>
                        <a:rPr lang="en-US" sz="1400" dirty="0" smtClean="0">
                          <a:latin typeface="Optima"/>
                          <a:cs typeface="Optima"/>
                        </a:rPr>
                        <a:t>5</a:t>
                      </a:r>
                      <a:r>
                        <a:rPr lang="en-US" sz="1400" baseline="30000" dirty="0" smtClean="0">
                          <a:latin typeface="Optima"/>
                          <a:cs typeface="Optima"/>
                        </a:rPr>
                        <a:t>th</a:t>
                      </a:r>
                      <a:r>
                        <a:rPr lang="en-US" sz="1400" dirty="0" smtClean="0">
                          <a:latin typeface="Optima"/>
                          <a:cs typeface="Optima"/>
                        </a:rPr>
                        <a:t> Grade Data due</a:t>
                      </a:r>
                      <a:endParaRPr lang="en-US" sz="1400" dirty="0">
                        <a:latin typeface="Optima"/>
                        <a:cs typeface="Optima"/>
                      </a:endParaRPr>
                    </a:p>
                  </a:txBody>
                  <a:tcPr marL="85874" marR="85874"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r>
              <a:tr h="740229">
                <a:tc>
                  <a:txBody>
                    <a:bodyPr/>
                    <a:lstStyle/>
                    <a:p>
                      <a:r>
                        <a:rPr lang="en-US" dirty="0" smtClean="0">
                          <a:latin typeface="Optima"/>
                          <a:cs typeface="Optima"/>
                        </a:rPr>
                        <a:t>Week 6</a:t>
                      </a:r>
                      <a:endParaRPr lang="en-US" dirty="0">
                        <a:latin typeface="Optima"/>
                        <a:cs typeface="Optima"/>
                      </a:endParaRPr>
                    </a:p>
                  </a:txBody>
                  <a:tcPr marL="85874" marR="85874"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7F7F7F"/>
                    </a:solidFill>
                  </a:tcPr>
                </a:tc>
                <a:tc>
                  <a:txBody>
                    <a:bodyPr/>
                    <a:lstStyle/>
                    <a:p>
                      <a:pPr algn="ctr"/>
                      <a:endParaRPr lang="en-US" sz="1600">
                        <a:latin typeface="Optima"/>
                        <a:cs typeface="Optima"/>
                      </a:endParaRPr>
                    </a:p>
                  </a:txBody>
                  <a:tcPr marL="85874" marR="85874"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r>
                        <a:rPr lang="en-US" sz="1600" dirty="0" smtClean="0">
                          <a:latin typeface="Optima"/>
                          <a:cs typeface="Optima"/>
                        </a:rPr>
                        <a:t>5</a:t>
                      </a:r>
                      <a:r>
                        <a:rPr lang="en-US" sz="1600" baseline="30000" dirty="0" smtClean="0">
                          <a:latin typeface="Optima"/>
                          <a:cs typeface="Optima"/>
                        </a:rPr>
                        <a:t>th</a:t>
                      </a:r>
                      <a:r>
                        <a:rPr lang="en-US" sz="1600" dirty="0" smtClean="0">
                          <a:latin typeface="Optima"/>
                          <a:cs typeface="Optima"/>
                        </a:rPr>
                        <a:t> Grade</a:t>
                      </a:r>
                      <a:endParaRPr lang="en-US" sz="1600" dirty="0">
                        <a:latin typeface="Optima"/>
                        <a:cs typeface="Optima"/>
                      </a:endParaRPr>
                    </a:p>
                  </a:txBody>
                  <a:tcPr marL="85874" marR="85874"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FFFF66"/>
                    </a:solidFill>
                  </a:tcPr>
                </a:tc>
                <a:tc>
                  <a:txBody>
                    <a:bodyPr/>
                    <a:lstStyle/>
                    <a:p>
                      <a:pPr algn="ctr"/>
                      <a:endParaRPr lang="en-US" sz="1600">
                        <a:latin typeface="Optima"/>
                        <a:cs typeface="Optima"/>
                      </a:endParaRPr>
                    </a:p>
                  </a:txBody>
                  <a:tcPr marL="85874" marR="85874"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endParaRPr lang="en-US" sz="1600">
                        <a:latin typeface="Optima"/>
                        <a:cs typeface="Optima"/>
                      </a:endParaRPr>
                    </a:p>
                  </a:txBody>
                  <a:tcPr marL="85874" marR="85874"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l"/>
                      <a:r>
                        <a:rPr lang="en-US" sz="1400" dirty="0" smtClean="0">
                          <a:latin typeface="Optima"/>
                          <a:cs typeface="Optima"/>
                        </a:rPr>
                        <a:t>Kinder Data due</a:t>
                      </a:r>
                      <a:endParaRPr lang="en-US" sz="1400" dirty="0">
                        <a:latin typeface="Optima"/>
                        <a:cs typeface="Optima"/>
                      </a:endParaRPr>
                    </a:p>
                  </a:txBody>
                  <a:tcPr marL="85874" marR="85874"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r>
            </a:tbl>
          </a:graphicData>
        </a:graphic>
      </p:graphicFrame>
      <p:sp>
        <p:nvSpPr>
          <p:cNvPr id="2" name="Title 1"/>
          <p:cNvSpPr>
            <a:spLocks noGrp="1"/>
          </p:cNvSpPr>
          <p:nvPr>
            <p:ph type="title"/>
          </p:nvPr>
        </p:nvSpPr>
        <p:spPr>
          <a:xfrm>
            <a:off x="152400" y="180132"/>
            <a:ext cx="8763000" cy="981011"/>
          </a:xfrm>
        </p:spPr>
        <p:txBody>
          <a:bodyPr>
            <a:normAutofit fontScale="90000"/>
          </a:bodyPr>
          <a:lstStyle/>
          <a:p>
            <a:pPr algn="l"/>
            <a:r>
              <a:rPr lang="en-US" dirty="0" smtClean="0"/>
              <a:t> </a:t>
            </a:r>
            <a:r>
              <a:rPr lang="en-US" sz="4000" dirty="0" smtClean="0"/>
              <a:t>Logistics: Sample Meeting Schedule:</a:t>
            </a:r>
            <a:br>
              <a:rPr lang="en-US" sz="4000" dirty="0" smtClean="0"/>
            </a:br>
            <a:r>
              <a:rPr lang="en-US" sz="4000" dirty="0" smtClean="0"/>
              <a:t>						6 Week Cycle</a:t>
            </a:r>
            <a:endParaRPr lang="en-US" sz="4000" dirty="0"/>
          </a:p>
        </p:txBody>
      </p:sp>
    </p:spTree>
    <p:extLst>
      <p:ext uri="{BB962C8B-B14F-4D97-AF65-F5344CB8AC3E}">
        <p14:creationId xmlns:p14="http://schemas.microsoft.com/office/powerpoint/2010/main" val="76515929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a:buNone/>
            </a:pPr>
            <a:r>
              <a:rPr lang="en-US" dirty="0" smtClean="0"/>
              <a:t>The agenda will:</a:t>
            </a:r>
          </a:p>
          <a:p>
            <a:r>
              <a:rPr lang="en-US" dirty="0"/>
              <a:t>G</a:t>
            </a:r>
            <a:r>
              <a:rPr lang="en-US" dirty="0" smtClean="0"/>
              <a:t>uide your team’s decision making</a:t>
            </a:r>
          </a:p>
          <a:p>
            <a:r>
              <a:rPr lang="en-US" dirty="0" smtClean="0"/>
              <a:t>Establish pacing and process</a:t>
            </a:r>
          </a:p>
          <a:p>
            <a:r>
              <a:rPr lang="en-US" dirty="0" smtClean="0"/>
              <a:t>Ensure data-based, equitable decisions are made</a:t>
            </a:r>
          </a:p>
          <a:p>
            <a:r>
              <a:rPr lang="en-US" dirty="0"/>
              <a:t>K</a:t>
            </a:r>
            <a:r>
              <a:rPr lang="en-US" dirty="0" smtClean="0"/>
              <a:t>eep the team focused on </a:t>
            </a:r>
            <a:r>
              <a:rPr lang="en-US" b="1" dirty="0" smtClean="0">
                <a:solidFill>
                  <a:srgbClr val="FF0000"/>
                </a:solidFill>
              </a:rPr>
              <a:t>decision rules</a:t>
            </a:r>
          </a:p>
          <a:p>
            <a:r>
              <a:rPr lang="en-US" dirty="0"/>
              <a:t>K</a:t>
            </a:r>
            <a:r>
              <a:rPr lang="en-US" dirty="0" smtClean="0"/>
              <a:t>eep the team focused what we can control</a:t>
            </a:r>
          </a:p>
          <a:p>
            <a:r>
              <a:rPr lang="en-US" dirty="0"/>
              <a:t>H</a:t>
            </a:r>
            <a:r>
              <a:rPr lang="en-US" dirty="0" smtClean="0"/>
              <a:t>elp to avoid storytelling</a:t>
            </a:r>
            <a:endParaRPr lang="en-US" dirty="0"/>
          </a:p>
        </p:txBody>
      </p:sp>
      <p:sp>
        <p:nvSpPr>
          <p:cNvPr id="2" name="Title 1"/>
          <p:cNvSpPr>
            <a:spLocks noGrp="1"/>
          </p:cNvSpPr>
          <p:nvPr>
            <p:ph type="title"/>
          </p:nvPr>
        </p:nvSpPr>
        <p:spPr>
          <a:xfrm>
            <a:off x="228600" y="180132"/>
            <a:ext cx="8763000" cy="981011"/>
          </a:xfrm>
        </p:spPr>
        <p:txBody>
          <a:bodyPr>
            <a:noAutofit/>
          </a:bodyPr>
          <a:lstStyle/>
          <a:p>
            <a:pPr algn="l"/>
            <a:r>
              <a:rPr lang="en-US" sz="4000" dirty="0"/>
              <a:t>Logistics: Use </a:t>
            </a:r>
            <a:r>
              <a:rPr lang="en-US" sz="4000" dirty="0" smtClean="0"/>
              <a:t>an </a:t>
            </a:r>
            <a:r>
              <a:rPr lang="en-US" sz="4000" dirty="0" smtClean="0">
                <a:solidFill>
                  <a:srgbClr val="FF0000"/>
                </a:solidFill>
              </a:rPr>
              <a:t>Agenda, Guiding Questions Document</a:t>
            </a:r>
            <a:endParaRPr lang="en-US" sz="4000" dirty="0">
              <a:solidFill>
                <a:srgbClr val="FF0000"/>
              </a:solidFill>
            </a:endParaRPr>
          </a:p>
        </p:txBody>
      </p:sp>
    </p:spTree>
    <p:extLst>
      <p:ext uri="{BB962C8B-B14F-4D97-AF65-F5344CB8AC3E}">
        <p14:creationId xmlns:p14="http://schemas.microsoft.com/office/powerpoint/2010/main" val="273683077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20% Meeting Focus</a:t>
            </a:r>
            <a:endParaRPr lang="en-US" dirty="0"/>
          </a:p>
        </p:txBody>
      </p:sp>
      <p:sp>
        <p:nvSpPr>
          <p:cNvPr id="18" name="Slide Number Placeholder 17"/>
          <p:cNvSpPr>
            <a:spLocks noGrp="1"/>
          </p:cNvSpPr>
          <p:nvPr>
            <p:ph type="sldNum" sz="quarter" idx="4294967295"/>
          </p:nvPr>
        </p:nvSpPr>
        <p:spPr>
          <a:xfrm>
            <a:off x="0" y="6356350"/>
            <a:ext cx="2133600" cy="365125"/>
          </a:xfrm>
        </p:spPr>
        <p:txBody>
          <a:bodyPr/>
          <a:lstStyle/>
          <a:p>
            <a:fld id="{2B856BC8-A5D9-4ED2-ACA6-085BA616CD03}" type="slidenum">
              <a:rPr lang="en-US" smtClean="0"/>
              <a:pPr/>
              <a:t>16</a:t>
            </a:fld>
            <a:endParaRPr lang="en-US"/>
          </a:p>
        </p:txBody>
      </p:sp>
      <p:sp>
        <p:nvSpPr>
          <p:cNvPr id="10" name="Oval 9"/>
          <p:cNvSpPr/>
          <p:nvPr/>
        </p:nvSpPr>
        <p:spPr>
          <a:xfrm>
            <a:off x="1905000" y="1600200"/>
            <a:ext cx="5334000" cy="4648200"/>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390900" y="2895600"/>
            <a:ext cx="2362200" cy="2057400"/>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lang="en-US" sz="2200" dirty="0" smtClean="0">
                <a:latin typeface="Segoe UI" pitchFamily="34" charset="0"/>
                <a:cs typeface="Segoe UI" pitchFamily="34" charset="0"/>
              </a:rPr>
              <a:t>Improved Student Achievement</a:t>
            </a:r>
            <a:endParaRPr lang="en-US" sz="2200" dirty="0">
              <a:latin typeface="Segoe UI" pitchFamily="34" charset="0"/>
              <a:cs typeface="Segoe UI" pitchFamily="34" charset="0"/>
            </a:endParaRPr>
          </a:p>
        </p:txBody>
      </p:sp>
      <p:sp>
        <p:nvSpPr>
          <p:cNvPr id="13" name="Rounded Rectangle 12"/>
          <p:cNvSpPr/>
          <p:nvPr/>
        </p:nvSpPr>
        <p:spPr>
          <a:xfrm>
            <a:off x="5825616" y="3200400"/>
            <a:ext cx="2239296" cy="1246236"/>
          </a:xfrm>
          <a:prstGeom prst="roundRect">
            <a:avLst/>
          </a:prstGeom>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Optima"/>
                <a:cs typeface="Optima"/>
              </a:rPr>
              <a:t>2. Problem Analysis</a:t>
            </a:r>
            <a:endParaRPr lang="en-US" sz="2800" dirty="0">
              <a:latin typeface="Optima"/>
              <a:cs typeface="Optima"/>
            </a:endParaRPr>
          </a:p>
        </p:txBody>
      </p:sp>
      <p:sp>
        <p:nvSpPr>
          <p:cNvPr id="21" name="Circular Arrow 20"/>
          <p:cNvSpPr/>
          <p:nvPr/>
        </p:nvSpPr>
        <p:spPr>
          <a:xfrm rot="21019066">
            <a:off x="4989564" y="2268293"/>
            <a:ext cx="1676400" cy="1905000"/>
          </a:xfrm>
          <a:prstGeom prst="circularArrow">
            <a:avLst>
              <a:gd name="adj1" fmla="val 12500"/>
              <a:gd name="adj2" fmla="val 1142319"/>
              <a:gd name="adj3" fmla="val 20457681"/>
              <a:gd name="adj4" fmla="val 16891858"/>
              <a:gd name="adj5" fmla="val 12500"/>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chemeClr val="tx1"/>
              </a:solidFill>
            </a:endParaRPr>
          </a:p>
        </p:txBody>
      </p:sp>
      <p:sp>
        <p:nvSpPr>
          <p:cNvPr id="25" name="Circular Arrow 24"/>
          <p:cNvSpPr/>
          <p:nvPr/>
        </p:nvSpPr>
        <p:spPr>
          <a:xfrm rot="15648533">
            <a:off x="2599922" y="2172011"/>
            <a:ext cx="1673352" cy="1905000"/>
          </a:xfrm>
          <a:prstGeom prst="circularArrow">
            <a:avLst>
              <a:gd name="adj1" fmla="val 12500"/>
              <a:gd name="adj2" fmla="val 1142319"/>
              <a:gd name="adj3" fmla="val 20457681"/>
              <a:gd name="adj4" fmla="val 16891858"/>
              <a:gd name="adj5" fmla="val 12500"/>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chemeClr val="tx1"/>
              </a:solidFill>
            </a:endParaRPr>
          </a:p>
        </p:txBody>
      </p:sp>
      <p:sp>
        <p:nvSpPr>
          <p:cNvPr id="26" name="Circular Arrow 25"/>
          <p:cNvSpPr/>
          <p:nvPr/>
        </p:nvSpPr>
        <p:spPr>
          <a:xfrm rot="4701385">
            <a:off x="4907725" y="3642487"/>
            <a:ext cx="1676400" cy="1905000"/>
          </a:xfrm>
          <a:prstGeom prst="circularArrow">
            <a:avLst>
              <a:gd name="adj1" fmla="val 12500"/>
              <a:gd name="adj2" fmla="val 1142319"/>
              <a:gd name="adj3" fmla="val 20457681"/>
              <a:gd name="adj4" fmla="val 16891858"/>
              <a:gd name="adj5" fmla="val 12500"/>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chemeClr val="tx1"/>
              </a:solidFill>
            </a:endParaRPr>
          </a:p>
        </p:txBody>
      </p:sp>
      <p:sp>
        <p:nvSpPr>
          <p:cNvPr id="27" name="Circular Arrow 26"/>
          <p:cNvSpPr/>
          <p:nvPr/>
        </p:nvSpPr>
        <p:spPr>
          <a:xfrm rot="10052619">
            <a:off x="2469260" y="3545591"/>
            <a:ext cx="1676400" cy="1905000"/>
          </a:xfrm>
          <a:prstGeom prst="circularArrow">
            <a:avLst>
              <a:gd name="adj1" fmla="val 12500"/>
              <a:gd name="adj2" fmla="val 1142319"/>
              <a:gd name="adj3" fmla="val 20457681"/>
              <a:gd name="adj4" fmla="val 16891858"/>
              <a:gd name="adj5" fmla="val 12500"/>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chemeClr val="tx1"/>
              </a:solidFill>
            </a:endParaRPr>
          </a:p>
        </p:txBody>
      </p:sp>
      <p:sp>
        <p:nvSpPr>
          <p:cNvPr id="29" name="Rounded Rectangle 28"/>
          <p:cNvSpPr/>
          <p:nvPr/>
        </p:nvSpPr>
        <p:spPr>
          <a:xfrm>
            <a:off x="3452352" y="1602660"/>
            <a:ext cx="2239296" cy="1246236"/>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latin typeface="Optima"/>
                <a:cs typeface="Optima"/>
              </a:rPr>
              <a:t>1. Problem Identification</a:t>
            </a:r>
            <a:endParaRPr lang="en-US" sz="2600" dirty="0">
              <a:latin typeface="Optima"/>
              <a:cs typeface="Optima"/>
            </a:endParaRPr>
          </a:p>
        </p:txBody>
      </p:sp>
      <p:sp>
        <p:nvSpPr>
          <p:cNvPr id="30" name="Rounded Rectangle 29"/>
          <p:cNvSpPr/>
          <p:nvPr/>
        </p:nvSpPr>
        <p:spPr>
          <a:xfrm>
            <a:off x="3452352" y="5014452"/>
            <a:ext cx="2239296" cy="1246236"/>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smtClean="0">
                <a:latin typeface="Optima"/>
                <a:cs typeface="Optima"/>
              </a:rPr>
              <a:t>3. Plan Development</a:t>
            </a:r>
            <a:endParaRPr lang="en-US" sz="2500" dirty="0">
              <a:latin typeface="Optima"/>
              <a:cs typeface="Optima"/>
            </a:endParaRPr>
          </a:p>
        </p:txBody>
      </p:sp>
      <p:sp>
        <p:nvSpPr>
          <p:cNvPr id="31" name="Rounded Rectangle 30"/>
          <p:cNvSpPr/>
          <p:nvPr/>
        </p:nvSpPr>
        <p:spPr>
          <a:xfrm>
            <a:off x="1081548" y="3249564"/>
            <a:ext cx="2239296" cy="1246236"/>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200" dirty="0" smtClean="0">
                <a:latin typeface="Optima"/>
                <a:cs typeface="Optima"/>
              </a:rPr>
              <a:t>4. Plan Implementation &amp; Evaluation</a:t>
            </a:r>
            <a:endParaRPr lang="en-US" sz="2200" dirty="0">
              <a:latin typeface="Optima"/>
              <a:cs typeface="Optima"/>
            </a:endParaRPr>
          </a:p>
        </p:txBody>
      </p:sp>
      <p:pic>
        <p:nvPicPr>
          <p:cNvPr id="39" name="Picture 5" descr="Problem solving arrows.gif"/>
          <p:cNvPicPr>
            <a:picLocks noChangeAspect="1"/>
          </p:cNvPicPr>
          <p:nvPr/>
        </p:nvPicPr>
        <p:blipFill>
          <a:blip r:embed="rId3" cstate="print"/>
          <a:srcRect/>
          <a:stretch>
            <a:fillRect/>
          </a:stretch>
        </p:blipFill>
        <p:spPr bwMode="auto">
          <a:xfrm>
            <a:off x="2971800" y="2514600"/>
            <a:ext cx="3124200" cy="2743200"/>
          </a:xfrm>
          <a:prstGeom prst="rect">
            <a:avLst/>
          </a:prstGeom>
          <a:noFill/>
          <a:ln w="9525">
            <a:noFill/>
            <a:miter lim="800000"/>
            <a:headEnd/>
            <a:tailEnd/>
          </a:ln>
        </p:spPr>
      </p:pic>
      <p:sp>
        <p:nvSpPr>
          <p:cNvPr id="20" name="TextBox 19"/>
          <p:cNvSpPr txBox="1"/>
          <p:nvPr/>
        </p:nvSpPr>
        <p:spPr>
          <a:xfrm>
            <a:off x="0" y="1676400"/>
            <a:ext cx="2514600" cy="1200329"/>
          </a:xfrm>
          <a:prstGeom prst="rect">
            <a:avLst/>
          </a:prstGeom>
          <a:noFill/>
        </p:spPr>
        <p:txBody>
          <a:bodyPr wrap="square" rtlCol="0">
            <a:spAutoFit/>
          </a:bodyPr>
          <a:lstStyle/>
          <a:p>
            <a:r>
              <a:rPr lang="en-US" sz="3600" dirty="0" smtClean="0">
                <a:solidFill>
                  <a:srgbClr val="FF0000"/>
                </a:solidFill>
                <a:latin typeface="Optima"/>
                <a:cs typeface="Optima"/>
              </a:rPr>
              <a:t>How</a:t>
            </a:r>
            <a:r>
              <a:rPr lang="en-US" sz="3600" dirty="0" smtClean="0">
                <a:latin typeface="Optima"/>
                <a:cs typeface="Optima"/>
              </a:rPr>
              <a:t> is it working?</a:t>
            </a:r>
            <a:endParaRPr lang="en-US" sz="3600" dirty="0">
              <a:latin typeface="Optima"/>
              <a:cs typeface="Optima"/>
            </a:endParaRPr>
          </a:p>
        </p:txBody>
      </p:sp>
    </p:spTree>
    <p:extLst>
      <p:ext uri="{BB962C8B-B14F-4D97-AF65-F5344CB8AC3E}">
        <p14:creationId xmlns:p14="http://schemas.microsoft.com/office/powerpoint/2010/main" val="238173838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50800"/>
            <a:ext cx="9144000" cy="482600"/>
          </a:xfrm>
        </p:spPr>
        <p:txBody>
          <a:bodyPr>
            <a:normAutofit fontScale="90000"/>
          </a:bodyPr>
          <a:lstStyle/>
          <a:p>
            <a:r>
              <a:rPr lang="en-US" dirty="0" smtClean="0"/>
              <a:t>Group Intervention </a:t>
            </a:r>
            <a:r>
              <a:rPr lang="en-US" i="1" u="sng" dirty="0" smtClean="0"/>
              <a:t>Review</a:t>
            </a:r>
            <a:r>
              <a:rPr lang="en-US" dirty="0" smtClean="0"/>
              <a:t> process</a:t>
            </a:r>
            <a:endParaRPr lang="en-US" dirty="0"/>
          </a:p>
        </p:txBody>
      </p:sp>
      <p:sp>
        <p:nvSpPr>
          <p:cNvPr id="7" name="TextBox 6"/>
          <p:cNvSpPr txBox="1"/>
          <p:nvPr/>
        </p:nvSpPr>
        <p:spPr>
          <a:xfrm>
            <a:off x="0" y="914400"/>
            <a:ext cx="4267200" cy="830997"/>
          </a:xfrm>
          <a:prstGeom prst="rect">
            <a:avLst/>
          </a:prstGeom>
          <a:noFill/>
        </p:spPr>
        <p:txBody>
          <a:bodyPr wrap="square" rtlCol="0">
            <a:spAutoFit/>
          </a:bodyPr>
          <a:lstStyle/>
          <a:p>
            <a:r>
              <a:rPr lang="en-US" sz="2400" b="1" dirty="0" smtClean="0">
                <a:latin typeface="Optima"/>
                <a:cs typeface="Optima"/>
              </a:rPr>
              <a:t>1. Problem Identification</a:t>
            </a:r>
          </a:p>
          <a:p>
            <a:r>
              <a:rPr lang="en-US" sz="2400" i="1" dirty="0" smtClean="0">
                <a:latin typeface="Optima"/>
                <a:cs typeface="Optima"/>
              </a:rPr>
              <a:t>What’s the problem</a:t>
            </a:r>
          </a:p>
        </p:txBody>
      </p:sp>
      <p:sp>
        <p:nvSpPr>
          <p:cNvPr id="9" name="Rounded Rectangle 8"/>
          <p:cNvSpPr/>
          <p:nvPr/>
        </p:nvSpPr>
        <p:spPr>
          <a:xfrm>
            <a:off x="3810000" y="710688"/>
            <a:ext cx="5181600" cy="1066800"/>
          </a:xfrm>
          <a:prstGeom prst="roundRect">
            <a:avLst/>
          </a:prstGeom>
          <a:solidFill>
            <a:srgbClr val="C0504D"/>
          </a:solidFill>
          <a:ln w="57150" cmpd="sng">
            <a:solidFill>
              <a:srgbClr val="404040"/>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i="1" u="sng" dirty="0" smtClean="0">
                <a:solidFill>
                  <a:schemeClr val="tx1"/>
                </a:solidFill>
                <a:latin typeface="Optima"/>
                <a:cs typeface="Optima"/>
              </a:rPr>
              <a:t>Use Decision Rules</a:t>
            </a:r>
          </a:p>
          <a:p>
            <a:pPr algn="ctr"/>
            <a:r>
              <a:rPr lang="en-US" sz="2400" b="1" dirty="0" smtClean="0">
                <a:solidFill>
                  <a:schemeClr val="tx1"/>
                </a:solidFill>
                <a:latin typeface="Optima"/>
                <a:cs typeface="Optima"/>
              </a:rPr>
              <a:t>Group</a:t>
            </a:r>
            <a:r>
              <a:rPr lang="en-US" sz="2400" dirty="0" smtClean="0">
                <a:solidFill>
                  <a:schemeClr val="tx1"/>
                </a:solidFill>
                <a:latin typeface="Optima"/>
                <a:cs typeface="Optima"/>
              </a:rPr>
              <a:t> or </a:t>
            </a:r>
            <a:r>
              <a:rPr lang="en-US" sz="2400" b="1" dirty="0">
                <a:solidFill>
                  <a:schemeClr val="tx1"/>
                </a:solidFill>
                <a:latin typeface="Optima"/>
                <a:cs typeface="Optima"/>
              </a:rPr>
              <a:t>I</a:t>
            </a:r>
            <a:r>
              <a:rPr lang="en-US" sz="2400" b="1" dirty="0" smtClean="0">
                <a:solidFill>
                  <a:schemeClr val="tx1"/>
                </a:solidFill>
                <a:latin typeface="Optima"/>
                <a:cs typeface="Optima"/>
              </a:rPr>
              <a:t>ndividual</a:t>
            </a:r>
            <a:r>
              <a:rPr lang="en-US" sz="2400" dirty="0" smtClean="0">
                <a:solidFill>
                  <a:schemeClr val="tx1"/>
                </a:solidFill>
                <a:latin typeface="Optima"/>
                <a:cs typeface="Optima"/>
              </a:rPr>
              <a:t> problem?</a:t>
            </a:r>
          </a:p>
        </p:txBody>
      </p:sp>
      <p:sp>
        <p:nvSpPr>
          <p:cNvPr id="16" name="Down Arrow 15"/>
          <p:cNvSpPr/>
          <p:nvPr/>
        </p:nvSpPr>
        <p:spPr>
          <a:xfrm>
            <a:off x="4876800" y="2209800"/>
            <a:ext cx="381000" cy="457200"/>
          </a:xfrm>
          <a:prstGeom prst="downArrow">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4495800" y="1828800"/>
            <a:ext cx="1143000" cy="400110"/>
          </a:xfrm>
          <a:prstGeom prst="rect">
            <a:avLst/>
          </a:prstGeom>
          <a:noFill/>
        </p:spPr>
        <p:txBody>
          <a:bodyPr wrap="square" rtlCol="0">
            <a:spAutoFit/>
          </a:bodyPr>
          <a:lstStyle/>
          <a:p>
            <a:r>
              <a:rPr lang="en-US" sz="2000" b="1" dirty="0" smtClean="0">
                <a:latin typeface="Optima"/>
                <a:cs typeface="Optima"/>
              </a:rPr>
              <a:t>GROUP</a:t>
            </a:r>
            <a:endParaRPr lang="en-US" sz="1600" b="1" dirty="0">
              <a:latin typeface="Optima"/>
              <a:cs typeface="Optima"/>
            </a:endParaRPr>
          </a:p>
        </p:txBody>
      </p:sp>
      <p:sp>
        <p:nvSpPr>
          <p:cNvPr id="23" name="TextBox 22"/>
          <p:cNvSpPr txBox="1"/>
          <p:nvPr/>
        </p:nvSpPr>
        <p:spPr>
          <a:xfrm>
            <a:off x="6781800" y="1828800"/>
            <a:ext cx="1828800" cy="400110"/>
          </a:xfrm>
          <a:prstGeom prst="rect">
            <a:avLst/>
          </a:prstGeom>
          <a:noFill/>
        </p:spPr>
        <p:txBody>
          <a:bodyPr wrap="square" rtlCol="0">
            <a:spAutoFit/>
          </a:bodyPr>
          <a:lstStyle/>
          <a:p>
            <a:r>
              <a:rPr lang="en-US" sz="2000" b="1" dirty="0" smtClean="0">
                <a:latin typeface="Optima"/>
                <a:cs typeface="Optima"/>
              </a:rPr>
              <a:t>INDIVIDUAL</a:t>
            </a:r>
            <a:endParaRPr lang="en-US" sz="2000" b="1" dirty="0">
              <a:latin typeface="Optima"/>
              <a:cs typeface="Optima"/>
            </a:endParaRPr>
          </a:p>
        </p:txBody>
      </p:sp>
      <p:sp>
        <p:nvSpPr>
          <p:cNvPr id="24" name="TextBox 23"/>
          <p:cNvSpPr txBox="1"/>
          <p:nvPr/>
        </p:nvSpPr>
        <p:spPr>
          <a:xfrm>
            <a:off x="0" y="2286000"/>
            <a:ext cx="4032668" cy="1200328"/>
          </a:xfrm>
          <a:prstGeom prst="rect">
            <a:avLst/>
          </a:prstGeom>
          <a:noFill/>
        </p:spPr>
        <p:txBody>
          <a:bodyPr wrap="square" rtlCol="0">
            <a:spAutoFit/>
          </a:bodyPr>
          <a:lstStyle/>
          <a:p>
            <a:r>
              <a:rPr lang="en-US" sz="2400" b="1" dirty="0" smtClean="0">
                <a:latin typeface="Optima"/>
                <a:cs typeface="Optima"/>
              </a:rPr>
              <a:t>2. Problem Analysis</a:t>
            </a:r>
          </a:p>
          <a:p>
            <a:r>
              <a:rPr lang="en-US" sz="2400" i="1" dirty="0" smtClean="0">
                <a:latin typeface="Optima"/>
                <a:cs typeface="Optima"/>
              </a:rPr>
              <a:t>Why is the problem occurring?</a:t>
            </a:r>
          </a:p>
        </p:txBody>
      </p:sp>
      <p:sp>
        <p:nvSpPr>
          <p:cNvPr id="25" name="TextBox 24"/>
          <p:cNvSpPr txBox="1"/>
          <p:nvPr/>
        </p:nvSpPr>
        <p:spPr>
          <a:xfrm>
            <a:off x="0" y="3962400"/>
            <a:ext cx="3505200" cy="1200328"/>
          </a:xfrm>
          <a:prstGeom prst="rect">
            <a:avLst/>
          </a:prstGeom>
          <a:noFill/>
        </p:spPr>
        <p:txBody>
          <a:bodyPr wrap="square" rtlCol="0">
            <a:spAutoFit/>
          </a:bodyPr>
          <a:lstStyle/>
          <a:p>
            <a:r>
              <a:rPr lang="en-US" sz="2400" b="1" dirty="0" smtClean="0">
                <a:latin typeface="Optima"/>
                <a:cs typeface="Optima"/>
              </a:rPr>
              <a:t>3. Plan Development</a:t>
            </a:r>
          </a:p>
          <a:p>
            <a:r>
              <a:rPr lang="en-US" sz="2400" i="1" dirty="0" smtClean="0">
                <a:latin typeface="Optima"/>
                <a:cs typeface="Optima"/>
              </a:rPr>
              <a:t>What are we going to do about the problem?</a:t>
            </a:r>
          </a:p>
        </p:txBody>
      </p:sp>
      <p:sp>
        <p:nvSpPr>
          <p:cNvPr id="26" name="TextBox 25"/>
          <p:cNvSpPr txBox="1"/>
          <p:nvPr/>
        </p:nvSpPr>
        <p:spPr>
          <a:xfrm>
            <a:off x="0" y="5486400"/>
            <a:ext cx="4038600" cy="1200328"/>
          </a:xfrm>
          <a:prstGeom prst="rect">
            <a:avLst/>
          </a:prstGeom>
          <a:noFill/>
        </p:spPr>
        <p:txBody>
          <a:bodyPr wrap="square" rtlCol="0">
            <a:spAutoFit/>
          </a:bodyPr>
          <a:lstStyle/>
          <a:p>
            <a:r>
              <a:rPr lang="en-US" sz="2400" b="1" dirty="0" smtClean="0">
                <a:latin typeface="Optima"/>
                <a:cs typeface="Optima"/>
              </a:rPr>
              <a:t>4. Plan Implementation &amp; Evaluation</a:t>
            </a:r>
          </a:p>
          <a:p>
            <a:r>
              <a:rPr lang="en-US" sz="2400" i="1" dirty="0" smtClean="0">
                <a:latin typeface="Optima"/>
                <a:cs typeface="Optima"/>
              </a:rPr>
              <a:t>How it it working?</a:t>
            </a:r>
            <a:endParaRPr lang="en-US" sz="2400" i="1" dirty="0">
              <a:latin typeface="Optima"/>
              <a:cs typeface="Optima"/>
            </a:endParaRPr>
          </a:p>
        </p:txBody>
      </p:sp>
      <p:sp>
        <p:nvSpPr>
          <p:cNvPr id="27" name="Down Arrow 26"/>
          <p:cNvSpPr/>
          <p:nvPr/>
        </p:nvSpPr>
        <p:spPr>
          <a:xfrm>
            <a:off x="7391400" y="2209800"/>
            <a:ext cx="381000" cy="457200"/>
          </a:xfrm>
          <a:prstGeom prst="downArrow">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3733800" y="2819400"/>
            <a:ext cx="2514600" cy="990600"/>
          </a:xfrm>
          <a:prstGeom prst="roundRect">
            <a:avLst/>
          </a:prstGeom>
          <a:solidFill>
            <a:srgbClr val="FFFF66"/>
          </a:solidFill>
          <a:ln w="57150" cmpd="sng">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smtClean="0">
                <a:solidFill>
                  <a:schemeClr val="tx1"/>
                </a:solidFill>
                <a:latin typeface="Optima"/>
                <a:cs typeface="Optima"/>
              </a:rPr>
              <a:t>Check </a:t>
            </a:r>
            <a:r>
              <a:rPr lang="en-US" sz="2000" b="1" dirty="0" smtClean="0">
                <a:solidFill>
                  <a:schemeClr val="tx1"/>
                </a:solidFill>
                <a:latin typeface="Optima"/>
                <a:cs typeface="Optima"/>
              </a:rPr>
              <a:t>ICEL </a:t>
            </a:r>
          </a:p>
          <a:p>
            <a:pPr algn="ctr"/>
            <a:r>
              <a:rPr lang="en-US" sz="2000" dirty="0" smtClean="0">
                <a:solidFill>
                  <a:schemeClr val="tx1"/>
                </a:solidFill>
                <a:latin typeface="Optima"/>
                <a:cs typeface="Optima"/>
              </a:rPr>
              <a:t>for </a:t>
            </a:r>
            <a:r>
              <a:rPr lang="en-US" sz="2000" b="1" i="1" dirty="0" smtClean="0">
                <a:solidFill>
                  <a:schemeClr val="tx1"/>
                </a:solidFill>
                <a:latin typeface="Optima"/>
                <a:cs typeface="Optima"/>
              </a:rPr>
              <a:t>GROUP</a:t>
            </a:r>
          </a:p>
          <a:p>
            <a:pPr algn="ctr"/>
            <a:r>
              <a:rPr lang="en-US" sz="2000" b="1" dirty="0" smtClean="0">
                <a:solidFill>
                  <a:srgbClr val="008000"/>
                </a:solidFill>
                <a:latin typeface="Optima"/>
                <a:cs typeface="Optima"/>
              </a:rPr>
              <a:t>Start with FIDELITY</a:t>
            </a:r>
          </a:p>
        </p:txBody>
      </p:sp>
      <p:sp>
        <p:nvSpPr>
          <p:cNvPr id="14" name="Rounded Rectangle 13"/>
          <p:cNvSpPr/>
          <p:nvPr/>
        </p:nvSpPr>
        <p:spPr>
          <a:xfrm>
            <a:off x="6553200" y="2819400"/>
            <a:ext cx="2362200" cy="990600"/>
          </a:xfrm>
          <a:prstGeom prst="roundRect">
            <a:avLst/>
          </a:prstGeom>
          <a:solidFill>
            <a:srgbClr val="8EB4E3"/>
          </a:solidFill>
          <a:ln w="57150" cmpd="sng">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smtClean="0">
                <a:solidFill>
                  <a:schemeClr val="tx1"/>
                </a:solidFill>
                <a:latin typeface="Optima"/>
                <a:cs typeface="Optima"/>
              </a:rPr>
              <a:t>Check </a:t>
            </a:r>
            <a:r>
              <a:rPr lang="en-US" sz="2000" b="1" dirty="0" smtClean="0">
                <a:solidFill>
                  <a:schemeClr val="tx1"/>
                </a:solidFill>
                <a:latin typeface="Optima"/>
                <a:cs typeface="Optima"/>
              </a:rPr>
              <a:t>ICEL </a:t>
            </a:r>
          </a:p>
          <a:p>
            <a:pPr algn="ctr"/>
            <a:r>
              <a:rPr lang="en-US" sz="2000" dirty="0" smtClean="0">
                <a:solidFill>
                  <a:schemeClr val="tx1"/>
                </a:solidFill>
                <a:latin typeface="Optima"/>
                <a:cs typeface="Optima"/>
              </a:rPr>
              <a:t>for </a:t>
            </a:r>
            <a:r>
              <a:rPr lang="en-US" sz="2000" b="1" i="1" dirty="0" smtClean="0">
                <a:solidFill>
                  <a:schemeClr val="tx1"/>
                </a:solidFill>
                <a:latin typeface="Optima"/>
                <a:cs typeface="Optima"/>
              </a:rPr>
              <a:t>INDIVIDUAL</a:t>
            </a:r>
          </a:p>
        </p:txBody>
      </p:sp>
      <p:sp>
        <p:nvSpPr>
          <p:cNvPr id="15" name="Down Arrow 14"/>
          <p:cNvSpPr/>
          <p:nvPr/>
        </p:nvSpPr>
        <p:spPr>
          <a:xfrm>
            <a:off x="4876800" y="3886200"/>
            <a:ext cx="381000" cy="457200"/>
          </a:xfrm>
          <a:prstGeom prst="downArrow">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Down Arrow 16"/>
          <p:cNvSpPr/>
          <p:nvPr/>
        </p:nvSpPr>
        <p:spPr>
          <a:xfrm>
            <a:off x="7391400" y="3886200"/>
            <a:ext cx="381000" cy="457200"/>
          </a:xfrm>
          <a:prstGeom prst="downArrow">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3810000" y="4419600"/>
            <a:ext cx="2514600" cy="990600"/>
          </a:xfrm>
          <a:prstGeom prst="roundRect">
            <a:avLst/>
          </a:prstGeom>
          <a:solidFill>
            <a:srgbClr val="FFFF00"/>
          </a:solidFill>
          <a:ln w="57150" cmpd="sng">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smtClean="0">
                <a:solidFill>
                  <a:schemeClr val="tx1"/>
                </a:solidFill>
                <a:latin typeface="Optima"/>
                <a:cs typeface="Optima"/>
              </a:rPr>
              <a:t>Make a change for the </a:t>
            </a:r>
            <a:r>
              <a:rPr lang="en-US" sz="2000" b="1" i="1" dirty="0" smtClean="0">
                <a:solidFill>
                  <a:schemeClr val="tx1"/>
                </a:solidFill>
                <a:latin typeface="Optima"/>
                <a:cs typeface="Optima"/>
              </a:rPr>
              <a:t>GROUP</a:t>
            </a:r>
            <a:endParaRPr lang="en-US" sz="2000" b="1" i="1" dirty="0" smtClean="0">
              <a:solidFill>
                <a:srgbClr val="008000"/>
              </a:solidFill>
              <a:latin typeface="Optima"/>
              <a:cs typeface="Optima"/>
            </a:endParaRPr>
          </a:p>
        </p:txBody>
      </p:sp>
      <p:sp>
        <p:nvSpPr>
          <p:cNvPr id="19" name="Rounded Rectangle 18"/>
          <p:cNvSpPr/>
          <p:nvPr/>
        </p:nvSpPr>
        <p:spPr>
          <a:xfrm>
            <a:off x="6477000" y="4419600"/>
            <a:ext cx="2514600" cy="990600"/>
          </a:xfrm>
          <a:prstGeom prst="roundRect">
            <a:avLst/>
          </a:prstGeom>
          <a:solidFill>
            <a:srgbClr val="8EB4E3"/>
          </a:solidFill>
          <a:ln w="57150" cmpd="sng">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smtClean="0">
                <a:solidFill>
                  <a:schemeClr val="tx1"/>
                </a:solidFill>
                <a:latin typeface="Optima"/>
                <a:cs typeface="Optima"/>
              </a:rPr>
              <a:t>Make a change for the </a:t>
            </a:r>
            <a:r>
              <a:rPr lang="en-US" sz="2000" b="1" i="1" dirty="0" smtClean="0">
                <a:solidFill>
                  <a:schemeClr val="tx1"/>
                </a:solidFill>
                <a:latin typeface="Optima"/>
                <a:cs typeface="Optima"/>
              </a:rPr>
              <a:t>INDIVIDUAL</a:t>
            </a:r>
            <a:endParaRPr lang="en-US" sz="2000" b="1" i="1" dirty="0" smtClean="0">
              <a:solidFill>
                <a:srgbClr val="008000"/>
              </a:solidFill>
              <a:latin typeface="Optima"/>
              <a:cs typeface="Optima"/>
            </a:endParaRPr>
          </a:p>
        </p:txBody>
      </p:sp>
      <p:sp>
        <p:nvSpPr>
          <p:cNvPr id="20" name="Down Arrow 19"/>
          <p:cNvSpPr/>
          <p:nvPr/>
        </p:nvSpPr>
        <p:spPr>
          <a:xfrm>
            <a:off x="4876800" y="5486400"/>
            <a:ext cx="381000" cy="457200"/>
          </a:xfrm>
          <a:prstGeom prst="downArrow">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Down Arrow 20"/>
          <p:cNvSpPr/>
          <p:nvPr/>
        </p:nvSpPr>
        <p:spPr>
          <a:xfrm>
            <a:off x="7391400" y="5486400"/>
            <a:ext cx="381000" cy="457200"/>
          </a:xfrm>
          <a:prstGeom prst="downArrow">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p:cNvSpPr/>
          <p:nvPr/>
        </p:nvSpPr>
        <p:spPr>
          <a:xfrm>
            <a:off x="3886200" y="6019800"/>
            <a:ext cx="5029200" cy="685800"/>
          </a:xfrm>
          <a:prstGeom prst="roundRect">
            <a:avLst/>
          </a:prstGeom>
          <a:solidFill>
            <a:srgbClr val="C0504D"/>
          </a:solidFill>
          <a:ln w="76200" cmpd="sng">
            <a:solidFill>
              <a:srgbClr val="FF3333"/>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smtClean="0">
                <a:solidFill>
                  <a:schemeClr val="tx1"/>
                </a:solidFill>
                <a:latin typeface="Optima"/>
                <a:cs typeface="Optima"/>
              </a:rPr>
              <a:t>Implement for 6-10 weeks</a:t>
            </a:r>
          </a:p>
        </p:txBody>
      </p:sp>
    </p:spTree>
    <p:extLst>
      <p:ext uri="{BB962C8B-B14F-4D97-AF65-F5344CB8AC3E}">
        <p14:creationId xmlns:p14="http://schemas.microsoft.com/office/powerpoint/2010/main" val="12370722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22" grpId="0"/>
      <p:bldP spid="23" grpId="0"/>
      <p:bldP spid="27" grpId="0" animBg="1"/>
      <p:bldP spid="13" grpId="0" animBg="1"/>
      <p:bldP spid="14" grpId="0" animBg="1"/>
      <p:bldP spid="15" grpId="0" animBg="1"/>
      <p:bldP spid="17" grpId="0" animBg="1"/>
      <p:bldP spid="18" grpId="0" animBg="1"/>
      <p:bldP spid="19" grpId="0" animBg="1"/>
      <p:bldP spid="20" grpId="0" animBg="1"/>
      <p:bldP spid="21"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 y="51162"/>
            <a:ext cx="8534400" cy="1143000"/>
          </a:xfrm>
        </p:spPr>
        <p:txBody>
          <a:bodyPr>
            <a:normAutofit fontScale="90000"/>
          </a:bodyPr>
          <a:lstStyle/>
          <a:p>
            <a:r>
              <a:rPr lang="en-US" dirty="0" smtClean="0">
                <a:solidFill>
                  <a:schemeClr val="tx1"/>
                </a:solidFill>
              </a:rPr>
              <a:t>Sample Agenda/Guiding Questions Document</a:t>
            </a:r>
            <a:endParaRPr lang="en-US" dirty="0">
              <a:solidFill>
                <a:schemeClr val="tx1"/>
              </a:solidFill>
            </a:endParaRPr>
          </a:p>
        </p:txBody>
      </p:sp>
      <p:pic>
        <p:nvPicPr>
          <p:cNvPr id="2051" name="Picture 3"/>
          <p:cNvPicPr>
            <a:picLocks noGrp="1" noChangeAspect="1" noChangeArrowheads="1"/>
          </p:cNvPicPr>
          <p:nvPr>
            <p:ph sz="half" idx="4294967295"/>
          </p:nvPr>
        </p:nvPicPr>
        <p:blipFill>
          <a:blip r:embed="rId2" cstate="print"/>
          <a:srcRect t="6082" b="6082"/>
          <a:stretch>
            <a:fillRect/>
          </a:stretch>
        </p:blipFill>
        <p:spPr bwMode="auto">
          <a:xfrm>
            <a:off x="4800600" y="1371600"/>
            <a:ext cx="4168775" cy="480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Picture 2"/>
          <p:cNvPicPr>
            <a:picLocks noGrp="1" noChangeAspect="1" noChangeArrowheads="1"/>
          </p:cNvPicPr>
          <p:nvPr>
            <p:ph sz="half" idx="4294967295"/>
          </p:nvPr>
        </p:nvPicPr>
        <p:blipFill>
          <a:blip r:embed="rId3" cstate="print"/>
          <a:srcRect t="7026" b="7026"/>
          <a:stretch>
            <a:fillRect/>
          </a:stretch>
        </p:blipFill>
        <p:spPr bwMode="auto">
          <a:xfrm>
            <a:off x="304800" y="1371600"/>
            <a:ext cx="4267200" cy="47450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0066792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Sample Agenda/Guiding Questions Document</a:t>
            </a:r>
            <a:endParaRPr lang="en-US" dirty="0"/>
          </a:p>
        </p:txBody>
      </p:sp>
      <p:pic>
        <p:nvPicPr>
          <p:cNvPr id="3" name="Picture 2" descr="Screen Shot 2015-09-29 at 9.42.4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447800"/>
            <a:ext cx="4884351" cy="52274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9521661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3826874" y="1308755"/>
            <a:ext cx="1490253" cy="4195287"/>
          </a:xfrm>
          <a:prstGeom prst="rect">
            <a:avLst/>
          </a:prstGeom>
          <a:solidFill>
            <a:srgbClr val="7F7F7F"/>
          </a:solidFill>
          <a:ln w="2857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spcBef>
                <a:spcPts val="600"/>
              </a:spcBef>
            </a:pPr>
            <a:r>
              <a:rPr lang="en-US" b="1" dirty="0">
                <a:solidFill>
                  <a:prstClr val="black"/>
                </a:solidFill>
                <a:latin typeface="Optima"/>
                <a:cs typeface="Optima"/>
              </a:rPr>
              <a:t>Data-Based Decision Making with Decision Rules</a:t>
            </a:r>
          </a:p>
          <a:p>
            <a:pPr algn="ctr" defTabSz="457200"/>
            <a:endParaRPr lang="en-US" b="1" dirty="0">
              <a:solidFill>
                <a:prstClr val="black"/>
              </a:solidFill>
              <a:latin typeface="Optima"/>
              <a:cs typeface="Optima"/>
            </a:endParaRPr>
          </a:p>
          <a:p>
            <a:pPr algn="ctr" defTabSz="457200"/>
            <a:endParaRPr lang="en-US" b="1" dirty="0">
              <a:solidFill>
                <a:prstClr val="black"/>
              </a:solidFill>
              <a:latin typeface="Optima"/>
              <a:cs typeface="Optima"/>
            </a:endParaRPr>
          </a:p>
          <a:p>
            <a:pPr algn="ctr" defTabSz="457200"/>
            <a:endParaRPr lang="en-US" b="1" dirty="0">
              <a:solidFill>
                <a:prstClr val="black"/>
              </a:solidFill>
              <a:latin typeface="Optima"/>
              <a:cs typeface="Optima"/>
            </a:endParaRPr>
          </a:p>
          <a:p>
            <a:pPr algn="ctr" defTabSz="457200"/>
            <a:endParaRPr lang="en-US" b="1" dirty="0">
              <a:solidFill>
                <a:prstClr val="black"/>
              </a:solidFill>
              <a:latin typeface="Optima"/>
              <a:cs typeface="Optima"/>
            </a:endParaRPr>
          </a:p>
        </p:txBody>
      </p:sp>
      <p:sp>
        <p:nvSpPr>
          <p:cNvPr id="22" name="Rectangle 21"/>
          <p:cNvSpPr/>
          <p:nvPr/>
        </p:nvSpPr>
        <p:spPr>
          <a:xfrm>
            <a:off x="6622854" y="1308755"/>
            <a:ext cx="1490253" cy="4185421"/>
          </a:xfrm>
          <a:prstGeom prst="rect">
            <a:avLst/>
          </a:prstGeom>
          <a:solidFill>
            <a:srgbClr val="7F7F7F"/>
          </a:solidFill>
          <a:ln w="2857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srgbClr val="000000"/>
                </a:solidFill>
                <a:latin typeface="Optima"/>
                <a:cs typeface="Optima"/>
              </a:rPr>
              <a:t>Training Coaching</a:t>
            </a:r>
          </a:p>
          <a:p>
            <a:pPr algn="ctr" defTabSz="457200"/>
            <a:r>
              <a:rPr lang="en-US" b="1" dirty="0">
                <a:solidFill>
                  <a:srgbClr val="000000"/>
                </a:solidFill>
                <a:latin typeface="Optima"/>
                <a:cs typeface="Optima"/>
              </a:rPr>
              <a:t>Fidelity</a:t>
            </a:r>
          </a:p>
          <a:p>
            <a:pPr algn="ctr" defTabSz="457200"/>
            <a:endParaRPr lang="en-US" b="1" dirty="0">
              <a:solidFill>
                <a:srgbClr val="000000"/>
              </a:solidFill>
              <a:latin typeface="Optima"/>
              <a:cs typeface="Optima"/>
            </a:endParaRPr>
          </a:p>
          <a:p>
            <a:pPr algn="ctr" defTabSz="457200"/>
            <a:endParaRPr lang="en-US" b="1" dirty="0">
              <a:solidFill>
                <a:srgbClr val="000000"/>
              </a:solidFill>
              <a:latin typeface="Optima"/>
              <a:cs typeface="Optima"/>
            </a:endParaRPr>
          </a:p>
          <a:p>
            <a:pPr algn="ctr" defTabSz="457200"/>
            <a:endParaRPr lang="en-US" b="1" dirty="0">
              <a:solidFill>
                <a:srgbClr val="000000"/>
              </a:solidFill>
              <a:latin typeface="Optima"/>
              <a:cs typeface="Optima"/>
            </a:endParaRPr>
          </a:p>
          <a:p>
            <a:pPr algn="ctr" defTabSz="457200"/>
            <a:endParaRPr lang="en-US" b="1" dirty="0">
              <a:solidFill>
                <a:srgbClr val="000000"/>
              </a:solidFill>
              <a:latin typeface="Optima"/>
              <a:cs typeface="Optima"/>
            </a:endParaRPr>
          </a:p>
          <a:p>
            <a:pPr algn="ctr" defTabSz="457200"/>
            <a:endParaRPr lang="en-US" b="1" dirty="0">
              <a:solidFill>
                <a:srgbClr val="000000"/>
              </a:solidFill>
              <a:latin typeface="Optima"/>
              <a:cs typeface="Optima"/>
            </a:endParaRPr>
          </a:p>
        </p:txBody>
      </p:sp>
      <p:sp>
        <p:nvSpPr>
          <p:cNvPr id="7" name="Rectangle 6"/>
          <p:cNvSpPr/>
          <p:nvPr/>
        </p:nvSpPr>
        <p:spPr>
          <a:xfrm>
            <a:off x="1127409" y="1308756"/>
            <a:ext cx="1490253" cy="4185420"/>
          </a:xfrm>
          <a:prstGeom prst="rect">
            <a:avLst/>
          </a:prstGeom>
          <a:solidFill>
            <a:srgbClr val="7F7F7F"/>
          </a:solidFill>
          <a:ln w="2857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000" b="1" dirty="0">
                <a:solidFill>
                  <a:prstClr val="black"/>
                </a:solidFill>
                <a:latin typeface="Optima"/>
                <a:cs typeface="Optima"/>
              </a:rPr>
              <a:t>Standards of </a:t>
            </a:r>
          </a:p>
          <a:p>
            <a:pPr algn="ctr" defTabSz="457200"/>
            <a:r>
              <a:rPr lang="en-US" sz="2000" b="1" dirty="0">
                <a:solidFill>
                  <a:prstClr val="black"/>
                </a:solidFill>
                <a:latin typeface="Optima"/>
                <a:cs typeface="Optima"/>
              </a:rPr>
              <a:t>Practice</a:t>
            </a:r>
          </a:p>
          <a:p>
            <a:pPr algn="ctr" defTabSz="457200"/>
            <a:endParaRPr lang="en-US" sz="2000" b="1" dirty="0">
              <a:solidFill>
                <a:prstClr val="black"/>
              </a:solidFill>
              <a:latin typeface="Optima"/>
              <a:cs typeface="Optima"/>
            </a:endParaRPr>
          </a:p>
          <a:p>
            <a:pPr algn="ctr" defTabSz="457200"/>
            <a:endParaRPr lang="en-US" sz="2000" b="1" dirty="0">
              <a:solidFill>
                <a:prstClr val="black"/>
              </a:solidFill>
              <a:latin typeface="Optima"/>
              <a:cs typeface="Optima"/>
            </a:endParaRPr>
          </a:p>
          <a:p>
            <a:pPr algn="ctr" defTabSz="457200"/>
            <a:endParaRPr lang="en-US" sz="2000" b="1" dirty="0">
              <a:solidFill>
                <a:prstClr val="black"/>
              </a:solidFill>
              <a:latin typeface="Optima"/>
              <a:cs typeface="Optima"/>
            </a:endParaRPr>
          </a:p>
        </p:txBody>
      </p:sp>
      <p:sp>
        <p:nvSpPr>
          <p:cNvPr id="3" name="Round Same Side Corner Rectangle 2"/>
          <p:cNvSpPr/>
          <p:nvPr/>
        </p:nvSpPr>
        <p:spPr>
          <a:xfrm>
            <a:off x="360415" y="5571923"/>
            <a:ext cx="8423171" cy="1166216"/>
          </a:xfrm>
          <a:prstGeom prst="round2SameRect">
            <a:avLst/>
          </a:prstGeom>
          <a:solidFill>
            <a:srgbClr val="815830"/>
          </a:solidFill>
          <a:ln w="28575"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5400" dirty="0">
                <a:solidFill>
                  <a:prstClr val="black"/>
                </a:solidFill>
                <a:latin typeface="Optima ExtraBlack"/>
                <a:cs typeface="Optima ExtraBlack"/>
              </a:rPr>
              <a:t>Culture</a:t>
            </a:r>
          </a:p>
        </p:txBody>
      </p:sp>
      <p:sp>
        <p:nvSpPr>
          <p:cNvPr id="8" name="Trapezoid 7"/>
          <p:cNvSpPr/>
          <p:nvPr/>
        </p:nvSpPr>
        <p:spPr>
          <a:xfrm>
            <a:off x="490002" y="4392750"/>
            <a:ext cx="2697844" cy="1127341"/>
          </a:xfrm>
          <a:prstGeom prst="trapezoid">
            <a:avLst/>
          </a:prstGeom>
          <a:solidFill>
            <a:srgbClr val="FFFF00"/>
          </a:solidFill>
          <a:ln w="2857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r>
              <a:rPr lang="en-US" sz="3200" dirty="0">
                <a:solidFill>
                  <a:srgbClr val="000000"/>
                </a:solidFill>
                <a:latin typeface="Optima ExtraBlack"/>
                <a:cs typeface="Optima ExtraBlack"/>
              </a:rPr>
              <a:t>Leadership</a:t>
            </a:r>
            <a:endParaRPr lang="en-US" dirty="0">
              <a:solidFill>
                <a:srgbClr val="000000"/>
              </a:solidFill>
              <a:latin typeface="Optima ExtraBlack"/>
              <a:cs typeface="Optima ExtraBlack"/>
            </a:endParaRPr>
          </a:p>
        </p:txBody>
      </p:sp>
      <p:sp>
        <p:nvSpPr>
          <p:cNvPr id="11" name="Trapezoid 10"/>
          <p:cNvSpPr/>
          <p:nvPr/>
        </p:nvSpPr>
        <p:spPr>
          <a:xfrm>
            <a:off x="3223078" y="4392750"/>
            <a:ext cx="2697844" cy="1127342"/>
          </a:xfrm>
          <a:prstGeom prst="trapezoid">
            <a:avLst/>
          </a:prstGeom>
          <a:solidFill>
            <a:srgbClr val="FFFF00"/>
          </a:solidFill>
          <a:ln w="2857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r>
              <a:rPr lang="en-US" sz="2000" dirty="0">
                <a:solidFill>
                  <a:srgbClr val="000000"/>
                </a:solidFill>
                <a:latin typeface="Optima ExtraBlack"/>
                <a:cs typeface="Optima ExtraBlack"/>
              </a:rPr>
              <a:t>Teaming/Data-Based Decision Making</a:t>
            </a:r>
            <a:endParaRPr lang="en-US" sz="1200" dirty="0">
              <a:solidFill>
                <a:srgbClr val="000000"/>
              </a:solidFill>
              <a:latin typeface="Optima ExtraBlack"/>
              <a:cs typeface="Optima ExtraBlack"/>
            </a:endParaRPr>
          </a:p>
        </p:txBody>
      </p:sp>
      <p:sp>
        <p:nvSpPr>
          <p:cNvPr id="12" name="Trapezoid 11"/>
          <p:cNvSpPr/>
          <p:nvPr/>
        </p:nvSpPr>
        <p:spPr>
          <a:xfrm>
            <a:off x="5965333" y="4385982"/>
            <a:ext cx="2697844" cy="1134109"/>
          </a:xfrm>
          <a:prstGeom prst="trapezoid">
            <a:avLst/>
          </a:prstGeom>
          <a:solidFill>
            <a:srgbClr val="FFFF00"/>
          </a:solidFill>
          <a:ln w="2857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91440" rtlCol="0" anchor="ctr"/>
          <a:lstStyle/>
          <a:p>
            <a:pPr algn="ctr" defTabSz="457200"/>
            <a:r>
              <a:rPr lang="en-US" sz="2400" dirty="0">
                <a:solidFill>
                  <a:srgbClr val="000000"/>
                </a:solidFill>
                <a:latin typeface="Optima ExtraBlack"/>
                <a:cs typeface="Optima ExtraBlack"/>
              </a:rPr>
              <a:t>Professional Learning &amp; Support</a:t>
            </a:r>
            <a:endParaRPr lang="en-US" sz="1400" dirty="0">
              <a:solidFill>
                <a:srgbClr val="000000"/>
              </a:solidFill>
              <a:latin typeface="Optima ExtraBlack"/>
              <a:cs typeface="Optima ExtraBlack"/>
            </a:endParaRPr>
          </a:p>
        </p:txBody>
      </p:sp>
      <p:sp>
        <p:nvSpPr>
          <p:cNvPr id="14" name="Isosceles Triangle 13"/>
          <p:cNvSpPr/>
          <p:nvPr/>
        </p:nvSpPr>
        <p:spPr>
          <a:xfrm>
            <a:off x="700446" y="38875"/>
            <a:ext cx="7743108" cy="1269880"/>
          </a:xfrm>
          <a:prstGeom prst="triangle">
            <a:avLst/>
          </a:prstGeom>
          <a:solidFill>
            <a:schemeClr val="bg1">
              <a:lumMod val="50000"/>
            </a:schemeClr>
          </a:solidFill>
          <a:ln w="28575"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40" tIns="91440" rIns="91440" bIns="411480" rtlCol="0" anchor="ctr"/>
          <a:lstStyle/>
          <a:p>
            <a:pPr algn="ctr" defTabSz="457200"/>
            <a:r>
              <a:rPr lang="en-US" sz="2800" dirty="0">
                <a:solidFill>
                  <a:srgbClr val="FFFFFF"/>
                </a:solidFill>
                <a:latin typeface="Optima ExtraBlack"/>
                <a:cs typeface="Optima ExtraBlack"/>
              </a:rPr>
              <a:t>RTI Essential Components</a:t>
            </a:r>
          </a:p>
        </p:txBody>
      </p:sp>
      <p:sp>
        <p:nvSpPr>
          <p:cNvPr id="16" name="Rectangle 15"/>
          <p:cNvSpPr/>
          <p:nvPr/>
        </p:nvSpPr>
        <p:spPr>
          <a:xfrm>
            <a:off x="797299" y="3724448"/>
            <a:ext cx="7549402" cy="631652"/>
          </a:xfrm>
          <a:prstGeom prst="rect">
            <a:avLst/>
          </a:prstGeom>
          <a:solidFill>
            <a:srgbClr val="008000"/>
          </a:solidFill>
          <a:ln w="28575"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3000" dirty="0">
                <a:solidFill>
                  <a:srgbClr val="000000"/>
                </a:solidFill>
                <a:latin typeface="Optima ExtraBlack"/>
                <a:cs typeface="Optima ExtraBlack"/>
              </a:rPr>
              <a:t>Core</a:t>
            </a:r>
          </a:p>
        </p:txBody>
      </p:sp>
      <p:sp>
        <p:nvSpPr>
          <p:cNvPr id="17" name="Rectangle 16"/>
          <p:cNvSpPr/>
          <p:nvPr/>
        </p:nvSpPr>
        <p:spPr>
          <a:xfrm>
            <a:off x="797299" y="3213100"/>
            <a:ext cx="7549402" cy="511348"/>
          </a:xfrm>
          <a:prstGeom prst="rect">
            <a:avLst/>
          </a:prstGeom>
          <a:solidFill>
            <a:srgbClr val="008000"/>
          </a:solidFill>
          <a:ln w="28575"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3000" dirty="0">
                <a:solidFill>
                  <a:srgbClr val="000000"/>
                </a:solidFill>
                <a:latin typeface="Optima ExtraBlack"/>
                <a:cs typeface="Optima ExtraBlack"/>
              </a:rPr>
              <a:t>Screening</a:t>
            </a:r>
          </a:p>
        </p:txBody>
      </p:sp>
      <p:sp>
        <p:nvSpPr>
          <p:cNvPr id="18" name="Rectangle 17"/>
          <p:cNvSpPr/>
          <p:nvPr/>
        </p:nvSpPr>
        <p:spPr>
          <a:xfrm>
            <a:off x="797299" y="2527460"/>
            <a:ext cx="7549402" cy="603701"/>
          </a:xfrm>
          <a:prstGeom prst="rect">
            <a:avLst/>
          </a:prstGeom>
          <a:solidFill>
            <a:srgbClr val="FFFF00"/>
          </a:solidFill>
          <a:ln w="28575"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3000" dirty="0">
                <a:solidFill>
                  <a:srgbClr val="000000"/>
                </a:solidFill>
                <a:latin typeface="Optima ExtraBlack"/>
                <a:cs typeface="Optima ExtraBlack"/>
              </a:rPr>
              <a:t>Interventions</a:t>
            </a:r>
          </a:p>
        </p:txBody>
      </p:sp>
      <p:sp>
        <p:nvSpPr>
          <p:cNvPr id="19" name="Rectangle 18"/>
          <p:cNvSpPr/>
          <p:nvPr/>
        </p:nvSpPr>
        <p:spPr>
          <a:xfrm>
            <a:off x="797299" y="1981200"/>
            <a:ext cx="7549402" cy="533560"/>
          </a:xfrm>
          <a:prstGeom prst="rect">
            <a:avLst/>
          </a:prstGeom>
          <a:solidFill>
            <a:srgbClr val="FFFF00"/>
          </a:solidFill>
          <a:ln w="28575"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3000" dirty="0">
                <a:solidFill>
                  <a:srgbClr val="000000"/>
                </a:solidFill>
                <a:latin typeface="Optima ExtraBlack"/>
                <a:cs typeface="Optima ExtraBlack"/>
              </a:rPr>
              <a:t>Progress Monitoring</a:t>
            </a:r>
          </a:p>
        </p:txBody>
      </p:sp>
      <p:sp>
        <p:nvSpPr>
          <p:cNvPr id="20" name="Rectangle 19"/>
          <p:cNvSpPr/>
          <p:nvPr/>
        </p:nvSpPr>
        <p:spPr>
          <a:xfrm>
            <a:off x="797299" y="1372255"/>
            <a:ext cx="7549402" cy="518318"/>
          </a:xfrm>
          <a:prstGeom prst="rect">
            <a:avLst/>
          </a:prstGeom>
          <a:solidFill>
            <a:srgbClr val="FF0000"/>
          </a:solidFill>
          <a:ln w="28575"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3000" dirty="0">
                <a:solidFill>
                  <a:srgbClr val="000000"/>
                </a:solidFill>
                <a:latin typeface="Optima ExtraBlack"/>
                <a:cs typeface="Optima ExtraBlack"/>
              </a:rPr>
              <a:t>SLD Decision Making</a:t>
            </a:r>
          </a:p>
        </p:txBody>
      </p:sp>
      <p:sp>
        <p:nvSpPr>
          <p:cNvPr id="2" name="Oval 1"/>
          <p:cNvSpPr/>
          <p:nvPr/>
        </p:nvSpPr>
        <p:spPr>
          <a:xfrm>
            <a:off x="3276600" y="4114800"/>
            <a:ext cx="2590800" cy="1905000"/>
          </a:xfrm>
          <a:prstGeom prst="ellipse">
            <a:avLst/>
          </a:prstGeom>
          <a:noFill/>
          <a:ln w="76200" cmpd="sng">
            <a:solidFill>
              <a:srgbClr val="FF33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495877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r>
              <a:rPr lang="en-US" dirty="0" smtClean="0"/>
              <a:t>Locate the two sample agendas/guiding questions documents in your packet. </a:t>
            </a:r>
            <a:r>
              <a:rPr lang="en-US" dirty="0"/>
              <a:t>A</a:t>
            </a:r>
            <a:r>
              <a:rPr lang="en-US" dirty="0" smtClean="0"/>
              <a:t>s a team answer these questions…</a:t>
            </a:r>
          </a:p>
          <a:p>
            <a:pPr lvl="1"/>
            <a:r>
              <a:rPr lang="en-US" dirty="0" smtClean="0"/>
              <a:t>Has your district decided on an </a:t>
            </a:r>
            <a:r>
              <a:rPr lang="en-US" b="1" i="1" dirty="0" err="1" smtClean="0"/>
              <a:t>ORTIi</a:t>
            </a:r>
            <a:r>
              <a:rPr lang="en-US" b="1" i="1" dirty="0" smtClean="0"/>
              <a:t> approved </a:t>
            </a:r>
            <a:r>
              <a:rPr lang="en-US" dirty="0" smtClean="0"/>
              <a:t>agenda?</a:t>
            </a:r>
          </a:p>
          <a:p>
            <a:pPr lvl="2"/>
            <a:r>
              <a:rPr lang="en-US" b="1" i="1" dirty="0" smtClean="0">
                <a:solidFill>
                  <a:srgbClr val="FF0000"/>
                </a:solidFill>
              </a:rPr>
              <a:t>If yes,</a:t>
            </a:r>
          </a:p>
          <a:p>
            <a:pPr lvl="3"/>
            <a:r>
              <a:rPr lang="en-US" b="1" i="1" dirty="0" smtClean="0">
                <a:solidFill>
                  <a:srgbClr val="FF0000"/>
                </a:solidFill>
              </a:rPr>
              <a:t> </a:t>
            </a:r>
            <a:r>
              <a:rPr lang="en-US" sz="2400" b="1" i="1" dirty="0" smtClean="0"/>
              <a:t>has</a:t>
            </a:r>
            <a:r>
              <a:rPr lang="en-US" sz="2400" b="1" i="1" dirty="0" smtClean="0">
                <a:solidFill>
                  <a:srgbClr val="FF0000"/>
                </a:solidFill>
              </a:rPr>
              <a:t> </a:t>
            </a:r>
            <a:r>
              <a:rPr lang="en-US" sz="2400" b="1" i="1" dirty="0" smtClean="0"/>
              <a:t>training occurred</a:t>
            </a:r>
            <a:r>
              <a:rPr lang="en-US" sz="2400" b="1" dirty="0" smtClean="0"/>
              <a:t>? </a:t>
            </a:r>
            <a:r>
              <a:rPr lang="en-US" sz="2400" dirty="0" smtClean="0"/>
              <a:t>Has the agenda been distributed and in use?  Can the agenda be found in district RTI Handbook? Has it been distributed?</a:t>
            </a:r>
          </a:p>
          <a:p>
            <a:pPr lvl="2"/>
            <a:r>
              <a:rPr lang="en-US" b="1" i="1" dirty="0" smtClean="0">
                <a:solidFill>
                  <a:srgbClr val="FF0000"/>
                </a:solidFill>
              </a:rPr>
              <a:t>If no,</a:t>
            </a:r>
          </a:p>
          <a:p>
            <a:pPr lvl="3"/>
            <a:r>
              <a:rPr lang="en-US" sz="2400" dirty="0" smtClean="0"/>
              <a:t>Does one agenda or the other agenda fit your needs? What factors do you need to consider in selecting an agenda?</a:t>
            </a:r>
          </a:p>
          <a:p>
            <a:pPr lvl="3"/>
            <a:r>
              <a:rPr lang="en-US" sz="2400" b="1" i="1" dirty="0" smtClean="0"/>
              <a:t>When will initial training occur</a:t>
            </a:r>
            <a:r>
              <a:rPr lang="en-US" sz="2400" dirty="0" smtClean="0"/>
              <a:t>?  What follow up support will be provided?</a:t>
            </a:r>
          </a:p>
          <a:p>
            <a:pPr marL="457200" lvl="1" indent="0">
              <a:buNone/>
            </a:pPr>
            <a:endParaRPr lang="en-US" sz="2400" dirty="0"/>
          </a:p>
        </p:txBody>
      </p:sp>
      <p:sp>
        <p:nvSpPr>
          <p:cNvPr id="3" name="Title 2"/>
          <p:cNvSpPr>
            <a:spLocks noGrp="1"/>
          </p:cNvSpPr>
          <p:nvPr>
            <p:ph type="title"/>
          </p:nvPr>
        </p:nvSpPr>
        <p:spPr/>
        <p:txBody>
          <a:bodyPr/>
          <a:lstStyle/>
          <a:p>
            <a:r>
              <a:rPr lang="en-US" dirty="0" smtClean="0"/>
              <a:t>Activity</a:t>
            </a:r>
            <a:endParaRPr lang="en-US" dirty="0"/>
          </a:p>
        </p:txBody>
      </p:sp>
    </p:spTree>
    <p:extLst>
      <p:ext uri="{BB962C8B-B14F-4D97-AF65-F5344CB8AC3E}">
        <p14:creationId xmlns:p14="http://schemas.microsoft.com/office/powerpoint/2010/main" val="357160126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marL="0" indent="0">
              <a:buNone/>
            </a:pPr>
            <a:r>
              <a:rPr lang="en-US" sz="3000" i="1" dirty="0" smtClean="0"/>
              <a:t>…</a:t>
            </a:r>
            <a:r>
              <a:rPr lang="en-US" sz="3000" dirty="0" smtClean="0"/>
              <a:t>help us decide </a:t>
            </a:r>
            <a:r>
              <a:rPr lang="en-US" sz="3000" b="1" i="1" u="sng" dirty="0" smtClean="0">
                <a:solidFill>
                  <a:srgbClr val="008000"/>
                </a:solidFill>
              </a:rPr>
              <a:t>if what WE are doing is working</a:t>
            </a:r>
          </a:p>
          <a:p>
            <a:pPr lvl="1"/>
            <a:r>
              <a:rPr lang="en-US" sz="2400" i="1" dirty="0" smtClean="0">
                <a:solidFill>
                  <a:srgbClr val="000000"/>
                </a:solidFill>
              </a:rPr>
              <a:t>Using your progress monitoring data</a:t>
            </a:r>
          </a:p>
          <a:p>
            <a:pPr lvl="1"/>
            <a:endParaRPr lang="en-US" sz="2400" i="1" dirty="0" smtClean="0">
              <a:solidFill>
                <a:srgbClr val="000000"/>
              </a:solidFill>
            </a:endParaRPr>
          </a:p>
          <a:p>
            <a:pPr marL="0" indent="0">
              <a:buNone/>
            </a:pPr>
            <a:r>
              <a:rPr lang="en-US" sz="3000" dirty="0" smtClean="0"/>
              <a:t>…</a:t>
            </a:r>
            <a:r>
              <a:rPr lang="en-US" sz="3000" b="1" i="1" u="sng" dirty="0" smtClean="0">
                <a:solidFill>
                  <a:srgbClr val="008000"/>
                </a:solidFill>
              </a:rPr>
              <a:t>create consistency</a:t>
            </a:r>
            <a:r>
              <a:rPr lang="en-US" sz="3000" dirty="0" smtClean="0"/>
              <a:t> across grade levels and schools</a:t>
            </a:r>
          </a:p>
          <a:p>
            <a:pPr marL="0" indent="0">
              <a:buNone/>
            </a:pPr>
            <a:endParaRPr lang="en-US" sz="3000" dirty="0" smtClean="0"/>
          </a:p>
          <a:p>
            <a:pPr marL="0" indent="0">
              <a:buNone/>
            </a:pPr>
            <a:r>
              <a:rPr lang="en-US" sz="3000" dirty="0" smtClean="0"/>
              <a:t>…</a:t>
            </a:r>
            <a:r>
              <a:rPr lang="en-US" sz="3000" b="1" i="1" u="sng" dirty="0" smtClean="0">
                <a:solidFill>
                  <a:srgbClr val="008000"/>
                </a:solidFill>
              </a:rPr>
              <a:t>determine how to intensify</a:t>
            </a:r>
            <a:r>
              <a:rPr lang="en-US" sz="3000" b="1" dirty="0" smtClean="0">
                <a:solidFill>
                  <a:srgbClr val="FF0000"/>
                </a:solidFill>
              </a:rPr>
              <a:t> </a:t>
            </a:r>
            <a:r>
              <a:rPr lang="en-US" sz="3000" dirty="0" smtClean="0"/>
              <a:t>interventions</a:t>
            </a:r>
          </a:p>
          <a:p>
            <a:pPr marL="0" indent="0">
              <a:buNone/>
            </a:pPr>
            <a:endParaRPr lang="en-US" sz="3000" dirty="0" smtClean="0"/>
          </a:p>
          <a:p>
            <a:pPr marL="0" indent="0">
              <a:buNone/>
            </a:pPr>
            <a:r>
              <a:rPr lang="en-US" sz="3000" dirty="0" smtClean="0"/>
              <a:t>…</a:t>
            </a:r>
            <a:r>
              <a:rPr lang="en-US" sz="3000" b="1" i="1" u="sng" dirty="0">
                <a:solidFill>
                  <a:srgbClr val="008000"/>
                </a:solidFill>
              </a:rPr>
              <a:t>s</a:t>
            </a:r>
            <a:r>
              <a:rPr lang="en-US" sz="3000" b="1" i="1" u="sng" dirty="0" smtClean="0">
                <a:solidFill>
                  <a:srgbClr val="008000"/>
                </a:solidFill>
              </a:rPr>
              <a:t>tandardize the process</a:t>
            </a:r>
            <a:r>
              <a:rPr lang="en-US" sz="3000" dirty="0" smtClean="0"/>
              <a:t> for eligibility decision making</a:t>
            </a:r>
          </a:p>
        </p:txBody>
      </p:sp>
      <p:sp>
        <p:nvSpPr>
          <p:cNvPr id="2" name="Title 1"/>
          <p:cNvSpPr>
            <a:spLocks noGrp="1"/>
          </p:cNvSpPr>
          <p:nvPr>
            <p:ph type="title"/>
          </p:nvPr>
        </p:nvSpPr>
        <p:spPr/>
        <p:txBody>
          <a:bodyPr/>
          <a:lstStyle/>
          <a:p>
            <a:r>
              <a:rPr lang="en-US" dirty="0" smtClean="0"/>
              <a:t>Data-Based Decision Rules…</a:t>
            </a:r>
            <a:endParaRPr lang="en-US" dirty="0"/>
          </a:p>
        </p:txBody>
      </p:sp>
    </p:spTree>
    <p:extLst>
      <p:ext uri="{BB962C8B-B14F-4D97-AF65-F5344CB8AC3E}">
        <p14:creationId xmlns:p14="http://schemas.microsoft.com/office/powerpoint/2010/main" val="14063928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left)">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wipe(left)">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wipe(left)">
                                      <p:cBhvr>
                                        <p:cTn id="2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TIR = Thinking Is Required</a:t>
            </a:r>
          </a:p>
          <a:p>
            <a:r>
              <a:rPr lang="en-US" dirty="0" smtClean="0"/>
              <a:t>Decision rules should trigger us to </a:t>
            </a:r>
            <a:r>
              <a:rPr lang="en-US" b="1" dirty="0" smtClean="0"/>
              <a:t>stop and think</a:t>
            </a:r>
            <a:r>
              <a:rPr lang="en-US" dirty="0" smtClean="0"/>
              <a:t>.</a:t>
            </a:r>
          </a:p>
          <a:p>
            <a:r>
              <a:rPr lang="en-US" dirty="0" smtClean="0"/>
              <a:t>Decision rules won’t make the decision for you, but they will tell you </a:t>
            </a:r>
            <a:r>
              <a:rPr lang="en-US" b="1" i="1" u="sng" dirty="0" smtClean="0">
                <a:solidFill>
                  <a:srgbClr val="FF0000"/>
                </a:solidFill>
              </a:rPr>
              <a:t>when</a:t>
            </a:r>
            <a:r>
              <a:rPr lang="en-US" dirty="0" smtClean="0"/>
              <a:t> you need to make a decision.</a:t>
            </a:r>
          </a:p>
          <a:p>
            <a:endParaRPr lang="en-US" dirty="0"/>
          </a:p>
          <a:p>
            <a:endParaRPr lang="en-US" dirty="0" smtClean="0"/>
          </a:p>
        </p:txBody>
      </p:sp>
      <p:sp>
        <p:nvSpPr>
          <p:cNvPr id="2" name="Title 1"/>
          <p:cNvSpPr>
            <a:spLocks noGrp="1"/>
          </p:cNvSpPr>
          <p:nvPr>
            <p:ph type="title"/>
          </p:nvPr>
        </p:nvSpPr>
        <p:spPr/>
        <p:txBody>
          <a:bodyPr/>
          <a:lstStyle/>
          <a:p>
            <a:r>
              <a:rPr lang="en-US" dirty="0" smtClean="0"/>
              <a:t>RTI = TIR</a:t>
            </a:r>
            <a:endParaRPr lang="en-US" dirty="0"/>
          </a:p>
        </p:txBody>
      </p:sp>
      <p:pic>
        <p:nvPicPr>
          <p:cNvPr id="5" name="Picture 4" descr="brain_scratching_head_hg_clr.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0" y="4114800"/>
            <a:ext cx="2603500" cy="2603500"/>
          </a:xfrm>
          <a:prstGeom prst="rect">
            <a:avLst/>
          </a:prstGeom>
        </p:spPr>
      </p:pic>
    </p:spTree>
    <p:extLst>
      <p:ext uri="{BB962C8B-B14F-4D97-AF65-F5344CB8AC3E}">
        <p14:creationId xmlns:p14="http://schemas.microsoft.com/office/powerpoint/2010/main" val="32421067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Thinking is Required</a:t>
            </a:r>
            <a:endParaRPr lang="en-US" dirty="0"/>
          </a:p>
        </p:txBody>
      </p:sp>
      <p:sp>
        <p:nvSpPr>
          <p:cNvPr id="2" name="TextBox 1"/>
          <p:cNvSpPr txBox="1"/>
          <p:nvPr/>
        </p:nvSpPr>
        <p:spPr>
          <a:xfrm>
            <a:off x="1802932" y="2273587"/>
            <a:ext cx="726468" cy="369332"/>
          </a:xfrm>
          <a:prstGeom prst="rect">
            <a:avLst/>
          </a:prstGeom>
          <a:noFill/>
        </p:spPr>
        <p:txBody>
          <a:bodyPr wrap="none" rtlCol="0">
            <a:spAutoFit/>
          </a:bodyPr>
          <a:lstStyle/>
          <a:p>
            <a:r>
              <a:rPr lang="en-US" dirty="0" smtClean="0"/>
              <a:t>Video</a:t>
            </a:r>
            <a:endParaRPr lang="en-US" dirty="0"/>
          </a:p>
        </p:txBody>
      </p:sp>
    </p:spTree>
    <p:extLst>
      <p:ext uri="{BB962C8B-B14F-4D97-AF65-F5344CB8AC3E}">
        <p14:creationId xmlns:p14="http://schemas.microsoft.com/office/powerpoint/2010/main" val="320272395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447800"/>
            <a:ext cx="8305800" cy="4575629"/>
          </a:xfrm>
        </p:spPr>
        <p:txBody>
          <a:bodyPr/>
          <a:lstStyle/>
          <a:p>
            <a:r>
              <a:rPr lang="en-US" dirty="0" smtClean="0"/>
              <a:t>When to </a:t>
            </a:r>
            <a:r>
              <a:rPr lang="en-US" i="1" dirty="0" smtClean="0"/>
              <a:t>modify</a:t>
            </a:r>
            <a:r>
              <a:rPr lang="en-US" dirty="0" smtClean="0"/>
              <a:t> interventions for the </a:t>
            </a:r>
            <a:r>
              <a:rPr lang="en-US" i="1" dirty="0" smtClean="0"/>
              <a:t>group</a:t>
            </a:r>
            <a:r>
              <a:rPr lang="en-US" dirty="0" smtClean="0"/>
              <a:t> versus the individual student</a:t>
            </a:r>
          </a:p>
          <a:p>
            <a:r>
              <a:rPr lang="en-US" dirty="0" smtClean="0"/>
              <a:t>When to </a:t>
            </a:r>
            <a:r>
              <a:rPr lang="en-US" i="1" dirty="0" smtClean="0"/>
              <a:t>exit</a:t>
            </a:r>
            <a:r>
              <a:rPr lang="en-US" dirty="0" smtClean="0"/>
              <a:t> </a:t>
            </a:r>
            <a:r>
              <a:rPr lang="en-US" i="1" dirty="0" smtClean="0"/>
              <a:t>individual</a:t>
            </a:r>
            <a:r>
              <a:rPr lang="en-US" dirty="0" smtClean="0"/>
              <a:t> students from intervention</a:t>
            </a:r>
          </a:p>
          <a:p>
            <a:r>
              <a:rPr lang="en-US" dirty="0" smtClean="0"/>
              <a:t>When to </a:t>
            </a:r>
            <a:r>
              <a:rPr lang="en-US" i="1" dirty="0" smtClean="0"/>
              <a:t>modify</a:t>
            </a:r>
            <a:r>
              <a:rPr lang="en-US" dirty="0" smtClean="0"/>
              <a:t> interventions for an </a:t>
            </a:r>
            <a:r>
              <a:rPr lang="en-US" i="1" dirty="0" smtClean="0"/>
              <a:t>individual</a:t>
            </a:r>
            <a:r>
              <a:rPr lang="en-US" dirty="0" smtClean="0"/>
              <a:t> student</a:t>
            </a:r>
          </a:p>
          <a:p>
            <a:r>
              <a:rPr lang="en-US" dirty="0" smtClean="0"/>
              <a:t>When to </a:t>
            </a:r>
            <a:r>
              <a:rPr lang="en-US" i="1" dirty="0" smtClean="0"/>
              <a:t>intensify</a:t>
            </a:r>
            <a:r>
              <a:rPr lang="en-US" dirty="0" smtClean="0"/>
              <a:t> interventions for </a:t>
            </a:r>
            <a:r>
              <a:rPr lang="en-US" i="1" dirty="0" smtClean="0"/>
              <a:t>individual</a:t>
            </a:r>
            <a:r>
              <a:rPr lang="en-US" dirty="0" smtClean="0"/>
              <a:t> students</a:t>
            </a:r>
            <a:endParaRPr lang="en-US" dirty="0"/>
          </a:p>
        </p:txBody>
      </p:sp>
      <p:sp>
        <p:nvSpPr>
          <p:cNvPr id="3" name="Title 2"/>
          <p:cNvSpPr>
            <a:spLocks noGrp="1"/>
          </p:cNvSpPr>
          <p:nvPr>
            <p:ph type="title"/>
          </p:nvPr>
        </p:nvSpPr>
        <p:spPr>
          <a:xfrm>
            <a:off x="228600" y="180132"/>
            <a:ext cx="8686800" cy="981011"/>
          </a:xfrm>
        </p:spPr>
        <p:txBody>
          <a:bodyPr>
            <a:noAutofit/>
          </a:bodyPr>
          <a:lstStyle/>
          <a:p>
            <a:pPr algn="l"/>
            <a:r>
              <a:rPr lang="en-US" sz="3600" dirty="0" smtClean="0"/>
              <a:t>Decisions Rules for Group Intervention Review Meetings</a:t>
            </a:r>
            <a:endParaRPr lang="en-US" sz="3600" dirty="0"/>
          </a:p>
        </p:txBody>
      </p:sp>
    </p:spTree>
    <p:extLst>
      <p:ext uri="{BB962C8B-B14F-4D97-AF65-F5344CB8AC3E}">
        <p14:creationId xmlns:p14="http://schemas.microsoft.com/office/powerpoint/2010/main" val="38682190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Sample Decision Rules</a:t>
            </a:r>
            <a:endParaRPr lang="en-US" dirty="0"/>
          </a:p>
        </p:txBody>
      </p:sp>
      <p:pic>
        <p:nvPicPr>
          <p:cNvPr id="5" name="Picture 4" descr="Screen Shot 2016-02-02 at 3.36.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1524" y="1295400"/>
            <a:ext cx="6555021" cy="541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4191000" y="2895600"/>
            <a:ext cx="3505200" cy="1752600"/>
          </a:xfrm>
          <a:prstGeom prst="rect">
            <a:avLst/>
          </a:prstGeom>
          <a:solidFill>
            <a:srgbClr val="FF0000">
              <a:alpha val="54000"/>
            </a:srgb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4191000" y="4648200"/>
            <a:ext cx="3505200" cy="609600"/>
          </a:xfrm>
          <a:prstGeom prst="rect">
            <a:avLst/>
          </a:prstGeom>
          <a:solidFill>
            <a:srgbClr val="FFFF00">
              <a:alpha val="38000"/>
            </a:srgbClr>
          </a:solidFill>
          <a:ln w="76200" cmpd="sng">
            <a:solidFill>
              <a:srgbClr val="33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67197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How will you explain to your staff the importance of having decision rules </a:t>
            </a:r>
            <a:r>
              <a:rPr lang="en-US" b="1" i="1" u="sng" dirty="0" smtClean="0">
                <a:solidFill>
                  <a:srgbClr val="008000"/>
                </a:solidFill>
              </a:rPr>
              <a:t>AND</a:t>
            </a:r>
            <a:r>
              <a:rPr lang="en-US" dirty="0" smtClean="0"/>
              <a:t> following them when making decisions?</a:t>
            </a:r>
            <a:endParaRPr lang="en-US" dirty="0"/>
          </a:p>
        </p:txBody>
      </p:sp>
      <p:sp>
        <p:nvSpPr>
          <p:cNvPr id="2" name="Title 1"/>
          <p:cNvSpPr>
            <a:spLocks noGrp="1"/>
          </p:cNvSpPr>
          <p:nvPr>
            <p:ph type="title"/>
          </p:nvPr>
        </p:nvSpPr>
        <p:spPr/>
        <p:txBody>
          <a:bodyPr/>
          <a:lstStyle/>
          <a:p>
            <a:r>
              <a:rPr lang="en-US" dirty="0" smtClean="0"/>
              <a:t>Team Time</a:t>
            </a:r>
            <a:endParaRPr lang="en-US" dirty="0"/>
          </a:p>
        </p:txBody>
      </p:sp>
      <p:pic>
        <p:nvPicPr>
          <p:cNvPr id="4" name="Picture 3" descr="img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4200" y="228600"/>
            <a:ext cx="1905000" cy="9905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9044737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371600"/>
            <a:ext cx="8458200" cy="4499429"/>
          </a:xfrm>
        </p:spPr>
        <p:txBody>
          <a:bodyPr>
            <a:normAutofit fontScale="92500" lnSpcReduction="10000"/>
          </a:bodyPr>
          <a:lstStyle/>
          <a:p>
            <a:pPr marL="0" indent="0">
              <a:buNone/>
            </a:pPr>
            <a:r>
              <a:rPr lang="en-US" dirty="0" smtClean="0"/>
              <a:t>“Begin assessing the instructional program prior to assessing the child.” </a:t>
            </a:r>
            <a:r>
              <a:rPr lang="en-US" dirty="0" err="1" smtClean="0"/>
              <a:t>Spinelli</a:t>
            </a:r>
            <a:r>
              <a:rPr lang="en-US" dirty="0" smtClean="0"/>
              <a:t> 2008</a:t>
            </a:r>
          </a:p>
          <a:p>
            <a:r>
              <a:rPr lang="en-US" dirty="0"/>
              <a:t>Include classroom </a:t>
            </a:r>
            <a:r>
              <a:rPr lang="en-US" dirty="0" smtClean="0"/>
              <a:t>teachers</a:t>
            </a:r>
          </a:p>
          <a:p>
            <a:r>
              <a:rPr lang="en-US" dirty="0" smtClean="0"/>
              <a:t>Support with data management</a:t>
            </a:r>
          </a:p>
          <a:p>
            <a:r>
              <a:rPr lang="en-US" dirty="0" smtClean="0"/>
              <a:t>Support interpreting data</a:t>
            </a:r>
          </a:p>
          <a:p>
            <a:r>
              <a:rPr lang="en-US" dirty="0" smtClean="0"/>
              <a:t>Model instructional practices</a:t>
            </a:r>
          </a:p>
          <a:p>
            <a:r>
              <a:rPr lang="en-US" dirty="0" smtClean="0"/>
              <a:t>Create resources for sharing tier 2-3 interventions across schools</a:t>
            </a:r>
          </a:p>
          <a:p>
            <a:r>
              <a:rPr lang="en-US" dirty="0"/>
              <a:t>Ensure parents are valued as partners</a:t>
            </a:r>
          </a:p>
          <a:p>
            <a:endParaRPr lang="en-US" dirty="0" smtClean="0"/>
          </a:p>
          <a:p>
            <a:endParaRPr lang="en-US" dirty="0" smtClean="0"/>
          </a:p>
          <a:p>
            <a:endParaRPr lang="en-US" dirty="0"/>
          </a:p>
        </p:txBody>
      </p:sp>
      <p:sp>
        <p:nvSpPr>
          <p:cNvPr id="3" name="Title 2"/>
          <p:cNvSpPr>
            <a:spLocks noGrp="1"/>
          </p:cNvSpPr>
          <p:nvPr>
            <p:ph type="title"/>
          </p:nvPr>
        </p:nvSpPr>
        <p:spPr>
          <a:xfrm>
            <a:off x="228600" y="180132"/>
            <a:ext cx="8686800" cy="981011"/>
          </a:xfrm>
        </p:spPr>
        <p:txBody>
          <a:bodyPr>
            <a:normAutofit fontScale="90000"/>
          </a:bodyPr>
          <a:lstStyle/>
          <a:p>
            <a:pPr algn="l"/>
            <a:r>
              <a:rPr lang="en-US" sz="3600" dirty="0" smtClean="0"/>
              <a:t>EL Considerations: Principal’s can support effective Decision making  Processes for ELs</a:t>
            </a:r>
            <a:endParaRPr lang="en-US" sz="3600" dirty="0"/>
          </a:p>
        </p:txBody>
      </p:sp>
      <p:sp>
        <p:nvSpPr>
          <p:cNvPr id="4" name="TextBox 3"/>
          <p:cNvSpPr txBox="1"/>
          <p:nvPr/>
        </p:nvSpPr>
        <p:spPr>
          <a:xfrm>
            <a:off x="5638800" y="5638800"/>
            <a:ext cx="3503306" cy="1077218"/>
          </a:xfrm>
          <a:prstGeom prst="rect">
            <a:avLst/>
          </a:prstGeom>
          <a:noFill/>
        </p:spPr>
        <p:txBody>
          <a:bodyPr wrap="square" rtlCol="0">
            <a:spAutoFit/>
          </a:bodyPr>
          <a:lstStyle/>
          <a:p>
            <a:r>
              <a:rPr lang="en-US" sz="1600" dirty="0" smtClean="0">
                <a:latin typeface="Optima"/>
                <a:cs typeface="Optima"/>
              </a:rPr>
              <a:t>English Language Learners:</a:t>
            </a:r>
          </a:p>
          <a:p>
            <a:r>
              <a:rPr lang="en-US" sz="1600" dirty="0" smtClean="0">
                <a:latin typeface="Optima"/>
                <a:cs typeface="Optima"/>
              </a:rPr>
              <a:t>Differentiating Between Language Acquisition and Learning Disabilities 2014</a:t>
            </a:r>
            <a:endParaRPr lang="en-US" sz="1600" dirty="0">
              <a:latin typeface="Optima"/>
              <a:cs typeface="Optima"/>
            </a:endParaRPr>
          </a:p>
        </p:txBody>
      </p:sp>
    </p:spTree>
    <p:extLst>
      <p:ext uri="{BB962C8B-B14F-4D97-AF65-F5344CB8AC3E}">
        <p14:creationId xmlns:p14="http://schemas.microsoft.com/office/powerpoint/2010/main" val="370895785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Language (native)</a:t>
            </a:r>
          </a:p>
          <a:p>
            <a:r>
              <a:rPr lang="en-US" dirty="0" smtClean="0"/>
              <a:t>Level of native language proficiency</a:t>
            </a:r>
          </a:p>
          <a:p>
            <a:r>
              <a:rPr lang="en-US" dirty="0" smtClean="0"/>
              <a:t>Level of English language proficiency</a:t>
            </a:r>
          </a:p>
          <a:p>
            <a:r>
              <a:rPr lang="en-US" dirty="0" smtClean="0"/>
              <a:t>Length of time in school</a:t>
            </a:r>
          </a:p>
          <a:p>
            <a:r>
              <a:rPr lang="en-US" dirty="0" smtClean="0"/>
              <a:t>Length of time in country</a:t>
            </a:r>
            <a:endParaRPr lang="en-US" dirty="0"/>
          </a:p>
        </p:txBody>
      </p:sp>
      <p:sp>
        <p:nvSpPr>
          <p:cNvPr id="3" name="Title 2"/>
          <p:cNvSpPr>
            <a:spLocks noGrp="1"/>
          </p:cNvSpPr>
          <p:nvPr>
            <p:ph type="title"/>
          </p:nvPr>
        </p:nvSpPr>
        <p:spPr>
          <a:xfrm>
            <a:off x="304800" y="180132"/>
            <a:ext cx="8382000" cy="981011"/>
          </a:xfrm>
        </p:spPr>
        <p:txBody>
          <a:bodyPr>
            <a:normAutofit fontScale="90000"/>
          </a:bodyPr>
          <a:lstStyle/>
          <a:p>
            <a:r>
              <a:rPr lang="en-US" dirty="0" smtClean="0"/>
              <a:t>Compare EL students to a peer group based on the 5 L’s</a:t>
            </a:r>
            <a:endParaRPr lang="en-US" dirty="0"/>
          </a:p>
        </p:txBody>
      </p:sp>
      <p:sp>
        <p:nvSpPr>
          <p:cNvPr id="4" name="Rectangle 3"/>
          <p:cNvSpPr/>
          <p:nvPr/>
        </p:nvSpPr>
        <p:spPr>
          <a:xfrm>
            <a:off x="609600" y="4876800"/>
            <a:ext cx="7772400" cy="646331"/>
          </a:xfrm>
          <a:prstGeom prst="rect">
            <a:avLst/>
          </a:prstGeom>
        </p:spPr>
        <p:txBody>
          <a:bodyPr wrap="square">
            <a:spAutoFit/>
          </a:bodyPr>
          <a:lstStyle/>
          <a:p>
            <a:pPr algn="ctr"/>
            <a:r>
              <a:rPr lang="en-US" sz="3600" i="1" dirty="0">
                <a:solidFill>
                  <a:srgbClr val="FF3333"/>
                </a:solidFill>
                <a:latin typeface="Optima" charset="0"/>
                <a:ea typeface="Optima" charset="0"/>
                <a:cs typeface="Optima" charset="0"/>
              </a:rPr>
              <a:t>Not all </a:t>
            </a:r>
            <a:r>
              <a:rPr lang="en-US" sz="3600" i="1" dirty="0" smtClean="0">
                <a:solidFill>
                  <a:srgbClr val="FF3333"/>
                </a:solidFill>
                <a:latin typeface="Optima" charset="0"/>
                <a:ea typeface="Optima" charset="0"/>
                <a:cs typeface="Optima" charset="0"/>
              </a:rPr>
              <a:t>EL </a:t>
            </a:r>
            <a:r>
              <a:rPr lang="en-US" sz="3600" i="1" dirty="0">
                <a:solidFill>
                  <a:srgbClr val="FF3333"/>
                </a:solidFill>
                <a:latin typeface="Optima" charset="0"/>
                <a:ea typeface="Optima" charset="0"/>
                <a:cs typeface="Optima" charset="0"/>
              </a:rPr>
              <a:t>students are the same!</a:t>
            </a:r>
          </a:p>
        </p:txBody>
      </p:sp>
    </p:spTree>
    <p:extLst>
      <p:ext uri="{BB962C8B-B14F-4D97-AF65-F5344CB8AC3E}">
        <p14:creationId xmlns:p14="http://schemas.microsoft.com/office/powerpoint/2010/main" val="131941858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EL Protocol</a:t>
            </a:r>
            <a:endParaRPr lang="en-US" dirty="0"/>
          </a:p>
        </p:txBody>
      </p:sp>
      <p:pic>
        <p:nvPicPr>
          <p:cNvPr id="4" name="Picture 3" descr="Screen Shot 2016-02-02 at 2.31.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484501"/>
            <a:ext cx="6840830" cy="44590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Screen Shot 2016-02-05 at 8.56.1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447800"/>
            <a:ext cx="6934200" cy="457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36929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078288400"/>
              </p:ext>
            </p:extLst>
          </p:nvPr>
        </p:nvGraphicFramePr>
        <p:xfrm>
          <a:off x="1676400" y="1447800"/>
          <a:ext cx="7086601" cy="5225903"/>
        </p:xfrm>
        <a:graphic>
          <a:graphicData uri="http://schemas.openxmlformats.org/drawingml/2006/table">
            <a:tbl>
              <a:tblPr firstRow="1" bandRow="1">
                <a:tableStyleId>{5C22544A-7EE6-4342-B048-85BDC9FD1C3A}</a:tableStyleId>
              </a:tblPr>
              <a:tblGrid>
                <a:gridCol w="1717464"/>
                <a:gridCol w="2577503"/>
                <a:gridCol w="1395817"/>
                <a:gridCol w="1395817"/>
              </a:tblGrid>
              <a:tr h="397497">
                <a:tc>
                  <a:txBody>
                    <a:bodyPr/>
                    <a:lstStyle/>
                    <a:p>
                      <a:r>
                        <a:rPr lang="en-US" dirty="0" smtClean="0">
                          <a:solidFill>
                            <a:srgbClr val="000000"/>
                          </a:solidFill>
                        </a:rPr>
                        <a:t>Meetings</a:t>
                      </a:r>
                      <a:endParaRPr lang="en-US" dirty="0">
                        <a:solidFill>
                          <a:srgbClr val="000000"/>
                        </a:solidFill>
                      </a:endParaRPr>
                    </a:p>
                  </a:txBody>
                  <a:tcPr marL="101704" marR="10170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rgbClr val="000000"/>
                          </a:solidFill>
                        </a:rPr>
                        <a:t>Purpose</a:t>
                      </a:r>
                      <a:endParaRPr lang="en-US" dirty="0">
                        <a:solidFill>
                          <a:srgbClr val="000000"/>
                        </a:solidFill>
                      </a:endParaRPr>
                    </a:p>
                  </a:txBody>
                  <a:tcPr marL="101704" marR="10170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rgbClr val="000000"/>
                          </a:solidFill>
                        </a:rPr>
                        <a:t>Students</a:t>
                      </a:r>
                      <a:endParaRPr lang="en-US" dirty="0">
                        <a:solidFill>
                          <a:srgbClr val="000000"/>
                        </a:solidFill>
                      </a:endParaRPr>
                    </a:p>
                  </a:txBody>
                  <a:tcPr marL="101704" marR="10170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rgbClr val="000000"/>
                          </a:solidFill>
                        </a:rPr>
                        <a:t>Data</a:t>
                      </a:r>
                      <a:endParaRPr lang="en-US" dirty="0">
                        <a:solidFill>
                          <a:srgbClr val="000000"/>
                        </a:solidFill>
                      </a:endParaRPr>
                    </a:p>
                  </a:txBody>
                  <a:tcPr marL="101704" marR="10170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33493">
                <a:tc>
                  <a:txBody>
                    <a:bodyPr/>
                    <a:lstStyle/>
                    <a:p>
                      <a:r>
                        <a:rPr lang="en-US" dirty="0" smtClean="0"/>
                        <a:t>100% Meetings</a:t>
                      </a:r>
                      <a:endParaRPr lang="en-US" dirty="0"/>
                    </a:p>
                  </a:txBody>
                  <a:tcPr marL="101704" marR="10170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39933"/>
                    </a:solidFill>
                  </a:tcPr>
                </a:tc>
                <a:tc>
                  <a:txBody>
                    <a:bodyPr/>
                    <a:lstStyle/>
                    <a:p>
                      <a:r>
                        <a:rPr lang="en-US" dirty="0" smtClean="0"/>
                        <a:t>Review effectiveness of tiered systems</a:t>
                      </a:r>
                      <a:r>
                        <a:rPr lang="en-US" baseline="0" dirty="0" smtClean="0"/>
                        <a:t> of support and make adjustments</a:t>
                      </a:r>
                    </a:p>
                    <a:p>
                      <a:r>
                        <a:rPr lang="en-US" baseline="0" dirty="0" smtClean="0"/>
                        <a:t>Fall/Winter/Spring</a:t>
                      </a:r>
                      <a:endParaRPr lang="en-US" dirty="0"/>
                    </a:p>
                  </a:txBody>
                  <a:tcPr marL="101704" marR="10170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39933"/>
                    </a:solidFill>
                  </a:tcPr>
                </a:tc>
                <a:tc>
                  <a:txBody>
                    <a:bodyPr/>
                    <a:lstStyle/>
                    <a:p>
                      <a:r>
                        <a:rPr lang="en-US" dirty="0" smtClean="0"/>
                        <a:t>ALL</a:t>
                      </a:r>
                      <a:endParaRPr lang="en-US" dirty="0"/>
                    </a:p>
                  </a:txBody>
                  <a:tcPr marL="101704" marR="10170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39933"/>
                    </a:solidFill>
                  </a:tcPr>
                </a:tc>
                <a:tc>
                  <a:txBody>
                    <a:bodyPr/>
                    <a:lstStyle/>
                    <a:p>
                      <a:r>
                        <a:rPr lang="en-US" dirty="0" smtClean="0"/>
                        <a:t>Screening</a:t>
                      </a:r>
                      <a:r>
                        <a:rPr lang="en-US" baseline="0" dirty="0" smtClean="0"/>
                        <a:t> (CBM), Attendance, ODRs, SBAC</a:t>
                      </a:r>
                      <a:endParaRPr lang="en-US" dirty="0"/>
                    </a:p>
                  </a:txBody>
                  <a:tcPr marL="101704" marR="10170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39933"/>
                    </a:solidFill>
                  </a:tcPr>
                </a:tc>
              </a:tr>
              <a:tr h="1271991">
                <a:tc>
                  <a:txBody>
                    <a:bodyPr/>
                    <a:lstStyle/>
                    <a:p>
                      <a:r>
                        <a:rPr lang="en-US" dirty="0" smtClean="0"/>
                        <a:t>Intervention</a:t>
                      </a:r>
                      <a:r>
                        <a:rPr lang="en-US" baseline="0" dirty="0" smtClean="0"/>
                        <a:t> Placement</a:t>
                      </a:r>
                      <a:endParaRPr lang="en-US" dirty="0"/>
                    </a:p>
                  </a:txBody>
                  <a:tcPr marL="101704" marR="10170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39933"/>
                    </a:solidFill>
                  </a:tcPr>
                </a:tc>
                <a:tc>
                  <a:txBody>
                    <a:bodyPr/>
                    <a:lstStyle/>
                    <a:p>
                      <a:r>
                        <a:rPr lang="en-US" dirty="0" smtClean="0"/>
                        <a:t>Place</a:t>
                      </a:r>
                      <a:r>
                        <a:rPr lang="en-US" baseline="0" dirty="0" smtClean="0"/>
                        <a:t> students in interventions matched to area of need and intensity</a:t>
                      </a:r>
                      <a:endParaRPr lang="en-US" dirty="0"/>
                    </a:p>
                  </a:txBody>
                  <a:tcPr marL="101704" marR="10170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39933"/>
                    </a:solidFill>
                  </a:tcPr>
                </a:tc>
                <a:tc>
                  <a:txBody>
                    <a:bodyPr/>
                    <a:lstStyle/>
                    <a:p>
                      <a:r>
                        <a:rPr lang="en-US" dirty="0" smtClean="0"/>
                        <a:t>20%</a:t>
                      </a:r>
                      <a:endParaRPr lang="en-US" dirty="0"/>
                    </a:p>
                  </a:txBody>
                  <a:tcPr marL="101704" marR="10170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39933"/>
                    </a:solidFill>
                  </a:tcPr>
                </a:tc>
                <a:tc>
                  <a:txBody>
                    <a:bodyPr/>
                    <a:lstStyle/>
                    <a:p>
                      <a:r>
                        <a:rPr lang="en-US" dirty="0" smtClean="0"/>
                        <a:t>Progress Monitoring Data,</a:t>
                      </a:r>
                      <a:r>
                        <a:rPr lang="en-US" baseline="0" dirty="0" smtClean="0"/>
                        <a:t> Placement tests</a:t>
                      </a:r>
                      <a:endParaRPr lang="en-US" dirty="0"/>
                    </a:p>
                  </a:txBody>
                  <a:tcPr marL="101704" marR="10170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39933"/>
                    </a:solidFill>
                  </a:tcPr>
                </a:tc>
              </a:tr>
              <a:tr h="1033493">
                <a:tc>
                  <a:txBody>
                    <a:bodyPr/>
                    <a:lstStyle/>
                    <a:p>
                      <a:r>
                        <a:rPr lang="en-US" dirty="0" smtClean="0"/>
                        <a:t>Group</a:t>
                      </a:r>
                      <a:r>
                        <a:rPr lang="en-US" baseline="0" dirty="0" smtClean="0"/>
                        <a:t> Intervention Review Meetings</a:t>
                      </a:r>
                      <a:endParaRPr lang="en-US" dirty="0"/>
                    </a:p>
                  </a:txBody>
                  <a:tcPr marL="101704" marR="10170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6600"/>
                    </a:solidFill>
                  </a:tcPr>
                </a:tc>
                <a:tc>
                  <a:txBody>
                    <a:bodyPr/>
                    <a:lstStyle/>
                    <a:p>
                      <a:r>
                        <a:rPr lang="en-US" dirty="0" smtClean="0"/>
                        <a:t>To make</a:t>
                      </a:r>
                      <a:r>
                        <a:rPr lang="en-US" baseline="0" dirty="0" smtClean="0"/>
                        <a:t> changes for students in interventions</a:t>
                      </a:r>
                      <a:endParaRPr lang="en-US" dirty="0"/>
                    </a:p>
                  </a:txBody>
                  <a:tcPr marL="101704" marR="10170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6600"/>
                    </a:solidFill>
                  </a:tcPr>
                </a:tc>
                <a:tc>
                  <a:txBody>
                    <a:bodyPr/>
                    <a:lstStyle/>
                    <a:p>
                      <a:r>
                        <a:rPr lang="en-US" dirty="0" smtClean="0"/>
                        <a:t>Some students</a:t>
                      </a:r>
                      <a:endParaRPr lang="en-US" dirty="0"/>
                    </a:p>
                  </a:txBody>
                  <a:tcPr marL="101704" marR="10170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6600"/>
                    </a:solidFill>
                  </a:tcPr>
                </a:tc>
                <a:tc>
                  <a:txBody>
                    <a:bodyPr/>
                    <a:lstStyle/>
                    <a:p>
                      <a:r>
                        <a:rPr lang="en-US" dirty="0" smtClean="0"/>
                        <a:t>Progress monitoring (CBM)</a:t>
                      </a:r>
                      <a:endParaRPr lang="en-US" dirty="0"/>
                    </a:p>
                  </a:txBody>
                  <a:tcPr marL="101704" marR="10170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6600"/>
                    </a:solidFill>
                  </a:tcPr>
                </a:tc>
              </a:tr>
              <a:tr h="987927">
                <a:tc>
                  <a:txBody>
                    <a:bodyPr/>
                    <a:lstStyle/>
                    <a:p>
                      <a:r>
                        <a:rPr lang="en-US" dirty="0" smtClean="0"/>
                        <a:t>Individual</a:t>
                      </a:r>
                      <a:r>
                        <a:rPr lang="en-US" baseline="0" dirty="0" smtClean="0"/>
                        <a:t> Problem Solving Meetings</a:t>
                      </a:r>
                      <a:endParaRPr lang="en-US" dirty="0"/>
                    </a:p>
                  </a:txBody>
                  <a:tcPr marL="101704" marR="10170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solidFill>
                  </a:tcPr>
                </a:tc>
                <a:tc>
                  <a:txBody>
                    <a:bodyPr/>
                    <a:lstStyle/>
                    <a:p>
                      <a:r>
                        <a:rPr lang="en-US" dirty="0" smtClean="0"/>
                        <a:t>To</a:t>
                      </a:r>
                      <a:r>
                        <a:rPr lang="en-US" baseline="0" dirty="0" smtClean="0"/>
                        <a:t> further intensify interventions for those in need</a:t>
                      </a:r>
                      <a:endParaRPr lang="en-US" dirty="0"/>
                    </a:p>
                  </a:txBody>
                  <a:tcPr marL="101704" marR="10170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solidFill>
                  </a:tcPr>
                </a:tc>
                <a:tc>
                  <a:txBody>
                    <a:bodyPr/>
                    <a:lstStyle/>
                    <a:p>
                      <a:r>
                        <a:rPr lang="en-US" dirty="0" smtClean="0"/>
                        <a:t>Few Students</a:t>
                      </a:r>
                      <a:endParaRPr lang="en-US" dirty="0"/>
                    </a:p>
                  </a:txBody>
                  <a:tcPr marL="101704" marR="10170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solidFill>
                  </a:tcPr>
                </a:tc>
                <a:tc>
                  <a:txBody>
                    <a:bodyPr/>
                    <a:lstStyle/>
                    <a:p>
                      <a:r>
                        <a:rPr lang="en-US" dirty="0" smtClean="0"/>
                        <a:t>Progress</a:t>
                      </a:r>
                      <a:r>
                        <a:rPr lang="en-US" baseline="0" dirty="0" smtClean="0"/>
                        <a:t> Monitoring (CBM)</a:t>
                      </a:r>
                      <a:endParaRPr lang="en-US" dirty="0"/>
                    </a:p>
                  </a:txBody>
                  <a:tcPr marL="101704" marR="10170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solidFill>
                  </a:tcPr>
                </a:tc>
              </a:tr>
            </a:tbl>
          </a:graphicData>
        </a:graphic>
      </p:graphicFrame>
      <p:sp>
        <p:nvSpPr>
          <p:cNvPr id="3" name="Title 2"/>
          <p:cNvSpPr>
            <a:spLocks noGrp="1"/>
          </p:cNvSpPr>
          <p:nvPr>
            <p:ph type="title"/>
          </p:nvPr>
        </p:nvSpPr>
        <p:spPr/>
        <p:txBody>
          <a:bodyPr/>
          <a:lstStyle/>
          <a:p>
            <a:r>
              <a:rPr lang="en-US" dirty="0" smtClean="0"/>
              <a:t>RTI Team Structures</a:t>
            </a:r>
            <a:endParaRPr lang="en-US" dirty="0"/>
          </a:p>
        </p:txBody>
      </p:sp>
      <p:sp>
        <p:nvSpPr>
          <p:cNvPr id="2" name="Rectangle 1"/>
          <p:cNvSpPr/>
          <p:nvPr/>
        </p:nvSpPr>
        <p:spPr>
          <a:xfrm>
            <a:off x="1676400" y="2971800"/>
            <a:ext cx="7086600" cy="2667000"/>
          </a:xfrm>
          <a:prstGeom prst="rect">
            <a:avLst/>
          </a:prstGeom>
          <a:solidFill>
            <a:srgbClr val="FFFF00">
              <a:alpha val="0"/>
            </a:srgb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Left Brace 4"/>
          <p:cNvSpPr/>
          <p:nvPr/>
        </p:nvSpPr>
        <p:spPr>
          <a:xfrm>
            <a:off x="1066800" y="2971800"/>
            <a:ext cx="609600" cy="2590800"/>
          </a:xfrm>
          <a:prstGeom prst="leftBrac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0" y="3886200"/>
            <a:ext cx="1143000" cy="1077218"/>
          </a:xfrm>
          <a:prstGeom prst="rect">
            <a:avLst/>
          </a:prstGeom>
          <a:noFill/>
        </p:spPr>
        <p:txBody>
          <a:bodyPr wrap="square" rtlCol="0">
            <a:spAutoFit/>
          </a:bodyPr>
          <a:lstStyle/>
          <a:p>
            <a:r>
              <a:rPr lang="en-US" sz="3600" dirty="0" smtClean="0">
                <a:latin typeface="Optima"/>
                <a:cs typeface="Optima"/>
              </a:rPr>
              <a:t>20%</a:t>
            </a:r>
          </a:p>
          <a:p>
            <a:pPr algn="ctr"/>
            <a:r>
              <a:rPr lang="en-US" sz="1400" dirty="0" smtClean="0">
                <a:latin typeface="Optima"/>
                <a:cs typeface="Optima"/>
              </a:rPr>
              <a:t>Todays focus</a:t>
            </a:r>
            <a:endParaRPr lang="en-US" sz="1400" dirty="0">
              <a:latin typeface="Optima"/>
              <a:cs typeface="Optima"/>
            </a:endParaRPr>
          </a:p>
        </p:txBody>
      </p:sp>
    </p:spTree>
    <p:extLst>
      <p:ext uri="{BB962C8B-B14F-4D97-AF65-F5344CB8AC3E}">
        <p14:creationId xmlns:p14="http://schemas.microsoft.com/office/powerpoint/2010/main" val="33124896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180132"/>
            <a:ext cx="8458200" cy="981011"/>
          </a:xfrm>
        </p:spPr>
        <p:txBody>
          <a:bodyPr>
            <a:normAutofit fontScale="90000"/>
          </a:bodyPr>
          <a:lstStyle/>
          <a:p>
            <a:pPr algn="l"/>
            <a:r>
              <a:rPr lang="en-US" sz="4000" dirty="0" smtClean="0"/>
              <a:t>Logistics: Communication, </a:t>
            </a:r>
            <a:r>
              <a:rPr lang="en-US" sz="4000" dirty="0" smtClean="0">
                <a:solidFill>
                  <a:schemeClr val="tx1"/>
                </a:solidFill>
              </a:rPr>
              <a:t>Tracking Forms are Critical</a:t>
            </a:r>
            <a:endParaRPr lang="en-US" sz="4000" dirty="0">
              <a:solidFill>
                <a:schemeClr val="tx1"/>
              </a:solidFill>
            </a:endParaRPr>
          </a:p>
        </p:txBody>
      </p:sp>
      <p:sp>
        <p:nvSpPr>
          <p:cNvPr id="2" name="TextBox 1"/>
          <p:cNvSpPr txBox="1"/>
          <p:nvPr/>
        </p:nvSpPr>
        <p:spPr>
          <a:xfrm>
            <a:off x="815239" y="407678"/>
            <a:ext cx="184666" cy="369332"/>
          </a:xfrm>
          <a:prstGeom prst="rect">
            <a:avLst/>
          </a:prstGeom>
          <a:noFill/>
        </p:spPr>
        <p:txBody>
          <a:bodyPr wrap="none" rtlCol="0">
            <a:spAutoFit/>
          </a:bodyPr>
          <a:lstStyle/>
          <a:p>
            <a:endParaRPr lang="en-US" dirty="0"/>
          </a:p>
        </p:txBody>
      </p:sp>
      <p:sp>
        <p:nvSpPr>
          <p:cNvPr id="3" name="TextBox 2"/>
          <p:cNvSpPr txBox="1"/>
          <p:nvPr/>
        </p:nvSpPr>
        <p:spPr>
          <a:xfrm>
            <a:off x="235165" y="203839"/>
            <a:ext cx="184666" cy="369332"/>
          </a:xfrm>
          <a:prstGeom prst="rect">
            <a:avLst/>
          </a:prstGeom>
          <a:noFill/>
        </p:spPr>
        <p:txBody>
          <a:bodyPr wrap="none" rtlCol="0">
            <a:spAutoFit/>
          </a:bodyPr>
          <a:lstStyle/>
          <a:p>
            <a:endParaRPr lang="en-US" dirty="0"/>
          </a:p>
        </p:txBody>
      </p:sp>
      <p:sp>
        <p:nvSpPr>
          <p:cNvPr id="4" name="TextBox 3"/>
          <p:cNvSpPr txBox="1"/>
          <p:nvPr/>
        </p:nvSpPr>
        <p:spPr>
          <a:xfrm>
            <a:off x="94066" y="109759"/>
            <a:ext cx="184666" cy="369332"/>
          </a:xfrm>
          <a:prstGeom prst="rect">
            <a:avLst/>
          </a:prstGeom>
          <a:noFill/>
        </p:spPr>
        <p:txBody>
          <a:bodyPr wrap="none" rtlCol="0">
            <a:spAutoFit/>
          </a:bodyPr>
          <a:lstStyle/>
          <a:p>
            <a:endParaRPr lang="en-US" dirty="0"/>
          </a:p>
        </p:txBody>
      </p:sp>
      <p:pic>
        <p:nvPicPr>
          <p:cNvPr id="8" name="Picture 2"/>
          <p:cNvPicPr>
            <a:picLocks noGrp="1" noChangeAspect="1" noChangeArrowheads="1"/>
          </p:cNvPicPr>
          <p:nvPr>
            <p:ph idx="4294967295"/>
          </p:nvPr>
        </p:nvPicPr>
        <p:blipFill rotWithShape="1">
          <a:blip r:embed="rId3" cstate="print"/>
          <a:srcRect l="27022" t="15803" r="25039" b="6141"/>
          <a:stretch/>
        </p:blipFill>
        <p:spPr bwMode="auto">
          <a:xfrm>
            <a:off x="3810000" y="1295400"/>
            <a:ext cx="4521200" cy="533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152400" y="1447800"/>
            <a:ext cx="3581400" cy="4585871"/>
          </a:xfrm>
          <a:prstGeom prst="rect">
            <a:avLst/>
          </a:prstGeom>
          <a:noFill/>
        </p:spPr>
        <p:txBody>
          <a:bodyPr wrap="square" rtlCol="0">
            <a:spAutoFit/>
          </a:bodyPr>
          <a:lstStyle/>
          <a:p>
            <a:pPr marL="457200" indent="-457200">
              <a:buFont typeface="Arial"/>
              <a:buChar char="•"/>
            </a:pPr>
            <a:r>
              <a:rPr lang="en-US" sz="3200" dirty="0" smtClean="0">
                <a:solidFill>
                  <a:srgbClr val="FF3333"/>
                </a:solidFill>
                <a:latin typeface="Optima"/>
                <a:cs typeface="Optima"/>
              </a:rPr>
              <a:t>Who will complete the forms, where will the forms be kept?</a:t>
            </a:r>
          </a:p>
          <a:p>
            <a:pPr marL="457200" indent="-457200">
              <a:buFont typeface="Arial"/>
              <a:buChar char="•"/>
            </a:pPr>
            <a:r>
              <a:rPr lang="en-US" sz="3200" dirty="0" smtClean="0">
                <a:solidFill>
                  <a:srgbClr val="FF3333"/>
                </a:solidFill>
                <a:latin typeface="Optima"/>
                <a:cs typeface="Optima"/>
              </a:rPr>
              <a:t>What is the communication plan?</a:t>
            </a:r>
          </a:p>
          <a:p>
            <a:endParaRPr lang="en-US" dirty="0" smtClean="0"/>
          </a:p>
          <a:p>
            <a:endParaRPr lang="en-US" dirty="0"/>
          </a:p>
        </p:txBody>
      </p:sp>
    </p:spTree>
    <p:extLst>
      <p:ext uri="{BB962C8B-B14F-4D97-AF65-F5344CB8AC3E}">
        <p14:creationId xmlns:p14="http://schemas.microsoft.com/office/powerpoint/2010/main" val="242799604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l"/>
            <a:r>
              <a:rPr lang="en-US" sz="4000" dirty="0"/>
              <a:t>Logistics: </a:t>
            </a:r>
            <a:r>
              <a:rPr lang="en-US" sz="4000" dirty="0" smtClean="0">
                <a:solidFill>
                  <a:srgbClr val="000000"/>
                </a:solidFill>
              </a:rPr>
              <a:t>Notifying Parents</a:t>
            </a:r>
            <a:endParaRPr lang="en-US" sz="4000" dirty="0">
              <a:solidFill>
                <a:srgbClr val="000000"/>
              </a:solidFill>
            </a:endParaRPr>
          </a:p>
        </p:txBody>
      </p:sp>
      <p:pic>
        <p:nvPicPr>
          <p:cNvPr id="7" name="Picture 2"/>
          <p:cNvPicPr>
            <a:picLocks noGrp="1" noChangeAspect="1" noChangeArrowheads="1"/>
          </p:cNvPicPr>
          <p:nvPr>
            <p:ph idx="4294967295"/>
          </p:nvPr>
        </p:nvPicPr>
        <p:blipFill rotWithShape="1">
          <a:blip r:embed="rId2" cstate="print"/>
          <a:srcRect l="-464" r="-198"/>
          <a:stretch/>
        </p:blipFill>
        <p:spPr bwMode="auto">
          <a:xfrm>
            <a:off x="2133600" y="1447800"/>
            <a:ext cx="4343400" cy="5181600"/>
          </a:xfrm>
          <a:prstGeom prst="rect">
            <a:avLst/>
          </a:prstGeom>
          <a:noFill/>
          <a:ln w="28575" cmpd="sng">
            <a:solidFill>
              <a:srgbClr val="000000"/>
            </a:solidFill>
            <a:miter lim="800000"/>
            <a:headEnd/>
            <a:tailEnd/>
          </a:ln>
        </p:spPr>
      </p:pic>
    </p:spTree>
    <p:extLst>
      <p:ext uri="{BB962C8B-B14F-4D97-AF65-F5344CB8AC3E}">
        <p14:creationId xmlns:p14="http://schemas.microsoft.com/office/powerpoint/2010/main" val="355978130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Logistics: </a:t>
            </a:r>
            <a:r>
              <a:rPr lang="en-US" dirty="0" smtClean="0">
                <a:solidFill>
                  <a:srgbClr val="000000"/>
                </a:solidFill>
              </a:rPr>
              <a:t>Tracking Attendance</a:t>
            </a:r>
            <a:endParaRPr lang="en-US" dirty="0">
              <a:solidFill>
                <a:srgbClr val="000000"/>
              </a:solidFill>
            </a:endParaRPr>
          </a:p>
        </p:txBody>
      </p:sp>
      <p:pic>
        <p:nvPicPr>
          <p:cNvPr id="5" name="Picture 2"/>
          <p:cNvPicPr>
            <a:picLocks noGrp="1" noChangeAspect="1" noChangeArrowheads="1"/>
          </p:cNvPicPr>
          <p:nvPr>
            <p:ph idx="4294967295"/>
          </p:nvPr>
        </p:nvPicPr>
        <p:blipFill rotWithShape="1">
          <a:blip r:embed="rId2" cstate="print"/>
          <a:srcRect l="25026" t="9291" r="22765" b="13783"/>
          <a:stretch/>
        </p:blipFill>
        <p:spPr bwMode="auto">
          <a:xfrm>
            <a:off x="2590800" y="1371600"/>
            <a:ext cx="4124325" cy="5257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0269541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marL="0" indent="0">
              <a:buNone/>
            </a:pPr>
            <a:r>
              <a:rPr lang="en-US" dirty="0" smtClean="0"/>
              <a:t>“Overemphasis of intervention selection and </a:t>
            </a:r>
            <a:r>
              <a:rPr lang="en-US" dirty="0" smtClean="0">
                <a:solidFill>
                  <a:srgbClr val="FF0000"/>
                </a:solidFill>
              </a:rPr>
              <a:t>under emphasis of intervention management </a:t>
            </a:r>
            <a:r>
              <a:rPr lang="en-US" dirty="0" smtClean="0"/>
              <a:t>is probably the </a:t>
            </a:r>
            <a:r>
              <a:rPr lang="en-US" dirty="0" smtClean="0">
                <a:solidFill>
                  <a:srgbClr val="FF0000"/>
                </a:solidFill>
              </a:rPr>
              <a:t>most common error</a:t>
            </a:r>
            <a:r>
              <a:rPr lang="en-US" dirty="0" smtClean="0"/>
              <a:t> we in RTI that we see.</a:t>
            </a:r>
          </a:p>
          <a:p>
            <a:pPr marL="0" indent="0">
              <a:buNone/>
            </a:pPr>
            <a:r>
              <a:rPr lang="en-US" dirty="0" smtClean="0"/>
              <a:t>Again, we remind that </a:t>
            </a:r>
            <a:r>
              <a:rPr lang="en-US" b="1" i="1" dirty="0" smtClean="0">
                <a:solidFill>
                  <a:srgbClr val="FF0000"/>
                </a:solidFill>
              </a:rPr>
              <a:t>intervention failure should be an exceedingly rare event</a:t>
            </a:r>
            <a:r>
              <a:rPr lang="en-US" dirty="0" smtClean="0"/>
              <a:t>.  Where it is not a rare event implementation errors are at work.”  </a:t>
            </a:r>
            <a:r>
              <a:rPr lang="en-US" sz="1600" dirty="0" err="1" smtClean="0"/>
              <a:t>VanderHeyden</a:t>
            </a:r>
            <a:r>
              <a:rPr lang="en-US" sz="1600" dirty="0" smtClean="0"/>
              <a:t> and Tilly III 2010</a:t>
            </a:r>
            <a:endParaRPr lang="en-US" sz="1600" dirty="0"/>
          </a:p>
        </p:txBody>
      </p:sp>
      <p:sp>
        <p:nvSpPr>
          <p:cNvPr id="2" name="Title 1"/>
          <p:cNvSpPr>
            <a:spLocks noGrp="1"/>
          </p:cNvSpPr>
          <p:nvPr>
            <p:ph type="title"/>
          </p:nvPr>
        </p:nvSpPr>
        <p:spPr>
          <a:xfrm>
            <a:off x="228600" y="180132"/>
            <a:ext cx="8458200" cy="981011"/>
          </a:xfrm>
        </p:spPr>
        <p:txBody>
          <a:bodyPr>
            <a:normAutofit fontScale="90000"/>
          </a:bodyPr>
          <a:lstStyle/>
          <a:p>
            <a:r>
              <a:rPr lang="en-US" dirty="0" smtClean="0">
                <a:solidFill>
                  <a:srgbClr val="FF3333"/>
                </a:solidFill>
              </a:rPr>
              <a:t>“</a:t>
            </a:r>
            <a:r>
              <a:rPr lang="en-US" i="1" dirty="0" smtClean="0">
                <a:solidFill>
                  <a:srgbClr val="FF0000"/>
                </a:solidFill>
              </a:rPr>
              <a:t>intervention </a:t>
            </a:r>
            <a:r>
              <a:rPr lang="en-US" i="1" dirty="0">
                <a:solidFill>
                  <a:srgbClr val="FF0000"/>
                </a:solidFill>
              </a:rPr>
              <a:t>failure should be an exceedingly rare </a:t>
            </a:r>
            <a:r>
              <a:rPr lang="en-US" i="1" dirty="0" smtClean="0">
                <a:solidFill>
                  <a:srgbClr val="FF0000"/>
                </a:solidFill>
              </a:rPr>
              <a:t>event…”</a:t>
            </a:r>
            <a:endParaRPr lang="en-US" dirty="0"/>
          </a:p>
        </p:txBody>
      </p:sp>
    </p:spTree>
    <p:extLst>
      <p:ext uri="{BB962C8B-B14F-4D97-AF65-F5344CB8AC3E}">
        <p14:creationId xmlns:p14="http://schemas.microsoft.com/office/powerpoint/2010/main" val="676086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3-03 at 11.32.19 AM.png"/>
          <p:cNvPicPr>
            <a:picLocks noGrp="1" noChangeAspect="1"/>
          </p:cNvPicPr>
          <p:nvPr>
            <p:ph idx="1"/>
          </p:nvPr>
        </p:nvPicPr>
        <p:blipFill>
          <a:blip r:embed="rId2">
            <a:extLst>
              <a:ext uri="{28A0092B-C50C-407E-A947-70E740481C1C}">
                <a14:useLocalDpi xmlns:a14="http://schemas.microsoft.com/office/drawing/2010/main" val="0"/>
              </a:ext>
            </a:extLst>
          </a:blip>
          <a:srcRect t="13417" b="13417"/>
          <a:stretch>
            <a:fillRect/>
          </a:stretch>
        </p:blipFill>
        <p:spPr>
          <a:xfrm>
            <a:off x="1" y="0"/>
            <a:ext cx="9144000" cy="6854516"/>
          </a:xfrm>
        </p:spPr>
      </p:pic>
    </p:spTree>
    <p:extLst>
      <p:ext uri="{BB962C8B-B14F-4D97-AF65-F5344CB8AC3E}">
        <p14:creationId xmlns:p14="http://schemas.microsoft.com/office/powerpoint/2010/main" val="12945456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50800"/>
            <a:ext cx="9144000" cy="482600"/>
          </a:xfrm>
        </p:spPr>
        <p:txBody>
          <a:bodyPr>
            <a:normAutofit fontScale="90000"/>
          </a:bodyPr>
          <a:lstStyle/>
          <a:p>
            <a:r>
              <a:rPr lang="en-US" dirty="0" smtClean="0"/>
              <a:t>Group Intervention </a:t>
            </a:r>
            <a:r>
              <a:rPr lang="en-US" i="1" u="sng" dirty="0" smtClean="0"/>
              <a:t>Review</a:t>
            </a:r>
            <a:r>
              <a:rPr lang="en-US" dirty="0" smtClean="0"/>
              <a:t> process</a:t>
            </a:r>
            <a:endParaRPr lang="en-US" dirty="0"/>
          </a:p>
        </p:txBody>
      </p:sp>
      <p:sp>
        <p:nvSpPr>
          <p:cNvPr id="7" name="TextBox 6"/>
          <p:cNvSpPr txBox="1"/>
          <p:nvPr/>
        </p:nvSpPr>
        <p:spPr>
          <a:xfrm>
            <a:off x="0" y="914400"/>
            <a:ext cx="4267200" cy="830997"/>
          </a:xfrm>
          <a:prstGeom prst="rect">
            <a:avLst/>
          </a:prstGeom>
          <a:noFill/>
        </p:spPr>
        <p:txBody>
          <a:bodyPr wrap="square" rtlCol="0">
            <a:spAutoFit/>
          </a:bodyPr>
          <a:lstStyle/>
          <a:p>
            <a:r>
              <a:rPr lang="en-US" sz="2400" b="1" dirty="0" smtClean="0">
                <a:latin typeface="Optima"/>
                <a:cs typeface="Optima"/>
              </a:rPr>
              <a:t>1. Problem Identification</a:t>
            </a:r>
          </a:p>
          <a:p>
            <a:r>
              <a:rPr lang="en-US" sz="2400" i="1" dirty="0" smtClean="0">
                <a:latin typeface="Optima"/>
                <a:cs typeface="Optima"/>
              </a:rPr>
              <a:t>What’s the problem</a:t>
            </a:r>
          </a:p>
        </p:txBody>
      </p:sp>
      <p:sp>
        <p:nvSpPr>
          <p:cNvPr id="9" name="Rounded Rectangle 8"/>
          <p:cNvSpPr/>
          <p:nvPr/>
        </p:nvSpPr>
        <p:spPr>
          <a:xfrm>
            <a:off x="3810000" y="710688"/>
            <a:ext cx="5181600" cy="1066800"/>
          </a:xfrm>
          <a:prstGeom prst="roundRect">
            <a:avLst/>
          </a:prstGeom>
          <a:solidFill>
            <a:srgbClr val="C0504D"/>
          </a:solidFill>
          <a:ln w="57150" cmpd="sng">
            <a:solidFill>
              <a:srgbClr val="404040"/>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i="1" u="sng" dirty="0" smtClean="0">
                <a:solidFill>
                  <a:schemeClr val="tx1"/>
                </a:solidFill>
                <a:latin typeface="Optima"/>
                <a:cs typeface="Optima"/>
              </a:rPr>
              <a:t>Use Decision Rules</a:t>
            </a:r>
          </a:p>
          <a:p>
            <a:pPr algn="ctr"/>
            <a:r>
              <a:rPr lang="en-US" sz="2400" b="1" dirty="0" smtClean="0">
                <a:solidFill>
                  <a:schemeClr val="tx1"/>
                </a:solidFill>
                <a:latin typeface="Optima"/>
                <a:cs typeface="Optima"/>
              </a:rPr>
              <a:t>Group</a:t>
            </a:r>
            <a:r>
              <a:rPr lang="en-US" sz="2400" dirty="0" smtClean="0">
                <a:solidFill>
                  <a:schemeClr val="tx1"/>
                </a:solidFill>
                <a:latin typeface="Optima"/>
                <a:cs typeface="Optima"/>
              </a:rPr>
              <a:t> or </a:t>
            </a:r>
            <a:r>
              <a:rPr lang="en-US" sz="2400" b="1" dirty="0">
                <a:solidFill>
                  <a:schemeClr val="tx1"/>
                </a:solidFill>
                <a:latin typeface="Optima"/>
                <a:cs typeface="Optima"/>
              </a:rPr>
              <a:t>I</a:t>
            </a:r>
            <a:r>
              <a:rPr lang="en-US" sz="2400" b="1" dirty="0" smtClean="0">
                <a:solidFill>
                  <a:schemeClr val="tx1"/>
                </a:solidFill>
                <a:latin typeface="Optima"/>
                <a:cs typeface="Optima"/>
              </a:rPr>
              <a:t>ndividual</a:t>
            </a:r>
            <a:r>
              <a:rPr lang="en-US" sz="2400" dirty="0" smtClean="0">
                <a:solidFill>
                  <a:schemeClr val="tx1"/>
                </a:solidFill>
                <a:latin typeface="Optima"/>
                <a:cs typeface="Optima"/>
              </a:rPr>
              <a:t> problem?</a:t>
            </a:r>
          </a:p>
        </p:txBody>
      </p:sp>
      <p:sp>
        <p:nvSpPr>
          <p:cNvPr id="16" name="Down Arrow 15"/>
          <p:cNvSpPr/>
          <p:nvPr/>
        </p:nvSpPr>
        <p:spPr>
          <a:xfrm>
            <a:off x="4876800" y="2209800"/>
            <a:ext cx="381000" cy="457200"/>
          </a:xfrm>
          <a:prstGeom prst="downArrow">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4495800" y="1828800"/>
            <a:ext cx="1143000" cy="400110"/>
          </a:xfrm>
          <a:prstGeom prst="rect">
            <a:avLst/>
          </a:prstGeom>
          <a:noFill/>
        </p:spPr>
        <p:txBody>
          <a:bodyPr wrap="square" rtlCol="0">
            <a:spAutoFit/>
          </a:bodyPr>
          <a:lstStyle/>
          <a:p>
            <a:r>
              <a:rPr lang="en-US" sz="2000" b="1" dirty="0" smtClean="0">
                <a:latin typeface="Optima"/>
                <a:cs typeface="Optima"/>
              </a:rPr>
              <a:t>GROUP</a:t>
            </a:r>
            <a:endParaRPr lang="en-US" sz="1600" b="1" dirty="0">
              <a:latin typeface="Optima"/>
              <a:cs typeface="Optima"/>
            </a:endParaRPr>
          </a:p>
        </p:txBody>
      </p:sp>
      <p:sp>
        <p:nvSpPr>
          <p:cNvPr id="23" name="TextBox 22"/>
          <p:cNvSpPr txBox="1"/>
          <p:nvPr/>
        </p:nvSpPr>
        <p:spPr>
          <a:xfrm>
            <a:off x="6781800" y="1828800"/>
            <a:ext cx="1828800" cy="400110"/>
          </a:xfrm>
          <a:prstGeom prst="rect">
            <a:avLst/>
          </a:prstGeom>
          <a:noFill/>
        </p:spPr>
        <p:txBody>
          <a:bodyPr wrap="square" rtlCol="0">
            <a:spAutoFit/>
          </a:bodyPr>
          <a:lstStyle/>
          <a:p>
            <a:r>
              <a:rPr lang="en-US" sz="2000" b="1" dirty="0" smtClean="0">
                <a:latin typeface="Optima"/>
                <a:cs typeface="Optima"/>
              </a:rPr>
              <a:t>INDIVIDUAL</a:t>
            </a:r>
            <a:endParaRPr lang="en-US" sz="2000" b="1" dirty="0">
              <a:latin typeface="Optima"/>
              <a:cs typeface="Optima"/>
            </a:endParaRPr>
          </a:p>
        </p:txBody>
      </p:sp>
      <p:sp>
        <p:nvSpPr>
          <p:cNvPr id="24" name="TextBox 23"/>
          <p:cNvSpPr txBox="1"/>
          <p:nvPr/>
        </p:nvSpPr>
        <p:spPr>
          <a:xfrm>
            <a:off x="0" y="2286000"/>
            <a:ext cx="4032668" cy="1200328"/>
          </a:xfrm>
          <a:prstGeom prst="rect">
            <a:avLst/>
          </a:prstGeom>
          <a:noFill/>
        </p:spPr>
        <p:txBody>
          <a:bodyPr wrap="square" rtlCol="0">
            <a:spAutoFit/>
          </a:bodyPr>
          <a:lstStyle/>
          <a:p>
            <a:r>
              <a:rPr lang="en-US" sz="2400" b="1" dirty="0" smtClean="0">
                <a:latin typeface="Optima"/>
                <a:cs typeface="Optima"/>
              </a:rPr>
              <a:t>2. Problem Analysis</a:t>
            </a:r>
          </a:p>
          <a:p>
            <a:r>
              <a:rPr lang="en-US" sz="2400" i="1" dirty="0" smtClean="0">
                <a:latin typeface="Optima"/>
                <a:cs typeface="Optima"/>
              </a:rPr>
              <a:t>Why is the problem occurring?</a:t>
            </a:r>
          </a:p>
        </p:txBody>
      </p:sp>
      <p:sp>
        <p:nvSpPr>
          <p:cNvPr id="25" name="TextBox 24"/>
          <p:cNvSpPr txBox="1"/>
          <p:nvPr/>
        </p:nvSpPr>
        <p:spPr>
          <a:xfrm>
            <a:off x="0" y="3962400"/>
            <a:ext cx="3505200" cy="1200328"/>
          </a:xfrm>
          <a:prstGeom prst="rect">
            <a:avLst/>
          </a:prstGeom>
          <a:noFill/>
        </p:spPr>
        <p:txBody>
          <a:bodyPr wrap="square" rtlCol="0">
            <a:spAutoFit/>
          </a:bodyPr>
          <a:lstStyle/>
          <a:p>
            <a:r>
              <a:rPr lang="en-US" sz="2400" b="1" dirty="0" smtClean="0">
                <a:latin typeface="Optima"/>
                <a:cs typeface="Optima"/>
              </a:rPr>
              <a:t>3. Plan Development</a:t>
            </a:r>
          </a:p>
          <a:p>
            <a:r>
              <a:rPr lang="en-US" sz="2400" i="1" dirty="0" smtClean="0">
                <a:latin typeface="Optima"/>
                <a:cs typeface="Optima"/>
              </a:rPr>
              <a:t>What are we going to do about the problem?</a:t>
            </a:r>
          </a:p>
        </p:txBody>
      </p:sp>
      <p:sp>
        <p:nvSpPr>
          <p:cNvPr id="26" name="TextBox 25"/>
          <p:cNvSpPr txBox="1"/>
          <p:nvPr/>
        </p:nvSpPr>
        <p:spPr>
          <a:xfrm>
            <a:off x="0" y="5486400"/>
            <a:ext cx="4038600" cy="1200328"/>
          </a:xfrm>
          <a:prstGeom prst="rect">
            <a:avLst/>
          </a:prstGeom>
          <a:noFill/>
        </p:spPr>
        <p:txBody>
          <a:bodyPr wrap="square" rtlCol="0">
            <a:spAutoFit/>
          </a:bodyPr>
          <a:lstStyle/>
          <a:p>
            <a:r>
              <a:rPr lang="en-US" sz="2400" b="1" dirty="0" smtClean="0">
                <a:latin typeface="Optima"/>
                <a:cs typeface="Optima"/>
              </a:rPr>
              <a:t>4. Plan Implementation &amp; Evaluation</a:t>
            </a:r>
          </a:p>
          <a:p>
            <a:r>
              <a:rPr lang="en-US" sz="2400" i="1" dirty="0" smtClean="0">
                <a:latin typeface="Optima"/>
                <a:cs typeface="Optima"/>
              </a:rPr>
              <a:t>How it it working?</a:t>
            </a:r>
            <a:endParaRPr lang="en-US" sz="2400" i="1" dirty="0">
              <a:latin typeface="Optima"/>
              <a:cs typeface="Optima"/>
            </a:endParaRPr>
          </a:p>
        </p:txBody>
      </p:sp>
      <p:sp>
        <p:nvSpPr>
          <p:cNvPr id="27" name="Down Arrow 26"/>
          <p:cNvSpPr/>
          <p:nvPr/>
        </p:nvSpPr>
        <p:spPr>
          <a:xfrm>
            <a:off x="7391400" y="2209800"/>
            <a:ext cx="381000" cy="457200"/>
          </a:xfrm>
          <a:prstGeom prst="downArrow">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3733800" y="2819400"/>
            <a:ext cx="2514600" cy="990600"/>
          </a:xfrm>
          <a:prstGeom prst="roundRect">
            <a:avLst/>
          </a:prstGeom>
          <a:solidFill>
            <a:srgbClr val="FFFF66"/>
          </a:solidFill>
          <a:ln w="57150" cmpd="sng">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smtClean="0">
                <a:solidFill>
                  <a:schemeClr val="tx1"/>
                </a:solidFill>
                <a:latin typeface="Optima"/>
                <a:cs typeface="Optima"/>
              </a:rPr>
              <a:t>Check </a:t>
            </a:r>
            <a:r>
              <a:rPr lang="en-US" sz="2000" b="1" dirty="0" smtClean="0">
                <a:solidFill>
                  <a:schemeClr val="tx1"/>
                </a:solidFill>
                <a:latin typeface="Optima"/>
                <a:cs typeface="Optima"/>
              </a:rPr>
              <a:t>ICEL </a:t>
            </a:r>
          </a:p>
          <a:p>
            <a:pPr algn="ctr"/>
            <a:r>
              <a:rPr lang="en-US" sz="2000" dirty="0" smtClean="0">
                <a:solidFill>
                  <a:schemeClr val="tx1"/>
                </a:solidFill>
                <a:latin typeface="Optima"/>
                <a:cs typeface="Optima"/>
              </a:rPr>
              <a:t>for </a:t>
            </a:r>
            <a:r>
              <a:rPr lang="en-US" sz="2000" b="1" i="1" dirty="0" smtClean="0">
                <a:solidFill>
                  <a:schemeClr val="tx1"/>
                </a:solidFill>
                <a:latin typeface="Optima"/>
                <a:cs typeface="Optima"/>
              </a:rPr>
              <a:t>GROUP</a:t>
            </a:r>
          </a:p>
          <a:p>
            <a:pPr algn="ctr"/>
            <a:r>
              <a:rPr lang="en-US" sz="2000" b="1" dirty="0" smtClean="0">
                <a:solidFill>
                  <a:srgbClr val="008000"/>
                </a:solidFill>
                <a:latin typeface="Optima"/>
                <a:cs typeface="Optima"/>
              </a:rPr>
              <a:t>Start with FIDELITY</a:t>
            </a:r>
          </a:p>
        </p:txBody>
      </p:sp>
      <p:sp>
        <p:nvSpPr>
          <p:cNvPr id="14" name="Rounded Rectangle 13"/>
          <p:cNvSpPr/>
          <p:nvPr/>
        </p:nvSpPr>
        <p:spPr>
          <a:xfrm>
            <a:off x="6553200" y="2819400"/>
            <a:ext cx="2362200" cy="990600"/>
          </a:xfrm>
          <a:prstGeom prst="roundRect">
            <a:avLst/>
          </a:prstGeom>
          <a:solidFill>
            <a:srgbClr val="8EB4E3"/>
          </a:solidFill>
          <a:ln w="57150" cmpd="sng">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smtClean="0">
                <a:solidFill>
                  <a:schemeClr val="tx1"/>
                </a:solidFill>
                <a:latin typeface="Optima"/>
                <a:cs typeface="Optima"/>
              </a:rPr>
              <a:t>Check </a:t>
            </a:r>
            <a:r>
              <a:rPr lang="en-US" sz="2000" b="1" dirty="0" smtClean="0">
                <a:solidFill>
                  <a:schemeClr val="tx1"/>
                </a:solidFill>
                <a:latin typeface="Optima"/>
                <a:cs typeface="Optima"/>
              </a:rPr>
              <a:t>ICEL </a:t>
            </a:r>
          </a:p>
          <a:p>
            <a:pPr algn="ctr"/>
            <a:r>
              <a:rPr lang="en-US" sz="2000" dirty="0" smtClean="0">
                <a:solidFill>
                  <a:schemeClr val="tx1"/>
                </a:solidFill>
                <a:latin typeface="Optima"/>
                <a:cs typeface="Optima"/>
              </a:rPr>
              <a:t>for </a:t>
            </a:r>
            <a:r>
              <a:rPr lang="en-US" sz="2000" b="1" i="1" dirty="0" smtClean="0">
                <a:solidFill>
                  <a:schemeClr val="tx1"/>
                </a:solidFill>
                <a:latin typeface="Optima"/>
                <a:cs typeface="Optima"/>
              </a:rPr>
              <a:t>INDIVIDUAL</a:t>
            </a:r>
          </a:p>
        </p:txBody>
      </p:sp>
      <p:sp>
        <p:nvSpPr>
          <p:cNvPr id="15" name="Down Arrow 14"/>
          <p:cNvSpPr/>
          <p:nvPr/>
        </p:nvSpPr>
        <p:spPr>
          <a:xfrm>
            <a:off x="4876800" y="3886200"/>
            <a:ext cx="381000" cy="457200"/>
          </a:xfrm>
          <a:prstGeom prst="downArrow">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Down Arrow 16"/>
          <p:cNvSpPr/>
          <p:nvPr/>
        </p:nvSpPr>
        <p:spPr>
          <a:xfrm>
            <a:off x="7391400" y="3886200"/>
            <a:ext cx="381000" cy="457200"/>
          </a:xfrm>
          <a:prstGeom prst="downArrow">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3810000" y="4419600"/>
            <a:ext cx="2514600" cy="990600"/>
          </a:xfrm>
          <a:prstGeom prst="roundRect">
            <a:avLst/>
          </a:prstGeom>
          <a:solidFill>
            <a:srgbClr val="FFFF00"/>
          </a:solidFill>
          <a:ln w="57150" cmpd="sng">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smtClean="0">
                <a:solidFill>
                  <a:schemeClr val="tx1"/>
                </a:solidFill>
                <a:latin typeface="Optima"/>
                <a:cs typeface="Optima"/>
              </a:rPr>
              <a:t>Make a change for the </a:t>
            </a:r>
            <a:r>
              <a:rPr lang="en-US" sz="2000" b="1" i="1" dirty="0" smtClean="0">
                <a:solidFill>
                  <a:schemeClr val="tx1"/>
                </a:solidFill>
                <a:latin typeface="Optima"/>
                <a:cs typeface="Optima"/>
              </a:rPr>
              <a:t>GROUP</a:t>
            </a:r>
            <a:endParaRPr lang="en-US" sz="2000" b="1" i="1" dirty="0" smtClean="0">
              <a:solidFill>
                <a:srgbClr val="008000"/>
              </a:solidFill>
              <a:latin typeface="Optima"/>
              <a:cs typeface="Optima"/>
            </a:endParaRPr>
          </a:p>
        </p:txBody>
      </p:sp>
      <p:sp>
        <p:nvSpPr>
          <p:cNvPr id="19" name="Rounded Rectangle 18"/>
          <p:cNvSpPr/>
          <p:nvPr/>
        </p:nvSpPr>
        <p:spPr>
          <a:xfrm>
            <a:off x="6477000" y="4419600"/>
            <a:ext cx="2514600" cy="990600"/>
          </a:xfrm>
          <a:prstGeom prst="roundRect">
            <a:avLst/>
          </a:prstGeom>
          <a:solidFill>
            <a:srgbClr val="8EB4E3"/>
          </a:solidFill>
          <a:ln w="57150" cmpd="sng">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smtClean="0">
                <a:solidFill>
                  <a:schemeClr val="tx1"/>
                </a:solidFill>
                <a:latin typeface="Optima"/>
                <a:cs typeface="Optima"/>
              </a:rPr>
              <a:t>Make a change for the </a:t>
            </a:r>
            <a:r>
              <a:rPr lang="en-US" sz="2000" b="1" i="1" dirty="0" smtClean="0">
                <a:solidFill>
                  <a:schemeClr val="tx1"/>
                </a:solidFill>
                <a:latin typeface="Optima"/>
                <a:cs typeface="Optima"/>
              </a:rPr>
              <a:t>INDIVIDUAL</a:t>
            </a:r>
            <a:endParaRPr lang="en-US" sz="2000" b="1" i="1" dirty="0" smtClean="0">
              <a:solidFill>
                <a:srgbClr val="008000"/>
              </a:solidFill>
              <a:latin typeface="Optima"/>
              <a:cs typeface="Optima"/>
            </a:endParaRPr>
          </a:p>
        </p:txBody>
      </p:sp>
      <p:sp>
        <p:nvSpPr>
          <p:cNvPr id="20" name="Down Arrow 19"/>
          <p:cNvSpPr/>
          <p:nvPr/>
        </p:nvSpPr>
        <p:spPr>
          <a:xfrm>
            <a:off x="4876800" y="5486400"/>
            <a:ext cx="381000" cy="457200"/>
          </a:xfrm>
          <a:prstGeom prst="downArrow">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Down Arrow 20"/>
          <p:cNvSpPr/>
          <p:nvPr/>
        </p:nvSpPr>
        <p:spPr>
          <a:xfrm>
            <a:off x="7391400" y="5486400"/>
            <a:ext cx="381000" cy="457200"/>
          </a:xfrm>
          <a:prstGeom prst="downArrow">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p:cNvSpPr/>
          <p:nvPr/>
        </p:nvSpPr>
        <p:spPr>
          <a:xfrm>
            <a:off x="3886200" y="6019800"/>
            <a:ext cx="5029200" cy="685800"/>
          </a:xfrm>
          <a:prstGeom prst="roundRect">
            <a:avLst/>
          </a:prstGeom>
          <a:solidFill>
            <a:srgbClr val="C0504D"/>
          </a:solidFill>
          <a:ln w="76200" cmpd="sng">
            <a:solidFill>
              <a:srgbClr val="FF3333"/>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smtClean="0">
                <a:solidFill>
                  <a:schemeClr val="tx1"/>
                </a:solidFill>
                <a:latin typeface="Optima"/>
                <a:cs typeface="Optima"/>
              </a:rPr>
              <a:t>Implement for 6-10 weeks</a:t>
            </a:r>
          </a:p>
        </p:txBody>
      </p:sp>
    </p:spTree>
    <p:extLst>
      <p:ext uri="{BB962C8B-B14F-4D97-AF65-F5344CB8AC3E}">
        <p14:creationId xmlns:p14="http://schemas.microsoft.com/office/powerpoint/2010/main" val="34445163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22" grpId="0"/>
      <p:bldP spid="23" grpId="0"/>
      <p:bldP spid="27" grpId="0" animBg="1"/>
      <p:bldP spid="13" grpId="0" animBg="1"/>
      <p:bldP spid="14" grpId="0" animBg="1"/>
      <p:bldP spid="15" grpId="0" animBg="1"/>
      <p:bldP spid="17" grpId="0" animBg="1"/>
      <p:bldP spid="18" grpId="0" animBg="1"/>
      <p:bldP spid="19" grpId="0" animBg="1"/>
      <p:bldP spid="20" grpId="0" animBg="1"/>
      <p:bldP spid="21" grpId="0" animBg="1"/>
      <p:bldP spid="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Increases your efficiency</a:t>
            </a:r>
          </a:p>
          <a:p>
            <a:pPr lvl="1"/>
            <a:r>
              <a:rPr lang="en-US" dirty="0" smtClean="0"/>
              <a:t>Can discuss more kids in less time</a:t>
            </a:r>
          </a:p>
          <a:p>
            <a:r>
              <a:rPr lang="en-US" dirty="0"/>
              <a:t>I</a:t>
            </a:r>
            <a:r>
              <a:rPr lang="en-US" dirty="0" smtClean="0"/>
              <a:t>dentify a </a:t>
            </a:r>
            <a:r>
              <a:rPr lang="en-US" i="1" dirty="0" smtClean="0">
                <a:solidFill>
                  <a:srgbClr val="FF3333"/>
                </a:solidFill>
              </a:rPr>
              <a:t>group vs. individual problem</a:t>
            </a:r>
          </a:p>
          <a:p>
            <a:pPr lvl="1"/>
            <a:r>
              <a:rPr lang="en-US" dirty="0" smtClean="0"/>
              <a:t>Requires different solutions</a:t>
            </a:r>
          </a:p>
          <a:p>
            <a:r>
              <a:rPr lang="en-US" dirty="0" smtClean="0"/>
              <a:t>Keep the focus on what </a:t>
            </a:r>
            <a:r>
              <a:rPr lang="en-US" b="1" i="1" dirty="0" smtClean="0"/>
              <a:t>we</a:t>
            </a:r>
            <a:r>
              <a:rPr lang="en-US" dirty="0" smtClean="0"/>
              <a:t> are doing</a:t>
            </a:r>
          </a:p>
          <a:p>
            <a:endParaRPr lang="en-US" b="1" dirty="0" smtClean="0"/>
          </a:p>
        </p:txBody>
      </p:sp>
      <p:sp>
        <p:nvSpPr>
          <p:cNvPr id="2" name="Title 1"/>
          <p:cNvSpPr>
            <a:spLocks noGrp="1"/>
          </p:cNvSpPr>
          <p:nvPr>
            <p:ph type="title"/>
          </p:nvPr>
        </p:nvSpPr>
        <p:spPr/>
        <p:txBody>
          <a:bodyPr>
            <a:normAutofit fontScale="90000"/>
          </a:bodyPr>
          <a:lstStyle/>
          <a:p>
            <a:r>
              <a:rPr lang="en-US" sz="4000" dirty="0" smtClean="0"/>
              <a:t>Starting with intervention </a:t>
            </a:r>
            <a:r>
              <a:rPr lang="en-US" sz="4000" u="sng" dirty="0" smtClean="0"/>
              <a:t>groups</a:t>
            </a:r>
            <a:r>
              <a:rPr lang="en-US" sz="4000" dirty="0" smtClean="0"/>
              <a:t> helps to…</a:t>
            </a:r>
            <a:endParaRPr lang="en-US" sz="4000" dirty="0"/>
          </a:p>
        </p:txBody>
      </p:sp>
    </p:spTree>
    <p:extLst>
      <p:ext uri="{BB962C8B-B14F-4D97-AF65-F5344CB8AC3E}">
        <p14:creationId xmlns:p14="http://schemas.microsoft.com/office/powerpoint/2010/main" val="20912362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50800"/>
            <a:ext cx="9144000" cy="482600"/>
          </a:xfrm>
        </p:spPr>
        <p:txBody>
          <a:bodyPr>
            <a:normAutofit fontScale="90000"/>
          </a:bodyPr>
          <a:lstStyle/>
          <a:p>
            <a:r>
              <a:rPr lang="en-US" dirty="0" smtClean="0"/>
              <a:t>Group Intervention </a:t>
            </a:r>
            <a:r>
              <a:rPr lang="en-US" i="1" u="sng" dirty="0" smtClean="0"/>
              <a:t>Review</a:t>
            </a:r>
            <a:r>
              <a:rPr lang="en-US" dirty="0" smtClean="0"/>
              <a:t> process</a:t>
            </a:r>
            <a:endParaRPr lang="en-US" dirty="0"/>
          </a:p>
        </p:txBody>
      </p:sp>
      <p:sp>
        <p:nvSpPr>
          <p:cNvPr id="7" name="TextBox 6"/>
          <p:cNvSpPr txBox="1"/>
          <p:nvPr/>
        </p:nvSpPr>
        <p:spPr>
          <a:xfrm>
            <a:off x="0" y="914400"/>
            <a:ext cx="4267200" cy="830997"/>
          </a:xfrm>
          <a:prstGeom prst="rect">
            <a:avLst/>
          </a:prstGeom>
          <a:noFill/>
        </p:spPr>
        <p:txBody>
          <a:bodyPr wrap="square" rtlCol="0">
            <a:spAutoFit/>
          </a:bodyPr>
          <a:lstStyle/>
          <a:p>
            <a:r>
              <a:rPr lang="en-US" sz="2400" b="1" dirty="0" smtClean="0">
                <a:latin typeface="Optima"/>
                <a:cs typeface="Optima"/>
              </a:rPr>
              <a:t>1. Problem Identification</a:t>
            </a:r>
          </a:p>
          <a:p>
            <a:r>
              <a:rPr lang="en-US" sz="2400" i="1" dirty="0" smtClean="0">
                <a:latin typeface="Optima"/>
                <a:cs typeface="Optima"/>
              </a:rPr>
              <a:t>What’s the problem</a:t>
            </a:r>
          </a:p>
        </p:txBody>
      </p:sp>
      <p:sp>
        <p:nvSpPr>
          <p:cNvPr id="9" name="Rounded Rectangle 8"/>
          <p:cNvSpPr/>
          <p:nvPr/>
        </p:nvSpPr>
        <p:spPr>
          <a:xfrm>
            <a:off x="3962400" y="710688"/>
            <a:ext cx="5029200" cy="1066800"/>
          </a:xfrm>
          <a:prstGeom prst="roundRect">
            <a:avLst/>
          </a:prstGeom>
          <a:solidFill>
            <a:srgbClr val="C0504D"/>
          </a:solidFill>
          <a:ln w="57150" cmpd="sng">
            <a:solidFill>
              <a:srgbClr val="404040"/>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smtClean="0">
                <a:solidFill>
                  <a:schemeClr val="tx1"/>
                </a:solidFill>
                <a:latin typeface="Optima"/>
                <a:cs typeface="Optima"/>
              </a:rPr>
              <a:t>Group</a:t>
            </a:r>
            <a:r>
              <a:rPr lang="en-US" sz="2400" dirty="0" smtClean="0">
                <a:solidFill>
                  <a:schemeClr val="tx1"/>
                </a:solidFill>
                <a:latin typeface="Optima"/>
                <a:cs typeface="Optima"/>
              </a:rPr>
              <a:t> or </a:t>
            </a:r>
            <a:r>
              <a:rPr lang="en-US" sz="2400" b="1" dirty="0">
                <a:solidFill>
                  <a:schemeClr val="tx1"/>
                </a:solidFill>
                <a:latin typeface="Optima"/>
                <a:cs typeface="Optima"/>
              </a:rPr>
              <a:t>I</a:t>
            </a:r>
            <a:r>
              <a:rPr lang="en-US" sz="2400" b="1" dirty="0" smtClean="0">
                <a:solidFill>
                  <a:schemeClr val="tx1"/>
                </a:solidFill>
                <a:latin typeface="Optima"/>
                <a:cs typeface="Optima"/>
              </a:rPr>
              <a:t>ndividual</a:t>
            </a:r>
            <a:r>
              <a:rPr lang="en-US" sz="2400" dirty="0" smtClean="0">
                <a:solidFill>
                  <a:schemeClr val="tx1"/>
                </a:solidFill>
                <a:latin typeface="Optima"/>
                <a:cs typeface="Optima"/>
              </a:rPr>
              <a:t> problem?</a:t>
            </a:r>
          </a:p>
        </p:txBody>
      </p:sp>
    </p:spTree>
    <p:extLst>
      <p:ext uri="{BB962C8B-B14F-4D97-AF65-F5344CB8AC3E}">
        <p14:creationId xmlns:p14="http://schemas.microsoft.com/office/powerpoint/2010/main" val="173301246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180132"/>
            <a:ext cx="8686800" cy="981011"/>
          </a:xfrm>
        </p:spPr>
        <p:txBody>
          <a:bodyPr>
            <a:normAutofit fontScale="90000"/>
          </a:bodyPr>
          <a:lstStyle/>
          <a:p>
            <a:r>
              <a:rPr lang="en-US" dirty="0" smtClean="0"/>
              <a:t> 20% Meeting Agenda/Guiding </a:t>
            </a:r>
            <a:br>
              <a:rPr lang="en-US" dirty="0" smtClean="0"/>
            </a:br>
            <a:r>
              <a:rPr lang="en-US" dirty="0" smtClean="0"/>
              <a:t>Questions Document</a:t>
            </a:r>
            <a:endParaRPr lang="en-US" dirty="0"/>
          </a:p>
        </p:txBody>
      </p:sp>
      <p:pic>
        <p:nvPicPr>
          <p:cNvPr id="6" name="Picture 5" descr="Screen Shot 2016-02-01 at 3.33.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828800"/>
            <a:ext cx="7924800" cy="27432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 name="Rectangle 1"/>
          <p:cNvSpPr/>
          <p:nvPr/>
        </p:nvSpPr>
        <p:spPr>
          <a:xfrm>
            <a:off x="1752600" y="2819400"/>
            <a:ext cx="6629400" cy="381000"/>
          </a:xfrm>
          <a:prstGeom prst="rect">
            <a:avLst/>
          </a:prstGeom>
          <a:solidFill>
            <a:srgbClr val="FF0000">
              <a:alpha val="32000"/>
            </a:srgb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54488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Group or Individual Problem?</a:t>
            </a:r>
            <a:endParaRPr lang="en-US" dirty="0"/>
          </a:p>
        </p:txBody>
      </p:sp>
      <p:sp>
        <p:nvSpPr>
          <p:cNvPr id="4" name="Rectangle 3"/>
          <p:cNvSpPr/>
          <p:nvPr/>
        </p:nvSpPr>
        <p:spPr>
          <a:xfrm>
            <a:off x="1330960" y="1524000"/>
            <a:ext cx="1447800" cy="228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52400" y="5786120"/>
            <a:ext cx="1219200" cy="609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reen Shot 2016-02-10 at 9.01.4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295400"/>
            <a:ext cx="7772400" cy="5236862"/>
          </a:xfrm>
          <a:prstGeom prst="rect">
            <a:avLst/>
          </a:prstGeom>
        </p:spPr>
      </p:pic>
    </p:spTree>
    <p:extLst>
      <p:ext uri="{BB962C8B-B14F-4D97-AF65-F5344CB8AC3E}">
        <p14:creationId xmlns:p14="http://schemas.microsoft.com/office/powerpoint/2010/main" val="137734654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981200"/>
            <a:ext cx="8153400" cy="4365097"/>
          </a:xfrm>
        </p:spPr>
        <p:txBody>
          <a:bodyPr/>
          <a:lstStyle/>
          <a:p>
            <a:r>
              <a:rPr lang="en-US" sz="4400" dirty="0" smtClean="0"/>
              <a:t>Is </a:t>
            </a:r>
            <a:r>
              <a:rPr lang="en-US" sz="4400" dirty="0"/>
              <a:t>what </a:t>
            </a:r>
            <a:r>
              <a:rPr lang="en-US" sz="4400" b="1" i="1" dirty="0"/>
              <a:t>WE</a:t>
            </a:r>
            <a:r>
              <a:rPr lang="en-US" sz="4400" dirty="0"/>
              <a:t> </a:t>
            </a:r>
            <a:r>
              <a:rPr lang="en-US" sz="4400" dirty="0" smtClean="0"/>
              <a:t>are </a:t>
            </a:r>
            <a:r>
              <a:rPr lang="en-US" sz="4400" dirty="0"/>
              <a:t>doing </a:t>
            </a:r>
            <a:r>
              <a:rPr lang="en-US" sz="4400" dirty="0" smtClean="0"/>
              <a:t>working?</a:t>
            </a:r>
          </a:p>
          <a:p>
            <a:r>
              <a:rPr lang="en-US" sz="4400" dirty="0" smtClean="0"/>
              <a:t>What will </a:t>
            </a:r>
            <a:r>
              <a:rPr lang="en-US" sz="4400" b="1" i="1" dirty="0" smtClean="0"/>
              <a:t>WE</a:t>
            </a:r>
            <a:r>
              <a:rPr lang="en-US" sz="4400" dirty="0" smtClean="0"/>
              <a:t> do to improve?</a:t>
            </a:r>
          </a:p>
          <a:p>
            <a:r>
              <a:rPr lang="en-US" sz="4400" dirty="0" smtClean="0"/>
              <a:t>Do </a:t>
            </a:r>
            <a:r>
              <a:rPr lang="en-US" sz="4400" b="1" i="1" dirty="0" smtClean="0"/>
              <a:t>WE</a:t>
            </a:r>
            <a:r>
              <a:rPr lang="en-US" sz="4400" dirty="0" smtClean="0"/>
              <a:t> need to make changes?</a:t>
            </a:r>
            <a:endParaRPr lang="en-US" sz="4400" dirty="0"/>
          </a:p>
          <a:p>
            <a:pPr marL="0" indent="0">
              <a:buNone/>
            </a:pPr>
            <a:endParaRPr lang="en-US" sz="6000" dirty="0"/>
          </a:p>
          <a:p>
            <a:endParaRPr lang="en-US" b="1" dirty="0"/>
          </a:p>
        </p:txBody>
      </p:sp>
      <p:sp>
        <p:nvSpPr>
          <p:cNvPr id="3" name="Title 2"/>
          <p:cNvSpPr>
            <a:spLocks noGrp="1"/>
          </p:cNvSpPr>
          <p:nvPr>
            <p:ph type="title"/>
          </p:nvPr>
        </p:nvSpPr>
        <p:spPr/>
        <p:txBody>
          <a:bodyPr/>
          <a:lstStyle/>
          <a:p>
            <a:r>
              <a:rPr lang="en-US" dirty="0" smtClean="0"/>
              <a:t>Purpose of these meetings…</a:t>
            </a:r>
            <a:endParaRPr lang="en-US" dirty="0"/>
          </a:p>
        </p:txBody>
      </p:sp>
    </p:spTree>
    <p:extLst>
      <p:ext uri="{BB962C8B-B14F-4D97-AF65-F5344CB8AC3E}">
        <p14:creationId xmlns:p14="http://schemas.microsoft.com/office/powerpoint/2010/main" val="141732761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Group or Individual Problem?</a:t>
            </a:r>
            <a:endParaRPr lang="en-US" dirty="0"/>
          </a:p>
        </p:txBody>
      </p:sp>
      <p:sp>
        <p:nvSpPr>
          <p:cNvPr id="4" name="Rectangle 3"/>
          <p:cNvSpPr/>
          <p:nvPr/>
        </p:nvSpPr>
        <p:spPr>
          <a:xfrm>
            <a:off x="1361440" y="1602105"/>
            <a:ext cx="1447800" cy="30289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82880" y="5740400"/>
            <a:ext cx="1219200" cy="80772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Screen Shot 2016-02-10 at 9.02.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295400"/>
            <a:ext cx="7841517" cy="5374640"/>
          </a:xfrm>
          <a:prstGeom prst="rect">
            <a:avLst/>
          </a:prstGeom>
        </p:spPr>
      </p:pic>
    </p:spTree>
    <p:extLst>
      <p:ext uri="{BB962C8B-B14F-4D97-AF65-F5344CB8AC3E}">
        <p14:creationId xmlns:p14="http://schemas.microsoft.com/office/powerpoint/2010/main" val="137107735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Group or Individual Problem?</a:t>
            </a:r>
            <a:endParaRPr lang="en-US" dirty="0"/>
          </a:p>
        </p:txBody>
      </p:sp>
      <p:sp>
        <p:nvSpPr>
          <p:cNvPr id="5" name="Rectangle 4"/>
          <p:cNvSpPr/>
          <p:nvPr/>
        </p:nvSpPr>
        <p:spPr>
          <a:xfrm>
            <a:off x="1229360" y="1503680"/>
            <a:ext cx="1742440" cy="27432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28600" y="5765800"/>
            <a:ext cx="990600" cy="73152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Screen Shot 2016-02-10 at 9.03.2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295400"/>
            <a:ext cx="7924800" cy="5262481"/>
          </a:xfrm>
          <a:prstGeom prst="rect">
            <a:avLst/>
          </a:prstGeom>
        </p:spPr>
      </p:pic>
    </p:spTree>
    <p:extLst>
      <p:ext uri="{BB962C8B-B14F-4D97-AF65-F5344CB8AC3E}">
        <p14:creationId xmlns:p14="http://schemas.microsoft.com/office/powerpoint/2010/main" val="148129472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Group or Individual Problem?</a:t>
            </a:r>
            <a:endParaRPr lang="en-US" dirty="0"/>
          </a:p>
        </p:txBody>
      </p:sp>
      <p:pic>
        <p:nvPicPr>
          <p:cNvPr id="4" name="Picture 3" descr="Screen Shot 2016-02-02 at 4.20.4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524000"/>
            <a:ext cx="8305800" cy="51053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0670934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Group or Individual Problem?</a:t>
            </a:r>
          </a:p>
          <a:p>
            <a:r>
              <a:rPr lang="en-US" dirty="0" smtClean="0"/>
              <a:t>Examine your own group data and decision rules</a:t>
            </a:r>
          </a:p>
          <a:p>
            <a:r>
              <a:rPr lang="en-US" dirty="0" smtClean="0"/>
              <a:t>Determine if it is a group or individual problem.</a:t>
            </a:r>
            <a:endParaRPr lang="en-US" dirty="0"/>
          </a:p>
        </p:txBody>
      </p:sp>
      <p:sp>
        <p:nvSpPr>
          <p:cNvPr id="3" name="Title 2"/>
          <p:cNvSpPr>
            <a:spLocks noGrp="1"/>
          </p:cNvSpPr>
          <p:nvPr>
            <p:ph type="title"/>
          </p:nvPr>
        </p:nvSpPr>
        <p:spPr/>
        <p:txBody>
          <a:bodyPr/>
          <a:lstStyle/>
          <a:p>
            <a:r>
              <a:rPr lang="en-US" dirty="0" smtClean="0"/>
              <a:t>Practice Time</a:t>
            </a:r>
            <a:endParaRPr lang="en-US" dirty="0"/>
          </a:p>
        </p:txBody>
      </p:sp>
    </p:spTree>
    <p:extLst>
      <p:ext uri="{BB962C8B-B14F-4D97-AF65-F5344CB8AC3E}">
        <p14:creationId xmlns:p14="http://schemas.microsoft.com/office/powerpoint/2010/main" val="207195940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50800"/>
            <a:ext cx="9144000" cy="482600"/>
          </a:xfrm>
        </p:spPr>
        <p:txBody>
          <a:bodyPr>
            <a:normAutofit fontScale="90000"/>
          </a:bodyPr>
          <a:lstStyle/>
          <a:p>
            <a:r>
              <a:rPr lang="en-US" dirty="0" smtClean="0"/>
              <a:t>Group Intervention </a:t>
            </a:r>
            <a:r>
              <a:rPr lang="en-US" i="1" u="sng" dirty="0" smtClean="0"/>
              <a:t>Review</a:t>
            </a:r>
            <a:r>
              <a:rPr lang="en-US" dirty="0" smtClean="0"/>
              <a:t> process</a:t>
            </a:r>
            <a:endParaRPr lang="en-US" dirty="0"/>
          </a:p>
        </p:txBody>
      </p:sp>
      <p:sp>
        <p:nvSpPr>
          <p:cNvPr id="7" name="TextBox 6"/>
          <p:cNvSpPr txBox="1"/>
          <p:nvPr/>
        </p:nvSpPr>
        <p:spPr>
          <a:xfrm>
            <a:off x="0" y="914400"/>
            <a:ext cx="4267200" cy="830997"/>
          </a:xfrm>
          <a:prstGeom prst="rect">
            <a:avLst/>
          </a:prstGeom>
          <a:noFill/>
        </p:spPr>
        <p:txBody>
          <a:bodyPr wrap="square" rtlCol="0">
            <a:spAutoFit/>
          </a:bodyPr>
          <a:lstStyle/>
          <a:p>
            <a:r>
              <a:rPr lang="en-US" sz="2400" b="1" dirty="0" smtClean="0">
                <a:latin typeface="Optima"/>
                <a:cs typeface="Optima"/>
              </a:rPr>
              <a:t>1. Problem Identification</a:t>
            </a:r>
          </a:p>
          <a:p>
            <a:r>
              <a:rPr lang="en-US" sz="2400" i="1" dirty="0" smtClean="0">
                <a:latin typeface="Optima"/>
                <a:cs typeface="Optima"/>
              </a:rPr>
              <a:t>What’s the problem</a:t>
            </a:r>
          </a:p>
        </p:txBody>
      </p:sp>
      <p:sp>
        <p:nvSpPr>
          <p:cNvPr id="9" name="Rounded Rectangle 8"/>
          <p:cNvSpPr/>
          <p:nvPr/>
        </p:nvSpPr>
        <p:spPr>
          <a:xfrm>
            <a:off x="3962400" y="710688"/>
            <a:ext cx="5029200" cy="1066800"/>
          </a:xfrm>
          <a:prstGeom prst="roundRect">
            <a:avLst/>
          </a:prstGeom>
          <a:solidFill>
            <a:srgbClr val="C0504D"/>
          </a:solidFill>
          <a:ln w="57150" cmpd="sng">
            <a:solidFill>
              <a:srgbClr val="404040"/>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smtClean="0">
                <a:solidFill>
                  <a:schemeClr val="tx1"/>
                </a:solidFill>
                <a:latin typeface="Optima"/>
                <a:cs typeface="Optima"/>
              </a:rPr>
              <a:t>Use Decision Rules</a:t>
            </a:r>
          </a:p>
          <a:p>
            <a:pPr algn="ctr"/>
            <a:r>
              <a:rPr lang="en-US" sz="2400" b="1" dirty="0" smtClean="0">
                <a:solidFill>
                  <a:schemeClr val="tx1"/>
                </a:solidFill>
                <a:latin typeface="Optima"/>
                <a:cs typeface="Optima"/>
              </a:rPr>
              <a:t>Group</a:t>
            </a:r>
            <a:r>
              <a:rPr lang="en-US" sz="2400" dirty="0" smtClean="0">
                <a:solidFill>
                  <a:schemeClr val="tx1"/>
                </a:solidFill>
                <a:latin typeface="Optima"/>
                <a:cs typeface="Optima"/>
              </a:rPr>
              <a:t> or </a:t>
            </a:r>
            <a:r>
              <a:rPr lang="en-US" sz="2400" b="1" dirty="0">
                <a:solidFill>
                  <a:schemeClr val="tx1"/>
                </a:solidFill>
                <a:latin typeface="Optima"/>
                <a:cs typeface="Optima"/>
              </a:rPr>
              <a:t>I</a:t>
            </a:r>
            <a:r>
              <a:rPr lang="en-US" sz="2400" b="1" dirty="0" smtClean="0">
                <a:solidFill>
                  <a:schemeClr val="tx1"/>
                </a:solidFill>
                <a:latin typeface="Optima"/>
                <a:cs typeface="Optima"/>
              </a:rPr>
              <a:t>ndividual</a:t>
            </a:r>
            <a:r>
              <a:rPr lang="en-US" sz="2400" dirty="0" smtClean="0">
                <a:solidFill>
                  <a:schemeClr val="tx1"/>
                </a:solidFill>
                <a:latin typeface="Optima"/>
                <a:cs typeface="Optima"/>
              </a:rPr>
              <a:t> problem?</a:t>
            </a:r>
          </a:p>
        </p:txBody>
      </p:sp>
      <p:sp>
        <p:nvSpPr>
          <p:cNvPr id="16" name="Down Arrow 15"/>
          <p:cNvSpPr/>
          <p:nvPr/>
        </p:nvSpPr>
        <p:spPr>
          <a:xfrm>
            <a:off x="4876800" y="2209800"/>
            <a:ext cx="381000" cy="457200"/>
          </a:xfrm>
          <a:prstGeom prst="downArrow">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4495800" y="1828800"/>
            <a:ext cx="1143000" cy="400110"/>
          </a:xfrm>
          <a:prstGeom prst="rect">
            <a:avLst/>
          </a:prstGeom>
          <a:noFill/>
        </p:spPr>
        <p:txBody>
          <a:bodyPr wrap="square" rtlCol="0">
            <a:spAutoFit/>
          </a:bodyPr>
          <a:lstStyle/>
          <a:p>
            <a:r>
              <a:rPr lang="en-US" sz="2000" b="1" dirty="0" smtClean="0">
                <a:latin typeface="Optima"/>
                <a:cs typeface="Optima"/>
              </a:rPr>
              <a:t>GROUP</a:t>
            </a:r>
            <a:endParaRPr lang="en-US" sz="1600" b="1" dirty="0">
              <a:latin typeface="Optima"/>
              <a:cs typeface="Optima"/>
            </a:endParaRPr>
          </a:p>
        </p:txBody>
      </p:sp>
      <p:sp>
        <p:nvSpPr>
          <p:cNvPr id="23" name="TextBox 22"/>
          <p:cNvSpPr txBox="1"/>
          <p:nvPr/>
        </p:nvSpPr>
        <p:spPr>
          <a:xfrm>
            <a:off x="6781800" y="1828800"/>
            <a:ext cx="1828800" cy="400110"/>
          </a:xfrm>
          <a:prstGeom prst="rect">
            <a:avLst/>
          </a:prstGeom>
          <a:noFill/>
        </p:spPr>
        <p:txBody>
          <a:bodyPr wrap="square" rtlCol="0">
            <a:spAutoFit/>
          </a:bodyPr>
          <a:lstStyle/>
          <a:p>
            <a:r>
              <a:rPr lang="en-US" sz="2000" b="1" dirty="0" smtClean="0">
                <a:latin typeface="Optima"/>
                <a:cs typeface="Optima"/>
              </a:rPr>
              <a:t>INDIVIDUAL</a:t>
            </a:r>
            <a:endParaRPr lang="en-US" sz="2000" b="1" dirty="0">
              <a:latin typeface="Optima"/>
              <a:cs typeface="Optima"/>
            </a:endParaRPr>
          </a:p>
        </p:txBody>
      </p:sp>
      <p:sp>
        <p:nvSpPr>
          <p:cNvPr id="24" name="TextBox 23"/>
          <p:cNvSpPr txBox="1"/>
          <p:nvPr/>
        </p:nvSpPr>
        <p:spPr>
          <a:xfrm>
            <a:off x="0" y="2286000"/>
            <a:ext cx="4032668" cy="1200328"/>
          </a:xfrm>
          <a:prstGeom prst="rect">
            <a:avLst/>
          </a:prstGeom>
          <a:noFill/>
        </p:spPr>
        <p:txBody>
          <a:bodyPr wrap="square" rtlCol="0">
            <a:spAutoFit/>
          </a:bodyPr>
          <a:lstStyle/>
          <a:p>
            <a:r>
              <a:rPr lang="en-US" sz="2400" b="1" dirty="0" smtClean="0">
                <a:latin typeface="Optima"/>
                <a:cs typeface="Optima"/>
              </a:rPr>
              <a:t>2. Problem Analysis</a:t>
            </a:r>
          </a:p>
          <a:p>
            <a:r>
              <a:rPr lang="en-US" sz="2400" i="1" dirty="0" smtClean="0">
                <a:latin typeface="Optima"/>
                <a:cs typeface="Optima"/>
              </a:rPr>
              <a:t>Why is the problem occurring?</a:t>
            </a:r>
          </a:p>
        </p:txBody>
      </p:sp>
      <p:sp>
        <p:nvSpPr>
          <p:cNvPr id="25" name="TextBox 24"/>
          <p:cNvSpPr txBox="1"/>
          <p:nvPr/>
        </p:nvSpPr>
        <p:spPr>
          <a:xfrm>
            <a:off x="0" y="3962400"/>
            <a:ext cx="3505200" cy="1200328"/>
          </a:xfrm>
          <a:prstGeom prst="rect">
            <a:avLst/>
          </a:prstGeom>
          <a:noFill/>
        </p:spPr>
        <p:txBody>
          <a:bodyPr wrap="square" rtlCol="0">
            <a:spAutoFit/>
          </a:bodyPr>
          <a:lstStyle/>
          <a:p>
            <a:r>
              <a:rPr lang="en-US" sz="2400" b="1" dirty="0" smtClean="0">
                <a:latin typeface="Optima"/>
                <a:cs typeface="Optima"/>
              </a:rPr>
              <a:t>3. Plan Development</a:t>
            </a:r>
          </a:p>
          <a:p>
            <a:r>
              <a:rPr lang="en-US" sz="2400" i="1" dirty="0" smtClean="0">
                <a:latin typeface="Optima"/>
                <a:cs typeface="Optima"/>
              </a:rPr>
              <a:t>What are we going to do about the problem?</a:t>
            </a:r>
          </a:p>
        </p:txBody>
      </p:sp>
      <p:sp>
        <p:nvSpPr>
          <p:cNvPr id="26" name="TextBox 25"/>
          <p:cNvSpPr txBox="1"/>
          <p:nvPr/>
        </p:nvSpPr>
        <p:spPr>
          <a:xfrm>
            <a:off x="0" y="5486400"/>
            <a:ext cx="4038600" cy="1200328"/>
          </a:xfrm>
          <a:prstGeom prst="rect">
            <a:avLst/>
          </a:prstGeom>
          <a:noFill/>
        </p:spPr>
        <p:txBody>
          <a:bodyPr wrap="square" rtlCol="0">
            <a:spAutoFit/>
          </a:bodyPr>
          <a:lstStyle/>
          <a:p>
            <a:r>
              <a:rPr lang="en-US" sz="2400" b="1" dirty="0" smtClean="0">
                <a:latin typeface="Optima"/>
                <a:cs typeface="Optima"/>
              </a:rPr>
              <a:t>4. Plan Implementation &amp; Evaluation</a:t>
            </a:r>
          </a:p>
          <a:p>
            <a:r>
              <a:rPr lang="en-US" sz="2400" i="1" dirty="0" smtClean="0">
                <a:latin typeface="Optima"/>
                <a:cs typeface="Optima"/>
              </a:rPr>
              <a:t>How it it working?</a:t>
            </a:r>
            <a:endParaRPr lang="en-US" sz="2400" i="1" dirty="0">
              <a:latin typeface="Optima"/>
              <a:cs typeface="Optima"/>
            </a:endParaRPr>
          </a:p>
        </p:txBody>
      </p:sp>
      <p:sp>
        <p:nvSpPr>
          <p:cNvPr id="13" name="Rounded Rectangle 12"/>
          <p:cNvSpPr/>
          <p:nvPr/>
        </p:nvSpPr>
        <p:spPr>
          <a:xfrm>
            <a:off x="3733800" y="2819400"/>
            <a:ext cx="2514600" cy="990600"/>
          </a:xfrm>
          <a:prstGeom prst="roundRect">
            <a:avLst/>
          </a:prstGeom>
          <a:solidFill>
            <a:srgbClr val="FFFF66"/>
          </a:solidFill>
          <a:ln w="76200" cmpd="sng">
            <a:solidFill>
              <a:srgbClr val="FF333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smtClean="0">
                <a:solidFill>
                  <a:schemeClr val="tx1"/>
                </a:solidFill>
                <a:latin typeface="Optima"/>
                <a:cs typeface="Optima"/>
              </a:rPr>
              <a:t>Check </a:t>
            </a:r>
            <a:r>
              <a:rPr lang="en-US" sz="2000" b="1" dirty="0" smtClean="0">
                <a:solidFill>
                  <a:schemeClr val="tx1"/>
                </a:solidFill>
                <a:latin typeface="Optima"/>
                <a:cs typeface="Optima"/>
              </a:rPr>
              <a:t>ICEL </a:t>
            </a:r>
          </a:p>
          <a:p>
            <a:pPr algn="ctr"/>
            <a:r>
              <a:rPr lang="en-US" sz="2000" dirty="0" smtClean="0">
                <a:solidFill>
                  <a:schemeClr val="tx1"/>
                </a:solidFill>
                <a:latin typeface="Optima"/>
                <a:cs typeface="Optima"/>
              </a:rPr>
              <a:t>for group</a:t>
            </a:r>
          </a:p>
          <a:p>
            <a:pPr algn="ctr"/>
            <a:r>
              <a:rPr lang="en-US" sz="2000" b="1" dirty="0" smtClean="0">
                <a:solidFill>
                  <a:srgbClr val="008000"/>
                </a:solidFill>
                <a:latin typeface="Optima"/>
                <a:cs typeface="Optima"/>
              </a:rPr>
              <a:t>Start with FIDELITY</a:t>
            </a:r>
          </a:p>
        </p:txBody>
      </p:sp>
    </p:spTree>
    <p:extLst>
      <p:ext uri="{BB962C8B-B14F-4D97-AF65-F5344CB8AC3E}">
        <p14:creationId xmlns:p14="http://schemas.microsoft.com/office/powerpoint/2010/main" val="12293597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p:bldP spid="23" grpId="0"/>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Why isn’t the group making progress?</a:t>
            </a:r>
            <a:endParaRPr lang="en-US" dirty="0"/>
          </a:p>
        </p:txBody>
      </p:sp>
      <p:pic>
        <p:nvPicPr>
          <p:cNvPr id="2" name="Picture 1" descr="Screen Shot 2016-02-02 at 4.37.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447800"/>
            <a:ext cx="6934200" cy="518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1066800" y="2286000"/>
            <a:ext cx="6934200" cy="1219200"/>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6477000" y="2286000"/>
            <a:ext cx="1447800" cy="461665"/>
          </a:xfrm>
          <a:prstGeom prst="rect">
            <a:avLst/>
          </a:prstGeom>
          <a:solidFill>
            <a:schemeClr val="bg1"/>
          </a:solidFill>
          <a:ln w="57150" cmpd="sng">
            <a:solidFill>
              <a:srgbClr val="339900"/>
            </a:solidFill>
          </a:ln>
        </p:spPr>
        <p:txBody>
          <a:bodyPr wrap="square" rtlCol="0">
            <a:spAutoFit/>
          </a:bodyPr>
          <a:lstStyle/>
          <a:p>
            <a:pPr algn="ctr"/>
            <a:r>
              <a:rPr lang="en-US" sz="2400" b="1" dirty="0" smtClean="0">
                <a:solidFill>
                  <a:srgbClr val="339900"/>
                </a:solidFill>
                <a:latin typeface="Optima"/>
                <a:cs typeface="Optima"/>
              </a:rPr>
              <a:t>FIDELITY</a:t>
            </a:r>
            <a:endParaRPr lang="en-US" sz="2400" b="1" dirty="0">
              <a:solidFill>
                <a:srgbClr val="339900"/>
              </a:solidFill>
              <a:latin typeface="Optima"/>
              <a:cs typeface="Optima"/>
            </a:endParaRPr>
          </a:p>
        </p:txBody>
      </p:sp>
    </p:spTree>
    <p:extLst>
      <p:ext uri="{BB962C8B-B14F-4D97-AF65-F5344CB8AC3E}">
        <p14:creationId xmlns:p14="http://schemas.microsoft.com/office/powerpoint/2010/main" val="23182360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www.socialsciencespace.com/wp-content/uploads/Open-Book.jpg"/>
          <p:cNvPicPr>
            <a:picLocks noChangeAspect="1" noChangeArrowheads="1"/>
          </p:cNvPicPr>
          <p:nvPr/>
        </p:nvPicPr>
        <p:blipFill>
          <a:blip r:embed="rId3" cstate="print">
            <a:lum bright="40000"/>
          </a:blip>
          <a:srcRect/>
          <a:stretch>
            <a:fillRect/>
          </a:stretch>
        </p:blipFill>
        <p:spPr bwMode="auto">
          <a:xfrm>
            <a:off x="0" y="1"/>
            <a:ext cx="9144000" cy="6858000"/>
          </a:xfrm>
          <a:prstGeom prst="rect">
            <a:avLst/>
          </a:prstGeom>
          <a:noFill/>
          <a:effectLst>
            <a:softEdge rad="317500"/>
          </a:effectLst>
        </p:spPr>
      </p:pic>
      <p:sp>
        <p:nvSpPr>
          <p:cNvPr id="72706" name="Content Placeholder 2"/>
          <p:cNvSpPr>
            <a:spLocks noGrp="1"/>
          </p:cNvSpPr>
          <p:nvPr>
            <p:ph idx="1"/>
          </p:nvPr>
        </p:nvSpPr>
        <p:spPr>
          <a:xfrm>
            <a:off x="304800" y="1066800"/>
            <a:ext cx="8534400" cy="4419600"/>
          </a:xfrm>
        </p:spPr>
        <p:txBody>
          <a:bodyPr>
            <a:normAutofit fontScale="92500"/>
          </a:bodyPr>
          <a:lstStyle/>
          <a:p>
            <a:pPr algn="ctr">
              <a:buNone/>
            </a:pPr>
            <a:r>
              <a:rPr lang="en-US" altLang="en-US" sz="4800" i="1" dirty="0">
                <a:solidFill>
                  <a:srgbClr val="FF0000"/>
                </a:solidFill>
                <a:cs typeface="Arial" charset="0"/>
              </a:rPr>
              <a:t>What constitutes an intervention?</a:t>
            </a:r>
          </a:p>
          <a:p>
            <a:pPr eaLnBrk="1" hangingPunct="1">
              <a:buNone/>
            </a:pPr>
            <a:r>
              <a:rPr lang="en-US" altLang="en-US" sz="3200" dirty="0" smtClean="0">
                <a:solidFill>
                  <a:schemeClr val="tx1"/>
                </a:solidFill>
                <a:cs typeface="Arial" charset="0"/>
              </a:rPr>
              <a:t>	</a:t>
            </a:r>
          </a:p>
          <a:p>
            <a:pPr eaLnBrk="1" hangingPunct="1">
              <a:buNone/>
            </a:pPr>
            <a:r>
              <a:rPr lang="en-US" altLang="en-US" sz="3200" dirty="0" smtClean="0">
                <a:solidFill>
                  <a:schemeClr val="tx1"/>
                </a:solidFill>
                <a:cs typeface="Arial" charset="0"/>
              </a:rPr>
              <a:t>Degree to which the </a:t>
            </a:r>
            <a:r>
              <a:rPr lang="en-US" altLang="en-US" dirty="0" smtClean="0">
                <a:solidFill>
                  <a:schemeClr val="tx1"/>
                </a:solidFill>
                <a:cs typeface="Arial" charset="0"/>
              </a:rPr>
              <a:t>evidenced based curriculum </a:t>
            </a:r>
            <a:r>
              <a:rPr lang="en-US" altLang="en-US" sz="3200" dirty="0" smtClean="0">
                <a:solidFill>
                  <a:schemeClr val="tx1"/>
                </a:solidFill>
                <a:cs typeface="Arial" charset="0"/>
              </a:rPr>
              <a:t>is implemented the way it was  intended</a:t>
            </a:r>
          </a:p>
          <a:p>
            <a:pPr eaLnBrk="1" hangingPunct="1">
              <a:buNone/>
            </a:pPr>
            <a:endParaRPr lang="en-US" altLang="en-US" dirty="0">
              <a:solidFill>
                <a:srgbClr val="FF0000"/>
              </a:solidFill>
              <a:cs typeface="Arial" charset="0"/>
            </a:endParaRPr>
          </a:p>
          <a:p>
            <a:pPr eaLnBrk="1" hangingPunct="1"/>
            <a:endParaRPr lang="en-US" altLang="en-US" sz="1200" dirty="0" smtClean="0">
              <a:solidFill>
                <a:schemeClr val="tx1"/>
              </a:solidFill>
              <a:cs typeface="Arial" charset="0"/>
            </a:endParaRPr>
          </a:p>
          <a:p>
            <a:pPr eaLnBrk="1" hangingPunct="1"/>
            <a:r>
              <a:rPr lang="en-US" altLang="en-US" sz="3200" b="1" dirty="0" smtClean="0">
                <a:solidFill>
                  <a:schemeClr val="tx1"/>
                </a:solidFill>
                <a:cs typeface="Arial" charset="0"/>
              </a:rPr>
              <a:t>Fidelity = Consistency and Accuracy</a:t>
            </a:r>
          </a:p>
          <a:p>
            <a:pPr eaLnBrk="1" hangingPunct="1"/>
            <a:r>
              <a:rPr lang="en-US" altLang="en-US" sz="3200" b="1" dirty="0" smtClean="0">
                <a:solidFill>
                  <a:schemeClr val="tx1"/>
                </a:solidFill>
                <a:cs typeface="Arial" charset="0"/>
              </a:rPr>
              <a:t>Fidelity = Integrity</a:t>
            </a:r>
          </a:p>
          <a:p>
            <a:pPr eaLnBrk="1" hangingPunct="1"/>
            <a:endParaRPr lang="en-US" altLang="en-US" dirty="0" smtClean="0">
              <a:solidFill>
                <a:srgbClr val="3B5978"/>
              </a:solidFill>
              <a:cs typeface="Arial" charset="0"/>
            </a:endParaRPr>
          </a:p>
        </p:txBody>
      </p:sp>
      <p:sp>
        <p:nvSpPr>
          <p:cNvPr id="72707" name="Title 1"/>
          <p:cNvSpPr>
            <a:spLocks noGrp="1"/>
          </p:cNvSpPr>
          <p:nvPr>
            <p:ph type="title"/>
          </p:nvPr>
        </p:nvSpPr>
        <p:spPr>
          <a:xfrm>
            <a:off x="457200" y="0"/>
            <a:ext cx="8229600" cy="1143000"/>
          </a:xfrm>
        </p:spPr>
        <p:txBody>
          <a:bodyPr/>
          <a:lstStyle/>
          <a:p>
            <a:pPr eaLnBrk="1" hangingPunct="1"/>
            <a:r>
              <a:rPr altLang="en-US" dirty="0" smtClean="0">
                <a:ea typeface="ＭＳ Ｐゴシック" pitchFamily="34" charset="-128"/>
              </a:rPr>
              <a:t>What Is Fidelity?</a:t>
            </a:r>
          </a:p>
        </p:txBody>
      </p:sp>
      <p:sp>
        <p:nvSpPr>
          <p:cNvPr id="72708" name="Slide Number Placeholder 3"/>
          <p:cNvSpPr>
            <a:spLocks noGrp="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l" eaLnBrk="1" hangingPunct="1">
              <a:defRPr/>
            </a:pPr>
            <a:fld id="{F097C248-6826-4F11-98B5-A18CC303A685}" type="slidenum">
              <a:rPr lang="en-US" altLang="en-US" sz="1000" smtClean="0">
                <a:solidFill>
                  <a:srgbClr val="BFBFBF"/>
                </a:solidFill>
              </a:rPr>
              <a:pPr algn="l" eaLnBrk="1" hangingPunct="1">
                <a:defRPr/>
              </a:pPr>
              <a:t>46</a:t>
            </a:fld>
            <a:endParaRPr lang="en-US" altLang="en-US" sz="1000" smtClean="0">
              <a:solidFill>
                <a:srgbClr val="BFBFBF"/>
              </a:solidFill>
            </a:endParaRPr>
          </a:p>
        </p:txBody>
      </p:sp>
      <p:sp>
        <p:nvSpPr>
          <p:cNvPr id="72709" name="TextBox 4"/>
          <p:cNvSpPr txBox="1">
            <a:spLocks noChangeArrowheads="1"/>
          </p:cNvSpPr>
          <p:nvPr/>
        </p:nvSpPr>
        <p:spPr bwMode="auto">
          <a:xfrm>
            <a:off x="1219200" y="6488668"/>
            <a:ext cx="7277100" cy="369332"/>
          </a:xfrm>
          <a:prstGeom prst="rect">
            <a:avLst/>
          </a:prstGeom>
          <a:noFill/>
          <a:ln w="9525">
            <a:noFill/>
            <a:miter lim="800000"/>
            <a:headEnd/>
            <a:tailEnd/>
          </a:ln>
        </p:spPr>
        <p:txBody>
          <a:bodyPr>
            <a:spAutoFit/>
          </a:bodyPr>
          <a:lstStyle/>
          <a:p>
            <a:r>
              <a:rPr lang="en-US" altLang="en-US" dirty="0" err="1">
                <a:cs typeface="Arial" charset="0"/>
              </a:rPr>
              <a:t>Gersten</a:t>
            </a:r>
            <a:r>
              <a:rPr lang="en-US" altLang="en-US" dirty="0">
                <a:cs typeface="Arial" charset="0"/>
              </a:rPr>
              <a:t> et al., 2005; </a:t>
            </a:r>
            <a:r>
              <a:rPr lang="en-US" altLang="en-US" dirty="0" err="1">
                <a:cs typeface="Arial" charset="0"/>
              </a:rPr>
              <a:t>Mellard</a:t>
            </a:r>
            <a:r>
              <a:rPr lang="en-US" altLang="en-US" dirty="0">
                <a:cs typeface="Arial" charset="0"/>
              </a:rPr>
              <a:t> &amp; Johnson, 2007; </a:t>
            </a:r>
            <a:r>
              <a:rPr lang="en-US" altLang="en-US" dirty="0" err="1">
                <a:cs typeface="Arial" charset="0"/>
              </a:rPr>
              <a:t>Sanetti</a:t>
            </a:r>
            <a:r>
              <a:rPr lang="en-US" altLang="en-US" dirty="0">
                <a:cs typeface="Arial" charset="0"/>
              </a:rPr>
              <a:t> &amp; </a:t>
            </a:r>
            <a:r>
              <a:rPr lang="en-US" altLang="en-US" dirty="0" err="1">
                <a:cs typeface="Arial" charset="0"/>
              </a:rPr>
              <a:t>Kratochwill</a:t>
            </a:r>
            <a:r>
              <a:rPr lang="en-US" altLang="en-US" dirty="0">
                <a:cs typeface="Arial" charset="0"/>
              </a:rPr>
              <a:t>, 2009 </a:t>
            </a:r>
          </a:p>
        </p:txBody>
      </p:sp>
    </p:spTree>
    <p:extLst>
      <p:ext uri="{BB962C8B-B14F-4D97-AF65-F5344CB8AC3E}">
        <p14:creationId xmlns:p14="http://schemas.microsoft.com/office/powerpoint/2010/main" val="279166063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ontent Placeholder 2"/>
          <p:cNvSpPr>
            <a:spLocks noGrp="1"/>
          </p:cNvSpPr>
          <p:nvPr>
            <p:ph idx="1"/>
          </p:nvPr>
        </p:nvSpPr>
        <p:spPr/>
        <p:txBody>
          <a:bodyPr>
            <a:normAutofit fontScale="92500" lnSpcReduction="20000"/>
          </a:bodyPr>
          <a:lstStyle/>
          <a:p>
            <a:pPr eaLnBrk="1" hangingPunct="1">
              <a:lnSpc>
                <a:spcPct val="150000"/>
              </a:lnSpc>
            </a:pPr>
            <a:r>
              <a:rPr lang="en-US" altLang="en-US" dirty="0" smtClean="0">
                <a:solidFill>
                  <a:schemeClr val="tx1"/>
                </a:solidFill>
                <a:cs typeface="Arial" charset="0"/>
              </a:rPr>
              <a:t>Ensures that instruction has been implemented as intended</a:t>
            </a:r>
          </a:p>
          <a:p>
            <a:pPr eaLnBrk="1" hangingPunct="1">
              <a:lnSpc>
                <a:spcPct val="150000"/>
              </a:lnSpc>
            </a:pPr>
            <a:r>
              <a:rPr lang="en-US" altLang="en-US" dirty="0" smtClean="0">
                <a:solidFill>
                  <a:schemeClr val="tx1"/>
                </a:solidFill>
                <a:cs typeface="Arial" charset="0"/>
              </a:rPr>
              <a:t>Allows us to link student outcomes to instruction</a:t>
            </a:r>
          </a:p>
          <a:p>
            <a:pPr eaLnBrk="1" hangingPunct="1">
              <a:lnSpc>
                <a:spcPct val="150000"/>
              </a:lnSpc>
            </a:pPr>
            <a:r>
              <a:rPr lang="en-US" altLang="en-US" dirty="0" smtClean="0">
                <a:solidFill>
                  <a:schemeClr val="tx1"/>
                </a:solidFill>
                <a:cs typeface="Arial" charset="0"/>
              </a:rPr>
              <a:t>Helps in the determination of intervention effectiveness and instructional decision-making</a:t>
            </a:r>
          </a:p>
        </p:txBody>
      </p:sp>
      <p:sp>
        <p:nvSpPr>
          <p:cNvPr id="73731" name="Title 1"/>
          <p:cNvSpPr>
            <a:spLocks noGrp="1"/>
          </p:cNvSpPr>
          <p:nvPr>
            <p:ph type="title"/>
          </p:nvPr>
        </p:nvSpPr>
        <p:spPr/>
        <p:txBody>
          <a:bodyPr/>
          <a:lstStyle/>
          <a:p>
            <a:pPr eaLnBrk="1" hangingPunct="1"/>
            <a:r>
              <a:rPr altLang="en-US" dirty="0" smtClean="0">
                <a:ea typeface="ＭＳ Ｐゴシック" pitchFamily="34" charset="-128"/>
              </a:rPr>
              <a:t>Why Is Fidelity Important?</a:t>
            </a:r>
          </a:p>
        </p:txBody>
      </p:sp>
      <p:sp>
        <p:nvSpPr>
          <p:cNvPr id="73732" name="Slide Number Placeholder 3"/>
          <p:cNvSpPr>
            <a:spLocks noGrp="1"/>
          </p:cNvSpPr>
          <p:nvPr>
            <p:ph type="sldNum" sz="quarter" idx="4294967295"/>
          </p:nvPr>
        </p:nvSpPr>
        <p:spPr>
          <a:xfrm>
            <a:off x="8986838" y="6507163"/>
            <a:ext cx="157162" cy="1539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l" eaLnBrk="1" hangingPunct="1">
              <a:defRPr/>
            </a:pPr>
            <a:fld id="{3697A96F-6137-4077-8405-D7E1F70DECE7}" type="slidenum">
              <a:rPr lang="en-US" altLang="en-US" sz="1000" smtClean="0">
                <a:solidFill>
                  <a:srgbClr val="BFBFBF"/>
                </a:solidFill>
              </a:rPr>
              <a:pPr algn="l" eaLnBrk="1" hangingPunct="1">
                <a:defRPr/>
              </a:pPr>
              <a:t>47</a:t>
            </a:fld>
            <a:endParaRPr lang="en-US" altLang="en-US" sz="1000" smtClean="0">
              <a:solidFill>
                <a:srgbClr val="BFBFBF"/>
              </a:solidFill>
            </a:endParaRPr>
          </a:p>
        </p:txBody>
      </p:sp>
      <p:sp>
        <p:nvSpPr>
          <p:cNvPr id="73733" name="TextBox 4"/>
          <p:cNvSpPr txBox="1">
            <a:spLocks noChangeArrowheads="1"/>
          </p:cNvSpPr>
          <p:nvPr/>
        </p:nvSpPr>
        <p:spPr bwMode="auto">
          <a:xfrm>
            <a:off x="533400" y="6172200"/>
            <a:ext cx="5257800" cy="369332"/>
          </a:xfrm>
          <a:prstGeom prst="rect">
            <a:avLst/>
          </a:prstGeom>
          <a:noFill/>
          <a:ln w="9525">
            <a:noFill/>
            <a:miter lim="800000"/>
            <a:headEnd/>
            <a:tailEnd/>
          </a:ln>
        </p:spPr>
        <p:txBody>
          <a:bodyPr>
            <a:spAutoFit/>
          </a:bodyPr>
          <a:lstStyle/>
          <a:p>
            <a:r>
              <a:rPr lang="en-US" altLang="en-US" sz="1400" dirty="0">
                <a:solidFill>
                  <a:schemeClr val="tx2"/>
                </a:solidFill>
                <a:cs typeface="Arial" charset="0"/>
              </a:rPr>
              <a:t>(</a:t>
            </a:r>
            <a:r>
              <a:rPr lang="en-US" altLang="en-US" dirty="0" err="1">
                <a:cs typeface="Arial" charset="0"/>
              </a:rPr>
              <a:t>Pierangelo</a:t>
            </a:r>
            <a:r>
              <a:rPr lang="en-US" altLang="en-US" dirty="0">
                <a:cs typeface="Arial" charset="0"/>
              </a:rPr>
              <a:t> &amp; Giuliani, 2008</a:t>
            </a:r>
            <a:r>
              <a:rPr lang="en-US" altLang="en-US" sz="1400" dirty="0">
                <a:solidFill>
                  <a:schemeClr val="tx2"/>
                </a:solidFill>
                <a:cs typeface="Arial" charset="0"/>
              </a:rPr>
              <a:t>)</a:t>
            </a:r>
          </a:p>
        </p:txBody>
      </p:sp>
      <p:sp>
        <p:nvSpPr>
          <p:cNvPr id="6" name="TextBox 5"/>
          <p:cNvSpPr txBox="1"/>
          <p:nvPr/>
        </p:nvSpPr>
        <p:spPr>
          <a:xfrm>
            <a:off x="5410200" y="6019800"/>
            <a:ext cx="3756212" cy="646331"/>
          </a:xfrm>
          <a:prstGeom prst="rect">
            <a:avLst/>
          </a:prstGeom>
          <a:noFill/>
        </p:spPr>
        <p:txBody>
          <a:bodyPr wrap="square" rtlCol="0">
            <a:spAutoFit/>
          </a:bodyPr>
          <a:lstStyle/>
          <a:p>
            <a:r>
              <a:rPr lang="en-US" dirty="0" smtClean="0"/>
              <a:t>National Center on Intensive Intervention</a:t>
            </a:r>
            <a:endParaRPr lang="en-US" dirty="0"/>
          </a:p>
        </p:txBody>
      </p:sp>
    </p:spTree>
    <p:extLst>
      <p:ext uri="{BB962C8B-B14F-4D97-AF65-F5344CB8AC3E}">
        <p14:creationId xmlns:p14="http://schemas.microsoft.com/office/powerpoint/2010/main" val="68763474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80132"/>
            <a:ext cx="8382000" cy="981011"/>
          </a:xfrm>
        </p:spPr>
        <p:txBody>
          <a:bodyPr>
            <a:normAutofit fontScale="90000"/>
          </a:bodyPr>
          <a:lstStyle/>
          <a:p>
            <a:r>
              <a:rPr lang="en-US" dirty="0" smtClean="0"/>
              <a:t>Why isn’t the group making progress when fidelity is in place?</a:t>
            </a:r>
            <a:endParaRPr lang="en-US" dirty="0"/>
          </a:p>
        </p:txBody>
      </p:sp>
      <p:pic>
        <p:nvPicPr>
          <p:cNvPr id="2" name="Picture 1" descr="Screen Shot 2016-02-02 at 4.37.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447800"/>
            <a:ext cx="6934200" cy="518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1066800" y="3429000"/>
            <a:ext cx="6934200" cy="3200400"/>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7414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853877261"/>
              </p:ext>
            </p:extLst>
          </p:nvPr>
        </p:nvGraphicFramePr>
        <p:xfrm>
          <a:off x="381000" y="1379791"/>
          <a:ext cx="8229600" cy="5249610"/>
        </p:xfrm>
        <a:graphic>
          <a:graphicData uri="http://schemas.openxmlformats.org/drawingml/2006/table">
            <a:tbl>
              <a:tblPr firstRow="1" bandRow="1">
                <a:tableStyleId>{5940675A-B579-460E-94D1-54222C63F5DA}</a:tableStyleId>
              </a:tblPr>
              <a:tblGrid>
                <a:gridCol w="4114800"/>
                <a:gridCol w="4114800"/>
              </a:tblGrid>
              <a:tr h="2624805">
                <a:tc>
                  <a:txBody>
                    <a:bodyPr/>
                    <a:lstStyle/>
                    <a:p>
                      <a:r>
                        <a:rPr lang="en-US" sz="2800" b="1" i="0" dirty="0" smtClean="0">
                          <a:latin typeface="Optima"/>
                          <a:cs typeface="Optima"/>
                        </a:rPr>
                        <a:t>Instruction:</a:t>
                      </a: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bg1"/>
                    </a:solidFill>
                  </a:tcPr>
                </a:tc>
                <a:tc>
                  <a:txBody>
                    <a:bodyPr/>
                    <a:lstStyle/>
                    <a:p>
                      <a:r>
                        <a:rPr lang="en-US" sz="2800" b="1" i="0" dirty="0" smtClean="0">
                          <a:latin typeface="Optima"/>
                          <a:cs typeface="Optima"/>
                        </a:rPr>
                        <a:t>Curriculum:</a:t>
                      </a: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bg1"/>
                    </a:solidFill>
                  </a:tcPr>
                </a:tc>
              </a:tr>
              <a:tr h="2624805">
                <a:tc>
                  <a:txBody>
                    <a:bodyPr/>
                    <a:lstStyle/>
                    <a:p>
                      <a:r>
                        <a:rPr lang="en-US" sz="2800" b="1" i="0" dirty="0" smtClean="0">
                          <a:latin typeface="Optima"/>
                          <a:cs typeface="Optima"/>
                        </a:rPr>
                        <a:t>Environment:</a:t>
                      </a: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bg1"/>
                    </a:solidFill>
                  </a:tcPr>
                </a:tc>
                <a:tc>
                  <a:txBody>
                    <a:bodyPr/>
                    <a:lstStyle/>
                    <a:p>
                      <a:r>
                        <a:rPr lang="en-US" sz="2800" b="1" i="0" dirty="0" smtClean="0">
                          <a:latin typeface="Optima"/>
                          <a:cs typeface="Optima"/>
                        </a:rPr>
                        <a:t>Learner:</a:t>
                      </a: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bg1"/>
                    </a:solidFill>
                  </a:tcPr>
                </a:tc>
              </a:tr>
            </a:tbl>
          </a:graphicData>
        </a:graphic>
      </p:graphicFrame>
      <p:sp>
        <p:nvSpPr>
          <p:cNvPr id="16" name="Title 10"/>
          <p:cNvSpPr>
            <a:spLocks noGrp="1"/>
          </p:cNvSpPr>
          <p:nvPr>
            <p:ph type="title"/>
          </p:nvPr>
        </p:nvSpPr>
        <p:spPr/>
        <p:txBody>
          <a:bodyPr>
            <a:noAutofit/>
          </a:bodyPr>
          <a:lstStyle/>
          <a:p>
            <a:r>
              <a:rPr lang="en-US" sz="4000" dirty="0" smtClean="0"/>
              <a:t>Why might the problem be occurring?</a:t>
            </a:r>
            <a:br>
              <a:rPr lang="en-US" sz="4000" dirty="0" smtClean="0"/>
            </a:br>
            <a:endParaRPr lang="en-US" sz="4000" i="1" dirty="0"/>
          </a:p>
        </p:txBody>
      </p:sp>
      <p:sp>
        <p:nvSpPr>
          <p:cNvPr id="17" name="Slide Number Placeholder 16"/>
          <p:cNvSpPr>
            <a:spLocks noGrp="1"/>
          </p:cNvSpPr>
          <p:nvPr>
            <p:ph type="sldNum" sz="quarter" idx="4294967295"/>
          </p:nvPr>
        </p:nvSpPr>
        <p:spPr>
          <a:xfrm>
            <a:off x="0" y="6356350"/>
            <a:ext cx="2133600" cy="365125"/>
          </a:xfrm>
        </p:spPr>
        <p:txBody>
          <a:bodyPr/>
          <a:lstStyle/>
          <a:p>
            <a:fld id="{2B856BC8-A5D9-4ED2-ACA6-085BA616CD03}" type="slidenum">
              <a:rPr lang="en-US" smtClean="0"/>
              <a:pPr/>
              <a:t>49</a:t>
            </a:fld>
            <a:endParaRPr lang="en-US"/>
          </a:p>
        </p:txBody>
      </p:sp>
      <p:sp>
        <p:nvSpPr>
          <p:cNvPr id="9" name="TextBox 8"/>
          <p:cNvSpPr txBox="1"/>
          <p:nvPr/>
        </p:nvSpPr>
        <p:spPr>
          <a:xfrm>
            <a:off x="762000" y="2514600"/>
            <a:ext cx="3429000" cy="615553"/>
          </a:xfrm>
          <a:prstGeom prst="rect">
            <a:avLst/>
          </a:prstGeom>
          <a:noFill/>
        </p:spPr>
        <p:txBody>
          <a:bodyPr wrap="square" rtlCol="0">
            <a:spAutoFit/>
          </a:bodyPr>
          <a:lstStyle/>
          <a:p>
            <a:r>
              <a:rPr lang="en-US" sz="3400" b="1" i="1" dirty="0" smtClean="0">
                <a:latin typeface="Optima"/>
                <a:cs typeface="Optima"/>
              </a:rPr>
              <a:t>How</a:t>
            </a:r>
            <a:r>
              <a:rPr lang="en-US" sz="3400" b="1" dirty="0" smtClean="0">
                <a:latin typeface="Optima"/>
                <a:cs typeface="Optima"/>
              </a:rPr>
              <a:t> </a:t>
            </a:r>
            <a:r>
              <a:rPr lang="en-US" sz="3400" dirty="0" smtClean="0">
                <a:latin typeface="Optima"/>
                <a:cs typeface="Optima"/>
              </a:rPr>
              <a:t>you teach</a:t>
            </a:r>
            <a:endParaRPr lang="en-US" sz="3400" dirty="0">
              <a:latin typeface="Optima"/>
              <a:cs typeface="Optima"/>
            </a:endParaRPr>
          </a:p>
        </p:txBody>
      </p:sp>
      <p:sp>
        <p:nvSpPr>
          <p:cNvPr id="8" name="TextBox 7"/>
          <p:cNvSpPr txBox="1"/>
          <p:nvPr/>
        </p:nvSpPr>
        <p:spPr>
          <a:xfrm>
            <a:off x="4876800" y="2438400"/>
            <a:ext cx="3657600" cy="615553"/>
          </a:xfrm>
          <a:prstGeom prst="rect">
            <a:avLst/>
          </a:prstGeom>
          <a:noFill/>
        </p:spPr>
        <p:txBody>
          <a:bodyPr wrap="square" rtlCol="0">
            <a:spAutoFit/>
          </a:bodyPr>
          <a:lstStyle/>
          <a:p>
            <a:r>
              <a:rPr lang="en-US" sz="3400" b="1" i="1" dirty="0" smtClean="0">
                <a:latin typeface="Optima"/>
                <a:cs typeface="Optima"/>
              </a:rPr>
              <a:t>What</a:t>
            </a:r>
            <a:r>
              <a:rPr lang="en-US" sz="3400" b="1" dirty="0" smtClean="0">
                <a:latin typeface="Optima"/>
                <a:cs typeface="Optima"/>
              </a:rPr>
              <a:t> </a:t>
            </a:r>
            <a:r>
              <a:rPr lang="en-US" sz="3400" dirty="0" smtClean="0">
                <a:latin typeface="Optima"/>
                <a:cs typeface="Optima"/>
              </a:rPr>
              <a:t>you teach</a:t>
            </a:r>
            <a:endParaRPr lang="en-US" sz="3400" dirty="0">
              <a:latin typeface="Optima"/>
              <a:cs typeface="Optima"/>
            </a:endParaRPr>
          </a:p>
        </p:txBody>
      </p:sp>
      <p:sp>
        <p:nvSpPr>
          <p:cNvPr id="10" name="TextBox 9"/>
          <p:cNvSpPr txBox="1"/>
          <p:nvPr/>
        </p:nvSpPr>
        <p:spPr>
          <a:xfrm>
            <a:off x="685800" y="5105400"/>
            <a:ext cx="3810000" cy="615553"/>
          </a:xfrm>
          <a:prstGeom prst="rect">
            <a:avLst/>
          </a:prstGeom>
          <a:noFill/>
        </p:spPr>
        <p:txBody>
          <a:bodyPr wrap="square" rtlCol="0">
            <a:spAutoFit/>
          </a:bodyPr>
          <a:lstStyle/>
          <a:p>
            <a:r>
              <a:rPr lang="en-US" sz="3400" b="1" i="1" dirty="0" smtClean="0">
                <a:latin typeface="Optima"/>
                <a:cs typeface="Optima"/>
              </a:rPr>
              <a:t>Where</a:t>
            </a:r>
            <a:r>
              <a:rPr lang="en-US" sz="3400" b="1" dirty="0" smtClean="0">
                <a:latin typeface="Optima"/>
                <a:cs typeface="Optima"/>
              </a:rPr>
              <a:t> </a:t>
            </a:r>
            <a:r>
              <a:rPr lang="en-US" sz="3400" dirty="0" smtClean="0">
                <a:latin typeface="Optima"/>
                <a:cs typeface="Optima"/>
              </a:rPr>
              <a:t>you teach</a:t>
            </a:r>
            <a:endParaRPr lang="en-US" sz="3400" dirty="0">
              <a:latin typeface="Optima"/>
              <a:cs typeface="Optima"/>
            </a:endParaRPr>
          </a:p>
        </p:txBody>
      </p:sp>
      <p:sp>
        <p:nvSpPr>
          <p:cNvPr id="14" name="TextBox 13"/>
          <p:cNvSpPr txBox="1"/>
          <p:nvPr/>
        </p:nvSpPr>
        <p:spPr>
          <a:xfrm>
            <a:off x="4876800" y="5105400"/>
            <a:ext cx="3429000" cy="615553"/>
          </a:xfrm>
          <a:prstGeom prst="rect">
            <a:avLst/>
          </a:prstGeom>
          <a:noFill/>
        </p:spPr>
        <p:txBody>
          <a:bodyPr wrap="square" rtlCol="0">
            <a:spAutoFit/>
          </a:bodyPr>
          <a:lstStyle/>
          <a:p>
            <a:r>
              <a:rPr lang="en-US" sz="3400" b="1" i="1" dirty="0" smtClean="0">
                <a:latin typeface="Optima"/>
                <a:cs typeface="Optima"/>
              </a:rPr>
              <a:t>Who</a:t>
            </a:r>
            <a:r>
              <a:rPr lang="en-US" sz="3400" b="1" dirty="0" smtClean="0">
                <a:latin typeface="Optima"/>
                <a:cs typeface="Optima"/>
              </a:rPr>
              <a:t> </a:t>
            </a:r>
            <a:r>
              <a:rPr lang="en-US" sz="3400" dirty="0" smtClean="0">
                <a:latin typeface="Optima"/>
                <a:cs typeface="Optima"/>
              </a:rPr>
              <a:t>you teach</a:t>
            </a:r>
            <a:endParaRPr lang="en-US" sz="3400" dirty="0">
              <a:latin typeface="Optima"/>
              <a:cs typeface="Optima"/>
            </a:endParaRPr>
          </a:p>
        </p:txBody>
      </p:sp>
      <p:sp>
        <p:nvSpPr>
          <p:cNvPr id="11" name="Multiply 10"/>
          <p:cNvSpPr/>
          <p:nvPr/>
        </p:nvSpPr>
        <p:spPr>
          <a:xfrm>
            <a:off x="5105400" y="4572000"/>
            <a:ext cx="2590800" cy="1600200"/>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68473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anim calcmode="lin" valueType="num">
                                      <p:cBhvr>
                                        <p:cTn id="27" dur="500" fill="hold"/>
                                        <p:tgtEl>
                                          <p:spTgt spid="10"/>
                                        </p:tgtEl>
                                        <p:attrNameLst>
                                          <p:attrName>ppt_x</p:attrName>
                                        </p:attrNameLst>
                                      </p:cBhvr>
                                      <p:tavLst>
                                        <p:tav tm="0">
                                          <p:val>
                                            <p:strVal val="#ppt_x"/>
                                          </p:val>
                                        </p:tav>
                                        <p:tav tm="100000">
                                          <p:val>
                                            <p:strVal val="#ppt_x"/>
                                          </p:val>
                                        </p:tav>
                                      </p:tavLst>
                                    </p:anim>
                                    <p:anim calcmode="lin" valueType="num">
                                      <p:cBhvr>
                                        <p:cTn id="2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anim calcmode="lin" valueType="num">
                                      <p:cBhvr>
                                        <p:cTn id="34" dur="500" fill="hold"/>
                                        <p:tgtEl>
                                          <p:spTgt spid="14"/>
                                        </p:tgtEl>
                                        <p:attrNameLst>
                                          <p:attrName>ppt_x</p:attrName>
                                        </p:attrNameLst>
                                      </p:cBhvr>
                                      <p:tavLst>
                                        <p:tav tm="0">
                                          <p:val>
                                            <p:strVal val="#ppt_x"/>
                                          </p:val>
                                        </p:tav>
                                        <p:tav tm="100000">
                                          <p:val>
                                            <p:strVal val="#ppt_x"/>
                                          </p:val>
                                        </p:tav>
                                      </p:tavLst>
                                    </p:anim>
                                    <p:anim calcmode="lin" valueType="num">
                                      <p:cBhvr>
                                        <p:cTn id="35"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10"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600" dirty="0" smtClean="0"/>
              <a:t>Review essential components for effective Group </a:t>
            </a:r>
            <a:r>
              <a:rPr lang="en-US" sz="3600" dirty="0"/>
              <a:t>Intervention </a:t>
            </a:r>
            <a:r>
              <a:rPr lang="en-US" sz="3600" dirty="0" smtClean="0"/>
              <a:t>Review,20% </a:t>
            </a:r>
            <a:r>
              <a:rPr lang="en-US" sz="3600" dirty="0"/>
              <a:t>meetings</a:t>
            </a:r>
            <a:endParaRPr lang="en-US" sz="3600" dirty="0" smtClean="0"/>
          </a:p>
          <a:p>
            <a:r>
              <a:rPr lang="en-US" sz="3600" dirty="0" smtClean="0"/>
              <a:t>Observe an effective 20% meeting</a:t>
            </a:r>
          </a:p>
          <a:p>
            <a:r>
              <a:rPr lang="en-US" sz="3600" dirty="0" smtClean="0"/>
              <a:t>Practice with data!</a:t>
            </a:r>
          </a:p>
          <a:p>
            <a:pPr lvl="1"/>
            <a:r>
              <a:rPr lang="en-US" dirty="0" smtClean="0"/>
              <a:t>Is this </a:t>
            </a:r>
            <a:r>
              <a:rPr lang="en-US" i="1" dirty="0" smtClean="0">
                <a:solidFill>
                  <a:srgbClr val="FF3333"/>
                </a:solidFill>
              </a:rPr>
              <a:t>a group problem </a:t>
            </a:r>
            <a:r>
              <a:rPr lang="en-US" dirty="0" smtClean="0"/>
              <a:t>or an </a:t>
            </a:r>
            <a:r>
              <a:rPr lang="en-US" i="1" dirty="0" smtClean="0">
                <a:solidFill>
                  <a:srgbClr val="FF3333"/>
                </a:solidFill>
              </a:rPr>
              <a:t>individual problem?</a:t>
            </a:r>
          </a:p>
          <a:p>
            <a:endParaRPr lang="en-US" dirty="0" smtClean="0"/>
          </a:p>
          <a:p>
            <a:endParaRPr lang="en-US" dirty="0"/>
          </a:p>
        </p:txBody>
      </p:sp>
      <p:sp>
        <p:nvSpPr>
          <p:cNvPr id="2" name="Title 1"/>
          <p:cNvSpPr>
            <a:spLocks noGrp="1"/>
          </p:cNvSpPr>
          <p:nvPr>
            <p:ph type="title"/>
          </p:nvPr>
        </p:nvSpPr>
        <p:spPr/>
        <p:txBody>
          <a:bodyPr/>
          <a:lstStyle/>
          <a:p>
            <a:r>
              <a:rPr lang="en-US" dirty="0" smtClean="0"/>
              <a:t>Purpose for the Session</a:t>
            </a:r>
            <a:endParaRPr lang="en-US" dirty="0"/>
          </a:p>
        </p:txBody>
      </p:sp>
      <p:pic>
        <p:nvPicPr>
          <p:cNvPr id="4" name="Picture 3" descr="target-market-for-succes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600" y="4800600"/>
            <a:ext cx="1828800" cy="1828800"/>
          </a:xfrm>
          <a:prstGeom prst="rect">
            <a:avLst/>
          </a:prstGeom>
        </p:spPr>
      </p:pic>
    </p:spTree>
    <p:extLst>
      <p:ext uri="{BB962C8B-B14F-4D97-AF65-F5344CB8AC3E}">
        <p14:creationId xmlns:p14="http://schemas.microsoft.com/office/powerpoint/2010/main" val="1465919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513885711"/>
              </p:ext>
            </p:extLst>
          </p:nvPr>
        </p:nvGraphicFramePr>
        <p:xfrm>
          <a:off x="381000" y="1219199"/>
          <a:ext cx="8305800" cy="5486402"/>
        </p:xfrm>
        <a:graphic>
          <a:graphicData uri="http://schemas.openxmlformats.org/drawingml/2006/table">
            <a:tbl>
              <a:tblPr firstRow="1" bandRow="1">
                <a:tableStyleId>{5940675A-B579-460E-94D1-54222C63F5DA}</a:tableStyleId>
              </a:tblPr>
              <a:tblGrid>
                <a:gridCol w="4191000"/>
                <a:gridCol w="4114800"/>
              </a:tblGrid>
              <a:tr h="2743201">
                <a:tc>
                  <a:txBody>
                    <a:bodyPr/>
                    <a:lstStyle/>
                    <a:p>
                      <a:r>
                        <a:rPr lang="en-US" sz="2800" b="1" i="0" dirty="0" smtClean="0">
                          <a:latin typeface="Optima"/>
                          <a:cs typeface="Optima"/>
                        </a:rPr>
                        <a:t>Instruction:</a:t>
                      </a: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bg1"/>
                    </a:solidFill>
                  </a:tcPr>
                </a:tc>
                <a:tc>
                  <a:txBody>
                    <a:bodyPr/>
                    <a:lstStyle/>
                    <a:p>
                      <a:r>
                        <a:rPr lang="en-US" sz="2800" b="1" i="0" dirty="0" smtClean="0">
                          <a:latin typeface="Optima"/>
                          <a:cs typeface="Optima"/>
                        </a:rPr>
                        <a:t>Curriculum:</a:t>
                      </a: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bg1"/>
                    </a:solidFill>
                  </a:tcPr>
                </a:tc>
              </a:tr>
              <a:tr h="2743201">
                <a:tc>
                  <a:txBody>
                    <a:bodyPr/>
                    <a:lstStyle/>
                    <a:p>
                      <a:r>
                        <a:rPr lang="en-US" sz="2800" b="1" i="0" dirty="0" smtClean="0">
                          <a:latin typeface="Optima"/>
                          <a:cs typeface="Optima"/>
                        </a:rPr>
                        <a:t>Environment:</a:t>
                      </a: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bg1"/>
                    </a:solidFill>
                  </a:tcPr>
                </a:tc>
                <a:tc>
                  <a:txBody>
                    <a:bodyPr/>
                    <a:lstStyle/>
                    <a:p>
                      <a:r>
                        <a:rPr lang="en-US" sz="2800" b="1" i="0" dirty="0" smtClean="0">
                          <a:latin typeface="Optima"/>
                          <a:cs typeface="Optima"/>
                        </a:rPr>
                        <a:t>Learner:</a:t>
                      </a: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bg1"/>
                    </a:solidFill>
                  </a:tcPr>
                </a:tc>
              </a:tr>
            </a:tbl>
          </a:graphicData>
        </a:graphic>
      </p:graphicFrame>
      <p:sp>
        <p:nvSpPr>
          <p:cNvPr id="11" name="Title 10"/>
          <p:cNvSpPr>
            <a:spLocks noGrp="1"/>
          </p:cNvSpPr>
          <p:nvPr>
            <p:ph type="title"/>
          </p:nvPr>
        </p:nvSpPr>
        <p:spPr/>
        <p:txBody>
          <a:bodyPr>
            <a:noAutofit/>
          </a:bodyPr>
          <a:lstStyle/>
          <a:p>
            <a:r>
              <a:rPr lang="en-US" sz="4000" dirty="0" smtClean="0"/>
              <a:t>Why might the problem be occurring?</a:t>
            </a:r>
            <a:br>
              <a:rPr lang="en-US" sz="4000" dirty="0" smtClean="0"/>
            </a:br>
            <a:r>
              <a:rPr lang="en-US" sz="4000" i="1" dirty="0" smtClean="0"/>
              <a:t>The Group</a:t>
            </a:r>
            <a:endParaRPr lang="en-US" sz="4000" i="1" dirty="0"/>
          </a:p>
        </p:txBody>
      </p:sp>
      <p:sp>
        <p:nvSpPr>
          <p:cNvPr id="17" name="Slide Number Placeholder 16"/>
          <p:cNvSpPr>
            <a:spLocks noGrp="1"/>
          </p:cNvSpPr>
          <p:nvPr>
            <p:ph type="sldNum" sz="quarter" idx="4294967295"/>
          </p:nvPr>
        </p:nvSpPr>
        <p:spPr>
          <a:xfrm>
            <a:off x="0" y="6356350"/>
            <a:ext cx="2133600" cy="365125"/>
          </a:xfrm>
        </p:spPr>
        <p:txBody>
          <a:bodyPr/>
          <a:lstStyle/>
          <a:p>
            <a:fld id="{2B856BC8-A5D9-4ED2-ACA6-085BA616CD03}" type="slidenum">
              <a:rPr lang="en-US" smtClean="0"/>
              <a:pPr/>
              <a:t>50</a:t>
            </a:fld>
            <a:endParaRPr lang="en-US"/>
          </a:p>
        </p:txBody>
      </p:sp>
      <p:sp>
        <p:nvSpPr>
          <p:cNvPr id="9" name="TextBox 8"/>
          <p:cNvSpPr txBox="1"/>
          <p:nvPr/>
        </p:nvSpPr>
        <p:spPr>
          <a:xfrm>
            <a:off x="609600" y="1905000"/>
            <a:ext cx="3962400" cy="1631216"/>
          </a:xfrm>
          <a:prstGeom prst="rect">
            <a:avLst/>
          </a:prstGeom>
          <a:noFill/>
        </p:spPr>
        <p:txBody>
          <a:bodyPr wrap="square" rtlCol="0">
            <a:spAutoFit/>
          </a:bodyPr>
          <a:lstStyle/>
          <a:p>
            <a:r>
              <a:rPr lang="en-US" sz="2000" i="1" dirty="0" smtClean="0">
                <a:latin typeface="Optima"/>
                <a:cs typeface="Optima"/>
              </a:rPr>
              <a:t>Not </a:t>
            </a:r>
            <a:r>
              <a:rPr lang="en-US" sz="2000" b="1" i="1" dirty="0" smtClean="0">
                <a:latin typeface="Optima"/>
                <a:cs typeface="Optima"/>
              </a:rPr>
              <a:t>explicit</a:t>
            </a:r>
            <a:r>
              <a:rPr lang="en-US" sz="2000" i="1" dirty="0" smtClean="0">
                <a:latin typeface="Optima"/>
                <a:cs typeface="Optima"/>
              </a:rPr>
              <a:t> enough?</a:t>
            </a:r>
          </a:p>
          <a:p>
            <a:r>
              <a:rPr lang="en-US" sz="2000" i="1" dirty="0" smtClean="0">
                <a:latin typeface="Optima"/>
                <a:cs typeface="Optima"/>
              </a:rPr>
              <a:t>Not enough student </a:t>
            </a:r>
            <a:r>
              <a:rPr lang="en-US" sz="2000" b="1" i="1" dirty="0" smtClean="0">
                <a:latin typeface="Optima"/>
                <a:cs typeface="Optima"/>
              </a:rPr>
              <a:t>opportunities to respond</a:t>
            </a:r>
            <a:r>
              <a:rPr lang="en-US" sz="2000" i="1" dirty="0" smtClean="0">
                <a:latin typeface="Optima"/>
                <a:cs typeface="Optima"/>
              </a:rPr>
              <a:t>?</a:t>
            </a:r>
          </a:p>
          <a:p>
            <a:r>
              <a:rPr lang="en-US" sz="2000" i="1" dirty="0" smtClean="0">
                <a:latin typeface="Optima"/>
                <a:cs typeface="Optima"/>
              </a:rPr>
              <a:t>Not enough instructional </a:t>
            </a:r>
            <a:r>
              <a:rPr lang="en-US" sz="2000" b="1" i="1" dirty="0" smtClean="0">
                <a:latin typeface="Optima"/>
                <a:cs typeface="Optima"/>
              </a:rPr>
              <a:t>time</a:t>
            </a:r>
            <a:r>
              <a:rPr lang="en-US" sz="2000" i="1" dirty="0" smtClean="0">
                <a:latin typeface="Optima"/>
                <a:cs typeface="Optima"/>
              </a:rPr>
              <a:t>?</a:t>
            </a:r>
          </a:p>
          <a:p>
            <a:r>
              <a:rPr lang="en-US" sz="2000" i="1" dirty="0" smtClean="0">
                <a:latin typeface="Optima"/>
                <a:cs typeface="Optima"/>
              </a:rPr>
              <a:t>Not enough </a:t>
            </a:r>
            <a:r>
              <a:rPr lang="en-US" sz="2000" b="1" i="1" dirty="0" smtClean="0">
                <a:latin typeface="Optima"/>
                <a:cs typeface="Optima"/>
              </a:rPr>
              <a:t>corrective feedback?</a:t>
            </a:r>
            <a:endParaRPr lang="en-US" sz="2000" b="1" i="1" dirty="0">
              <a:latin typeface="Optima"/>
              <a:cs typeface="Optima"/>
            </a:endParaRPr>
          </a:p>
        </p:txBody>
      </p:sp>
      <p:sp>
        <p:nvSpPr>
          <p:cNvPr id="8" name="TextBox 7"/>
          <p:cNvSpPr txBox="1"/>
          <p:nvPr/>
        </p:nvSpPr>
        <p:spPr>
          <a:xfrm>
            <a:off x="4724400" y="1905000"/>
            <a:ext cx="3657600" cy="830997"/>
          </a:xfrm>
          <a:prstGeom prst="rect">
            <a:avLst/>
          </a:prstGeom>
          <a:noFill/>
        </p:spPr>
        <p:txBody>
          <a:bodyPr wrap="square" rtlCol="0">
            <a:spAutoFit/>
          </a:bodyPr>
          <a:lstStyle/>
          <a:p>
            <a:r>
              <a:rPr lang="en-US" sz="2400" i="1" dirty="0" smtClean="0">
                <a:solidFill>
                  <a:srgbClr val="000000"/>
                </a:solidFill>
                <a:latin typeface="Optima"/>
                <a:cs typeface="Optima"/>
              </a:rPr>
              <a:t>Wrong lesson placement?</a:t>
            </a:r>
          </a:p>
          <a:p>
            <a:r>
              <a:rPr lang="en-US" sz="2400" i="1" dirty="0" smtClean="0">
                <a:solidFill>
                  <a:srgbClr val="000000"/>
                </a:solidFill>
                <a:latin typeface="Optima"/>
                <a:cs typeface="Optima"/>
              </a:rPr>
              <a:t>Wrong focus skill?</a:t>
            </a:r>
          </a:p>
        </p:txBody>
      </p:sp>
      <p:sp>
        <p:nvSpPr>
          <p:cNvPr id="10" name="TextBox 9"/>
          <p:cNvSpPr txBox="1"/>
          <p:nvPr/>
        </p:nvSpPr>
        <p:spPr>
          <a:xfrm>
            <a:off x="609600" y="4648200"/>
            <a:ext cx="3886200" cy="1815882"/>
          </a:xfrm>
          <a:prstGeom prst="rect">
            <a:avLst/>
          </a:prstGeom>
          <a:noFill/>
        </p:spPr>
        <p:txBody>
          <a:bodyPr wrap="square" rtlCol="0">
            <a:spAutoFit/>
          </a:bodyPr>
          <a:lstStyle/>
          <a:p>
            <a:r>
              <a:rPr lang="en-US" sz="2800" i="1" dirty="0" smtClean="0">
                <a:latin typeface="Optima"/>
                <a:cs typeface="Optima"/>
              </a:rPr>
              <a:t>Distracting setting?</a:t>
            </a:r>
          </a:p>
          <a:p>
            <a:r>
              <a:rPr lang="en-US" sz="2800" i="1" dirty="0" smtClean="0">
                <a:latin typeface="Optima"/>
                <a:cs typeface="Optima"/>
              </a:rPr>
              <a:t>Group size too large?</a:t>
            </a:r>
          </a:p>
          <a:p>
            <a:r>
              <a:rPr lang="en-US" sz="2800" i="1" dirty="0" smtClean="0">
                <a:latin typeface="Optima"/>
                <a:cs typeface="Optima"/>
              </a:rPr>
              <a:t>Behavior management needs?</a:t>
            </a:r>
            <a:endParaRPr lang="en-US" sz="2800" i="1" dirty="0">
              <a:latin typeface="Optima"/>
              <a:cs typeface="Optima"/>
            </a:endParaRPr>
          </a:p>
        </p:txBody>
      </p:sp>
      <p:sp>
        <p:nvSpPr>
          <p:cNvPr id="14" name="TextBox 13"/>
          <p:cNvSpPr txBox="1"/>
          <p:nvPr/>
        </p:nvSpPr>
        <p:spPr>
          <a:xfrm>
            <a:off x="4724400" y="4648200"/>
            <a:ext cx="3733800" cy="461665"/>
          </a:xfrm>
          <a:prstGeom prst="rect">
            <a:avLst/>
          </a:prstGeom>
          <a:noFill/>
        </p:spPr>
        <p:txBody>
          <a:bodyPr wrap="square" rtlCol="0">
            <a:spAutoFit/>
          </a:bodyPr>
          <a:lstStyle/>
          <a:p>
            <a:r>
              <a:rPr lang="en-US" sz="2400" i="1" dirty="0" smtClean="0">
                <a:latin typeface="Optima"/>
                <a:cs typeface="Optima"/>
              </a:rPr>
              <a:t>Other things to consider?</a:t>
            </a:r>
            <a:endParaRPr lang="en-US" sz="2400" i="1" dirty="0">
              <a:latin typeface="Optima"/>
              <a:cs typeface="Optima"/>
            </a:endParaRPr>
          </a:p>
        </p:txBody>
      </p:sp>
      <p:sp>
        <p:nvSpPr>
          <p:cNvPr id="2" name="TextBox 1"/>
          <p:cNvSpPr txBox="1"/>
          <p:nvPr/>
        </p:nvSpPr>
        <p:spPr>
          <a:xfrm>
            <a:off x="3429000" y="3657600"/>
            <a:ext cx="2286000" cy="646331"/>
          </a:xfrm>
          <a:prstGeom prst="rect">
            <a:avLst/>
          </a:prstGeom>
          <a:solidFill>
            <a:schemeClr val="bg1"/>
          </a:solidFill>
          <a:ln w="28575" cmpd="sng">
            <a:solidFill>
              <a:srgbClr val="008000"/>
            </a:solidFill>
          </a:ln>
        </p:spPr>
        <p:txBody>
          <a:bodyPr wrap="square" rtlCol="0">
            <a:spAutoFit/>
          </a:bodyPr>
          <a:lstStyle/>
          <a:p>
            <a:pPr algn="ctr"/>
            <a:r>
              <a:rPr lang="en-US" sz="3600" b="1" dirty="0" smtClean="0">
                <a:solidFill>
                  <a:srgbClr val="339900"/>
                </a:solidFill>
                <a:latin typeface="Optima"/>
                <a:cs typeface="Optima"/>
              </a:rPr>
              <a:t>FIDELITY</a:t>
            </a:r>
            <a:endParaRPr lang="en-US" sz="3600" b="1" dirty="0">
              <a:solidFill>
                <a:srgbClr val="339900"/>
              </a:solidFill>
              <a:latin typeface="Optima"/>
              <a:cs typeface="Optima"/>
            </a:endParaRPr>
          </a:p>
        </p:txBody>
      </p:sp>
      <p:sp>
        <p:nvSpPr>
          <p:cNvPr id="12" name="Multiply 11"/>
          <p:cNvSpPr/>
          <p:nvPr/>
        </p:nvSpPr>
        <p:spPr>
          <a:xfrm>
            <a:off x="5105400" y="4572000"/>
            <a:ext cx="2590800" cy="1600200"/>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45165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anim calcmode="lin" valueType="num">
                                      <p:cBhvr>
                                        <p:cTn id="27" dur="500" fill="hold"/>
                                        <p:tgtEl>
                                          <p:spTgt spid="10"/>
                                        </p:tgtEl>
                                        <p:attrNameLst>
                                          <p:attrName>ppt_x</p:attrName>
                                        </p:attrNameLst>
                                      </p:cBhvr>
                                      <p:tavLst>
                                        <p:tav tm="0">
                                          <p:val>
                                            <p:strVal val="#ppt_x"/>
                                          </p:val>
                                        </p:tav>
                                        <p:tav tm="100000">
                                          <p:val>
                                            <p:strVal val="#ppt_x"/>
                                          </p:val>
                                        </p:tav>
                                      </p:tavLst>
                                    </p:anim>
                                    <p:anim calcmode="lin" valueType="num">
                                      <p:cBhvr>
                                        <p:cTn id="2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anim calcmode="lin" valueType="num">
                                      <p:cBhvr>
                                        <p:cTn id="34" dur="500" fill="hold"/>
                                        <p:tgtEl>
                                          <p:spTgt spid="14"/>
                                        </p:tgtEl>
                                        <p:attrNameLst>
                                          <p:attrName>ppt_x</p:attrName>
                                        </p:attrNameLst>
                                      </p:cBhvr>
                                      <p:tavLst>
                                        <p:tav tm="0">
                                          <p:val>
                                            <p:strVal val="#ppt_x"/>
                                          </p:val>
                                        </p:tav>
                                        <p:tav tm="100000">
                                          <p:val>
                                            <p:strVal val="#ppt_x"/>
                                          </p:val>
                                        </p:tav>
                                      </p:tavLst>
                                    </p:anim>
                                    <p:anim calcmode="lin" valueType="num">
                                      <p:cBhvr>
                                        <p:cTn id="35"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10" grpId="0"/>
      <p:bldP spid="14" grpId="0"/>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fontScale="90000"/>
          </a:bodyPr>
          <a:lstStyle/>
          <a:p>
            <a:r>
              <a:rPr lang="en-US" dirty="0" smtClean="0"/>
              <a:t>Video Study: Examining ICE for the Group…</a:t>
            </a:r>
            <a:endParaRPr lang="en-US" dirty="0"/>
          </a:p>
        </p:txBody>
      </p:sp>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22863643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a:bodyPr>
          <a:lstStyle/>
          <a:p>
            <a:pPr marL="0" indent="0">
              <a:buNone/>
            </a:pPr>
            <a:r>
              <a:rPr lang="en-US" sz="5400" b="1" u="sng" dirty="0" smtClean="0">
                <a:solidFill>
                  <a:srgbClr val="008000"/>
                </a:solidFill>
              </a:rPr>
              <a:t>Group Problem:  </a:t>
            </a:r>
          </a:p>
          <a:p>
            <a:pPr marL="0" indent="0">
              <a:buNone/>
            </a:pPr>
            <a:r>
              <a:rPr lang="en-US" sz="5400" b="1" dirty="0" smtClean="0">
                <a:solidFill>
                  <a:srgbClr val="008000"/>
                </a:solidFill>
              </a:rPr>
              <a:t>size reduced, pre-teach added, feedback examined, core instruction aligned, behavior procedures 	added</a:t>
            </a:r>
            <a:endParaRPr lang="en-US" sz="5400" b="1" dirty="0">
              <a:solidFill>
                <a:srgbClr val="008000"/>
              </a:solidFill>
            </a:endParaRPr>
          </a:p>
        </p:txBody>
      </p:sp>
    </p:spTree>
    <p:extLst>
      <p:ext uri="{BB962C8B-B14F-4D97-AF65-F5344CB8AC3E}">
        <p14:creationId xmlns:p14="http://schemas.microsoft.com/office/powerpoint/2010/main" val="27477116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50800"/>
            <a:ext cx="9144000" cy="482600"/>
          </a:xfrm>
        </p:spPr>
        <p:txBody>
          <a:bodyPr>
            <a:normAutofit fontScale="90000"/>
          </a:bodyPr>
          <a:lstStyle/>
          <a:p>
            <a:r>
              <a:rPr lang="en-US" dirty="0" smtClean="0"/>
              <a:t>Group Intervention </a:t>
            </a:r>
            <a:r>
              <a:rPr lang="en-US" i="1" u="sng" dirty="0" smtClean="0"/>
              <a:t>Review</a:t>
            </a:r>
            <a:r>
              <a:rPr lang="en-US" dirty="0" smtClean="0"/>
              <a:t> process</a:t>
            </a:r>
            <a:endParaRPr lang="en-US" dirty="0"/>
          </a:p>
        </p:txBody>
      </p:sp>
      <p:sp>
        <p:nvSpPr>
          <p:cNvPr id="7" name="TextBox 6"/>
          <p:cNvSpPr txBox="1"/>
          <p:nvPr/>
        </p:nvSpPr>
        <p:spPr>
          <a:xfrm>
            <a:off x="0" y="914400"/>
            <a:ext cx="4267200" cy="830997"/>
          </a:xfrm>
          <a:prstGeom prst="rect">
            <a:avLst/>
          </a:prstGeom>
          <a:noFill/>
        </p:spPr>
        <p:txBody>
          <a:bodyPr wrap="square" rtlCol="0">
            <a:spAutoFit/>
          </a:bodyPr>
          <a:lstStyle/>
          <a:p>
            <a:r>
              <a:rPr lang="en-US" sz="2400" b="1" dirty="0" smtClean="0">
                <a:latin typeface="Optima"/>
                <a:cs typeface="Optima"/>
              </a:rPr>
              <a:t>1. Problem Identification</a:t>
            </a:r>
          </a:p>
          <a:p>
            <a:r>
              <a:rPr lang="en-US" sz="2400" i="1" dirty="0" smtClean="0">
                <a:latin typeface="Optima"/>
                <a:cs typeface="Optima"/>
              </a:rPr>
              <a:t>What’s the problem</a:t>
            </a:r>
          </a:p>
        </p:txBody>
      </p:sp>
      <p:sp>
        <p:nvSpPr>
          <p:cNvPr id="9" name="Rounded Rectangle 8"/>
          <p:cNvSpPr/>
          <p:nvPr/>
        </p:nvSpPr>
        <p:spPr>
          <a:xfrm>
            <a:off x="3962400" y="710688"/>
            <a:ext cx="5029200" cy="1066800"/>
          </a:xfrm>
          <a:prstGeom prst="roundRect">
            <a:avLst/>
          </a:prstGeom>
          <a:solidFill>
            <a:srgbClr val="C0504D"/>
          </a:solidFill>
          <a:ln w="57150" cmpd="sng">
            <a:solidFill>
              <a:srgbClr val="404040"/>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smtClean="0">
                <a:solidFill>
                  <a:schemeClr val="tx1"/>
                </a:solidFill>
                <a:latin typeface="Optima"/>
                <a:cs typeface="Optima"/>
              </a:rPr>
              <a:t>Use Decision Rules</a:t>
            </a:r>
          </a:p>
          <a:p>
            <a:pPr algn="ctr"/>
            <a:r>
              <a:rPr lang="en-US" sz="2400" b="1" dirty="0" smtClean="0">
                <a:solidFill>
                  <a:schemeClr val="tx1"/>
                </a:solidFill>
                <a:latin typeface="Optima"/>
                <a:cs typeface="Optima"/>
              </a:rPr>
              <a:t>Group</a:t>
            </a:r>
            <a:r>
              <a:rPr lang="en-US" sz="2400" dirty="0" smtClean="0">
                <a:solidFill>
                  <a:schemeClr val="tx1"/>
                </a:solidFill>
                <a:latin typeface="Optima"/>
                <a:cs typeface="Optima"/>
              </a:rPr>
              <a:t> or </a:t>
            </a:r>
            <a:r>
              <a:rPr lang="en-US" sz="2400" b="1" dirty="0">
                <a:solidFill>
                  <a:schemeClr val="tx1"/>
                </a:solidFill>
                <a:latin typeface="Optima"/>
                <a:cs typeface="Optima"/>
              </a:rPr>
              <a:t>I</a:t>
            </a:r>
            <a:r>
              <a:rPr lang="en-US" sz="2400" b="1" dirty="0" smtClean="0">
                <a:solidFill>
                  <a:schemeClr val="tx1"/>
                </a:solidFill>
                <a:latin typeface="Optima"/>
                <a:cs typeface="Optima"/>
              </a:rPr>
              <a:t>ndividual</a:t>
            </a:r>
            <a:r>
              <a:rPr lang="en-US" sz="2400" dirty="0" smtClean="0">
                <a:solidFill>
                  <a:schemeClr val="tx1"/>
                </a:solidFill>
                <a:latin typeface="Optima"/>
                <a:cs typeface="Optima"/>
              </a:rPr>
              <a:t> problem?</a:t>
            </a:r>
          </a:p>
        </p:txBody>
      </p:sp>
      <p:sp>
        <p:nvSpPr>
          <p:cNvPr id="16" name="Down Arrow 15"/>
          <p:cNvSpPr/>
          <p:nvPr/>
        </p:nvSpPr>
        <p:spPr>
          <a:xfrm>
            <a:off x="4876800" y="2209800"/>
            <a:ext cx="381000" cy="457200"/>
          </a:xfrm>
          <a:prstGeom prst="downArrow">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4495800" y="1828800"/>
            <a:ext cx="1143000" cy="400110"/>
          </a:xfrm>
          <a:prstGeom prst="rect">
            <a:avLst/>
          </a:prstGeom>
          <a:noFill/>
        </p:spPr>
        <p:txBody>
          <a:bodyPr wrap="square" rtlCol="0">
            <a:spAutoFit/>
          </a:bodyPr>
          <a:lstStyle/>
          <a:p>
            <a:r>
              <a:rPr lang="en-US" sz="2000" b="1" dirty="0" smtClean="0">
                <a:latin typeface="Optima"/>
                <a:cs typeface="Optima"/>
              </a:rPr>
              <a:t>GROUP</a:t>
            </a:r>
            <a:endParaRPr lang="en-US" sz="1600" b="1" dirty="0">
              <a:latin typeface="Optima"/>
              <a:cs typeface="Optima"/>
            </a:endParaRPr>
          </a:p>
        </p:txBody>
      </p:sp>
      <p:sp>
        <p:nvSpPr>
          <p:cNvPr id="23" name="TextBox 22"/>
          <p:cNvSpPr txBox="1"/>
          <p:nvPr/>
        </p:nvSpPr>
        <p:spPr>
          <a:xfrm>
            <a:off x="6781800" y="1828800"/>
            <a:ext cx="1828800" cy="400110"/>
          </a:xfrm>
          <a:prstGeom prst="rect">
            <a:avLst/>
          </a:prstGeom>
          <a:noFill/>
        </p:spPr>
        <p:txBody>
          <a:bodyPr wrap="square" rtlCol="0">
            <a:spAutoFit/>
          </a:bodyPr>
          <a:lstStyle/>
          <a:p>
            <a:r>
              <a:rPr lang="en-US" sz="2000" b="1" dirty="0" smtClean="0">
                <a:latin typeface="Optima"/>
                <a:cs typeface="Optima"/>
              </a:rPr>
              <a:t>INDIVIDUAL</a:t>
            </a:r>
            <a:endParaRPr lang="en-US" sz="2000" b="1" dirty="0">
              <a:latin typeface="Optima"/>
              <a:cs typeface="Optima"/>
            </a:endParaRPr>
          </a:p>
        </p:txBody>
      </p:sp>
      <p:sp>
        <p:nvSpPr>
          <p:cNvPr id="24" name="TextBox 23"/>
          <p:cNvSpPr txBox="1"/>
          <p:nvPr/>
        </p:nvSpPr>
        <p:spPr>
          <a:xfrm>
            <a:off x="0" y="2286000"/>
            <a:ext cx="4032668" cy="1200328"/>
          </a:xfrm>
          <a:prstGeom prst="rect">
            <a:avLst/>
          </a:prstGeom>
          <a:noFill/>
        </p:spPr>
        <p:txBody>
          <a:bodyPr wrap="square" rtlCol="0">
            <a:spAutoFit/>
          </a:bodyPr>
          <a:lstStyle/>
          <a:p>
            <a:r>
              <a:rPr lang="en-US" sz="2400" b="1" dirty="0" smtClean="0">
                <a:latin typeface="Optima"/>
                <a:cs typeface="Optima"/>
              </a:rPr>
              <a:t>2. Problem Analysis</a:t>
            </a:r>
          </a:p>
          <a:p>
            <a:r>
              <a:rPr lang="en-US" sz="2400" i="1" dirty="0" smtClean="0">
                <a:latin typeface="Optima"/>
                <a:cs typeface="Optima"/>
              </a:rPr>
              <a:t>Why is the problem occurring?</a:t>
            </a:r>
          </a:p>
        </p:txBody>
      </p:sp>
      <p:sp>
        <p:nvSpPr>
          <p:cNvPr id="25" name="TextBox 24"/>
          <p:cNvSpPr txBox="1"/>
          <p:nvPr/>
        </p:nvSpPr>
        <p:spPr>
          <a:xfrm>
            <a:off x="0" y="3962400"/>
            <a:ext cx="3505200" cy="1200328"/>
          </a:xfrm>
          <a:prstGeom prst="rect">
            <a:avLst/>
          </a:prstGeom>
          <a:noFill/>
        </p:spPr>
        <p:txBody>
          <a:bodyPr wrap="square" rtlCol="0">
            <a:spAutoFit/>
          </a:bodyPr>
          <a:lstStyle/>
          <a:p>
            <a:r>
              <a:rPr lang="en-US" sz="2400" b="1" dirty="0" smtClean="0">
                <a:latin typeface="Optima"/>
                <a:cs typeface="Optima"/>
              </a:rPr>
              <a:t>3. Plan Development</a:t>
            </a:r>
          </a:p>
          <a:p>
            <a:r>
              <a:rPr lang="en-US" sz="2400" i="1" dirty="0" smtClean="0">
                <a:latin typeface="Optima"/>
                <a:cs typeface="Optima"/>
              </a:rPr>
              <a:t>What are we going to do about the problem?</a:t>
            </a:r>
          </a:p>
        </p:txBody>
      </p:sp>
      <p:sp>
        <p:nvSpPr>
          <p:cNvPr id="26" name="TextBox 25"/>
          <p:cNvSpPr txBox="1"/>
          <p:nvPr/>
        </p:nvSpPr>
        <p:spPr>
          <a:xfrm>
            <a:off x="0" y="5486400"/>
            <a:ext cx="4038600" cy="1200328"/>
          </a:xfrm>
          <a:prstGeom prst="rect">
            <a:avLst/>
          </a:prstGeom>
          <a:noFill/>
        </p:spPr>
        <p:txBody>
          <a:bodyPr wrap="square" rtlCol="0">
            <a:spAutoFit/>
          </a:bodyPr>
          <a:lstStyle/>
          <a:p>
            <a:r>
              <a:rPr lang="en-US" sz="2400" b="1" dirty="0" smtClean="0">
                <a:latin typeface="Optima"/>
                <a:cs typeface="Optima"/>
              </a:rPr>
              <a:t>4. Plan Implementation &amp; Evaluation</a:t>
            </a:r>
          </a:p>
          <a:p>
            <a:r>
              <a:rPr lang="en-US" sz="2400" i="1" dirty="0" smtClean="0">
                <a:latin typeface="Optima"/>
                <a:cs typeface="Optima"/>
              </a:rPr>
              <a:t>How it it working?</a:t>
            </a:r>
            <a:endParaRPr lang="en-US" sz="2400" i="1" dirty="0">
              <a:latin typeface="Optima"/>
              <a:cs typeface="Optima"/>
            </a:endParaRPr>
          </a:p>
        </p:txBody>
      </p:sp>
      <p:sp>
        <p:nvSpPr>
          <p:cNvPr id="13" name="Rounded Rectangle 12"/>
          <p:cNvSpPr/>
          <p:nvPr/>
        </p:nvSpPr>
        <p:spPr>
          <a:xfrm>
            <a:off x="3733800" y="2819400"/>
            <a:ext cx="2514600" cy="990600"/>
          </a:xfrm>
          <a:prstGeom prst="roundRect">
            <a:avLst/>
          </a:prstGeom>
          <a:solidFill>
            <a:srgbClr val="FFFF00"/>
          </a:solidFill>
          <a:ln w="57150" cmpd="sng">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smtClean="0">
                <a:solidFill>
                  <a:schemeClr val="tx1"/>
                </a:solidFill>
                <a:latin typeface="Optima"/>
                <a:cs typeface="Optima"/>
              </a:rPr>
              <a:t>Check </a:t>
            </a:r>
            <a:r>
              <a:rPr lang="en-US" sz="2000" b="1" dirty="0" smtClean="0">
                <a:solidFill>
                  <a:schemeClr val="tx1"/>
                </a:solidFill>
                <a:latin typeface="Optima"/>
                <a:cs typeface="Optima"/>
              </a:rPr>
              <a:t>ICEL </a:t>
            </a:r>
          </a:p>
          <a:p>
            <a:pPr algn="ctr"/>
            <a:r>
              <a:rPr lang="en-US" sz="2000" dirty="0" smtClean="0">
                <a:solidFill>
                  <a:schemeClr val="tx1"/>
                </a:solidFill>
                <a:latin typeface="Optima"/>
                <a:cs typeface="Optima"/>
              </a:rPr>
              <a:t>for </a:t>
            </a:r>
            <a:r>
              <a:rPr lang="en-US" sz="2000" b="1" i="1" dirty="0" smtClean="0">
                <a:solidFill>
                  <a:schemeClr val="tx1"/>
                </a:solidFill>
                <a:latin typeface="Optima"/>
                <a:cs typeface="Optima"/>
              </a:rPr>
              <a:t>GROUP</a:t>
            </a:r>
          </a:p>
          <a:p>
            <a:pPr algn="ctr"/>
            <a:r>
              <a:rPr lang="en-US" sz="2000" b="1" dirty="0" smtClean="0">
                <a:solidFill>
                  <a:srgbClr val="008000"/>
                </a:solidFill>
                <a:latin typeface="Optima"/>
                <a:cs typeface="Optima"/>
              </a:rPr>
              <a:t>Start with FIDELITY</a:t>
            </a:r>
          </a:p>
        </p:txBody>
      </p:sp>
      <p:sp>
        <p:nvSpPr>
          <p:cNvPr id="15" name="Down Arrow 14"/>
          <p:cNvSpPr/>
          <p:nvPr/>
        </p:nvSpPr>
        <p:spPr>
          <a:xfrm>
            <a:off x="4876800" y="3886200"/>
            <a:ext cx="381000" cy="457200"/>
          </a:xfrm>
          <a:prstGeom prst="downArrow">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3810000" y="4419600"/>
            <a:ext cx="2514600" cy="990600"/>
          </a:xfrm>
          <a:prstGeom prst="roundRect">
            <a:avLst/>
          </a:prstGeom>
          <a:solidFill>
            <a:srgbClr val="FFFF00"/>
          </a:solidFill>
          <a:ln w="76200" cmpd="sng">
            <a:solidFill>
              <a:srgbClr val="FF333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smtClean="0">
                <a:solidFill>
                  <a:schemeClr val="tx1"/>
                </a:solidFill>
                <a:latin typeface="Optima"/>
                <a:cs typeface="Optima"/>
              </a:rPr>
              <a:t>Make a change for the </a:t>
            </a:r>
            <a:r>
              <a:rPr lang="en-US" sz="2000" b="1" i="1" dirty="0" smtClean="0">
                <a:solidFill>
                  <a:schemeClr val="tx1"/>
                </a:solidFill>
                <a:latin typeface="Optima"/>
                <a:cs typeface="Optima"/>
              </a:rPr>
              <a:t>GROUP</a:t>
            </a:r>
            <a:endParaRPr lang="en-US" sz="2000" b="1" i="1" dirty="0" smtClean="0">
              <a:solidFill>
                <a:srgbClr val="008000"/>
              </a:solidFill>
              <a:latin typeface="Optima"/>
              <a:cs typeface="Optima"/>
            </a:endParaRPr>
          </a:p>
        </p:txBody>
      </p:sp>
    </p:spTree>
    <p:extLst>
      <p:ext uri="{BB962C8B-B14F-4D97-AF65-F5344CB8AC3E}">
        <p14:creationId xmlns:p14="http://schemas.microsoft.com/office/powerpoint/2010/main" val="10097368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80132"/>
            <a:ext cx="8382000" cy="981011"/>
          </a:xfrm>
        </p:spPr>
        <p:txBody>
          <a:bodyPr>
            <a:normAutofit/>
          </a:bodyPr>
          <a:lstStyle/>
          <a:p>
            <a:r>
              <a:rPr lang="en-US" dirty="0" smtClean="0"/>
              <a:t>Plan Development</a:t>
            </a:r>
            <a:endParaRPr lang="en-US" dirty="0"/>
          </a:p>
        </p:txBody>
      </p:sp>
      <p:pic>
        <p:nvPicPr>
          <p:cNvPr id="5" name="Picture 4" descr="Screen Shot 2016-02-02 at 5.14.2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676400"/>
            <a:ext cx="8138160" cy="4267200"/>
          </a:xfrm>
          <a:prstGeom prst="rect">
            <a:avLst/>
          </a:prstGeom>
        </p:spPr>
      </p:pic>
      <p:sp>
        <p:nvSpPr>
          <p:cNvPr id="6" name="Rectangle 5"/>
          <p:cNvSpPr/>
          <p:nvPr/>
        </p:nvSpPr>
        <p:spPr>
          <a:xfrm>
            <a:off x="457200" y="3200400"/>
            <a:ext cx="8077200" cy="2667000"/>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295400" y="1828800"/>
            <a:ext cx="6934200" cy="457200"/>
          </a:xfrm>
          <a:prstGeom prst="rect">
            <a:avLst/>
          </a:prstGeom>
          <a:solidFill>
            <a:srgbClr val="FF0000">
              <a:alpha val="32000"/>
            </a:srgb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17930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768106644"/>
              </p:ext>
            </p:extLst>
          </p:nvPr>
        </p:nvGraphicFramePr>
        <p:xfrm>
          <a:off x="457200" y="1501775"/>
          <a:ext cx="8229600" cy="5203825"/>
        </p:xfrm>
        <a:graphic>
          <a:graphicData uri="http://schemas.openxmlformats.org/drawingml/2006/table">
            <a:tbl>
              <a:tblPr firstRow="1" bandRow="1">
                <a:tableStyleId>{5940675A-B579-460E-94D1-54222C63F5DA}</a:tableStyleId>
              </a:tblPr>
              <a:tblGrid>
                <a:gridCol w="4114800"/>
                <a:gridCol w="4114800"/>
              </a:tblGrid>
              <a:tr h="2733889">
                <a:tc>
                  <a:txBody>
                    <a:bodyPr/>
                    <a:lstStyle/>
                    <a:p>
                      <a:r>
                        <a:rPr lang="en-US" sz="2800" b="1" i="0" dirty="0" smtClean="0">
                          <a:latin typeface="Optima"/>
                          <a:cs typeface="Optima"/>
                        </a:rPr>
                        <a:t>Instruction:</a:t>
                      </a: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bg1"/>
                    </a:solidFill>
                  </a:tcPr>
                </a:tc>
                <a:tc>
                  <a:txBody>
                    <a:bodyPr/>
                    <a:lstStyle/>
                    <a:p>
                      <a:r>
                        <a:rPr lang="en-US" sz="2800" b="1" i="0" dirty="0" smtClean="0">
                          <a:latin typeface="Optima"/>
                          <a:cs typeface="Optima"/>
                        </a:rPr>
                        <a:t>Curriculum:</a:t>
                      </a: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bg1"/>
                    </a:solidFill>
                  </a:tcPr>
                </a:tc>
              </a:tr>
              <a:tr h="2469936">
                <a:tc>
                  <a:txBody>
                    <a:bodyPr/>
                    <a:lstStyle/>
                    <a:p>
                      <a:r>
                        <a:rPr lang="en-US" sz="2800" b="1" i="0" dirty="0" smtClean="0">
                          <a:latin typeface="Optima"/>
                          <a:cs typeface="Optima"/>
                        </a:rPr>
                        <a:t>Environment:</a:t>
                      </a: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bg1"/>
                    </a:solidFill>
                  </a:tcPr>
                </a:tc>
                <a:tc>
                  <a:txBody>
                    <a:bodyPr/>
                    <a:lstStyle/>
                    <a:p>
                      <a:r>
                        <a:rPr lang="en-US" sz="2800" b="1" i="0" dirty="0" smtClean="0">
                          <a:latin typeface="Optima"/>
                          <a:cs typeface="Optima"/>
                        </a:rPr>
                        <a:t>Learner:</a:t>
                      </a: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bg1"/>
                    </a:solidFill>
                  </a:tcPr>
                </a:tc>
              </a:tr>
            </a:tbl>
          </a:graphicData>
        </a:graphic>
      </p:graphicFrame>
      <p:sp>
        <p:nvSpPr>
          <p:cNvPr id="11" name="Title 10"/>
          <p:cNvSpPr>
            <a:spLocks noGrp="1"/>
          </p:cNvSpPr>
          <p:nvPr>
            <p:ph type="title"/>
          </p:nvPr>
        </p:nvSpPr>
        <p:spPr/>
        <p:txBody>
          <a:bodyPr>
            <a:noAutofit/>
          </a:bodyPr>
          <a:lstStyle/>
          <a:p>
            <a:r>
              <a:rPr lang="en-US" sz="4000" dirty="0" smtClean="0"/>
              <a:t>Why might the problem be occurring?</a:t>
            </a:r>
            <a:br>
              <a:rPr lang="en-US" sz="4000" dirty="0" smtClean="0"/>
            </a:br>
            <a:r>
              <a:rPr lang="en-US" sz="4000" i="1" dirty="0" smtClean="0"/>
              <a:t>The Group</a:t>
            </a:r>
            <a:endParaRPr lang="en-US" sz="4000" i="1" dirty="0"/>
          </a:p>
        </p:txBody>
      </p:sp>
      <p:sp>
        <p:nvSpPr>
          <p:cNvPr id="17" name="Slide Number Placeholder 16"/>
          <p:cNvSpPr>
            <a:spLocks noGrp="1"/>
          </p:cNvSpPr>
          <p:nvPr>
            <p:ph type="sldNum" sz="quarter" idx="4294967295"/>
          </p:nvPr>
        </p:nvSpPr>
        <p:spPr>
          <a:xfrm>
            <a:off x="0" y="6356350"/>
            <a:ext cx="2133600" cy="365125"/>
          </a:xfrm>
        </p:spPr>
        <p:txBody>
          <a:bodyPr/>
          <a:lstStyle/>
          <a:p>
            <a:fld id="{2B856BC8-A5D9-4ED2-ACA6-085BA616CD03}" type="slidenum">
              <a:rPr lang="en-US" smtClean="0"/>
              <a:pPr/>
              <a:t>55</a:t>
            </a:fld>
            <a:endParaRPr lang="en-US"/>
          </a:p>
        </p:txBody>
      </p:sp>
      <p:sp>
        <p:nvSpPr>
          <p:cNvPr id="9" name="TextBox 8"/>
          <p:cNvSpPr txBox="1"/>
          <p:nvPr/>
        </p:nvSpPr>
        <p:spPr>
          <a:xfrm>
            <a:off x="609600" y="1905000"/>
            <a:ext cx="3962400" cy="1631216"/>
          </a:xfrm>
          <a:prstGeom prst="rect">
            <a:avLst/>
          </a:prstGeom>
          <a:noFill/>
        </p:spPr>
        <p:txBody>
          <a:bodyPr wrap="square" rtlCol="0">
            <a:spAutoFit/>
          </a:bodyPr>
          <a:lstStyle/>
          <a:p>
            <a:r>
              <a:rPr lang="en-US" sz="2000" i="1" dirty="0" smtClean="0">
                <a:latin typeface="Optima"/>
                <a:cs typeface="Optima"/>
              </a:rPr>
              <a:t>Not </a:t>
            </a:r>
            <a:r>
              <a:rPr lang="en-US" sz="2000" b="1" i="1" dirty="0" smtClean="0">
                <a:latin typeface="Optima"/>
                <a:cs typeface="Optima"/>
              </a:rPr>
              <a:t>explicit</a:t>
            </a:r>
            <a:r>
              <a:rPr lang="en-US" sz="2000" i="1" dirty="0" smtClean="0">
                <a:latin typeface="Optima"/>
                <a:cs typeface="Optima"/>
              </a:rPr>
              <a:t> enough?</a:t>
            </a:r>
          </a:p>
          <a:p>
            <a:r>
              <a:rPr lang="en-US" sz="2000" i="1" dirty="0" smtClean="0">
                <a:latin typeface="Optima"/>
                <a:cs typeface="Optima"/>
              </a:rPr>
              <a:t>Not enough student </a:t>
            </a:r>
            <a:r>
              <a:rPr lang="en-US" sz="2000" b="1" i="1" dirty="0" smtClean="0">
                <a:latin typeface="Optima"/>
                <a:cs typeface="Optima"/>
              </a:rPr>
              <a:t>opportunities to respond</a:t>
            </a:r>
            <a:r>
              <a:rPr lang="en-US" sz="2000" i="1" dirty="0" smtClean="0">
                <a:latin typeface="Optima"/>
                <a:cs typeface="Optima"/>
              </a:rPr>
              <a:t>?</a:t>
            </a:r>
          </a:p>
          <a:p>
            <a:r>
              <a:rPr lang="en-US" sz="2000" i="1" dirty="0" smtClean="0">
                <a:latin typeface="Optima"/>
                <a:cs typeface="Optima"/>
              </a:rPr>
              <a:t>Not enough instructional </a:t>
            </a:r>
            <a:r>
              <a:rPr lang="en-US" sz="2000" b="1" i="1" dirty="0" smtClean="0">
                <a:latin typeface="Optima"/>
                <a:cs typeface="Optima"/>
              </a:rPr>
              <a:t>time</a:t>
            </a:r>
            <a:r>
              <a:rPr lang="en-US" sz="2000" i="1" dirty="0" smtClean="0">
                <a:latin typeface="Optima"/>
                <a:cs typeface="Optima"/>
              </a:rPr>
              <a:t>?</a:t>
            </a:r>
          </a:p>
          <a:p>
            <a:r>
              <a:rPr lang="en-US" sz="2000" i="1" dirty="0" smtClean="0">
                <a:latin typeface="Optima"/>
                <a:cs typeface="Optima"/>
              </a:rPr>
              <a:t>Not enough </a:t>
            </a:r>
            <a:r>
              <a:rPr lang="en-US" sz="2000" b="1" i="1" dirty="0" smtClean="0">
                <a:latin typeface="Optima"/>
                <a:cs typeface="Optima"/>
              </a:rPr>
              <a:t>corrective feedback?</a:t>
            </a:r>
            <a:endParaRPr lang="en-US" sz="2000" b="1" i="1" dirty="0">
              <a:latin typeface="Optima"/>
              <a:cs typeface="Optima"/>
            </a:endParaRPr>
          </a:p>
        </p:txBody>
      </p:sp>
      <p:sp>
        <p:nvSpPr>
          <p:cNvPr id="8" name="TextBox 7"/>
          <p:cNvSpPr txBox="1"/>
          <p:nvPr/>
        </p:nvSpPr>
        <p:spPr>
          <a:xfrm>
            <a:off x="4724400" y="1905000"/>
            <a:ext cx="3657600" cy="830997"/>
          </a:xfrm>
          <a:prstGeom prst="rect">
            <a:avLst/>
          </a:prstGeom>
          <a:noFill/>
        </p:spPr>
        <p:txBody>
          <a:bodyPr wrap="square" rtlCol="0">
            <a:spAutoFit/>
          </a:bodyPr>
          <a:lstStyle/>
          <a:p>
            <a:r>
              <a:rPr lang="en-US" sz="2400" i="1" dirty="0" smtClean="0">
                <a:solidFill>
                  <a:srgbClr val="000000"/>
                </a:solidFill>
                <a:latin typeface="Optima"/>
                <a:cs typeface="Optima"/>
              </a:rPr>
              <a:t>Wrong lesson placement?</a:t>
            </a:r>
          </a:p>
          <a:p>
            <a:r>
              <a:rPr lang="en-US" sz="2400" i="1" dirty="0" smtClean="0">
                <a:solidFill>
                  <a:srgbClr val="000000"/>
                </a:solidFill>
                <a:latin typeface="Optima"/>
                <a:cs typeface="Optima"/>
              </a:rPr>
              <a:t>Wrong focus skill?</a:t>
            </a:r>
          </a:p>
        </p:txBody>
      </p:sp>
      <p:sp>
        <p:nvSpPr>
          <p:cNvPr id="10" name="TextBox 9"/>
          <p:cNvSpPr txBox="1"/>
          <p:nvPr/>
        </p:nvSpPr>
        <p:spPr>
          <a:xfrm>
            <a:off x="609600" y="4648200"/>
            <a:ext cx="3886200" cy="1815882"/>
          </a:xfrm>
          <a:prstGeom prst="rect">
            <a:avLst/>
          </a:prstGeom>
          <a:noFill/>
        </p:spPr>
        <p:txBody>
          <a:bodyPr wrap="square" rtlCol="0">
            <a:spAutoFit/>
          </a:bodyPr>
          <a:lstStyle/>
          <a:p>
            <a:r>
              <a:rPr lang="en-US" sz="2800" i="1" dirty="0" smtClean="0">
                <a:latin typeface="Optima"/>
                <a:cs typeface="Optima"/>
              </a:rPr>
              <a:t>Distracting setting?</a:t>
            </a:r>
          </a:p>
          <a:p>
            <a:r>
              <a:rPr lang="en-US" sz="2800" i="1" dirty="0" smtClean="0">
                <a:latin typeface="Optima"/>
                <a:cs typeface="Optima"/>
              </a:rPr>
              <a:t>Group size too large?</a:t>
            </a:r>
          </a:p>
          <a:p>
            <a:r>
              <a:rPr lang="en-US" sz="2800" i="1" dirty="0" smtClean="0">
                <a:latin typeface="Optima"/>
                <a:cs typeface="Optima"/>
              </a:rPr>
              <a:t>Behavior management needs?</a:t>
            </a:r>
            <a:endParaRPr lang="en-US" sz="2800" i="1" dirty="0">
              <a:latin typeface="Optima"/>
              <a:cs typeface="Optima"/>
            </a:endParaRPr>
          </a:p>
        </p:txBody>
      </p:sp>
      <p:sp>
        <p:nvSpPr>
          <p:cNvPr id="14" name="TextBox 13"/>
          <p:cNvSpPr txBox="1"/>
          <p:nvPr/>
        </p:nvSpPr>
        <p:spPr>
          <a:xfrm>
            <a:off x="4724400" y="4648200"/>
            <a:ext cx="3733800" cy="461665"/>
          </a:xfrm>
          <a:prstGeom prst="rect">
            <a:avLst/>
          </a:prstGeom>
          <a:noFill/>
        </p:spPr>
        <p:txBody>
          <a:bodyPr wrap="square" rtlCol="0">
            <a:spAutoFit/>
          </a:bodyPr>
          <a:lstStyle/>
          <a:p>
            <a:r>
              <a:rPr lang="en-US" sz="2400" i="1" dirty="0" smtClean="0">
                <a:latin typeface="Optima"/>
                <a:cs typeface="Optima"/>
              </a:rPr>
              <a:t>Other things to consider?</a:t>
            </a:r>
            <a:endParaRPr lang="en-US" sz="2400" i="1" dirty="0">
              <a:latin typeface="Optima"/>
              <a:cs typeface="Optima"/>
            </a:endParaRPr>
          </a:p>
        </p:txBody>
      </p:sp>
      <p:sp>
        <p:nvSpPr>
          <p:cNvPr id="2" name="TextBox 1"/>
          <p:cNvSpPr txBox="1"/>
          <p:nvPr/>
        </p:nvSpPr>
        <p:spPr>
          <a:xfrm>
            <a:off x="3429000" y="3657600"/>
            <a:ext cx="2286000" cy="646331"/>
          </a:xfrm>
          <a:prstGeom prst="rect">
            <a:avLst/>
          </a:prstGeom>
          <a:solidFill>
            <a:schemeClr val="bg1"/>
          </a:solidFill>
          <a:ln w="28575" cmpd="sng">
            <a:solidFill>
              <a:srgbClr val="008000"/>
            </a:solidFill>
          </a:ln>
        </p:spPr>
        <p:txBody>
          <a:bodyPr wrap="square" rtlCol="0">
            <a:spAutoFit/>
          </a:bodyPr>
          <a:lstStyle/>
          <a:p>
            <a:pPr algn="ctr"/>
            <a:r>
              <a:rPr lang="en-US" sz="3600" b="1" dirty="0" smtClean="0">
                <a:solidFill>
                  <a:srgbClr val="339900"/>
                </a:solidFill>
                <a:latin typeface="Optima"/>
                <a:cs typeface="Optima"/>
              </a:rPr>
              <a:t>FIDELITY</a:t>
            </a:r>
            <a:endParaRPr lang="en-US" sz="3600" b="1" dirty="0">
              <a:solidFill>
                <a:srgbClr val="339900"/>
              </a:solidFill>
              <a:latin typeface="Optima"/>
              <a:cs typeface="Optima"/>
            </a:endParaRPr>
          </a:p>
        </p:txBody>
      </p:sp>
      <p:sp>
        <p:nvSpPr>
          <p:cNvPr id="13" name="Multiply 12"/>
          <p:cNvSpPr/>
          <p:nvPr/>
        </p:nvSpPr>
        <p:spPr>
          <a:xfrm>
            <a:off x="5105400" y="4572000"/>
            <a:ext cx="2590800" cy="1600200"/>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57200" y="1524000"/>
            <a:ext cx="4114800" cy="2743200"/>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87368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anim calcmode="lin" valueType="num">
                                      <p:cBhvr>
                                        <p:cTn id="17" dur="500" fill="hold"/>
                                        <p:tgtEl>
                                          <p:spTgt spid="9"/>
                                        </p:tgtEl>
                                        <p:attrNameLst>
                                          <p:attrName>ppt_x</p:attrName>
                                        </p:attrNameLst>
                                      </p:cBhvr>
                                      <p:tavLst>
                                        <p:tav tm="0">
                                          <p:val>
                                            <p:strVal val="#ppt_x"/>
                                          </p:val>
                                        </p:tav>
                                        <p:tav tm="100000">
                                          <p:val>
                                            <p:strVal val="#ppt_x"/>
                                          </p:val>
                                        </p:tav>
                                      </p:tavLst>
                                    </p:anim>
                                    <p:anim calcmode="lin" valueType="num">
                                      <p:cBhvr>
                                        <p:cTn id="18"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anim calcmode="lin" valueType="num">
                                      <p:cBhvr>
                                        <p:cTn id="24" dur="500" fill="hold"/>
                                        <p:tgtEl>
                                          <p:spTgt spid="8"/>
                                        </p:tgtEl>
                                        <p:attrNameLst>
                                          <p:attrName>ppt_x</p:attrName>
                                        </p:attrNameLst>
                                      </p:cBhvr>
                                      <p:tavLst>
                                        <p:tav tm="0">
                                          <p:val>
                                            <p:strVal val="#ppt_x"/>
                                          </p:val>
                                        </p:tav>
                                        <p:tav tm="100000">
                                          <p:val>
                                            <p:strVal val="#ppt_x"/>
                                          </p:val>
                                        </p:tav>
                                      </p:tavLst>
                                    </p:anim>
                                    <p:anim calcmode="lin" valueType="num">
                                      <p:cBhvr>
                                        <p:cTn id="25"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anim calcmode="lin" valueType="num">
                                      <p:cBhvr>
                                        <p:cTn id="31" dur="500" fill="hold"/>
                                        <p:tgtEl>
                                          <p:spTgt spid="10"/>
                                        </p:tgtEl>
                                        <p:attrNameLst>
                                          <p:attrName>ppt_x</p:attrName>
                                        </p:attrNameLst>
                                      </p:cBhvr>
                                      <p:tavLst>
                                        <p:tav tm="0">
                                          <p:val>
                                            <p:strVal val="#ppt_x"/>
                                          </p:val>
                                        </p:tav>
                                        <p:tav tm="100000">
                                          <p:val>
                                            <p:strVal val="#ppt_x"/>
                                          </p:val>
                                        </p:tav>
                                      </p:tavLst>
                                    </p:anim>
                                    <p:anim calcmode="lin" valueType="num">
                                      <p:cBhvr>
                                        <p:cTn id="32"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anim calcmode="lin" valueType="num">
                                      <p:cBhvr>
                                        <p:cTn id="38" dur="500" fill="hold"/>
                                        <p:tgtEl>
                                          <p:spTgt spid="14"/>
                                        </p:tgtEl>
                                        <p:attrNameLst>
                                          <p:attrName>ppt_x</p:attrName>
                                        </p:attrNameLst>
                                      </p:cBhvr>
                                      <p:tavLst>
                                        <p:tav tm="0">
                                          <p:val>
                                            <p:strVal val="#ppt_x"/>
                                          </p:val>
                                        </p:tav>
                                        <p:tav tm="100000">
                                          <p:val>
                                            <p:strVal val="#ppt_x"/>
                                          </p:val>
                                        </p:tav>
                                      </p:tavLst>
                                    </p:anim>
                                    <p:anim calcmode="lin" valueType="num">
                                      <p:cBhvr>
                                        <p:cTn id="3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10" grpId="0"/>
      <p:bldP spid="14" grpId="0"/>
      <p:bldP spid="2" grpId="0" animBg="1"/>
      <p:bldP spid="13" grpId="0" animBg="1"/>
      <p:bldP spid="1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283689872"/>
              </p:ext>
            </p:extLst>
          </p:nvPr>
        </p:nvGraphicFramePr>
        <p:xfrm>
          <a:off x="457200" y="2133600"/>
          <a:ext cx="8229600" cy="2255520"/>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pPr algn="ctr"/>
                      <a:r>
                        <a:rPr lang="en-US" sz="2600" dirty="0" smtClean="0">
                          <a:solidFill>
                            <a:srgbClr val="000000"/>
                          </a:solidFill>
                          <a:latin typeface="Optima"/>
                          <a:cs typeface="Optima"/>
                        </a:rPr>
                        <a:t>Materials</a:t>
                      </a:r>
                      <a:endParaRPr lang="en-US" sz="2600" dirty="0">
                        <a:solidFill>
                          <a:srgbClr val="000000"/>
                        </a:solidFill>
                        <a:latin typeface="Optima"/>
                        <a:cs typeface="Optim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600" dirty="0" smtClean="0">
                          <a:solidFill>
                            <a:srgbClr val="000000"/>
                          </a:solidFill>
                          <a:latin typeface="Optima"/>
                          <a:cs typeface="Optima"/>
                        </a:rPr>
                        <a:t>Accuracy Rate</a:t>
                      </a:r>
                      <a:endParaRPr lang="en-US" sz="2600" dirty="0">
                        <a:solidFill>
                          <a:srgbClr val="000000"/>
                        </a:solidFill>
                        <a:latin typeface="Optima"/>
                        <a:cs typeface="Optim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600" dirty="0" smtClean="0">
                          <a:solidFill>
                            <a:srgbClr val="000000"/>
                          </a:solidFill>
                          <a:latin typeface="Optima"/>
                          <a:cs typeface="Optima"/>
                        </a:rPr>
                        <a:t>Opportunities</a:t>
                      </a:r>
                      <a:r>
                        <a:rPr lang="en-US" sz="2600" baseline="0" dirty="0" smtClean="0">
                          <a:solidFill>
                            <a:srgbClr val="000000"/>
                          </a:solidFill>
                          <a:latin typeface="Optima"/>
                          <a:cs typeface="Optima"/>
                        </a:rPr>
                        <a:t> to Respond (OTRs)</a:t>
                      </a:r>
                      <a:endParaRPr lang="en-US" sz="2600" dirty="0">
                        <a:solidFill>
                          <a:srgbClr val="000000"/>
                        </a:solidFill>
                        <a:latin typeface="Optima"/>
                        <a:cs typeface="Optim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algn="ctr"/>
                      <a:r>
                        <a:rPr lang="en-US" sz="2600" dirty="0" smtClean="0">
                          <a:latin typeface="Optima"/>
                          <a:cs typeface="Optima"/>
                        </a:rPr>
                        <a:t>New Material</a:t>
                      </a:r>
                      <a:endParaRPr lang="en-US" sz="2600" dirty="0">
                        <a:latin typeface="Optima"/>
                        <a:cs typeface="Optim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600" dirty="0" smtClean="0">
                          <a:latin typeface="Optima"/>
                          <a:cs typeface="Optima"/>
                        </a:rPr>
                        <a:t>80%</a:t>
                      </a:r>
                      <a:endParaRPr lang="en-US" sz="2600" dirty="0">
                        <a:latin typeface="Optima"/>
                        <a:cs typeface="Optim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600" dirty="0" smtClean="0">
                          <a:latin typeface="Optima"/>
                          <a:cs typeface="Optima"/>
                        </a:rPr>
                        <a:t>4</a:t>
                      </a:r>
                      <a:r>
                        <a:rPr lang="en-US" sz="2600" baseline="0" dirty="0" smtClean="0">
                          <a:latin typeface="Optima"/>
                          <a:cs typeface="Optima"/>
                        </a:rPr>
                        <a:t> to 6 per minute</a:t>
                      </a:r>
                      <a:endParaRPr lang="en-US" sz="2600" dirty="0">
                        <a:latin typeface="Optima"/>
                        <a:cs typeface="Optim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algn="ctr"/>
                      <a:r>
                        <a:rPr lang="en-US" sz="2600" dirty="0" smtClean="0">
                          <a:latin typeface="Optima"/>
                          <a:cs typeface="Optima"/>
                        </a:rPr>
                        <a:t>Previously Learned</a:t>
                      </a:r>
                      <a:r>
                        <a:rPr lang="en-US" sz="2600" baseline="0" dirty="0" smtClean="0">
                          <a:latin typeface="Optima"/>
                          <a:cs typeface="Optima"/>
                        </a:rPr>
                        <a:t> Material</a:t>
                      </a:r>
                      <a:endParaRPr lang="en-US" sz="2600" dirty="0">
                        <a:latin typeface="Optima"/>
                        <a:cs typeface="Optim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600" dirty="0" smtClean="0">
                          <a:latin typeface="Optima"/>
                          <a:cs typeface="Optima"/>
                        </a:rPr>
                        <a:t>90%</a:t>
                      </a:r>
                      <a:endParaRPr lang="en-US" sz="2600" dirty="0">
                        <a:latin typeface="Optima"/>
                        <a:cs typeface="Optim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600" dirty="0" smtClean="0">
                          <a:latin typeface="Optima"/>
                          <a:cs typeface="Optima"/>
                        </a:rPr>
                        <a:t>8 to 12 per minute</a:t>
                      </a:r>
                      <a:endParaRPr lang="en-US" sz="2600" dirty="0">
                        <a:latin typeface="Optima"/>
                        <a:cs typeface="Optim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2" name="Title 1"/>
          <p:cNvSpPr>
            <a:spLocks noGrp="1"/>
          </p:cNvSpPr>
          <p:nvPr>
            <p:ph type="title"/>
          </p:nvPr>
        </p:nvSpPr>
        <p:spPr/>
        <p:txBody>
          <a:bodyPr>
            <a:normAutofit/>
          </a:bodyPr>
          <a:lstStyle/>
          <a:p>
            <a:r>
              <a:rPr lang="en-US" dirty="0" smtClean="0"/>
              <a:t>Active Engagement Rates</a:t>
            </a:r>
            <a:endParaRPr lang="en-US" dirty="0"/>
          </a:p>
        </p:txBody>
      </p:sp>
    </p:spTree>
    <p:extLst>
      <p:ext uri="{BB962C8B-B14F-4D97-AF65-F5344CB8AC3E}">
        <p14:creationId xmlns:p14="http://schemas.microsoft.com/office/powerpoint/2010/main" val="9419908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1"/>
          </p:nvPr>
        </p:nvSpPr>
        <p:spPr>
          <a:xfrm>
            <a:off x="4495800" y="1905000"/>
            <a:ext cx="4174067" cy="4648200"/>
          </a:xfrm>
        </p:spPr>
        <p:txBody>
          <a:bodyPr>
            <a:noAutofit/>
          </a:bodyPr>
          <a:lstStyle/>
          <a:p>
            <a:r>
              <a:rPr lang="en-US" sz="2000" dirty="0" smtClean="0"/>
              <a:t>Group is second grade i</a:t>
            </a:r>
            <a:r>
              <a:rPr lang="en-US" sz="2000" dirty="0"/>
              <a:t>n</a:t>
            </a:r>
            <a:r>
              <a:rPr lang="en-US" sz="2000" dirty="0" smtClean="0"/>
              <a:t> PFR</a:t>
            </a:r>
          </a:p>
          <a:p>
            <a:r>
              <a:rPr lang="en-US" sz="2000" dirty="0" smtClean="0"/>
              <a:t>They are on lesson 10 in Dec.</a:t>
            </a:r>
          </a:p>
          <a:p>
            <a:r>
              <a:rPr lang="en-US" sz="2000" dirty="0" smtClean="0"/>
              <a:t>Observations revealed on average 75% of accuracy in group responses</a:t>
            </a:r>
          </a:p>
          <a:p>
            <a:r>
              <a:rPr lang="en-US" sz="2000" dirty="0" smtClean="0"/>
              <a:t>Four students in the group</a:t>
            </a:r>
          </a:p>
          <a:p>
            <a:r>
              <a:rPr lang="en-US" sz="2000" dirty="0" smtClean="0"/>
              <a:t>Staff received initial training</a:t>
            </a:r>
          </a:p>
          <a:p>
            <a:r>
              <a:rPr lang="en-US" sz="2000" dirty="0" smtClean="0">
                <a:solidFill>
                  <a:srgbClr val="FF0000"/>
                </a:solidFill>
              </a:rPr>
              <a:t>What questions do you have?</a:t>
            </a:r>
          </a:p>
          <a:p>
            <a:r>
              <a:rPr lang="en-US" sz="2000" dirty="0" smtClean="0">
                <a:solidFill>
                  <a:srgbClr val="FF0000"/>
                </a:solidFill>
              </a:rPr>
              <a:t>What additional information would you want to gather?</a:t>
            </a:r>
          </a:p>
          <a:p>
            <a:r>
              <a:rPr lang="en-US" sz="2000" dirty="0" smtClean="0">
                <a:solidFill>
                  <a:srgbClr val="FF0000"/>
                </a:solidFill>
              </a:rPr>
              <a:t>Can you come up with a hypothesis?</a:t>
            </a:r>
          </a:p>
          <a:p>
            <a:endParaRPr lang="en-US" sz="2000" dirty="0" smtClean="0"/>
          </a:p>
          <a:p>
            <a:endParaRPr lang="en-US" sz="2000" dirty="0"/>
          </a:p>
        </p:txBody>
      </p:sp>
      <p:sp>
        <p:nvSpPr>
          <p:cNvPr id="3" name="Content Placeholder 2"/>
          <p:cNvSpPr>
            <a:spLocks noGrp="1"/>
          </p:cNvSpPr>
          <p:nvPr>
            <p:ph idx="1"/>
          </p:nvPr>
        </p:nvSpPr>
        <p:spPr>
          <a:xfrm>
            <a:off x="457200" y="1981200"/>
            <a:ext cx="4042229" cy="4090610"/>
          </a:xfrm>
        </p:spPr>
        <p:txBody>
          <a:bodyPr>
            <a:normAutofit fontScale="92500" lnSpcReduction="20000"/>
          </a:bodyPr>
          <a:lstStyle/>
          <a:p>
            <a:r>
              <a:rPr lang="en-US" dirty="0" smtClean="0"/>
              <a:t>Review groups in your school</a:t>
            </a:r>
          </a:p>
          <a:p>
            <a:r>
              <a:rPr lang="en-US" dirty="0" smtClean="0"/>
              <a:t>Identify if you have a group problem?</a:t>
            </a:r>
          </a:p>
          <a:p>
            <a:r>
              <a:rPr lang="en-US" dirty="0" smtClean="0"/>
              <a:t>For group problem: Review ICE and identify  the needs for the group</a:t>
            </a:r>
          </a:p>
          <a:p>
            <a:r>
              <a:rPr lang="en-US" dirty="0" smtClean="0"/>
              <a:t>Identify possible actions</a:t>
            </a:r>
          </a:p>
        </p:txBody>
      </p:sp>
      <p:sp>
        <p:nvSpPr>
          <p:cNvPr id="5" name="Text Placeholder 4"/>
          <p:cNvSpPr>
            <a:spLocks noGrp="1"/>
          </p:cNvSpPr>
          <p:nvPr>
            <p:ph type="body" sz="quarter" idx="13"/>
          </p:nvPr>
        </p:nvSpPr>
        <p:spPr>
          <a:xfrm>
            <a:off x="4648200" y="1295400"/>
            <a:ext cx="4041775" cy="568325"/>
          </a:xfrm>
        </p:spPr>
        <p:txBody>
          <a:bodyPr>
            <a:normAutofit/>
          </a:bodyPr>
          <a:lstStyle/>
          <a:p>
            <a:r>
              <a:rPr lang="en-US" b="1" u="sng" dirty="0" smtClean="0"/>
              <a:t>Scenario </a:t>
            </a:r>
            <a:r>
              <a:rPr lang="en-US" b="1" u="sng" dirty="0"/>
              <a:t>Group</a:t>
            </a:r>
          </a:p>
          <a:p>
            <a:endParaRPr lang="en-US" b="1" u="sng" dirty="0">
              <a:solidFill>
                <a:srgbClr val="FF0000"/>
              </a:solidFill>
            </a:endParaRPr>
          </a:p>
        </p:txBody>
      </p:sp>
      <p:sp>
        <p:nvSpPr>
          <p:cNvPr id="6" name="Text Placeholder 5"/>
          <p:cNvSpPr>
            <a:spLocks noGrp="1"/>
          </p:cNvSpPr>
          <p:nvPr>
            <p:ph type="body" sz="quarter" idx="12"/>
          </p:nvPr>
        </p:nvSpPr>
        <p:spPr>
          <a:xfrm>
            <a:off x="457200" y="1371600"/>
            <a:ext cx="4041775" cy="568325"/>
          </a:xfrm>
        </p:spPr>
        <p:txBody>
          <a:bodyPr>
            <a:normAutofit/>
          </a:bodyPr>
          <a:lstStyle/>
          <a:p>
            <a:r>
              <a:rPr lang="en-US" dirty="0" smtClean="0"/>
              <a:t> </a:t>
            </a:r>
            <a:r>
              <a:rPr lang="en-US" b="1" u="sng" dirty="0">
                <a:solidFill>
                  <a:srgbClr val="FF0000"/>
                </a:solidFill>
              </a:rPr>
              <a:t>Group in your </a:t>
            </a:r>
            <a:r>
              <a:rPr lang="en-US" b="1" u="sng" dirty="0" smtClean="0">
                <a:solidFill>
                  <a:srgbClr val="FF0000"/>
                </a:solidFill>
              </a:rPr>
              <a:t>school</a:t>
            </a:r>
            <a:endParaRPr lang="en-US" b="1" u="sng" dirty="0"/>
          </a:p>
        </p:txBody>
      </p:sp>
      <p:sp>
        <p:nvSpPr>
          <p:cNvPr id="2" name="Title 1"/>
          <p:cNvSpPr>
            <a:spLocks noGrp="1"/>
          </p:cNvSpPr>
          <p:nvPr>
            <p:ph type="title"/>
          </p:nvPr>
        </p:nvSpPr>
        <p:spPr/>
        <p:txBody>
          <a:bodyPr/>
          <a:lstStyle/>
          <a:p>
            <a:r>
              <a:rPr lang="en-US" dirty="0" smtClean="0"/>
              <a:t>Practice Time</a:t>
            </a:r>
            <a:endParaRPr lang="en-US" dirty="0"/>
          </a:p>
        </p:txBody>
      </p:sp>
    </p:spTree>
    <p:extLst>
      <p:ext uri="{BB962C8B-B14F-4D97-AF65-F5344CB8AC3E}">
        <p14:creationId xmlns:p14="http://schemas.microsoft.com/office/powerpoint/2010/main" val="202146119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Document Your Changes</a:t>
            </a:r>
            <a:endParaRPr lang="en-US" dirty="0"/>
          </a:p>
        </p:txBody>
      </p:sp>
      <p:pic>
        <p:nvPicPr>
          <p:cNvPr id="6" name="Picture 2"/>
          <p:cNvPicPr>
            <a:picLocks noGrp="1" noChangeAspect="1" noChangeArrowheads="1"/>
          </p:cNvPicPr>
          <p:nvPr>
            <p:ph idx="4294967295"/>
          </p:nvPr>
        </p:nvPicPr>
        <p:blipFill rotWithShape="1">
          <a:blip r:embed="rId2" cstate="print"/>
          <a:srcRect l="27022" t="15803" r="25039" b="6141"/>
          <a:stretch/>
        </p:blipFill>
        <p:spPr bwMode="auto">
          <a:xfrm>
            <a:off x="2057400" y="1295400"/>
            <a:ext cx="5029200" cy="53068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2514600" y="2895600"/>
            <a:ext cx="3962400" cy="2057400"/>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16779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rotWithShape="1">
          <a:blip r:embed="rId2" cstate="print"/>
          <a:srcRect t="4741" b="4741"/>
          <a:stretch/>
        </p:blipFill>
        <p:spPr bwMode="auto">
          <a:prstGeom prst="rect">
            <a:avLst/>
          </a:prstGeom>
          <a:noFill/>
          <a:ln w="28575" cmpd="sng">
            <a:solidFill>
              <a:schemeClr val="tx1"/>
            </a:solidFill>
            <a:miter lim="800000"/>
            <a:headEnd/>
            <a:tailEnd/>
          </a:ln>
        </p:spPr>
      </p:pic>
      <p:sp>
        <p:nvSpPr>
          <p:cNvPr id="4" name="Title 3"/>
          <p:cNvSpPr>
            <a:spLocks noGrp="1"/>
          </p:cNvSpPr>
          <p:nvPr>
            <p:ph type="title"/>
          </p:nvPr>
        </p:nvSpPr>
        <p:spPr/>
        <p:txBody>
          <a:bodyPr>
            <a:normAutofit/>
          </a:bodyPr>
          <a:lstStyle/>
          <a:p>
            <a:r>
              <a:rPr lang="en-US" dirty="0" smtClean="0"/>
              <a:t>Document Changes</a:t>
            </a:r>
            <a:endParaRPr lang="en-US" dirty="0"/>
          </a:p>
        </p:txBody>
      </p:sp>
    </p:spTree>
    <p:extLst>
      <p:ext uri="{BB962C8B-B14F-4D97-AF65-F5344CB8AC3E}">
        <p14:creationId xmlns:p14="http://schemas.microsoft.com/office/powerpoint/2010/main" val="29244025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Grade level teachers and specialists </a:t>
            </a:r>
          </a:p>
          <a:p>
            <a:r>
              <a:rPr lang="en-US" dirty="0"/>
              <a:t>M</a:t>
            </a:r>
            <a:r>
              <a:rPr lang="en-US" dirty="0" smtClean="0"/>
              <a:t>eet every 4-8 weeks to use </a:t>
            </a:r>
            <a:r>
              <a:rPr lang="en-US" b="1" i="1" dirty="0" smtClean="0">
                <a:solidFill>
                  <a:srgbClr val="FF0000"/>
                </a:solidFill>
              </a:rPr>
              <a:t>data</a:t>
            </a:r>
            <a:r>
              <a:rPr lang="en-US" dirty="0" smtClean="0"/>
              <a:t> </a:t>
            </a:r>
            <a:endParaRPr lang="en-US" dirty="0"/>
          </a:p>
          <a:p>
            <a:r>
              <a:rPr lang="en-US" dirty="0" smtClean="0"/>
              <a:t> </a:t>
            </a:r>
            <a:r>
              <a:rPr lang="en-US" b="1" i="1" dirty="0">
                <a:solidFill>
                  <a:srgbClr val="FF3333"/>
                </a:solidFill>
              </a:rPr>
              <a:t>S</a:t>
            </a:r>
            <a:r>
              <a:rPr lang="en-US" b="1" i="1" dirty="0" smtClean="0">
                <a:solidFill>
                  <a:srgbClr val="FF3333"/>
                </a:solidFill>
              </a:rPr>
              <a:t>tandardized</a:t>
            </a:r>
            <a:r>
              <a:rPr lang="en-US" dirty="0" smtClean="0"/>
              <a:t> </a:t>
            </a:r>
            <a:r>
              <a:rPr lang="en-US" b="1" i="1" dirty="0" smtClean="0">
                <a:solidFill>
                  <a:srgbClr val="FF0000"/>
                </a:solidFill>
              </a:rPr>
              <a:t>decision rules </a:t>
            </a:r>
            <a:r>
              <a:rPr lang="en-US" dirty="0" smtClean="0"/>
              <a:t>to:</a:t>
            </a:r>
          </a:p>
          <a:p>
            <a:pPr lvl="1"/>
            <a:r>
              <a:rPr lang="en-US" dirty="0" smtClean="0"/>
              <a:t>determine if interventions are working or need to be modified. </a:t>
            </a:r>
          </a:p>
          <a:p>
            <a:pPr marL="457200" lvl="1" indent="0">
              <a:buNone/>
            </a:pPr>
            <a:r>
              <a:rPr lang="en-US" dirty="0" smtClean="0"/>
              <a:t>GOAL:</a:t>
            </a:r>
            <a:endParaRPr lang="en-US" dirty="0"/>
          </a:p>
          <a:p>
            <a:pPr marL="57150" indent="0" algn="ctr">
              <a:buNone/>
            </a:pPr>
            <a:r>
              <a:rPr lang="en-US" b="1" i="1" dirty="0" smtClean="0">
                <a:solidFill>
                  <a:srgbClr val="FF0000"/>
                </a:solidFill>
              </a:rPr>
              <a:t>“Is what we are doing working?”</a:t>
            </a:r>
          </a:p>
        </p:txBody>
      </p:sp>
      <p:sp>
        <p:nvSpPr>
          <p:cNvPr id="2" name="Title 1"/>
          <p:cNvSpPr>
            <a:spLocks noGrp="1"/>
          </p:cNvSpPr>
          <p:nvPr>
            <p:ph type="title"/>
          </p:nvPr>
        </p:nvSpPr>
        <p:spPr/>
        <p:txBody>
          <a:bodyPr>
            <a:normAutofit fontScale="90000"/>
          </a:bodyPr>
          <a:lstStyle/>
          <a:p>
            <a:r>
              <a:rPr lang="en-US" dirty="0" smtClean="0"/>
              <a:t>What are Group Intervention Review Meetings, 20% Meetings?</a:t>
            </a:r>
            <a:endParaRPr lang="en-US" dirty="0"/>
          </a:p>
        </p:txBody>
      </p:sp>
    </p:spTree>
    <p:extLst>
      <p:ext uri="{BB962C8B-B14F-4D97-AF65-F5344CB8AC3E}">
        <p14:creationId xmlns:p14="http://schemas.microsoft.com/office/powerpoint/2010/main" val="6807325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20% Meeting Focus</a:t>
            </a:r>
            <a:endParaRPr lang="en-US" dirty="0"/>
          </a:p>
        </p:txBody>
      </p:sp>
      <p:sp>
        <p:nvSpPr>
          <p:cNvPr id="18" name="Slide Number Placeholder 17"/>
          <p:cNvSpPr>
            <a:spLocks noGrp="1"/>
          </p:cNvSpPr>
          <p:nvPr>
            <p:ph type="sldNum" sz="quarter" idx="4294967295"/>
          </p:nvPr>
        </p:nvSpPr>
        <p:spPr>
          <a:xfrm>
            <a:off x="0" y="6356350"/>
            <a:ext cx="2133600" cy="365125"/>
          </a:xfrm>
        </p:spPr>
        <p:txBody>
          <a:bodyPr/>
          <a:lstStyle/>
          <a:p>
            <a:fld id="{2B856BC8-A5D9-4ED2-ACA6-085BA616CD03}" type="slidenum">
              <a:rPr lang="en-US" smtClean="0"/>
              <a:pPr/>
              <a:t>60</a:t>
            </a:fld>
            <a:endParaRPr lang="en-US"/>
          </a:p>
        </p:txBody>
      </p:sp>
      <p:sp>
        <p:nvSpPr>
          <p:cNvPr id="10" name="Oval 9"/>
          <p:cNvSpPr/>
          <p:nvPr/>
        </p:nvSpPr>
        <p:spPr>
          <a:xfrm>
            <a:off x="1905000" y="1600200"/>
            <a:ext cx="5334000" cy="4648200"/>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390900" y="2895600"/>
            <a:ext cx="2362200" cy="2057400"/>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lang="en-US" sz="2200" dirty="0" smtClean="0">
                <a:latin typeface="Segoe UI" pitchFamily="34" charset="0"/>
                <a:cs typeface="Segoe UI" pitchFamily="34" charset="0"/>
              </a:rPr>
              <a:t>Improved Student Achievement</a:t>
            </a:r>
            <a:endParaRPr lang="en-US" sz="2200" dirty="0">
              <a:latin typeface="Segoe UI" pitchFamily="34" charset="0"/>
              <a:cs typeface="Segoe UI" pitchFamily="34" charset="0"/>
            </a:endParaRPr>
          </a:p>
        </p:txBody>
      </p:sp>
      <p:sp>
        <p:nvSpPr>
          <p:cNvPr id="13" name="Rounded Rectangle 12"/>
          <p:cNvSpPr/>
          <p:nvPr/>
        </p:nvSpPr>
        <p:spPr>
          <a:xfrm>
            <a:off x="5825616" y="3200400"/>
            <a:ext cx="2239296" cy="1246236"/>
          </a:xfrm>
          <a:prstGeom prst="roundRect">
            <a:avLst/>
          </a:prstGeom>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Optima"/>
                <a:cs typeface="Optima"/>
              </a:rPr>
              <a:t>2. Problem Analysis</a:t>
            </a:r>
            <a:endParaRPr lang="en-US" sz="2800" dirty="0">
              <a:latin typeface="Optima"/>
              <a:cs typeface="Optima"/>
            </a:endParaRPr>
          </a:p>
        </p:txBody>
      </p:sp>
      <p:sp>
        <p:nvSpPr>
          <p:cNvPr id="21" name="Circular Arrow 20"/>
          <p:cNvSpPr/>
          <p:nvPr/>
        </p:nvSpPr>
        <p:spPr>
          <a:xfrm rot="21019066">
            <a:off x="4989564" y="2268293"/>
            <a:ext cx="1676400" cy="1905000"/>
          </a:xfrm>
          <a:prstGeom prst="circularArrow">
            <a:avLst>
              <a:gd name="adj1" fmla="val 12500"/>
              <a:gd name="adj2" fmla="val 1142319"/>
              <a:gd name="adj3" fmla="val 20457681"/>
              <a:gd name="adj4" fmla="val 16891858"/>
              <a:gd name="adj5" fmla="val 12500"/>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chemeClr val="tx1"/>
              </a:solidFill>
            </a:endParaRPr>
          </a:p>
        </p:txBody>
      </p:sp>
      <p:sp>
        <p:nvSpPr>
          <p:cNvPr id="25" name="Circular Arrow 24"/>
          <p:cNvSpPr/>
          <p:nvPr/>
        </p:nvSpPr>
        <p:spPr>
          <a:xfrm rot="15648533">
            <a:off x="2599922" y="2172011"/>
            <a:ext cx="1673352" cy="1905000"/>
          </a:xfrm>
          <a:prstGeom prst="circularArrow">
            <a:avLst>
              <a:gd name="adj1" fmla="val 12500"/>
              <a:gd name="adj2" fmla="val 1142319"/>
              <a:gd name="adj3" fmla="val 20457681"/>
              <a:gd name="adj4" fmla="val 16891858"/>
              <a:gd name="adj5" fmla="val 12500"/>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chemeClr val="tx1"/>
              </a:solidFill>
            </a:endParaRPr>
          </a:p>
        </p:txBody>
      </p:sp>
      <p:sp>
        <p:nvSpPr>
          <p:cNvPr id="26" name="Circular Arrow 25"/>
          <p:cNvSpPr/>
          <p:nvPr/>
        </p:nvSpPr>
        <p:spPr>
          <a:xfrm rot="4701385">
            <a:off x="4907725" y="3642487"/>
            <a:ext cx="1676400" cy="1905000"/>
          </a:xfrm>
          <a:prstGeom prst="circularArrow">
            <a:avLst>
              <a:gd name="adj1" fmla="val 12500"/>
              <a:gd name="adj2" fmla="val 1142319"/>
              <a:gd name="adj3" fmla="val 20457681"/>
              <a:gd name="adj4" fmla="val 16891858"/>
              <a:gd name="adj5" fmla="val 12500"/>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chemeClr val="tx1"/>
              </a:solidFill>
            </a:endParaRPr>
          </a:p>
        </p:txBody>
      </p:sp>
      <p:sp>
        <p:nvSpPr>
          <p:cNvPr id="27" name="Circular Arrow 26"/>
          <p:cNvSpPr/>
          <p:nvPr/>
        </p:nvSpPr>
        <p:spPr>
          <a:xfrm rot="10052619">
            <a:off x="2469260" y="3545591"/>
            <a:ext cx="1676400" cy="1905000"/>
          </a:xfrm>
          <a:prstGeom prst="circularArrow">
            <a:avLst>
              <a:gd name="adj1" fmla="val 12500"/>
              <a:gd name="adj2" fmla="val 1142319"/>
              <a:gd name="adj3" fmla="val 20457681"/>
              <a:gd name="adj4" fmla="val 16891858"/>
              <a:gd name="adj5" fmla="val 12500"/>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chemeClr val="tx1"/>
              </a:solidFill>
            </a:endParaRPr>
          </a:p>
        </p:txBody>
      </p:sp>
      <p:sp>
        <p:nvSpPr>
          <p:cNvPr id="29" name="Rounded Rectangle 28"/>
          <p:cNvSpPr/>
          <p:nvPr/>
        </p:nvSpPr>
        <p:spPr>
          <a:xfrm>
            <a:off x="3452352" y="1602660"/>
            <a:ext cx="2239296" cy="1246236"/>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latin typeface="Optima"/>
                <a:cs typeface="Optima"/>
              </a:rPr>
              <a:t>1. Problem Identification</a:t>
            </a:r>
            <a:endParaRPr lang="en-US" sz="2600" dirty="0">
              <a:latin typeface="Optima"/>
              <a:cs typeface="Optima"/>
            </a:endParaRPr>
          </a:p>
        </p:txBody>
      </p:sp>
      <p:sp>
        <p:nvSpPr>
          <p:cNvPr id="30" name="Rounded Rectangle 29"/>
          <p:cNvSpPr/>
          <p:nvPr/>
        </p:nvSpPr>
        <p:spPr>
          <a:xfrm>
            <a:off x="3452352" y="5014452"/>
            <a:ext cx="2239296" cy="1246236"/>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smtClean="0">
                <a:latin typeface="Optima"/>
                <a:cs typeface="Optima"/>
              </a:rPr>
              <a:t>3. Plan Development</a:t>
            </a:r>
            <a:endParaRPr lang="en-US" sz="2500" dirty="0">
              <a:latin typeface="Optima"/>
              <a:cs typeface="Optima"/>
            </a:endParaRPr>
          </a:p>
        </p:txBody>
      </p:sp>
      <p:sp>
        <p:nvSpPr>
          <p:cNvPr id="31" name="Rounded Rectangle 30"/>
          <p:cNvSpPr/>
          <p:nvPr/>
        </p:nvSpPr>
        <p:spPr>
          <a:xfrm>
            <a:off x="1081548" y="3249564"/>
            <a:ext cx="2239296" cy="1246236"/>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200" dirty="0" smtClean="0">
                <a:latin typeface="Optima"/>
                <a:cs typeface="Optima"/>
              </a:rPr>
              <a:t>4. Plan Implementation &amp; Evaluation</a:t>
            </a:r>
            <a:endParaRPr lang="en-US" sz="2200" dirty="0">
              <a:latin typeface="Optima"/>
              <a:cs typeface="Optima"/>
            </a:endParaRPr>
          </a:p>
        </p:txBody>
      </p:sp>
      <p:pic>
        <p:nvPicPr>
          <p:cNvPr id="39" name="Picture 5" descr="Problem solving arrows.gif"/>
          <p:cNvPicPr>
            <a:picLocks noChangeAspect="1"/>
          </p:cNvPicPr>
          <p:nvPr/>
        </p:nvPicPr>
        <p:blipFill>
          <a:blip r:embed="rId3" cstate="print"/>
          <a:srcRect/>
          <a:stretch>
            <a:fillRect/>
          </a:stretch>
        </p:blipFill>
        <p:spPr bwMode="auto">
          <a:xfrm>
            <a:off x="2971800" y="2514600"/>
            <a:ext cx="3124200" cy="2743200"/>
          </a:xfrm>
          <a:prstGeom prst="rect">
            <a:avLst/>
          </a:prstGeom>
          <a:noFill/>
          <a:ln w="9525">
            <a:noFill/>
            <a:miter lim="800000"/>
            <a:headEnd/>
            <a:tailEnd/>
          </a:ln>
        </p:spPr>
      </p:pic>
      <p:sp>
        <p:nvSpPr>
          <p:cNvPr id="20" name="TextBox 19"/>
          <p:cNvSpPr txBox="1"/>
          <p:nvPr/>
        </p:nvSpPr>
        <p:spPr>
          <a:xfrm>
            <a:off x="0" y="1676400"/>
            <a:ext cx="2514600" cy="1200329"/>
          </a:xfrm>
          <a:prstGeom prst="rect">
            <a:avLst/>
          </a:prstGeom>
          <a:noFill/>
        </p:spPr>
        <p:txBody>
          <a:bodyPr wrap="square" rtlCol="0">
            <a:spAutoFit/>
          </a:bodyPr>
          <a:lstStyle/>
          <a:p>
            <a:r>
              <a:rPr lang="en-US" sz="3600" dirty="0" smtClean="0">
                <a:solidFill>
                  <a:srgbClr val="FF0000"/>
                </a:solidFill>
                <a:latin typeface="Optima"/>
                <a:cs typeface="Optima"/>
              </a:rPr>
              <a:t>How</a:t>
            </a:r>
            <a:r>
              <a:rPr lang="en-US" sz="3600" dirty="0" smtClean="0">
                <a:latin typeface="Optima"/>
                <a:cs typeface="Optima"/>
              </a:rPr>
              <a:t> is it working?</a:t>
            </a:r>
            <a:endParaRPr lang="en-US" sz="3600" dirty="0">
              <a:latin typeface="Optima"/>
              <a:cs typeface="Optima"/>
            </a:endParaRPr>
          </a:p>
        </p:txBody>
      </p:sp>
    </p:spTree>
    <p:extLst>
      <p:ext uri="{BB962C8B-B14F-4D97-AF65-F5344CB8AC3E}">
        <p14:creationId xmlns:p14="http://schemas.microsoft.com/office/powerpoint/2010/main" val="256418575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descr="images.jpg"/>
          <p:cNvPicPr>
            <a:picLocks noGrp="1" noChangeAspect="1"/>
          </p:cNvPicPr>
          <p:nvPr>
            <p:ph idx="1"/>
          </p:nvPr>
        </p:nvPicPr>
        <p:blipFill>
          <a:blip r:embed="rId2">
            <a:extLst>
              <a:ext uri="{28A0092B-C50C-407E-A947-70E740481C1C}">
                <a14:useLocalDpi xmlns:a14="http://schemas.microsoft.com/office/drawing/2010/main" val="0"/>
              </a:ext>
            </a:extLst>
          </a:blip>
          <a:srcRect t="8571" b="8571"/>
          <a:stretch>
            <a:fillRect/>
          </a:stretch>
        </p:blipFill>
        <p:spPr>
          <a:xfrm>
            <a:off x="1752600" y="2133600"/>
            <a:ext cx="5715000" cy="31396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p:cNvSpPr>
            <a:spLocks noGrp="1"/>
          </p:cNvSpPr>
          <p:nvPr>
            <p:ph type="title"/>
          </p:nvPr>
        </p:nvSpPr>
        <p:spPr/>
        <p:txBody>
          <a:bodyPr/>
          <a:lstStyle/>
          <a:p>
            <a:r>
              <a:rPr lang="en-US" smtClean="0"/>
              <a:t>Individual Students</a:t>
            </a:r>
            <a:endParaRPr lang="en-US" dirty="0"/>
          </a:p>
        </p:txBody>
      </p:sp>
    </p:spTree>
    <p:extLst>
      <p:ext uri="{BB962C8B-B14F-4D97-AF65-F5344CB8AC3E}">
        <p14:creationId xmlns:p14="http://schemas.microsoft.com/office/powerpoint/2010/main" val="66278211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0"/>
            <a:ext cx="8534400" cy="838200"/>
          </a:xfrm>
        </p:spPr>
        <p:txBody>
          <a:bodyPr>
            <a:normAutofit fontScale="90000"/>
          </a:bodyPr>
          <a:lstStyle/>
          <a:p>
            <a:r>
              <a:rPr lang="en-US" dirty="0" smtClean="0"/>
              <a:t>DIBELS Next (Pathways of Progress)</a:t>
            </a:r>
            <a:endParaRPr lang="en-US" dirty="0"/>
          </a:p>
        </p:txBody>
      </p:sp>
      <p:pic>
        <p:nvPicPr>
          <p:cNvPr id="4" name="Picture 3" descr="Screen Shot 2015-09-29 at 10.05.1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786919"/>
            <a:ext cx="9296400" cy="6096481"/>
          </a:xfrm>
          <a:prstGeom prst="rect">
            <a:avLst/>
          </a:prstGeom>
        </p:spPr>
      </p:pic>
      <p:sp>
        <p:nvSpPr>
          <p:cNvPr id="2" name="TextBox 1"/>
          <p:cNvSpPr txBox="1"/>
          <p:nvPr/>
        </p:nvSpPr>
        <p:spPr>
          <a:xfrm>
            <a:off x="533400" y="2362200"/>
            <a:ext cx="3962400" cy="1200329"/>
          </a:xfrm>
          <a:prstGeom prst="rect">
            <a:avLst/>
          </a:prstGeom>
          <a:solidFill>
            <a:schemeClr val="bg1"/>
          </a:solidFill>
          <a:ln>
            <a:solidFill>
              <a:schemeClr val="tx1"/>
            </a:solidFill>
          </a:ln>
        </p:spPr>
        <p:txBody>
          <a:bodyPr wrap="square" rtlCol="0">
            <a:spAutoFit/>
          </a:bodyPr>
          <a:lstStyle/>
          <a:p>
            <a:r>
              <a:rPr lang="en-US" b="1" dirty="0" smtClean="0">
                <a:solidFill>
                  <a:srgbClr val="FF0000"/>
                </a:solidFill>
                <a:latin typeface="Optima"/>
                <a:cs typeface="Optima"/>
              </a:rPr>
              <a:t>Based on a comparison to other students with similar beginning skills (i.e., other 3</a:t>
            </a:r>
            <a:r>
              <a:rPr lang="en-US" b="1" baseline="30000" dirty="0" smtClean="0">
                <a:solidFill>
                  <a:srgbClr val="FF0000"/>
                </a:solidFill>
                <a:latin typeface="Optima"/>
                <a:cs typeface="Optima"/>
              </a:rPr>
              <a:t>rd</a:t>
            </a:r>
            <a:r>
              <a:rPr lang="en-US" b="1" dirty="0" smtClean="0">
                <a:solidFill>
                  <a:srgbClr val="FF0000"/>
                </a:solidFill>
                <a:latin typeface="Optima"/>
                <a:cs typeface="Optima"/>
              </a:rPr>
              <a:t> graders reading around 27 </a:t>
            </a:r>
            <a:r>
              <a:rPr lang="en-US" b="1" dirty="0" err="1" smtClean="0">
                <a:solidFill>
                  <a:srgbClr val="FF0000"/>
                </a:solidFill>
                <a:latin typeface="Optima"/>
                <a:cs typeface="Optima"/>
              </a:rPr>
              <a:t>cwpm</a:t>
            </a:r>
            <a:r>
              <a:rPr lang="en-US" b="1" dirty="0" smtClean="0">
                <a:solidFill>
                  <a:srgbClr val="FF0000"/>
                </a:solidFill>
                <a:latin typeface="Optima"/>
                <a:cs typeface="Optima"/>
              </a:rPr>
              <a:t> in the Fall)</a:t>
            </a:r>
            <a:endParaRPr lang="en-US" b="1" dirty="0">
              <a:solidFill>
                <a:srgbClr val="FF0000"/>
              </a:solidFill>
              <a:latin typeface="Optima"/>
              <a:cs typeface="Optima"/>
            </a:endParaRPr>
          </a:p>
        </p:txBody>
      </p:sp>
      <p:sp>
        <p:nvSpPr>
          <p:cNvPr id="5" name="TextBox 4"/>
          <p:cNvSpPr txBox="1"/>
          <p:nvPr/>
        </p:nvSpPr>
        <p:spPr>
          <a:xfrm>
            <a:off x="7124700" y="5334000"/>
            <a:ext cx="1866900" cy="268301"/>
          </a:xfrm>
          <a:prstGeom prst="rect">
            <a:avLst/>
          </a:prstGeom>
          <a:solidFill>
            <a:srgbClr val="FF3333"/>
          </a:solidFill>
        </p:spPr>
        <p:txBody>
          <a:bodyPr wrap="square" lIns="91440" rIns="91440" rtlCol="0">
            <a:spAutoFit/>
          </a:bodyPr>
          <a:lstStyle/>
          <a:p>
            <a:r>
              <a:rPr lang="en-US" sz="1500" b="1" dirty="0" smtClean="0">
                <a:solidFill>
                  <a:schemeClr val="bg1"/>
                </a:solidFill>
                <a:latin typeface="Optima"/>
                <a:cs typeface="Optima"/>
              </a:rPr>
              <a:t>Well Below Typical</a:t>
            </a:r>
            <a:endParaRPr lang="en-US" sz="1500" b="1" dirty="0">
              <a:solidFill>
                <a:schemeClr val="bg1"/>
              </a:solidFill>
              <a:latin typeface="Optima"/>
              <a:cs typeface="Optima"/>
            </a:endParaRPr>
          </a:p>
        </p:txBody>
      </p:sp>
      <p:grpSp>
        <p:nvGrpSpPr>
          <p:cNvPr id="36" name="Group 35"/>
          <p:cNvGrpSpPr/>
          <p:nvPr/>
        </p:nvGrpSpPr>
        <p:grpSpPr>
          <a:xfrm>
            <a:off x="1143000" y="4876800"/>
            <a:ext cx="7315200" cy="694266"/>
            <a:chOff x="1143000" y="4876800"/>
            <a:chExt cx="7315200" cy="694266"/>
          </a:xfrm>
        </p:grpSpPr>
        <p:cxnSp>
          <p:nvCxnSpPr>
            <p:cNvPr id="23" name="Straight Connector 22"/>
            <p:cNvCxnSpPr/>
            <p:nvPr/>
          </p:nvCxnSpPr>
          <p:spPr>
            <a:xfrm flipV="1">
              <a:off x="1143000" y="5113866"/>
              <a:ext cx="3352800" cy="457200"/>
            </a:xfrm>
            <a:prstGeom prst="line">
              <a:avLst/>
            </a:prstGeom>
            <a:ln w="381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4495800" y="4876800"/>
              <a:ext cx="3962400" cy="228600"/>
            </a:xfrm>
            <a:prstGeom prst="line">
              <a:avLst/>
            </a:prstGeom>
            <a:ln w="38100" cmpd="sng">
              <a:solidFill>
                <a:srgbClr val="008000"/>
              </a:solidFill>
            </a:ln>
          </p:spPr>
          <p:style>
            <a:lnRef idx="2">
              <a:schemeClr val="accent1"/>
            </a:lnRef>
            <a:fillRef idx="0">
              <a:schemeClr val="accent1"/>
            </a:fillRef>
            <a:effectRef idx="1">
              <a:schemeClr val="accent1"/>
            </a:effectRef>
            <a:fontRef idx="minor">
              <a:schemeClr val="tx1"/>
            </a:fontRef>
          </p:style>
        </p:cxnSp>
      </p:grpSp>
      <p:grpSp>
        <p:nvGrpSpPr>
          <p:cNvPr id="37" name="Group 36"/>
          <p:cNvGrpSpPr/>
          <p:nvPr/>
        </p:nvGrpSpPr>
        <p:grpSpPr>
          <a:xfrm>
            <a:off x="1138767" y="5020734"/>
            <a:ext cx="7319433" cy="537633"/>
            <a:chOff x="1138767" y="5020734"/>
            <a:chExt cx="7319433" cy="537633"/>
          </a:xfrm>
        </p:grpSpPr>
        <p:cxnSp>
          <p:nvCxnSpPr>
            <p:cNvPr id="17" name="Straight Connector 16"/>
            <p:cNvCxnSpPr/>
            <p:nvPr/>
          </p:nvCxnSpPr>
          <p:spPr>
            <a:xfrm flipV="1">
              <a:off x="1138767" y="5253567"/>
              <a:ext cx="3505200" cy="304800"/>
            </a:xfrm>
            <a:prstGeom prst="line">
              <a:avLst/>
            </a:prstGeom>
            <a:ln w="38100" cmpd="sng">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4648200" y="5020734"/>
              <a:ext cx="3810000" cy="228600"/>
            </a:xfrm>
            <a:prstGeom prst="line">
              <a:avLst/>
            </a:prstGeom>
            <a:ln w="38100" cmpd="sng">
              <a:solidFill>
                <a:schemeClr val="accent3"/>
              </a:solidFill>
            </a:ln>
          </p:spPr>
          <p:style>
            <a:lnRef idx="2">
              <a:schemeClr val="accent1"/>
            </a:lnRef>
            <a:fillRef idx="0">
              <a:schemeClr val="accent1"/>
            </a:fillRef>
            <a:effectRef idx="1">
              <a:schemeClr val="accent1"/>
            </a:effectRef>
            <a:fontRef idx="minor">
              <a:schemeClr val="tx1"/>
            </a:fontRef>
          </p:style>
        </p:cxnSp>
      </p:grpSp>
      <p:sp>
        <p:nvSpPr>
          <p:cNvPr id="7" name="TextBox 6"/>
          <p:cNvSpPr txBox="1"/>
          <p:nvPr/>
        </p:nvSpPr>
        <p:spPr>
          <a:xfrm>
            <a:off x="8153400" y="4792980"/>
            <a:ext cx="838200" cy="268301"/>
          </a:xfrm>
          <a:prstGeom prst="rect">
            <a:avLst/>
          </a:prstGeom>
          <a:solidFill>
            <a:schemeClr val="accent3"/>
          </a:solidFill>
        </p:spPr>
        <p:txBody>
          <a:bodyPr wrap="square" lIns="91440" rIns="91440" rtlCol="0">
            <a:spAutoFit/>
          </a:bodyPr>
          <a:lstStyle/>
          <a:p>
            <a:r>
              <a:rPr lang="en-US" sz="1500" b="1" dirty="0" smtClean="0">
                <a:solidFill>
                  <a:schemeClr val="bg1"/>
                </a:solidFill>
                <a:latin typeface="Optima"/>
                <a:cs typeface="Optima"/>
              </a:rPr>
              <a:t>Typical</a:t>
            </a:r>
            <a:endParaRPr lang="en-US" sz="1500" b="1" dirty="0">
              <a:solidFill>
                <a:schemeClr val="bg1"/>
              </a:solidFill>
              <a:latin typeface="Optima"/>
              <a:cs typeface="Optima"/>
            </a:endParaRPr>
          </a:p>
        </p:txBody>
      </p:sp>
      <p:grpSp>
        <p:nvGrpSpPr>
          <p:cNvPr id="38" name="Group 37"/>
          <p:cNvGrpSpPr/>
          <p:nvPr/>
        </p:nvGrpSpPr>
        <p:grpSpPr>
          <a:xfrm>
            <a:off x="1143000" y="5257800"/>
            <a:ext cx="7239000" cy="321732"/>
            <a:chOff x="1143000" y="5257800"/>
            <a:chExt cx="7239000" cy="321732"/>
          </a:xfrm>
        </p:grpSpPr>
        <p:cxnSp>
          <p:nvCxnSpPr>
            <p:cNvPr id="12" name="Straight Connector 11"/>
            <p:cNvCxnSpPr/>
            <p:nvPr/>
          </p:nvCxnSpPr>
          <p:spPr>
            <a:xfrm flipV="1">
              <a:off x="1143000" y="5350932"/>
              <a:ext cx="3505200" cy="228600"/>
            </a:xfrm>
            <a:prstGeom prst="line">
              <a:avLst/>
            </a:prstGeom>
            <a:ln w="38100" cmpd="sng">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4648200" y="5257800"/>
              <a:ext cx="3733800" cy="93138"/>
            </a:xfrm>
            <a:prstGeom prst="line">
              <a:avLst/>
            </a:prstGeom>
            <a:ln w="38100" cmpd="sng">
              <a:solidFill>
                <a:schemeClr val="accent6"/>
              </a:solidFill>
            </a:ln>
          </p:spPr>
          <p:style>
            <a:lnRef idx="2">
              <a:schemeClr val="accent1"/>
            </a:lnRef>
            <a:fillRef idx="0">
              <a:schemeClr val="accent1"/>
            </a:fillRef>
            <a:effectRef idx="1">
              <a:schemeClr val="accent1"/>
            </a:effectRef>
            <a:fontRef idx="minor">
              <a:schemeClr val="tx1"/>
            </a:fontRef>
          </p:style>
        </p:cxnSp>
      </p:grpSp>
      <p:sp>
        <p:nvSpPr>
          <p:cNvPr id="6" name="TextBox 5"/>
          <p:cNvSpPr txBox="1"/>
          <p:nvPr/>
        </p:nvSpPr>
        <p:spPr>
          <a:xfrm>
            <a:off x="7543800" y="5067300"/>
            <a:ext cx="1447800" cy="268301"/>
          </a:xfrm>
          <a:prstGeom prst="rect">
            <a:avLst/>
          </a:prstGeom>
          <a:solidFill>
            <a:schemeClr val="accent6"/>
          </a:solidFill>
        </p:spPr>
        <p:txBody>
          <a:bodyPr wrap="square" lIns="91440" rIns="91440" rtlCol="0">
            <a:spAutoFit/>
          </a:bodyPr>
          <a:lstStyle/>
          <a:p>
            <a:r>
              <a:rPr lang="en-US" sz="1500" b="1" dirty="0" smtClean="0">
                <a:solidFill>
                  <a:schemeClr val="bg1"/>
                </a:solidFill>
                <a:latin typeface="Optima"/>
                <a:cs typeface="Optima"/>
              </a:rPr>
              <a:t>Below Typical</a:t>
            </a:r>
            <a:endParaRPr lang="en-US" sz="1500" b="1" dirty="0">
              <a:solidFill>
                <a:schemeClr val="bg1"/>
              </a:solidFill>
              <a:latin typeface="Optima"/>
              <a:cs typeface="Optima"/>
            </a:endParaRPr>
          </a:p>
        </p:txBody>
      </p:sp>
      <p:grpSp>
        <p:nvGrpSpPr>
          <p:cNvPr id="35" name="Group 34"/>
          <p:cNvGrpSpPr/>
          <p:nvPr/>
        </p:nvGrpSpPr>
        <p:grpSpPr>
          <a:xfrm>
            <a:off x="1143000" y="4648200"/>
            <a:ext cx="7467600" cy="914400"/>
            <a:chOff x="1143000" y="4648200"/>
            <a:chExt cx="7467600" cy="914400"/>
          </a:xfrm>
        </p:grpSpPr>
        <p:cxnSp>
          <p:nvCxnSpPr>
            <p:cNvPr id="29" name="Straight Connector 28"/>
            <p:cNvCxnSpPr/>
            <p:nvPr/>
          </p:nvCxnSpPr>
          <p:spPr>
            <a:xfrm flipV="1">
              <a:off x="1143000" y="4953000"/>
              <a:ext cx="3276600" cy="60960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4419600" y="4648200"/>
              <a:ext cx="4191000" cy="30480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grpSp>
      <p:sp>
        <p:nvSpPr>
          <p:cNvPr id="9" name="TextBox 8"/>
          <p:cNvSpPr txBox="1"/>
          <p:nvPr/>
        </p:nvSpPr>
        <p:spPr>
          <a:xfrm>
            <a:off x="7239000" y="4284980"/>
            <a:ext cx="1765300" cy="323165"/>
          </a:xfrm>
          <a:prstGeom prst="rect">
            <a:avLst/>
          </a:prstGeom>
          <a:solidFill>
            <a:srgbClr val="0000FF"/>
          </a:solidFill>
        </p:spPr>
        <p:txBody>
          <a:bodyPr wrap="square" lIns="91440" rIns="91440" rtlCol="0">
            <a:spAutoFit/>
          </a:bodyPr>
          <a:lstStyle/>
          <a:p>
            <a:r>
              <a:rPr lang="en-US" sz="1500" b="1" dirty="0" smtClean="0">
                <a:solidFill>
                  <a:schemeClr val="bg1"/>
                </a:solidFill>
                <a:latin typeface="Optima"/>
                <a:cs typeface="Optima"/>
              </a:rPr>
              <a:t>Well Above Typical</a:t>
            </a:r>
            <a:endParaRPr lang="en-US" sz="1500" b="1" dirty="0">
              <a:solidFill>
                <a:schemeClr val="bg1"/>
              </a:solidFill>
              <a:latin typeface="Optima"/>
              <a:cs typeface="Optima"/>
            </a:endParaRPr>
          </a:p>
        </p:txBody>
      </p:sp>
      <p:sp>
        <p:nvSpPr>
          <p:cNvPr id="8" name="TextBox 7"/>
          <p:cNvSpPr txBox="1"/>
          <p:nvPr/>
        </p:nvSpPr>
        <p:spPr>
          <a:xfrm>
            <a:off x="7543800" y="4577080"/>
            <a:ext cx="1447800" cy="268301"/>
          </a:xfrm>
          <a:prstGeom prst="rect">
            <a:avLst/>
          </a:prstGeom>
          <a:solidFill>
            <a:srgbClr val="008000"/>
          </a:solidFill>
        </p:spPr>
        <p:txBody>
          <a:bodyPr wrap="square" lIns="91440" rIns="91440" rtlCol="0">
            <a:spAutoFit/>
          </a:bodyPr>
          <a:lstStyle/>
          <a:p>
            <a:r>
              <a:rPr lang="en-US" sz="1500" b="1" dirty="0" smtClean="0">
                <a:solidFill>
                  <a:schemeClr val="bg1"/>
                </a:solidFill>
                <a:latin typeface="Optima"/>
                <a:cs typeface="Optima"/>
              </a:rPr>
              <a:t>Above Typical</a:t>
            </a:r>
            <a:endParaRPr lang="en-US" sz="1500" b="1" dirty="0">
              <a:solidFill>
                <a:schemeClr val="bg1"/>
              </a:solidFill>
              <a:latin typeface="Optima"/>
              <a:cs typeface="Optima"/>
            </a:endParaRPr>
          </a:p>
        </p:txBody>
      </p:sp>
    </p:spTree>
    <p:extLst>
      <p:ext uri="{BB962C8B-B14F-4D97-AF65-F5344CB8AC3E}">
        <p14:creationId xmlns:p14="http://schemas.microsoft.com/office/powerpoint/2010/main" val="39710846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left)">
                                      <p:cBhvr>
                                        <p:cTn id="12" dur="500"/>
                                        <p:tgtEl>
                                          <p:spTgt spid="3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left)">
                                      <p:cBhvr>
                                        <p:cTn id="16" dur="500"/>
                                        <p:tgtEl>
                                          <p:spTgt spid="37"/>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left)">
                                      <p:cBhvr>
                                        <p:cTn id="20" dur="500"/>
                                        <p:tgtEl>
                                          <p:spTgt spid="36"/>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6" grpId="0" animBg="1"/>
      <p:bldP spid="9" grpId="0" animBg="1"/>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Individual Problem</a:t>
            </a:r>
            <a:endParaRPr lang="en-US" dirty="0"/>
          </a:p>
        </p:txBody>
      </p:sp>
      <p:pic>
        <p:nvPicPr>
          <p:cNvPr id="5" name="Picture 4" descr="Screen Shot 2016-02-02 at 9.48.5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484043"/>
            <a:ext cx="6794500" cy="50130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1295400" y="2819400"/>
            <a:ext cx="6705600" cy="1371600"/>
          </a:xfrm>
          <a:prstGeom prst="rect">
            <a:avLst/>
          </a:prstGeom>
          <a:solidFill>
            <a:srgbClr val="FF0000">
              <a:alpha val="40000"/>
            </a:srgbClr>
          </a:solidFill>
          <a:ln w="76200" cmpd="sng">
            <a:solidFill>
              <a:srgbClr val="FF33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99375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Using your data or fourth grade scenario data</a:t>
            </a:r>
          </a:p>
          <a:p>
            <a:pPr lvl="1"/>
            <a:r>
              <a:rPr lang="en-US" dirty="0" smtClean="0"/>
              <a:t>Identify individual students not making progress</a:t>
            </a:r>
          </a:p>
          <a:p>
            <a:pPr marL="57150" indent="0">
              <a:buNone/>
            </a:pPr>
            <a:endParaRPr lang="en-US" dirty="0" smtClean="0"/>
          </a:p>
          <a:p>
            <a:endParaRPr lang="en-US" dirty="0" smtClean="0"/>
          </a:p>
          <a:p>
            <a:endParaRPr lang="en-US" dirty="0"/>
          </a:p>
        </p:txBody>
      </p:sp>
      <p:sp>
        <p:nvSpPr>
          <p:cNvPr id="3" name="Title 2"/>
          <p:cNvSpPr>
            <a:spLocks noGrp="1"/>
          </p:cNvSpPr>
          <p:nvPr>
            <p:ph type="title"/>
          </p:nvPr>
        </p:nvSpPr>
        <p:spPr/>
        <p:txBody>
          <a:bodyPr/>
          <a:lstStyle/>
          <a:p>
            <a:r>
              <a:rPr lang="en-US" dirty="0" smtClean="0"/>
              <a:t>Practice Time</a:t>
            </a:r>
            <a:endParaRPr lang="en-US" dirty="0"/>
          </a:p>
        </p:txBody>
      </p:sp>
    </p:spTree>
    <p:extLst>
      <p:ext uri="{BB962C8B-B14F-4D97-AF65-F5344CB8AC3E}">
        <p14:creationId xmlns:p14="http://schemas.microsoft.com/office/powerpoint/2010/main" val="122627494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50800"/>
            <a:ext cx="9144000" cy="482600"/>
          </a:xfrm>
        </p:spPr>
        <p:txBody>
          <a:bodyPr>
            <a:normAutofit fontScale="90000"/>
          </a:bodyPr>
          <a:lstStyle/>
          <a:p>
            <a:r>
              <a:rPr lang="en-US" dirty="0" smtClean="0"/>
              <a:t>Group Intervention </a:t>
            </a:r>
            <a:r>
              <a:rPr lang="en-US" i="1" u="sng" dirty="0" smtClean="0"/>
              <a:t>Review</a:t>
            </a:r>
            <a:r>
              <a:rPr lang="en-US" dirty="0" smtClean="0"/>
              <a:t> process</a:t>
            </a:r>
            <a:endParaRPr lang="en-US" dirty="0"/>
          </a:p>
        </p:txBody>
      </p:sp>
      <p:sp>
        <p:nvSpPr>
          <p:cNvPr id="7" name="TextBox 6"/>
          <p:cNvSpPr txBox="1"/>
          <p:nvPr/>
        </p:nvSpPr>
        <p:spPr>
          <a:xfrm>
            <a:off x="0" y="914400"/>
            <a:ext cx="4267200" cy="830997"/>
          </a:xfrm>
          <a:prstGeom prst="rect">
            <a:avLst/>
          </a:prstGeom>
          <a:noFill/>
        </p:spPr>
        <p:txBody>
          <a:bodyPr wrap="square" rtlCol="0">
            <a:spAutoFit/>
          </a:bodyPr>
          <a:lstStyle/>
          <a:p>
            <a:r>
              <a:rPr lang="en-US" sz="2400" b="1" dirty="0" smtClean="0">
                <a:latin typeface="Optima"/>
                <a:cs typeface="Optima"/>
              </a:rPr>
              <a:t>1. Problem Identification</a:t>
            </a:r>
          </a:p>
          <a:p>
            <a:r>
              <a:rPr lang="en-US" sz="2400" i="1" dirty="0" smtClean="0">
                <a:latin typeface="Optima"/>
                <a:cs typeface="Optima"/>
              </a:rPr>
              <a:t>What’s the problem</a:t>
            </a:r>
          </a:p>
        </p:txBody>
      </p:sp>
      <p:sp>
        <p:nvSpPr>
          <p:cNvPr id="9" name="Rounded Rectangle 8"/>
          <p:cNvSpPr/>
          <p:nvPr/>
        </p:nvSpPr>
        <p:spPr>
          <a:xfrm>
            <a:off x="3962400" y="710688"/>
            <a:ext cx="5029200" cy="1066800"/>
          </a:xfrm>
          <a:prstGeom prst="roundRect">
            <a:avLst/>
          </a:prstGeom>
          <a:solidFill>
            <a:srgbClr val="C0504D"/>
          </a:solidFill>
          <a:ln w="57150" cmpd="sng">
            <a:solidFill>
              <a:srgbClr val="404040"/>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i="1" u="sng" dirty="0" smtClean="0">
                <a:solidFill>
                  <a:schemeClr val="tx1"/>
                </a:solidFill>
                <a:latin typeface="Optima"/>
                <a:cs typeface="Optima"/>
              </a:rPr>
              <a:t>Use Decision Rules</a:t>
            </a:r>
          </a:p>
          <a:p>
            <a:pPr algn="ctr"/>
            <a:r>
              <a:rPr lang="en-US" sz="2400" b="1" dirty="0" smtClean="0">
                <a:solidFill>
                  <a:schemeClr val="tx1"/>
                </a:solidFill>
                <a:latin typeface="Optima"/>
                <a:cs typeface="Optima"/>
              </a:rPr>
              <a:t>Group</a:t>
            </a:r>
            <a:r>
              <a:rPr lang="en-US" sz="2400" dirty="0" smtClean="0">
                <a:solidFill>
                  <a:schemeClr val="tx1"/>
                </a:solidFill>
                <a:latin typeface="Optima"/>
                <a:cs typeface="Optima"/>
              </a:rPr>
              <a:t> or </a:t>
            </a:r>
            <a:r>
              <a:rPr lang="en-US" sz="2400" b="1" dirty="0">
                <a:solidFill>
                  <a:schemeClr val="tx1"/>
                </a:solidFill>
                <a:latin typeface="Optima"/>
                <a:cs typeface="Optima"/>
              </a:rPr>
              <a:t>I</a:t>
            </a:r>
            <a:r>
              <a:rPr lang="en-US" sz="2400" b="1" dirty="0" smtClean="0">
                <a:solidFill>
                  <a:schemeClr val="tx1"/>
                </a:solidFill>
                <a:latin typeface="Optima"/>
                <a:cs typeface="Optima"/>
              </a:rPr>
              <a:t>ndividual</a:t>
            </a:r>
            <a:r>
              <a:rPr lang="en-US" sz="2400" dirty="0" smtClean="0">
                <a:solidFill>
                  <a:schemeClr val="tx1"/>
                </a:solidFill>
                <a:latin typeface="Optima"/>
                <a:cs typeface="Optima"/>
              </a:rPr>
              <a:t> problem?</a:t>
            </a:r>
          </a:p>
        </p:txBody>
      </p:sp>
      <p:sp>
        <p:nvSpPr>
          <p:cNvPr id="16" name="Down Arrow 15"/>
          <p:cNvSpPr/>
          <p:nvPr/>
        </p:nvSpPr>
        <p:spPr>
          <a:xfrm>
            <a:off x="4876800" y="2209800"/>
            <a:ext cx="381000" cy="457200"/>
          </a:xfrm>
          <a:prstGeom prst="downArrow">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4495800" y="1828800"/>
            <a:ext cx="1143000" cy="400110"/>
          </a:xfrm>
          <a:prstGeom prst="rect">
            <a:avLst/>
          </a:prstGeom>
          <a:noFill/>
        </p:spPr>
        <p:txBody>
          <a:bodyPr wrap="square" rtlCol="0">
            <a:spAutoFit/>
          </a:bodyPr>
          <a:lstStyle/>
          <a:p>
            <a:r>
              <a:rPr lang="en-US" sz="2000" b="1" dirty="0" smtClean="0">
                <a:latin typeface="Optima"/>
                <a:cs typeface="Optima"/>
              </a:rPr>
              <a:t>GROUP</a:t>
            </a:r>
            <a:endParaRPr lang="en-US" sz="1600" b="1" dirty="0">
              <a:latin typeface="Optima"/>
              <a:cs typeface="Optima"/>
            </a:endParaRPr>
          </a:p>
        </p:txBody>
      </p:sp>
      <p:sp>
        <p:nvSpPr>
          <p:cNvPr id="23" name="TextBox 22"/>
          <p:cNvSpPr txBox="1"/>
          <p:nvPr/>
        </p:nvSpPr>
        <p:spPr>
          <a:xfrm>
            <a:off x="6781800" y="1828800"/>
            <a:ext cx="1828800" cy="400110"/>
          </a:xfrm>
          <a:prstGeom prst="rect">
            <a:avLst/>
          </a:prstGeom>
          <a:noFill/>
        </p:spPr>
        <p:txBody>
          <a:bodyPr wrap="square" rtlCol="0">
            <a:spAutoFit/>
          </a:bodyPr>
          <a:lstStyle/>
          <a:p>
            <a:r>
              <a:rPr lang="en-US" sz="2000" b="1" dirty="0" smtClean="0">
                <a:latin typeface="Optima"/>
                <a:cs typeface="Optima"/>
              </a:rPr>
              <a:t>INDIVIDUAL</a:t>
            </a:r>
            <a:endParaRPr lang="en-US" sz="2000" b="1" dirty="0">
              <a:latin typeface="Optima"/>
              <a:cs typeface="Optima"/>
            </a:endParaRPr>
          </a:p>
        </p:txBody>
      </p:sp>
      <p:sp>
        <p:nvSpPr>
          <p:cNvPr id="24" name="TextBox 23"/>
          <p:cNvSpPr txBox="1"/>
          <p:nvPr/>
        </p:nvSpPr>
        <p:spPr>
          <a:xfrm>
            <a:off x="0" y="2286000"/>
            <a:ext cx="4032668" cy="1200328"/>
          </a:xfrm>
          <a:prstGeom prst="rect">
            <a:avLst/>
          </a:prstGeom>
          <a:noFill/>
        </p:spPr>
        <p:txBody>
          <a:bodyPr wrap="square" rtlCol="0">
            <a:spAutoFit/>
          </a:bodyPr>
          <a:lstStyle/>
          <a:p>
            <a:r>
              <a:rPr lang="en-US" sz="2400" b="1" dirty="0" smtClean="0">
                <a:latin typeface="Optima"/>
                <a:cs typeface="Optima"/>
              </a:rPr>
              <a:t>2. Problem Analysis</a:t>
            </a:r>
          </a:p>
          <a:p>
            <a:r>
              <a:rPr lang="en-US" sz="2400" i="1" dirty="0" smtClean="0">
                <a:latin typeface="Optima"/>
                <a:cs typeface="Optima"/>
              </a:rPr>
              <a:t>Why is the problem occurring?</a:t>
            </a:r>
          </a:p>
        </p:txBody>
      </p:sp>
      <p:sp>
        <p:nvSpPr>
          <p:cNvPr id="25" name="TextBox 24"/>
          <p:cNvSpPr txBox="1"/>
          <p:nvPr/>
        </p:nvSpPr>
        <p:spPr>
          <a:xfrm>
            <a:off x="0" y="3962400"/>
            <a:ext cx="3505200" cy="1200328"/>
          </a:xfrm>
          <a:prstGeom prst="rect">
            <a:avLst/>
          </a:prstGeom>
          <a:noFill/>
        </p:spPr>
        <p:txBody>
          <a:bodyPr wrap="square" rtlCol="0">
            <a:spAutoFit/>
          </a:bodyPr>
          <a:lstStyle/>
          <a:p>
            <a:r>
              <a:rPr lang="en-US" sz="2400" b="1" dirty="0" smtClean="0">
                <a:latin typeface="Optima"/>
                <a:cs typeface="Optima"/>
              </a:rPr>
              <a:t>3. Plan Development</a:t>
            </a:r>
          </a:p>
          <a:p>
            <a:r>
              <a:rPr lang="en-US" sz="2400" i="1" dirty="0" smtClean="0">
                <a:latin typeface="Optima"/>
                <a:cs typeface="Optima"/>
              </a:rPr>
              <a:t>What are we going to do about the problem?</a:t>
            </a:r>
          </a:p>
        </p:txBody>
      </p:sp>
      <p:sp>
        <p:nvSpPr>
          <p:cNvPr id="26" name="TextBox 25"/>
          <p:cNvSpPr txBox="1"/>
          <p:nvPr/>
        </p:nvSpPr>
        <p:spPr>
          <a:xfrm>
            <a:off x="0" y="5486400"/>
            <a:ext cx="4038600" cy="1200328"/>
          </a:xfrm>
          <a:prstGeom prst="rect">
            <a:avLst/>
          </a:prstGeom>
          <a:noFill/>
        </p:spPr>
        <p:txBody>
          <a:bodyPr wrap="square" rtlCol="0">
            <a:spAutoFit/>
          </a:bodyPr>
          <a:lstStyle/>
          <a:p>
            <a:r>
              <a:rPr lang="en-US" sz="2400" b="1" dirty="0" smtClean="0">
                <a:latin typeface="Optima"/>
                <a:cs typeface="Optima"/>
              </a:rPr>
              <a:t>4. Plan Implementation &amp; Evaluation</a:t>
            </a:r>
          </a:p>
          <a:p>
            <a:r>
              <a:rPr lang="en-US" sz="2400" i="1" dirty="0" smtClean="0">
                <a:latin typeface="Optima"/>
                <a:cs typeface="Optima"/>
              </a:rPr>
              <a:t>How it it working?</a:t>
            </a:r>
            <a:endParaRPr lang="en-US" sz="2400" i="1" dirty="0">
              <a:latin typeface="Optima"/>
              <a:cs typeface="Optima"/>
            </a:endParaRPr>
          </a:p>
        </p:txBody>
      </p:sp>
      <p:sp>
        <p:nvSpPr>
          <p:cNvPr id="27" name="Down Arrow 26"/>
          <p:cNvSpPr/>
          <p:nvPr/>
        </p:nvSpPr>
        <p:spPr>
          <a:xfrm>
            <a:off x="7391400" y="2209800"/>
            <a:ext cx="381000" cy="457200"/>
          </a:xfrm>
          <a:prstGeom prst="downArrow">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3733800" y="2819400"/>
            <a:ext cx="2514600" cy="990600"/>
          </a:xfrm>
          <a:prstGeom prst="roundRect">
            <a:avLst/>
          </a:prstGeom>
          <a:solidFill>
            <a:srgbClr val="FFFF66"/>
          </a:solidFill>
          <a:ln w="57150" cmpd="sng">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smtClean="0">
                <a:solidFill>
                  <a:schemeClr val="tx1"/>
                </a:solidFill>
                <a:latin typeface="Optima"/>
                <a:cs typeface="Optima"/>
              </a:rPr>
              <a:t>Check </a:t>
            </a:r>
            <a:r>
              <a:rPr lang="en-US" sz="2000" b="1" dirty="0" smtClean="0">
                <a:solidFill>
                  <a:schemeClr val="tx1"/>
                </a:solidFill>
                <a:latin typeface="Optima"/>
                <a:cs typeface="Optima"/>
              </a:rPr>
              <a:t>ICEL </a:t>
            </a:r>
          </a:p>
          <a:p>
            <a:pPr algn="ctr"/>
            <a:r>
              <a:rPr lang="en-US" sz="2000" dirty="0" smtClean="0">
                <a:solidFill>
                  <a:schemeClr val="tx1"/>
                </a:solidFill>
                <a:latin typeface="Optima"/>
                <a:cs typeface="Optima"/>
              </a:rPr>
              <a:t>for </a:t>
            </a:r>
            <a:r>
              <a:rPr lang="en-US" sz="2000" b="1" i="1" dirty="0" smtClean="0">
                <a:solidFill>
                  <a:schemeClr val="tx1"/>
                </a:solidFill>
                <a:latin typeface="Optima"/>
                <a:cs typeface="Optima"/>
              </a:rPr>
              <a:t>GROUP</a:t>
            </a:r>
          </a:p>
          <a:p>
            <a:pPr algn="ctr"/>
            <a:r>
              <a:rPr lang="en-US" sz="2000" b="1" dirty="0" smtClean="0">
                <a:solidFill>
                  <a:srgbClr val="008000"/>
                </a:solidFill>
                <a:latin typeface="Optima"/>
                <a:cs typeface="Optima"/>
              </a:rPr>
              <a:t>Start with FIDELITY</a:t>
            </a:r>
          </a:p>
        </p:txBody>
      </p:sp>
      <p:sp>
        <p:nvSpPr>
          <p:cNvPr id="14" name="Rounded Rectangle 13"/>
          <p:cNvSpPr/>
          <p:nvPr/>
        </p:nvSpPr>
        <p:spPr>
          <a:xfrm>
            <a:off x="6553200" y="2819400"/>
            <a:ext cx="2362200" cy="990600"/>
          </a:xfrm>
          <a:prstGeom prst="roundRect">
            <a:avLst/>
          </a:prstGeom>
          <a:solidFill>
            <a:srgbClr val="FFFF66"/>
          </a:solidFill>
          <a:ln w="57150" cmpd="sng">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smtClean="0">
                <a:solidFill>
                  <a:schemeClr val="tx1"/>
                </a:solidFill>
                <a:latin typeface="Optima"/>
                <a:cs typeface="Optima"/>
              </a:rPr>
              <a:t>Check </a:t>
            </a:r>
            <a:r>
              <a:rPr lang="en-US" sz="2000" b="1" dirty="0" smtClean="0">
                <a:solidFill>
                  <a:schemeClr val="tx1"/>
                </a:solidFill>
                <a:latin typeface="Optima"/>
                <a:cs typeface="Optima"/>
              </a:rPr>
              <a:t>ICEL </a:t>
            </a:r>
          </a:p>
          <a:p>
            <a:pPr algn="ctr"/>
            <a:r>
              <a:rPr lang="en-US" sz="2000" dirty="0" smtClean="0">
                <a:solidFill>
                  <a:schemeClr val="tx1"/>
                </a:solidFill>
                <a:latin typeface="Optima"/>
                <a:cs typeface="Optima"/>
              </a:rPr>
              <a:t>for </a:t>
            </a:r>
            <a:r>
              <a:rPr lang="en-US" sz="2000" b="1" i="1" dirty="0" smtClean="0">
                <a:solidFill>
                  <a:schemeClr val="tx1"/>
                </a:solidFill>
                <a:latin typeface="Optima"/>
                <a:cs typeface="Optima"/>
              </a:rPr>
              <a:t>Individual</a:t>
            </a:r>
          </a:p>
        </p:txBody>
      </p:sp>
    </p:spTree>
    <p:extLst>
      <p:ext uri="{BB962C8B-B14F-4D97-AF65-F5344CB8AC3E}">
        <p14:creationId xmlns:p14="http://schemas.microsoft.com/office/powerpoint/2010/main" val="10572494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Problem Analysis</a:t>
            </a:r>
            <a:endParaRPr lang="en-US" dirty="0"/>
          </a:p>
        </p:txBody>
      </p:sp>
      <p:pic>
        <p:nvPicPr>
          <p:cNvPr id="4" name="Picture 3" descr="Screen Shot 2016-02-02 at 9.31.43 PM.png"/>
          <p:cNvPicPr>
            <a:picLocks noChangeAspect="1"/>
          </p:cNvPicPr>
          <p:nvPr/>
        </p:nvPicPr>
        <p:blipFill rotWithShape="1">
          <a:blip r:embed="rId2">
            <a:extLst>
              <a:ext uri="{28A0092B-C50C-407E-A947-70E740481C1C}">
                <a14:useLocalDpi xmlns:a14="http://schemas.microsoft.com/office/drawing/2010/main" val="0"/>
              </a:ext>
            </a:extLst>
          </a:blip>
          <a:srcRect t="1783"/>
          <a:stretch/>
        </p:blipFill>
        <p:spPr>
          <a:xfrm>
            <a:off x="1066800" y="1524000"/>
            <a:ext cx="7086600" cy="5105400"/>
          </a:xfrm>
          <a:prstGeom prst="rect">
            <a:avLst/>
          </a:prstGeom>
        </p:spPr>
      </p:pic>
    </p:spTree>
    <p:extLst>
      <p:ext uri="{BB962C8B-B14F-4D97-AF65-F5344CB8AC3E}">
        <p14:creationId xmlns:p14="http://schemas.microsoft.com/office/powerpoint/2010/main" val="2344708163"/>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307220676"/>
              </p:ext>
            </p:extLst>
          </p:nvPr>
        </p:nvGraphicFramePr>
        <p:xfrm>
          <a:off x="457200" y="1501775"/>
          <a:ext cx="8229600" cy="5051426"/>
        </p:xfrm>
        <a:graphic>
          <a:graphicData uri="http://schemas.openxmlformats.org/drawingml/2006/table">
            <a:tbl>
              <a:tblPr firstRow="1" bandRow="1">
                <a:tableStyleId>{5940675A-B579-460E-94D1-54222C63F5DA}</a:tableStyleId>
              </a:tblPr>
              <a:tblGrid>
                <a:gridCol w="4114800"/>
                <a:gridCol w="4114800"/>
              </a:tblGrid>
              <a:tr h="2525713">
                <a:tc>
                  <a:txBody>
                    <a:bodyPr/>
                    <a:lstStyle/>
                    <a:p>
                      <a:r>
                        <a:rPr lang="en-US" sz="2800" b="1" i="0" dirty="0" smtClean="0">
                          <a:latin typeface="Optima"/>
                          <a:cs typeface="Optima"/>
                        </a:rPr>
                        <a:t>Instruction:</a:t>
                      </a: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bg1"/>
                    </a:solidFill>
                  </a:tcPr>
                </a:tc>
                <a:tc>
                  <a:txBody>
                    <a:bodyPr/>
                    <a:lstStyle/>
                    <a:p>
                      <a:r>
                        <a:rPr lang="en-US" sz="2800" b="1" i="0" dirty="0" smtClean="0">
                          <a:latin typeface="Optima"/>
                          <a:cs typeface="Optima"/>
                        </a:rPr>
                        <a:t>Curriculum:</a:t>
                      </a: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bg1"/>
                    </a:solidFill>
                  </a:tcPr>
                </a:tc>
              </a:tr>
              <a:tr h="2525713">
                <a:tc>
                  <a:txBody>
                    <a:bodyPr/>
                    <a:lstStyle/>
                    <a:p>
                      <a:r>
                        <a:rPr lang="en-US" sz="2800" b="1" i="0" dirty="0" smtClean="0">
                          <a:latin typeface="Optima"/>
                          <a:cs typeface="Optima"/>
                        </a:rPr>
                        <a:t>Environment:</a:t>
                      </a: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bg1"/>
                    </a:solidFill>
                  </a:tcPr>
                </a:tc>
                <a:tc>
                  <a:txBody>
                    <a:bodyPr/>
                    <a:lstStyle/>
                    <a:p>
                      <a:r>
                        <a:rPr lang="en-US" sz="2800" b="1" i="0" dirty="0" smtClean="0">
                          <a:latin typeface="Optima"/>
                          <a:cs typeface="Optima"/>
                        </a:rPr>
                        <a:t>Learner:</a:t>
                      </a: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bg1"/>
                    </a:solidFill>
                  </a:tcPr>
                </a:tc>
              </a:tr>
            </a:tbl>
          </a:graphicData>
        </a:graphic>
      </p:graphicFrame>
      <p:sp>
        <p:nvSpPr>
          <p:cNvPr id="11" name="Title 10"/>
          <p:cNvSpPr>
            <a:spLocks noGrp="1"/>
          </p:cNvSpPr>
          <p:nvPr>
            <p:ph type="title"/>
          </p:nvPr>
        </p:nvSpPr>
        <p:spPr/>
        <p:txBody>
          <a:bodyPr>
            <a:noAutofit/>
          </a:bodyPr>
          <a:lstStyle/>
          <a:p>
            <a:r>
              <a:rPr lang="en-US" sz="4000" dirty="0" smtClean="0"/>
              <a:t>Why might the problem be occurring?</a:t>
            </a:r>
            <a:br>
              <a:rPr lang="en-US" sz="4000" dirty="0" smtClean="0"/>
            </a:br>
            <a:r>
              <a:rPr lang="en-US" sz="4000" i="1" dirty="0" smtClean="0"/>
              <a:t>The Individual</a:t>
            </a:r>
            <a:endParaRPr lang="en-US" sz="4000" i="1" dirty="0"/>
          </a:p>
        </p:txBody>
      </p:sp>
      <p:sp>
        <p:nvSpPr>
          <p:cNvPr id="17" name="Slide Number Placeholder 16"/>
          <p:cNvSpPr>
            <a:spLocks noGrp="1"/>
          </p:cNvSpPr>
          <p:nvPr>
            <p:ph type="sldNum" sz="quarter" idx="4294967295"/>
          </p:nvPr>
        </p:nvSpPr>
        <p:spPr>
          <a:xfrm>
            <a:off x="0" y="6356350"/>
            <a:ext cx="2133600" cy="365125"/>
          </a:xfrm>
        </p:spPr>
        <p:txBody>
          <a:bodyPr/>
          <a:lstStyle/>
          <a:p>
            <a:fld id="{2B856BC8-A5D9-4ED2-ACA6-085BA616CD03}" type="slidenum">
              <a:rPr lang="en-US" smtClean="0"/>
              <a:pPr/>
              <a:t>67</a:t>
            </a:fld>
            <a:endParaRPr lang="en-US"/>
          </a:p>
        </p:txBody>
      </p:sp>
      <p:sp>
        <p:nvSpPr>
          <p:cNvPr id="9" name="TextBox 8"/>
          <p:cNvSpPr txBox="1"/>
          <p:nvPr/>
        </p:nvSpPr>
        <p:spPr>
          <a:xfrm>
            <a:off x="609600" y="1905000"/>
            <a:ext cx="3962400" cy="1631216"/>
          </a:xfrm>
          <a:prstGeom prst="rect">
            <a:avLst/>
          </a:prstGeom>
          <a:noFill/>
        </p:spPr>
        <p:txBody>
          <a:bodyPr wrap="square" rtlCol="0">
            <a:spAutoFit/>
          </a:bodyPr>
          <a:lstStyle/>
          <a:p>
            <a:r>
              <a:rPr lang="en-US" sz="2000" i="1" dirty="0" smtClean="0">
                <a:latin typeface="Optima"/>
                <a:cs typeface="Optima"/>
              </a:rPr>
              <a:t>Not </a:t>
            </a:r>
            <a:r>
              <a:rPr lang="en-US" sz="2000" b="1" i="1" dirty="0" smtClean="0">
                <a:latin typeface="Optima"/>
                <a:cs typeface="Optima"/>
              </a:rPr>
              <a:t>explicit</a:t>
            </a:r>
            <a:r>
              <a:rPr lang="en-US" sz="2000" i="1" dirty="0" smtClean="0">
                <a:latin typeface="Optima"/>
                <a:cs typeface="Optima"/>
              </a:rPr>
              <a:t> enough?</a:t>
            </a:r>
          </a:p>
          <a:p>
            <a:r>
              <a:rPr lang="en-US" sz="2000" i="1" dirty="0" smtClean="0">
                <a:latin typeface="Optima"/>
                <a:cs typeface="Optima"/>
              </a:rPr>
              <a:t>Not enough student </a:t>
            </a:r>
            <a:r>
              <a:rPr lang="en-US" sz="2000" b="1" i="1" dirty="0" smtClean="0">
                <a:latin typeface="Optima"/>
                <a:cs typeface="Optima"/>
              </a:rPr>
              <a:t>opportunities to respond</a:t>
            </a:r>
            <a:r>
              <a:rPr lang="en-US" sz="2000" i="1" dirty="0" smtClean="0">
                <a:latin typeface="Optima"/>
                <a:cs typeface="Optima"/>
              </a:rPr>
              <a:t>?</a:t>
            </a:r>
          </a:p>
          <a:p>
            <a:r>
              <a:rPr lang="en-US" sz="2000" i="1" dirty="0" smtClean="0">
                <a:latin typeface="Optima"/>
                <a:cs typeface="Optima"/>
              </a:rPr>
              <a:t>Not enough instructional </a:t>
            </a:r>
            <a:r>
              <a:rPr lang="en-US" sz="2000" b="1" i="1" dirty="0" smtClean="0">
                <a:latin typeface="Optima"/>
                <a:cs typeface="Optima"/>
              </a:rPr>
              <a:t>time</a:t>
            </a:r>
            <a:r>
              <a:rPr lang="en-US" sz="2000" i="1" dirty="0" smtClean="0">
                <a:latin typeface="Optima"/>
                <a:cs typeface="Optima"/>
              </a:rPr>
              <a:t>?</a:t>
            </a:r>
          </a:p>
          <a:p>
            <a:r>
              <a:rPr lang="en-US" sz="2000" i="1" dirty="0" smtClean="0">
                <a:latin typeface="Optima"/>
                <a:cs typeface="Optima"/>
              </a:rPr>
              <a:t>Not enough </a:t>
            </a:r>
            <a:r>
              <a:rPr lang="en-US" sz="2000" b="1" i="1" dirty="0" smtClean="0">
                <a:latin typeface="Optima"/>
                <a:cs typeface="Optima"/>
              </a:rPr>
              <a:t>corrective feedback?</a:t>
            </a:r>
            <a:endParaRPr lang="en-US" sz="2000" b="1" i="1" dirty="0">
              <a:latin typeface="Optima"/>
              <a:cs typeface="Optima"/>
            </a:endParaRPr>
          </a:p>
        </p:txBody>
      </p:sp>
      <p:sp>
        <p:nvSpPr>
          <p:cNvPr id="8" name="TextBox 7"/>
          <p:cNvSpPr txBox="1"/>
          <p:nvPr/>
        </p:nvSpPr>
        <p:spPr>
          <a:xfrm>
            <a:off x="4724400" y="1905000"/>
            <a:ext cx="3657600" cy="1569660"/>
          </a:xfrm>
          <a:prstGeom prst="rect">
            <a:avLst/>
          </a:prstGeom>
          <a:noFill/>
        </p:spPr>
        <p:txBody>
          <a:bodyPr wrap="square" rtlCol="0">
            <a:spAutoFit/>
          </a:bodyPr>
          <a:lstStyle/>
          <a:p>
            <a:r>
              <a:rPr lang="en-US" sz="2400" i="1" dirty="0" smtClean="0">
                <a:solidFill>
                  <a:srgbClr val="000000"/>
                </a:solidFill>
                <a:latin typeface="Optima"/>
                <a:cs typeface="Optima"/>
              </a:rPr>
              <a:t>Wrong lesson placement?</a:t>
            </a:r>
          </a:p>
          <a:p>
            <a:r>
              <a:rPr lang="en-US" sz="2400" i="1" dirty="0" smtClean="0">
                <a:solidFill>
                  <a:srgbClr val="000000"/>
                </a:solidFill>
                <a:latin typeface="Optima"/>
                <a:cs typeface="Optima"/>
              </a:rPr>
              <a:t>Wrong focus skill?</a:t>
            </a:r>
          </a:p>
          <a:p>
            <a:r>
              <a:rPr lang="en-US" sz="2400" i="1" dirty="0" smtClean="0">
                <a:solidFill>
                  <a:srgbClr val="000000"/>
                </a:solidFill>
                <a:latin typeface="Optima"/>
                <a:cs typeface="Optima"/>
              </a:rPr>
              <a:t>Intervention program placement match?</a:t>
            </a:r>
          </a:p>
        </p:txBody>
      </p:sp>
      <p:sp>
        <p:nvSpPr>
          <p:cNvPr id="10" name="TextBox 9"/>
          <p:cNvSpPr txBox="1"/>
          <p:nvPr/>
        </p:nvSpPr>
        <p:spPr>
          <a:xfrm>
            <a:off x="609600" y="4648200"/>
            <a:ext cx="3886200" cy="1815882"/>
          </a:xfrm>
          <a:prstGeom prst="rect">
            <a:avLst/>
          </a:prstGeom>
          <a:noFill/>
        </p:spPr>
        <p:txBody>
          <a:bodyPr wrap="square" rtlCol="0">
            <a:spAutoFit/>
          </a:bodyPr>
          <a:lstStyle/>
          <a:p>
            <a:r>
              <a:rPr lang="en-US" sz="2800" i="1" dirty="0" smtClean="0">
                <a:latin typeface="Optima"/>
                <a:cs typeface="Optima"/>
              </a:rPr>
              <a:t>Distracting setting?</a:t>
            </a:r>
          </a:p>
          <a:p>
            <a:r>
              <a:rPr lang="en-US" sz="2800" i="1" dirty="0" smtClean="0">
                <a:latin typeface="Optima"/>
                <a:cs typeface="Optima"/>
              </a:rPr>
              <a:t>Group size too large?</a:t>
            </a:r>
          </a:p>
          <a:p>
            <a:r>
              <a:rPr lang="en-US" sz="2800" i="1" dirty="0" smtClean="0">
                <a:latin typeface="Optima"/>
                <a:cs typeface="Optima"/>
              </a:rPr>
              <a:t>Behavior management needs?</a:t>
            </a:r>
            <a:endParaRPr lang="en-US" sz="2800" i="1" dirty="0">
              <a:latin typeface="Optima"/>
              <a:cs typeface="Optima"/>
            </a:endParaRPr>
          </a:p>
        </p:txBody>
      </p:sp>
      <p:sp>
        <p:nvSpPr>
          <p:cNvPr id="14" name="TextBox 13"/>
          <p:cNvSpPr txBox="1"/>
          <p:nvPr/>
        </p:nvSpPr>
        <p:spPr>
          <a:xfrm>
            <a:off x="4648200" y="4495800"/>
            <a:ext cx="3733800" cy="1938992"/>
          </a:xfrm>
          <a:prstGeom prst="rect">
            <a:avLst/>
          </a:prstGeom>
          <a:noFill/>
        </p:spPr>
        <p:txBody>
          <a:bodyPr wrap="square" rtlCol="0">
            <a:spAutoFit/>
          </a:bodyPr>
          <a:lstStyle/>
          <a:p>
            <a:r>
              <a:rPr lang="en-US" sz="2400" i="1" dirty="0" smtClean="0">
                <a:latin typeface="Optima"/>
                <a:cs typeface="Optima"/>
              </a:rPr>
              <a:t>Other things to consider?</a:t>
            </a:r>
          </a:p>
          <a:p>
            <a:r>
              <a:rPr lang="en-US" sz="2400" i="1" dirty="0" smtClean="0">
                <a:latin typeface="Optima"/>
                <a:cs typeface="Optima"/>
              </a:rPr>
              <a:t>Cultural?</a:t>
            </a:r>
          </a:p>
          <a:p>
            <a:r>
              <a:rPr lang="en-US" sz="2400" i="1" dirty="0" smtClean="0">
                <a:latin typeface="Optima"/>
                <a:cs typeface="Optima"/>
              </a:rPr>
              <a:t>Social, emotional, medical?</a:t>
            </a:r>
          </a:p>
          <a:p>
            <a:r>
              <a:rPr lang="en-US" sz="2400" i="1" dirty="0" smtClean="0">
                <a:latin typeface="Optima"/>
                <a:cs typeface="Optima"/>
              </a:rPr>
              <a:t>Language?</a:t>
            </a:r>
            <a:endParaRPr lang="en-US" sz="2400" i="1" dirty="0">
              <a:latin typeface="Optima"/>
              <a:cs typeface="Optima"/>
            </a:endParaRPr>
          </a:p>
        </p:txBody>
      </p:sp>
      <p:sp>
        <p:nvSpPr>
          <p:cNvPr id="2" name="TextBox 1"/>
          <p:cNvSpPr txBox="1"/>
          <p:nvPr/>
        </p:nvSpPr>
        <p:spPr>
          <a:xfrm>
            <a:off x="3429000" y="3657600"/>
            <a:ext cx="2286000" cy="646331"/>
          </a:xfrm>
          <a:prstGeom prst="rect">
            <a:avLst/>
          </a:prstGeom>
          <a:solidFill>
            <a:schemeClr val="bg1"/>
          </a:solidFill>
          <a:ln w="28575" cmpd="sng">
            <a:solidFill>
              <a:srgbClr val="008000"/>
            </a:solidFill>
          </a:ln>
        </p:spPr>
        <p:txBody>
          <a:bodyPr wrap="square" rtlCol="0">
            <a:spAutoFit/>
          </a:bodyPr>
          <a:lstStyle/>
          <a:p>
            <a:pPr algn="ctr"/>
            <a:r>
              <a:rPr lang="en-US" sz="3600" b="1" dirty="0" smtClean="0">
                <a:solidFill>
                  <a:srgbClr val="339900"/>
                </a:solidFill>
                <a:latin typeface="Optima"/>
                <a:cs typeface="Optima"/>
              </a:rPr>
              <a:t>FIDELITY</a:t>
            </a:r>
            <a:endParaRPr lang="en-US" sz="3600" b="1" dirty="0">
              <a:solidFill>
                <a:srgbClr val="339900"/>
              </a:solidFill>
              <a:latin typeface="Optima"/>
              <a:cs typeface="Optima"/>
            </a:endParaRPr>
          </a:p>
        </p:txBody>
      </p:sp>
    </p:spTree>
    <p:extLst>
      <p:ext uri="{BB962C8B-B14F-4D97-AF65-F5344CB8AC3E}">
        <p14:creationId xmlns:p14="http://schemas.microsoft.com/office/powerpoint/2010/main" val="15694279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anim calcmode="lin" valueType="num">
                                      <p:cBhvr>
                                        <p:cTn id="27" dur="500" fill="hold"/>
                                        <p:tgtEl>
                                          <p:spTgt spid="10"/>
                                        </p:tgtEl>
                                        <p:attrNameLst>
                                          <p:attrName>ppt_x</p:attrName>
                                        </p:attrNameLst>
                                      </p:cBhvr>
                                      <p:tavLst>
                                        <p:tav tm="0">
                                          <p:val>
                                            <p:strVal val="#ppt_x"/>
                                          </p:val>
                                        </p:tav>
                                        <p:tav tm="100000">
                                          <p:val>
                                            <p:strVal val="#ppt_x"/>
                                          </p:val>
                                        </p:tav>
                                      </p:tavLst>
                                    </p:anim>
                                    <p:anim calcmode="lin" valueType="num">
                                      <p:cBhvr>
                                        <p:cTn id="2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anim calcmode="lin" valueType="num">
                                      <p:cBhvr>
                                        <p:cTn id="34" dur="500" fill="hold"/>
                                        <p:tgtEl>
                                          <p:spTgt spid="14"/>
                                        </p:tgtEl>
                                        <p:attrNameLst>
                                          <p:attrName>ppt_x</p:attrName>
                                        </p:attrNameLst>
                                      </p:cBhvr>
                                      <p:tavLst>
                                        <p:tav tm="0">
                                          <p:val>
                                            <p:strVal val="#ppt_x"/>
                                          </p:val>
                                        </p:tav>
                                        <p:tav tm="100000">
                                          <p:val>
                                            <p:strVal val="#ppt_x"/>
                                          </p:val>
                                        </p:tav>
                                      </p:tavLst>
                                    </p:anim>
                                    <p:anim calcmode="lin" valueType="num">
                                      <p:cBhvr>
                                        <p:cTn id="35"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10" grpId="0"/>
      <p:bldP spid="14" grpId="0"/>
      <p:bldP spid="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p Arrow 4"/>
          <p:cNvSpPr/>
          <p:nvPr/>
        </p:nvSpPr>
        <p:spPr>
          <a:xfrm>
            <a:off x="7391400" y="1981200"/>
            <a:ext cx="1524000" cy="4422584"/>
          </a:xfrm>
          <a:prstGeom prst="upArrow">
            <a:avLst/>
          </a:prstGeom>
          <a:ln>
            <a:solidFill>
              <a:srgbClr val="7F7F7F"/>
            </a:solidFill>
          </a:ln>
        </p:spPr>
        <p:style>
          <a:lnRef idx="3">
            <a:schemeClr val="lt1"/>
          </a:lnRef>
          <a:fillRef idx="1">
            <a:schemeClr val="accent3"/>
          </a:fillRef>
          <a:effectRef idx="1">
            <a:schemeClr val="accent3"/>
          </a:effectRef>
          <a:fontRef idx="minor">
            <a:schemeClr val="lt1"/>
          </a:fontRef>
        </p:style>
        <p:txBody>
          <a:bodyPr vert="vert" rtlCol="0" anchor="ctr"/>
          <a:lstStyle/>
          <a:p>
            <a:pPr algn="ctr"/>
            <a:r>
              <a:rPr lang="en-US" sz="4000" dirty="0" smtClean="0">
                <a:solidFill>
                  <a:srgbClr val="000000"/>
                </a:solidFill>
                <a:latin typeface="Calibri"/>
              </a:rPr>
              <a:t>Vocabulary</a:t>
            </a:r>
            <a:endParaRPr lang="en-US" sz="4000" dirty="0">
              <a:solidFill>
                <a:srgbClr val="000000"/>
              </a:solidFill>
              <a:latin typeface="Calibri"/>
            </a:endParaRPr>
          </a:p>
        </p:txBody>
      </p:sp>
      <p:sp>
        <p:nvSpPr>
          <p:cNvPr id="9" name="TextBox 8"/>
          <p:cNvSpPr txBox="1"/>
          <p:nvPr/>
        </p:nvSpPr>
        <p:spPr>
          <a:xfrm>
            <a:off x="2185837" y="6085210"/>
            <a:ext cx="4810511" cy="523220"/>
          </a:xfrm>
          <a:prstGeom prst="rect">
            <a:avLst/>
          </a:prstGeom>
          <a:solidFill>
            <a:schemeClr val="tx2">
              <a:lumMod val="60000"/>
              <a:lumOff val="40000"/>
            </a:schemeClr>
          </a:solidFill>
          <a:ln>
            <a:solidFill>
              <a:srgbClr val="7F7F7F"/>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800" dirty="0" smtClean="0">
                <a:solidFill>
                  <a:schemeClr val="tx1"/>
                </a:solidFill>
                <a:latin typeface="Calibri"/>
              </a:rPr>
              <a:t>Phonemic Awareness</a:t>
            </a:r>
            <a:endParaRPr lang="en-US" sz="2800" dirty="0">
              <a:solidFill>
                <a:schemeClr val="tx1"/>
              </a:solidFill>
              <a:latin typeface="Calibri"/>
            </a:endParaRPr>
          </a:p>
        </p:txBody>
      </p:sp>
      <p:sp>
        <p:nvSpPr>
          <p:cNvPr id="10" name="TextBox 9"/>
          <p:cNvSpPr txBox="1"/>
          <p:nvPr/>
        </p:nvSpPr>
        <p:spPr>
          <a:xfrm>
            <a:off x="2209800" y="4491600"/>
            <a:ext cx="4710292" cy="954107"/>
          </a:xfrm>
          <a:prstGeom prst="rect">
            <a:avLst/>
          </a:prstGeom>
          <a:solidFill>
            <a:schemeClr val="tx2">
              <a:lumMod val="60000"/>
              <a:lumOff val="40000"/>
            </a:schemeClr>
          </a:solidFill>
          <a:ln>
            <a:solidFill>
              <a:srgbClr val="7F7F7F"/>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800" dirty="0" smtClean="0">
                <a:solidFill>
                  <a:schemeClr val="tx1"/>
                </a:solidFill>
                <a:latin typeface="Calibri"/>
              </a:rPr>
              <a:t>Phonics</a:t>
            </a:r>
          </a:p>
          <a:p>
            <a:pPr algn="ctr"/>
            <a:r>
              <a:rPr lang="en-US" sz="2800" dirty="0" smtClean="0">
                <a:solidFill>
                  <a:schemeClr val="tx1"/>
                </a:solidFill>
                <a:latin typeface="Calibri"/>
              </a:rPr>
              <a:t>(Alphabetic Principle)</a:t>
            </a:r>
            <a:endParaRPr lang="en-US" sz="2800" dirty="0">
              <a:solidFill>
                <a:schemeClr val="tx1"/>
              </a:solidFill>
              <a:latin typeface="Calibri"/>
            </a:endParaRPr>
          </a:p>
        </p:txBody>
      </p:sp>
      <p:sp>
        <p:nvSpPr>
          <p:cNvPr id="11" name="TextBox 10"/>
          <p:cNvSpPr txBox="1"/>
          <p:nvPr/>
        </p:nvSpPr>
        <p:spPr>
          <a:xfrm>
            <a:off x="2209800" y="2891400"/>
            <a:ext cx="4710292" cy="954107"/>
          </a:xfrm>
          <a:prstGeom prst="rect">
            <a:avLst/>
          </a:prstGeom>
          <a:solidFill>
            <a:schemeClr val="tx2">
              <a:lumMod val="60000"/>
              <a:lumOff val="40000"/>
            </a:schemeClr>
          </a:solidFill>
          <a:ln>
            <a:solidFill>
              <a:srgbClr val="7F7F7F"/>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800" dirty="0" smtClean="0">
                <a:solidFill>
                  <a:schemeClr val="tx1"/>
                </a:solidFill>
                <a:latin typeface="Calibri"/>
              </a:rPr>
              <a:t>Oral Reading</a:t>
            </a:r>
          </a:p>
          <a:p>
            <a:pPr algn="ctr"/>
            <a:r>
              <a:rPr lang="en-US" sz="2800" dirty="0" smtClean="0">
                <a:solidFill>
                  <a:schemeClr val="tx1"/>
                </a:solidFill>
                <a:latin typeface="Calibri"/>
              </a:rPr>
              <a:t>Accuracy &amp; Fluency</a:t>
            </a:r>
            <a:endParaRPr lang="en-US" sz="2800" dirty="0">
              <a:solidFill>
                <a:schemeClr val="tx1"/>
              </a:solidFill>
              <a:latin typeface="Calibri"/>
            </a:endParaRPr>
          </a:p>
        </p:txBody>
      </p:sp>
      <p:sp>
        <p:nvSpPr>
          <p:cNvPr id="13" name="Up Arrow 12"/>
          <p:cNvSpPr/>
          <p:nvPr/>
        </p:nvSpPr>
        <p:spPr>
          <a:xfrm>
            <a:off x="4191000" y="3882000"/>
            <a:ext cx="701533" cy="617870"/>
          </a:xfrm>
          <a:prstGeom prst="up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solidFill>
                <a:prstClr val="white"/>
              </a:solidFill>
              <a:latin typeface="Calibri"/>
            </a:endParaRPr>
          </a:p>
        </p:txBody>
      </p:sp>
      <p:sp>
        <p:nvSpPr>
          <p:cNvPr id="14" name="Up Arrow 13"/>
          <p:cNvSpPr/>
          <p:nvPr/>
        </p:nvSpPr>
        <p:spPr>
          <a:xfrm>
            <a:off x="4234951" y="5482200"/>
            <a:ext cx="701533" cy="592668"/>
          </a:xfrm>
          <a:prstGeom prst="up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solidFill>
                <a:prstClr val="white"/>
              </a:solidFill>
              <a:latin typeface="Calibri"/>
            </a:endParaRPr>
          </a:p>
        </p:txBody>
      </p:sp>
      <p:sp>
        <p:nvSpPr>
          <p:cNvPr id="17" name="Up Arrow 16"/>
          <p:cNvSpPr/>
          <p:nvPr/>
        </p:nvSpPr>
        <p:spPr>
          <a:xfrm>
            <a:off x="231422" y="1981200"/>
            <a:ext cx="1524000" cy="4471328"/>
          </a:xfrm>
          <a:prstGeom prst="upArrow">
            <a:avLst/>
          </a:prstGeom>
          <a:ln>
            <a:solidFill>
              <a:srgbClr val="7F7F7F"/>
            </a:solidFill>
          </a:ln>
        </p:spPr>
        <p:style>
          <a:lnRef idx="3">
            <a:schemeClr val="lt1"/>
          </a:lnRef>
          <a:fillRef idx="1">
            <a:schemeClr val="accent3"/>
          </a:fillRef>
          <a:effectRef idx="1">
            <a:schemeClr val="accent3"/>
          </a:effectRef>
          <a:fontRef idx="minor">
            <a:schemeClr val="lt1"/>
          </a:fontRef>
        </p:style>
        <p:txBody>
          <a:bodyPr vert="vert" rtlCol="0" anchor="ctr"/>
          <a:lstStyle/>
          <a:p>
            <a:pPr algn="ctr"/>
            <a:r>
              <a:rPr lang="en-US" sz="2800" dirty="0">
                <a:solidFill>
                  <a:srgbClr val="000000"/>
                </a:solidFill>
                <a:latin typeface="Calibri"/>
              </a:rPr>
              <a:t>Reading Comprehension</a:t>
            </a:r>
          </a:p>
        </p:txBody>
      </p:sp>
      <p:sp>
        <p:nvSpPr>
          <p:cNvPr id="2" name="TextBox 1"/>
          <p:cNvSpPr txBox="1"/>
          <p:nvPr/>
        </p:nvSpPr>
        <p:spPr>
          <a:xfrm>
            <a:off x="2209800" y="2483940"/>
            <a:ext cx="4710292" cy="461665"/>
          </a:xfrm>
          <a:prstGeom prst="rect">
            <a:avLst/>
          </a:prstGeom>
          <a:noFill/>
        </p:spPr>
        <p:txBody>
          <a:bodyPr wrap="square" rtlCol="0">
            <a:spAutoFit/>
          </a:bodyPr>
          <a:lstStyle/>
          <a:p>
            <a:pPr algn="ctr"/>
            <a:r>
              <a:rPr lang="en-US" sz="2400" b="1" dirty="0" smtClean="0">
                <a:solidFill>
                  <a:prstClr val="black"/>
                </a:solidFill>
                <a:latin typeface="Optima"/>
                <a:cs typeface="Optima"/>
              </a:rPr>
              <a:t>Foundational Skills</a:t>
            </a:r>
            <a:endParaRPr lang="en-US" sz="2400" b="1" dirty="0">
              <a:solidFill>
                <a:prstClr val="black"/>
              </a:solidFill>
              <a:latin typeface="Optima"/>
              <a:cs typeface="Optima"/>
            </a:endParaRPr>
          </a:p>
        </p:txBody>
      </p:sp>
      <p:sp>
        <p:nvSpPr>
          <p:cNvPr id="12" name="TextBox 11"/>
          <p:cNvSpPr txBox="1"/>
          <p:nvPr/>
        </p:nvSpPr>
        <p:spPr>
          <a:xfrm>
            <a:off x="457200" y="1443600"/>
            <a:ext cx="8382000" cy="523220"/>
          </a:xfrm>
          <a:prstGeom prst="rect">
            <a:avLst/>
          </a:prstGeom>
          <a:ln>
            <a:solidFill>
              <a:srgbClr val="7F7F7F"/>
            </a:solidFill>
          </a:ln>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2800" dirty="0" smtClean="0">
                <a:solidFill>
                  <a:srgbClr val="000000"/>
                </a:solidFill>
                <a:latin typeface="Calibri"/>
              </a:rPr>
              <a:t>Reading Comprehension</a:t>
            </a:r>
            <a:endParaRPr lang="en-US" sz="2800" dirty="0">
              <a:solidFill>
                <a:srgbClr val="000000"/>
              </a:solidFill>
              <a:latin typeface="Calibri"/>
            </a:endParaRPr>
          </a:p>
        </p:txBody>
      </p:sp>
      <p:sp>
        <p:nvSpPr>
          <p:cNvPr id="16" name="Up Arrow 15"/>
          <p:cNvSpPr/>
          <p:nvPr/>
        </p:nvSpPr>
        <p:spPr>
          <a:xfrm>
            <a:off x="4191000" y="2013510"/>
            <a:ext cx="701533" cy="533400"/>
          </a:xfrm>
          <a:prstGeom prst="up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solidFill>
                <a:prstClr val="white"/>
              </a:solidFill>
              <a:latin typeface="Calibri"/>
            </a:endParaRPr>
          </a:p>
        </p:txBody>
      </p:sp>
      <p:sp>
        <p:nvSpPr>
          <p:cNvPr id="4" name="Content Placeholder 3"/>
          <p:cNvSpPr>
            <a:spLocks noGrp="1"/>
          </p:cNvSpPr>
          <p:nvPr>
            <p:ph idx="1"/>
          </p:nvPr>
        </p:nvSpPr>
        <p:spPr/>
        <p:txBody>
          <a:bodyPr/>
          <a:lstStyle/>
          <a:p>
            <a:endParaRPr lang="en-US"/>
          </a:p>
        </p:txBody>
      </p:sp>
      <p:sp>
        <p:nvSpPr>
          <p:cNvPr id="3" name="Title 2"/>
          <p:cNvSpPr>
            <a:spLocks noGrp="1"/>
          </p:cNvSpPr>
          <p:nvPr>
            <p:ph type="title"/>
          </p:nvPr>
        </p:nvSpPr>
        <p:spPr/>
        <p:txBody>
          <a:bodyPr>
            <a:normAutofit/>
          </a:bodyPr>
          <a:lstStyle/>
          <a:p>
            <a:r>
              <a:rPr lang="en-US" sz="4000" dirty="0" smtClean="0"/>
              <a:t>Intervention </a:t>
            </a:r>
            <a:r>
              <a:rPr lang="en-US" sz="4000" dirty="0" smtClean="0">
                <a:solidFill>
                  <a:srgbClr val="FF0000"/>
                </a:solidFill>
              </a:rPr>
              <a:t>Matched to Student Need</a:t>
            </a:r>
            <a:endParaRPr lang="en-US" sz="4000" dirty="0">
              <a:solidFill>
                <a:srgbClr val="FF0000"/>
              </a:solidFill>
            </a:endParaRPr>
          </a:p>
        </p:txBody>
      </p:sp>
    </p:spTree>
    <p:extLst>
      <p:ext uri="{BB962C8B-B14F-4D97-AF65-F5344CB8AC3E}">
        <p14:creationId xmlns:p14="http://schemas.microsoft.com/office/powerpoint/2010/main" val="2054612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10"/>
                                        </p:tgtEl>
                                        <p:attrNameLst>
                                          <p:attrName>fillcolor</p:attrName>
                                        </p:attrNameLst>
                                      </p:cBhvr>
                                      <p:to>
                                        <a:srgbClr val="FC0008"/>
                                      </p:to>
                                    </p:animClr>
                                    <p:set>
                                      <p:cBhvr>
                                        <p:cTn id="7" dur="1000" fill="hold"/>
                                        <p:tgtEl>
                                          <p:spTgt spid="10"/>
                                        </p:tgtEl>
                                        <p:attrNameLst>
                                          <p:attrName>fill.type</p:attrName>
                                        </p:attrNameLst>
                                      </p:cBhvr>
                                      <p:to>
                                        <p:strVal val="solid"/>
                                      </p:to>
                                    </p:set>
                                    <p:set>
                                      <p:cBhvr>
                                        <p:cTn id="8" dur="10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Look to your Assessment Protocol</a:t>
            </a:r>
          </a:p>
          <a:p>
            <a:r>
              <a:rPr lang="en-US" dirty="0" smtClean="0"/>
              <a:t>Assessments to consider</a:t>
            </a:r>
          </a:p>
          <a:p>
            <a:pPr lvl="1"/>
            <a:r>
              <a:rPr lang="en-US" dirty="0"/>
              <a:t>Intervention Placement Test</a:t>
            </a:r>
          </a:p>
          <a:p>
            <a:pPr lvl="1"/>
            <a:r>
              <a:rPr lang="en-US" dirty="0" smtClean="0"/>
              <a:t>Phonics Screener</a:t>
            </a:r>
          </a:p>
          <a:p>
            <a:pPr lvl="1"/>
            <a:r>
              <a:rPr lang="en-US" dirty="0" smtClean="0"/>
              <a:t>CORE Assessments</a:t>
            </a:r>
          </a:p>
          <a:p>
            <a:pPr lvl="1"/>
            <a:r>
              <a:rPr lang="en-US" dirty="0" smtClean="0"/>
              <a:t>DRA </a:t>
            </a:r>
          </a:p>
          <a:p>
            <a:pPr lvl="1"/>
            <a:r>
              <a:rPr lang="en-US" dirty="0" smtClean="0"/>
              <a:t>QRI</a:t>
            </a:r>
          </a:p>
          <a:p>
            <a:pPr lvl="1"/>
            <a:r>
              <a:rPr lang="en-US" dirty="0" smtClean="0"/>
              <a:t>Informal observations of the intervention</a:t>
            </a:r>
          </a:p>
          <a:p>
            <a:pPr lvl="1"/>
            <a:endParaRPr lang="en-US" dirty="0"/>
          </a:p>
        </p:txBody>
      </p:sp>
      <p:sp>
        <p:nvSpPr>
          <p:cNvPr id="2" name="Title 1"/>
          <p:cNvSpPr>
            <a:spLocks noGrp="1"/>
          </p:cNvSpPr>
          <p:nvPr>
            <p:ph type="title"/>
          </p:nvPr>
        </p:nvSpPr>
        <p:spPr/>
        <p:txBody>
          <a:bodyPr>
            <a:normAutofit fontScale="90000"/>
          </a:bodyPr>
          <a:lstStyle/>
          <a:p>
            <a:r>
              <a:rPr lang="en-US" dirty="0" smtClean="0"/>
              <a:t>Additional Diagnostic Assessment</a:t>
            </a:r>
            <a:endParaRPr lang="en-US" dirty="0"/>
          </a:p>
        </p:txBody>
      </p:sp>
      <p:sp>
        <p:nvSpPr>
          <p:cNvPr id="4" name="Rectangle 3"/>
          <p:cNvSpPr/>
          <p:nvPr/>
        </p:nvSpPr>
        <p:spPr>
          <a:xfrm rot="20220260">
            <a:off x="-352546" y="1704846"/>
            <a:ext cx="9466742" cy="3631763"/>
          </a:xfrm>
          <a:prstGeom prst="rect">
            <a:avLst/>
          </a:prstGeom>
          <a:noFill/>
        </p:spPr>
        <p:txBody>
          <a:bodyPr wrap="none" lIns="91440" tIns="45720" rIns="91440" bIns="45720">
            <a:spAutoFit/>
          </a:bodyPr>
          <a:lstStyle/>
          <a:p>
            <a:pPr algn="ctr"/>
            <a:r>
              <a:rPr lang="en-US" sz="11500" b="1" cap="none" spc="0" dirty="0" smtClean="0">
                <a:ln w="1905"/>
                <a:solidFill>
                  <a:srgbClr val="FF6600"/>
                </a:solidFill>
                <a:effectLst>
                  <a:innerShdw blurRad="69850" dist="43180" dir="5400000">
                    <a:srgbClr val="000000">
                      <a:alpha val="65000"/>
                    </a:srgbClr>
                  </a:innerShdw>
                </a:effectLst>
              </a:rPr>
              <a:t>Not needed </a:t>
            </a:r>
          </a:p>
          <a:p>
            <a:pPr algn="ctr"/>
            <a:r>
              <a:rPr lang="en-US" sz="11500" b="1" cap="none" spc="0" dirty="0" smtClean="0">
                <a:ln w="1905"/>
                <a:solidFill>
                  <a:srgbClr val="FF6600"/>
                </a:solidFill>
                <a:effectLst>
                  <a:innerShdw blurRad="69850" dist="43180" dir="5400000">
                    <a:srgbClr val="000000">
                      <a:alpha val="65000"/>
                    </a:srgbClr>
                  </a:innerShdw>
                </a:effectLst>
              </a:rPr>
              <a:t>for EVERY child</a:t>
            </a:r>
            <a:endParaRPr lang="en-US" sz="11500" b="1" cap="none" spc="0" dirty="0">
              <a:ln w="1905"/>
              <a:solidFill>
                <a:srgbClr val="FF6600"/>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1695040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iterate type="lt">
                                    <p:tmPct val="0"/>
                                  </p:iterate>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Stuck on Escalator copy.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rcRect t="22973" b="22973"/>
          <a:stretch>
            <a:fillRect/>
          </a:stretch>
        </p:blipFill>
        <p:spPr/>
      </p:pic>
      <p:sp>
        <p:nvSpPr>
          <p:cNvPr id="3" name="Title 2"/>
          <p:cNvSpPr>
            <a:spLocks noGrp="1"/>
          </p:cNvSpPr>
          <p:nvPr>
            <p:ph type="title"/>
          </p:nvPr>
        </p:nvSpPr>
        <p:spPr/>
        <p:txBody>
          <a:bodyPr/>
          <a:lstStyle/>
          <a:p>
            <a:r>
              <a:rPr lang="en-US" dirty="0" smtClean="0">
                <a:solidFill>
                  <a:schemeClr val="bg1"/>
                </a:solidFill>
              </a:rPr>
              <a:t>Do your teams problem admire?</a:t>
            </a:r>
            <a:endParaRPr lang="en-US" dirty="0">
              <a:solidFill>
                <a:schemeClr val="bg1"/>
              </a:solidFill>
            </a:endParaRPr>
          </a:p>
        </p:txBody>
      </p:sp>
    </p:spTree>
    <p:extLst>
      <p:ext uri="{BB962C8B-B14F-4D97-AF65-F5344CB8AC3E}">
        <p14:creationId xmlns:p14="http://schemas.microsoft.com/office/powerpoint/2010/main" val="199057996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smtClean="0"/>
              <a:t>Did they also receive a language intervention?</a:t>
            </a:r>
          </a:p>
          <a:p>
            <a:pPr lvl="1"/>
            <a:r>
              <a:rPr lang="en-US" dirty="0" smtClean="0"/>
              <a:t>“Not </a:t>
            </a:r>
            <a:r>
              <a:rPr lang="en-US" dirty="0"/>
              <a:t>all currently </a:t>
            </a:r>
            <a:r>
              <a:rPr lang="en-US" dirty="0" smtClean="0"/>
              <a:t>used </a:t>
            </a:r>
            <a:r>
              <a:rPr lang="en-US" dirty="0"/>
              <a:t>interventions in literacy (especially for primary grade students) include adequate </a:t>
            </a:r>
            <a:r>
              <a:rPr lang="en-US" dirty="0" smtClean="0"/>
              <a:t>attention </a:t>
            </a:r>
            <a:r>
              <a:rPr lang="en-US" dirty="0"/>
              <a:t>to these </a:t>
            </a:r>
            <a:r>
              <a:rPr lang="en-US" dirty="0" smtClean="0"/>
              <a:t>areas [listening &amp; reading comprehension], </a:t>
            </a:r>
            <a:r>
              <a:rPr lang="en-US" dirty="0"/>
              <a:t>and thus they may need to be augmented for English learners</a:t>
            </a:r>
            <a:r>
              <a:rPr lang="en-US" dirty="0" smtClean="0"/>
              <a:t>.”</a:t>
            </a:r>
          </a:p>
          <a:p>
            <a:pPr marL="914400" lvl="2" indent="0">
              <a:buNone/>
            </a:pPr>
            <a:r>
              <a:rPr lang="en-US" i="1" dirty="0" smtClean="0"/>
              <a:t>Institute for Education Sciences, 2004</a:t>
            </a:r>
          </a:p>
          <a:p>
            <a:r>
              <a:rPr lang="en-US" dirty="0" smtClean="0"/>
              <a:t>Is there a high degree of “fluidity” of instruction for ELL’s across the day?</a:t>
            </a:r>
          </a:p>
          <a:p>
            <a:r>
              <a:rPr lang="en-US" dirty="0" smtClean="0"/>
              <a:t>Do we have decision rules for placement and movement of ELL’s in interventions?</a:t>
            </a:r>
          </a:p>
          <a:p>
            <a:pPr lvl="1"/>
            <a:r>
              <a:rPr lang="en-US" dirty="0" smtClean="0"/>
              <a:t>Did we follow them?</a:t>
            </a:r>
            <a:endParaRPr lang="en-US" dirty="0"/>
          </a:p>
        </p:txBody>
      </p:sp>
      <p:sp>
        <p:nvSpPr>
          <p:cNvPr id="3" name="Title 2"/>
          <p:cNvSpPr>
            <a:spLocks noGrp="1"/>
          </p:cNvSpPr>
          <p:nvPr>
            <p:ph type="title"/>
          </p:nvPr>
        </p:nvSpPr>
        <p:spPr/>
        <p:txBody>
          <a:bodyPr>
            <a:normAutofit fontScale="90000"/>
          </a:bodyPr>
          <a:lstStyle/>
          <a:p>
            <a:r>
              <a:rPr lang="en-US" sz="4000" dirty="0"/>
              <a:t>Intervention </a:t>
            </a:r>
            <a:r>
              <a:rPr lang="en-US" sz="4000" dirty="0">
                <a:solidFill>
                  <a:srgbClr val="FF0000"/>
                </a:solidFill>
              </a:rPr>
              <a:t>Matched to Student </a:t>
            </a:r>
            <a:r>
              <a:rPr lang="en-US" sz="4000" dirty="0" smtClean="0">
                <a:solidFill>
                  <a:srgbClr val="FF0000"/>
                </a:solidFill>
              </a:rPr>
              <a:t>Need:</a:t>
            </a:r>
            <a:br>
              <a:rPr lang="en-US" sz="4000" dirty="0" smtClean="0">
                <a:solidFill>
                  <a:srgbClr val="FF0000"/>
                </a:solidFill>
              </a:rPr>
            </a:br>
            <a:r>
              <a:rPr lang="en-US" sz="4000" dirty="0" smtClean="0">
                <a:solidFill>
                  <a:schemeClr val="tx1"/>
                </a:solidFill>
              </a:rPr>
              <a:t>ELL Considerations</a:t>
            </a:r>
            <a:endParaRPr lang="en-US" dirty="0">
              <a:solidFill>
                <a:schemeClr val="tx1"/>
              </a:solidFill>
            </a:endParaRPr>
          </a:p>
        </p:txBody>
      </p:sp>
    </p:spTree>
    <p:extLst>
      <p:ext uri="{BB962C8B-B14F-4D97-AF65-F5344CB8AC3E}">
        <p14:creationId xmlns:p14="http://schemas.microsoft.com/office/powerpoint/2010/main" val="50273516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50800"/>
            <a:ext cx="9144000" cy="482600"/>
          </a:xfrm>
        </p:spPr>
        <p:txBody>
          <a:bodyPr>
            <a:normAutofit fontScale="90000"/>
          </a:bodyPr>
          <a:lstStyle/>
          <a:p>
            <a:r>
              <a:rPr lang="en-US" dirty="0" smtClean="0"/>
              <a:t>Group Intervention </a:t>
            </a:r>
            <a:r>
              <a:rPr lang="en-US" i="1" u="sng" dirty="0" smtClean="0"/>
              <a:t>Review</a:t>
            </a:r>
            <a:r>
              <a:rPr lang="en-US" dirty="0" smtClean="0"/>
              <a:t> process</a:t>
            </a:r>
            <a:endParaRPr lang="en-US" dirty="0"/>
          </a:p>
        </p:txBody>
      </p:sp>
      <p:sp>
        <p:nvSpPr>
          <p:cNvPr id="7" name="TextBox 6"/>
          <p:cNvSpPr txBox="1"/>
          <p:nvPr/>
        </p:nvSpPr>
        <p:spPr>
          <a:xfrm>
            <a:off x="0" y="914400"/>
            <a:ext cx="4267200" cy="830997"/>
          </a:xfrm>
          <a:prstGeom prst="rect">
            <a:avLst/>
          </a:prstGeom>
          <a:noFill/>
        </p:spPr>
        <p:txBody>
          <a:bodyPr wrap="square" rtlCol="0">
            <a:spAutoFit/>
          </a:bodyPr>
          <a:lstStyle/>
          <a:p>
            <a:r>
              <a:rPr lang="en-US" sz="2400" b="1" dirty="0" smtClean="0">
                <a:latin typeface="Optima"/>
                <a:cs typeface="Optima"/>
              </a:rPr>
              <a:t>1. Problem Identification</a:t>
            </a:r>
          </a:p>
          <a:p>
            <a:r>
              <a:rPr lang="en-US" sz="2400" i="1" dirty="0" smtClean="0">
                <a:latin typeface="Optima"/>
                <a:cs typeface="Optima"/>
              </a:rPr>
              <a:t>What’s the problem</a:t>
            </a:r>
          </a:p>
        </p:txBody>
      </p:sp>
      <p:sp>
        <p:nvSpPr>
          <p:cNvPr id="9" name="Rounded Rectangle 8"/>
          <p:cNvSpPr/>
          <p:nvPr/>
        </p:nvSpPr>
        <p:spPr>
          <a:xfrm>
            <a:off x="3962400" y="710688"/>
            <a:ext cx="5029200" cy="1066800"/>
          </a:xfrm>
          <a:prstGeom prst="roundRect">
            <a:avLst/>
          </a:prstGeom>
          <a:solidFill>
            <a:srgbClr val="C0504D"/>
          </a:solidFill>
          <a:ln w="57150" cmpd="sng">
            <a:solidFill>
              <a:srgbClr val="404040"/>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smtClean="0">
                <a:solidFill>
                  <a:schemeClr val="tx1"/>
                </a:solidFill>
                <a:latin typeface="Optima"/>
                <a:cs typeface="Optima"/>
              </a:rPr>
              <a:t>Use Decision Rules</a:t>
            </a:r>
          </a:p>
          <a:p>
            <a:pPr algn="ctr"/>
            <a:r>
              <a:rPr lang="en-US" sz="2400" b="1" dirty="0" smtClean="0">
                <a:solidFill>
                  <a:schemeClr val="tx1"/>
                </a:solidFill>
                <a:latin typeface="Optima"/>
                <a:cs typeface="Optima"/>
              </a:rPr>
              <a:t>Group</a:t>
            </a:r>
            <a:r>
              <a:rPr lang="en-US" sz="2400" dirty="0" smtClean="0">
                <a:solidFill>
                  <a:schemeClr val="tx1"/>
                </a:solidFill>
                <a:latin typeface="Optima"/>
                <a:cs typeface="Optima"/>
              </a:rPr>
              <a:t> or </a:t>
            </a:r>
            <a:r>
              <a:rPr lang="en-US" sz="2400" b="1" dirty="0">
                <a:solidFill>
                  <a:schemeClr val="tx1"/>
                </a:solidFill>
                <a:latin typeface="Optima"/>
                <a:cs typeface="Optima"/>
              </a:rPr>
              <a:t>I</a:t>
            </a:r>
            <a:r>
              <a:rPr lang="en-US" sz="2400" b="1" dirty="0" smtClean="0">
                <a:solidFill>
                  <a:schemeClr val="tx1"/>
                </a:solidFill>
                <a:latin typeface="Optima"/>
                <a:cs typeface="Optima"/>
              </a:rPr>
              <a:t>ndividual</a:t>
            </a:r>
            <a:r>
              <a:rPr lang="en-US" sz="2400" dirty="0" smtClean="0">
                <a:solidFill>
                  <a:schemeClr val="tx1"/>
                </a:solidFill>
                <a:latin typeface="Optima"/>
                <a:cs typeface="Optima"/>
              </a:rPr>
              <a:t> problem?</a:t>
            </a:r>
          </a:p>
        </p:txBody>
      </p:sp>
      <p:sp>
        <p:nvSpPr>
          <p:cNvPr id="16" name="Down Arrow 15"/>
          <p:cNvSpPr/>
          <p:nvPr/>
        </p:nvSpPr>
        <p:spPr>
          <a:xfrm>
            <a:off x="4876800" y="2209800"/>
            <a:ext cx="381000" cy="457200"/>
          </a:xfrm>
          <a:prstGeom prst="downArrow">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4495800" y="1828800"/>
            <a:ext cx="1143000" cy="400110"/>
          </a:xfrm>
          <a:prstGeom prst="rect">
            <a:avLst/>
          </a:prstGeom>
          <a:noFill/>
        </p:spPr>
        <p:txBody>
          <a:bodyPr wrap="square" rtlCol="0">
            <a:spAutoFit/>
          </a:bodyPr>
          <a:lstStyle/>
          <a:p>
            <a:r>
              <a:rPr lang="en-US" sz="2000" b="1" dirty="0" smtClean="0">
                <a:latin typeface="Optima"/>
                <a:cs typeface="Optima"/>
              </a:rPr>
              <a:t>GROUP</a:t>
            </a:r>
            <a:endParaRPr lang="en-US" sz="1600" b="1" dirty="0">
              <a:latin typeface="Optima"/>
              <a:cs typeface="Optima"/>
            </a:endParaRPr>
          </a:p>
        </p:txBody>
      </p:sp>
      <p:sp>
        <p:nvSpPr>
          <p:cNvPr id="23" name="TextBox 22"/>
          <p:cNvSpPr txBox="1"/>
          <p:nvPr/>
        </p:nvSpPr>
        <p:spPr>
          <a:xfrm>
            <a:off x="6781800" y="1828800"/>
            <a:ext cx="1828800" cy="400110"/>
          </a:xfrm>
          <a:prstGeom prst="rect">
            <a:avLst/>
          </a:prstGeom>
          <a:noFill/>
        </p:spPr>
        <p:txBody>
          <a:bodyPr wrap="square" rtlCol="0">
            <a:spAutoFit/>
          </a:bodyPr>
          <a:lstStyle/>
          <a:p>
            <a:r>
              <a:rPr lang="en-US" sz="2000" b="1" dirty="0" smtClean="0">
                <a:latin typeface="Optima"/>
                <a:cs typeface="Optima"/>
              </a:rPr>
              <a:t>INDIVIDUAL</a:t>
            </a:r>
            <a:endParaRPr lang="en-US" sz="2000" b="1" dirty="0">
              <a:latin typeface="Optima"/>
              <a:cs typeface="Optima"/>
            </a:endParaRPr>
          </a:p>
        </p:txBody>
      </p:sp>
      <p:sp>
        <p:nvSpPr>
          <p:cNvPr id="24" name="TextBox 23"/>
          <p:cNvSpPr txBox="1"/>
          <p:nvPr/>
        </p:nvSpPr>
        <p:spPr>
          <a:xfrm>
            <a:off x="0" y="2286000"/>
            <a:ext cx="4032668" cy="1200328"/>
          </a:xfrm>
          <a:prstGeom prst="rect">
            <a:avLst/>
          </a:prstGeom>
          <a:noFill/>
        </p:spPr>
        <p:txBody>
          <a:bodyPr wrap="square" rtlCol="0">
            <a:spAutoFit/>
          </a:bodyPr>
          <a:lstStyle/>
          <a:p>
            <a:r>
              <a:rPr lang="en-US" sz="2400" b="1" dirty="0" smtClean="0">
                <a:latin typeface="Optima"/>
                <a:cs typeface="Optima"/>
              </a:rPr>
              <a:t>2. Problem Analysis</a:t>
            </a:r>
          </a:p>
          <a:p>
            <a:r>
              <a:rPr lang="en-US" sz="2400" i="1" dirty="0" smtClean="0">
                <a:latin typeface="Optima"/>
                <a:cs typeface="Optima"/>
              </a:rPr>
              <a:t>Why is the problem occurring?</a:t>
            </a:r>
          </a:p>
        </p:txBody>
      </p:sp>
      <p:sp>
        <p:nvSpPr>
          <p:cNvPr id="25" name="TextBox 24"/>
          <p:cNvSpPr txBox="1"/>
          <p:nvPr/>
        </p:nvSpPr>
        <p:spPr>
          <a:xfrm>
            <a:off x="0" y="3962400"/>
            <a:ext cx="3505200" cy="1200328"/>
          </a:xfrm>
          <a:prstGeom prst="rect">
            <a:avLst/>
          </a:prstGeom>
          <a:noFill/>
        </p:spPr>
        <p:txBody>
          <a:bodyPr wrap="square" rtlCol="0">
            <a:spAutoFit/>
          </a:bodyPr>
          <a:lstStyle/>
          <a:p>
            <a:r>
              <a:rPr lang="en-US" sz="2400" b="1" dirty="0" smtClean="0">
                <a:latin typeface="Optima"/>
                <a:cs typeface="Optima"/>
              </a:rPr>
              <a:t>3. Plan Development</a:t>
            </a:r>
          </a:p>
          <a:p>
            <a:r>
              <a:rPr lang="en-US" sz="2400" i="1" dirty="0" smtClean="0">
                <a:latin typeface="Optima"/>
                <a:cs typeface="Optima"/>
              </a:rPr>
              <a:t>What are we going to do about the problem?</a:t>
            </a:r>
          </a:p>
        </p:txBody>
      </p:sp>
      <p:sp>
        <p:nvSpPr>
          <p:cNvPr id="26" name="TextBox 25"/>
          <p:cNvSpPr txBox="1"/>
          <p:nvPr/>
        </p:nvSpPr>
        <p:spPr>
          <a:xfrm>
            <a:off x="0" y="5486400"/>
            <a:ext cx="4038600" cy="1200328"/>
          </a:xfrm>
          <a:prstGeom prst="rect">
            <a:avLst/>
          </a:prstGeom>
          <a:noFill/>
        </p:spPr>
        <p:txBody>
          <a:bodyPr wrap="square" rtlCol="0">
            <a:spAutoFit/>
          </a:bodyPr>
          <a:lstStyle/>
          <a:p>
            <a:r>
              <a:rPr lang="en-US" sz="2400" b="1" dirty="0" smtClean="0">
                <a:latin typeface="Optima"/>
                <a:cs typeface="Optima"/>
              </a:rPr>
              <a:t>4. Plan Implementation &amp; Evaluation</a:t>
            </a:r>
          </a:p>
          <a:p>
            <a:r>
              <a:rPr lang="en-US" sz="2400" i="1" dirty="0" smtClean="0">
                <a:latin typeface="Optima"/>
                <a:cs typeface="Optima"/>
              </a:rPr>
              <a:t>How it it working?</a:t>
            </a:r>
            <a:endParaRPr lang="en-US" sz="2400" i="1" dirty="0">
              <a:latin typeface="Optima"/>
              <a:cs typeface="Optima"/>
            </a:endParaRPr>
          </a:p>
        </p:txBody>
      </p:sp>
      <p:sp>
        <p:nvSpPr>
          <p:cNvPr id="27" name="Down Arrow 26"/>
          <p:cNvSpPr/>
          <p:nvPr/>
        </p:nvSpPr>
        <p:spPr>
          <a:xfrm>
            <a:off x="7391400" y="2209800"/>
            <a:ext cx="381000" cy="457200"/>
          </a:xfrm>
          <a:prstGeom prst="downArrow">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3733800" y="2819400"/>
            <a:ext cx="2514600" cy="990600"/>
          </a:xfrm>
          <a:prstGeom prst="roundRect">
            <a:avLst/>
          </a:prstGeom>
          <a:solidFill>
            <a:srgbClr val="FFFF66"/>
          </a:solidFill>
          <a:ln w="57150" cmpd="sng">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smtClean="0">
                <a:solidFill>
                  <a:schemeClr val="tx1"/>
                </a:solidFill>
                <a:latin typeface="Optima"/>
                <a:cs typeface="Optima"/>
              </a:rPr>
              <a:t>Check </a:t>
            </a:r>
            <a:r>
              <a:rPr lang="en-US" sz="2000" b="1" dirty="0" smtClean="0">
                <a:solidFill>
                  <a:schemeClr val="tx1"/>
                </a:solidFill>
                <a:latin typeface="Optima"/>
                <a:cs typeface="Optima"/>
              </a:rPr>
              <a:t>ICEL </a:t>
            </a:r>
          </a:p>
          <a:p>
            <a:pPr algn="ctr"/>
            <a:r>
              <a:rPr lang="en-US" sz="2000" dirty="0" smtClean="0">
                <a:solidFill>
                  <a:schemeClr val="tx1"/>
                </a:solidFill>
                <a:latin typeface="Optima"/>
                <a:cs typeface="Optima"/>
              </a:rPr>
              <a:t>for </a:t>
            </a:r>
            <a:r>
              <a:rPr lang="en-US" sz="2000" b="1" i="1" dirty="0" smtClean="0">
                <a:solidFill>
                  <a:schemeClr val="tx1"/>
                </a:solidFill>
                <a:latin typeface="Optima"/>
                <a:cs typeface="Optima"/>
              </a:rPr>
              <a:t>GROUP</a:t>
            </a:r>
          </a:p>
          <a:p>
            <a:pPr algn="ctr"/>
            <a:r>
              <a:rPr lang="en-US" sz="2000" b="1" dirty="0" smtClean="0">
                <a:solidFill>
                  <a:srgbClr val="008000"/>
                </a:solidFill>
                <a:latin typeface="Optima"/>
                <a:cs typeface="Optima"/>
              </a:rPr>
              <a:t>Start with FIDELITY</a:t>
            </a:r>
          </a:p>
        </p:txBody>
      </p:sp>
      <p:sp>
        <p:nvSpPr>
          <p:cNvPr id="14" name="Rounded Rectangle 13"/>
          <p:cNvSpPr/>
          <p:nvPr/>
        </p:nvSpPr>
        <p:spPr>
          <a:xfrm>
            <a:off x="6553200" y="2819400"/>
            <a:ext cx="2362200" cy="990600"/>
          </a:xfrm>
          <a:prstGeom prst="roundRect">
            <a:avLst/>
          </a:prstGeom>
          <a:solidFill>
            <a:srgbClr val="8EB4E3"/>
          </a:solidFill>
          <a:ln w="57150" cmpd="sng">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smtClean="0">
                <a:solidFill>
                  <a:schemeClr val="tx1"/>
                </a:solidFill>
                <a:latin typeface="Optima"/>
                <a:cs typeface="Optima"/>
              </a:rPr>
              <a:t>Check </a:t>
            </a:r>
            <a:r>
              <a:rPr lang="en-US" sz="2000" b="1" dirty="0" smtClean="0">
                <a:solidFill>
                  <a:schemeClr val="tx1"/>
                </a:solidFill>
                <a:latin typeface="Optima"/>
                <a:cs typeface="Optima"/>
              </a:rPr>
              <a:t>ICEL </a:t>
            </a:r>
          </a:p>
          <a:p>
            <a:pPr algn="ctr"/>
            <a:r>
              <a:rPr lang="en-US" sz="2000" dirty="0" smtClean="0">
                <a:solidFill>
                  <a:schemeClr val="tx1"/>
                </a:solidFill>
                <a:latin typeface="Optima"/>
                <a:cs typeface="Optima"/>
              </a:rPr>
              <a:t>for </a:t>
            </a:r>
            <a:r>
              <a:rPr lang="en-US" sz="2000" b="1" i="1" dirty="0" smtClean="0">
                <a:solidFill>
                  <a:schemeClr val="tx1"/>
                </a:solidFill>
                <a:latin typeface="Optima"/>
                <a:cs typeface="Optima"/>
              </a:rPr>
              <a:t>INDIVIDUAL</a:t>
            </a:r>
          </a:p>
        </p:txBody>
      </p:sp>
      <p:sp>
        <p:nvSpPr>
          <p:cNvPr id="15" name="Down Arrow 14"/>
          <p:cNvSpPr/>
          <p:nvPr/>
        </p:nvSpPr>
        <p:spPr>
          <a:xfrm>
            <a:off x="4876800" y="3886200"/>
            <a:ext cx="381000" cy="457200"/>
          </a:xfrm>
          <a:prstGeom prst="downArrow">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Down Arrow 16"/>
          <p:cNvSpPr/>
          <p:nvPr/>
        </p:nvSpPr>
        <p:spPr>
          <a:xfrm>
            <a:off x="7391400" y="3886200"/>
            <a:ext cx="381000" cy="457200"/>
          </a:xfrm>
          <a:prstGeom prst="downArrow">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3810000" y="4419600"/>
            <a:ext cx="2514600" cy="990600"/>
          </a:xfrm>
          <a:prstGeom prst="roundRect">
            <a:avLst/>
          </a:prstGeom>
          <a:solidFill>
            <a:srgbClr val="FFFF00"/>
          </a:solidFill>
          <a:ln w="57150" cmpd="sng">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smtClean="0">
                <a:solidFill>
                  <a:schemeClr val="tx1"/>
                </a:solidFill>
                <a:latin typeface="Optima"/>
                <a:cs typeface="Optima"/>
              </a:rPr>
              <a:t>Make a change for the </a:t>
            </a:r>
            <a:r>
              <a:rPr lang="en-US" sz="2000" b="1" i="1" dirty="0" smtClean="0">
                <a:solidFill>
                  <a:schemeClr val="tx1"/>
                </a:solidFill>
                <a:latin typeface="Optima"/>
                <a:cs typeface="Optima"/>
              </a:rPr>
              <a:t>GROUP</a:t>
            </a:r>
            <a:endParaRPr lang="en-US" sz="2000" b="1" i="1" dirty="0" smtClean="0">
              <a:solidFill>
                <a:srgbClr val="008000"/>
              </a:solidFill>
              <a:latin typeface="Optima"/>
              <a:cs typeface="Optima"/>
            </a:endParaRPr>
          </a:p>
        </p:txBody>
      </p:sp>
      <p:sp>
        <p:nvSpPr>
          <p:cNvPr id="19" name="Rounded Rectangle 18"/>
          <p:cNvSpPr/>
          <p:nvPr/>
        </p:nvSpPr>
        <p:spPr>
          <a:xfrm>
            <a:off x="6477000" y="4419600"/>
            <a:ext cx="2514600" cy="990600"/>
          </a:xfrm>
          <a:prstGeom prst="roundRect">
            <a:avLst/>
          </a:prstGeom>
          <a:solidFill>
            <a:srgbClr val="8EB4E3"/>
          </a:solidFill>
          <a:ln w="76200" cmpd="sng">
            <a:solidFill>
              <a:srgbClr val="FF333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smtClean="0">
                <a:solidFill>
                  <a:schemeClr val="tx1"/>
                </a:solidFill>
                <a:latin typeface="Optima"/>
                <a:cs typeface="Optima"/>
              </a:rPr>
              <a:t>Make a change for the </a:t>
            </a:r>
            <a:r>
              <a:rPr lang="en-US" sz="2000" b="1" i="1" dirty="0" smtClean="0">
                <a:solidFill>
                  <a:schemeClr val="tx1"/>
                </a:solidFill>
                <a:latin typeface="Optima"/>
                <a:cs typeface="Optima"/>
              </a:rPr>
              <a:t>INDIVIDUAL</a:t>
            </a:r>
            <a:endParaRPr lang="en-US" sz="2000" b="1" i="1" dirty="0" smtClean="0">
              <a:solidFill>
                <a:srgbClr val="008000"/>
              </a:solidFill>
              <a:latin typeface="Optima"/>
              <a:cs typeface="Optima"/>
            </a:endParaRPr>
          </a:p>
        </p:txBody>
      </p:sp>
    </p:spTree>
    <p:extLst>
      <p:ext uri="{BB962C8B-B14F-4D97-AF65-F5344CB8AC3E}">
        <p14:creationId xmlns:p14="http://schemas.microsoft.com/office/powerpoint/2010/main" val="17997988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Plan Development</a:t>
            </a:r>
            <a:endParaRPr lang="en-US" dirty="0"/>
          </a:p>
        </p:txBody>
      </p:sp>
      <p:pic>
        <p:nvPicPr>
          <p:cNvPr id="6" name="Picture 5" descr="Screen Shot 2016-02-02 at 9.42.0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447800"/>
            <a:ext cx="8153400" cy="5257800"/>
          </a:xfrm>
          <a:prstGeom prst="rect">
            <a:avLst/>
          </a:prstGeom>
        </p:spPr>
      </p:pic>
    </p:spTree>
    <p:extLst>
      <p:ext uri="{BB962C8B-B14F-4D97-AF65-F5344CB8AC3E}">
        <p14:creationId xmlns:p14="http://schemas.microsoft.com/office/powerpoint/2010/main" val="223259991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546600611"/>
              </p:ext>
            </p:extLst>
          </p:nvPr>
        </p:nvGraphicFramePr>
        <p:xfrm>
          <a:off x="457200" y="1501775"/>
          <a:ext cx="8229600" cy="5127625"/>
        </p:xfrm>
        <a:graphic>
          <a:graphicData uri="http://schemas.openxmlformats.org/drawingml/2006/table">
            <a:tbl>
              <a:tblPr firstRow="1" bandRow="1">
                <a:tableStyleId>{5940675A-B579-460E-94D1-54222C63F5DA}</a:tableStyleId>
              </a:tblPr>
              <a:tblGrid>
                <a:gridCol w="4114800"/>
                <a:gridCol w="4114800"/>
              </a:tblGrid>
              <a:tr h="2733889">
                <a:tc>
                  <a:txBody>
                    <a:bodyPr/>
                    <a:lstStyle/>
                    <a:p>
                      <a:r>
                        <a:rPr lang="en-US" sz="2800" b="1" i="0" dirty="0" smtClean="0">
                          <a:latin typeface="Optima"/>
                          <a:cs typeface="Optima"/>
                        </a:rPr>
                        <a:t>Instruction:</a:t>
                      </a: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bg1"/>
                    </a:solidFill>
                  </a:tcPr>
                </a:tc>
                <a:tc>
                  <a:txBody>
                    <a:bodyPr/>
                    <a:lstStyle/>
                    <a:p>
                      <a:r>
                        <a:rPr lang="en-US" sz="2800" b="1" i="0" dirty="0" smtClean="0">
                          <a:latin typeface="Optima"/>
                          <a:cs typeface="Optima"/>
                        </a:rPr>
                        <a:t>Curriculum:</a:t>
                      </a: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bg1"/>
                    </a:solidFill>
                  </a:tcPr>
                </a:tc>
              </a:tr>
              <a:tr h="2393736">
                <a:tc>
                  <a:txBody>
                    <a:bodyPr/>
                    <a:lstStyle/>
                    <a:p>
                      <a:r>
                        <a:rPr lang="en-US" sz="2800" b="1" i="0" dirty="0" smtClean="0">
                          <a:latin typeface="Optima"/>
                          <a:cs typeface="Optima"/>
                        </a:rPr>
                        <a:t>Environment:</a:t>
                      </a: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bg1"/>
                    </a:solidFill>
                  </a:tcPr>
                </a:tc>
                <a:tc>
                  <a:txBody>
                    <a:bodyPr/>
                    <a:lstStyle/>
                    <a:p>
                      <a:r>
                        <a:rPr lang="en-US" sz="2800" b="1" i="0" dirty="0" smtClean="0">
                          <a:latin typeface="Optima"/>
                          <a:cs typeface="Optima"/>
                        </a:rPr>
                        <a:t>Learner:</a:t>
                      </a: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bg1"/>
                    </a:solidFill>
                  </a:tcPr>
                </a:tc>
              </a:tr>
            </a:tbl>
          </a:graphicData>
        </a:graphic>
      </p:graphicFrame>
      <p:sp>
        <p:nvSpPr>
          <p:cNvPr id="11" name="Title 10"/>
          <p:cNvSpPr>
            <a:spLocks noGrp="1"/>
          </p:cNvSpPr>
          <p:nvPr>
            <p:ph type="title"/>
          </p:nvPr>
        </p:nvSpPr>
        <p:spPr/>
        <p:txBody>
          <a:bodyPr>
            <a:noAutofit/>
          </a:bodyPr>
          <a:lstStyle/>
          <a:p>
            <a:r>
              <a:rPr lang="en-US" sz="4000" dirty="0" smtClean="0"/>
              <a:t>Why might the problem be occurring?</a:t>
            </a:r>
            <a:br>
              <a:rPr lang="en-US" sz="4000" dirty="0" smtClean="0"/>
            </a:br>
            <a:r>
              <a:rPr lang="en-US" sz="4000" i="1" dirty="0" smtClean="0"/>
              <a:t>The Individual</a:t>
            </a:r>
            <a:endParaRPr lang="en-US" sz="4000" i="1" dirty="0"/>
          </a:p>
        </p:txBody>
      </p:sp>
      <p:sp>
        <p:nvSpPr>
          <p:cNvPr id="17" name="Slide Number Placeholder 16"/>
          <p:cNvSpPr>
            <a:spLocks noGrp="1"/>
          </p:cNvSpPr>
          <p:nvPr>
            <p:ph type="sldNum" sz="quarter" idx="4294967295"/>
          </p:nvPr>
        </p:nvSpPr>
        <p:spPr>
          <a:xfrm>
            <a:off x="0" y="6356350"/>
            <a:ext cx="2133600" cy="365125"/>
          </a:xfrm>
        </p:spPr>
        <p:txBody>
          <a:bodyPr/>
          <a:lstStyle/>
          <a:p>
            <a:fld id="{2B856BC8-A5D9-4ED2-ACA6-085BA616CD03}" type="slidenum">
              <a:rPr lang="en-US" smtClean="0"/>
              <a:pPr/>
              <a:t>73</a:t>
            </a:fld>
            <a:endParaRPr lang="en-US"/>
          </a:p>
        </p:txBody>
      </p:sp>
      <p:sp>
        <p:nvSpPr>
          <p:cNvPr id="9" name="TextBox 8"/>
          <p:cNvSpPr txBox="1"/>
          <p:nvPr/>
        </p:nvSpPr>
        <p:spPr>
          <a:xfrm>
            <a:off x="609600" y="1905000"/>
            <a:ext cx="3962400" cy="1631216"/>
          </a:xfrm>
          <a:prstGeom prst="rect">
            <a:avLst/>
          </a:prstGeom>
          <a:noFill/>
        </p:spPr>
        <p:txBody>
          <a:bodyPr wrap="square" rtlCol="0">
            <a:spAutoFit/>
          </a:bodyPr>
          <a:lstStyle/>
          <a:p>
            <a:r>
              <a:rPr lang="en-US" sz="2000" i="1" dirty="0" smtClean="0">
                <a:latin typeface="Optima"/>
                <a:cs typeface="Optima"/>
              </a:rPr>
              <a:t>Not </a:t>
            </a:r>
            <a:r>
              <a:rPr lang="en-US" sz="2000" b="1" i="1" dirty="0" smtClean="0">
                <a:latin typeface="Optima"/>
                <a:cs typeface="Optima"/>
              </a:rPr>
              <a:t>explicit</a:t>
            </a:r>
            <a:r>
              <a:rPr lang="en-US" sz="2000" i="1" dirty="0" smtClean="0">
                <a:latin typeface="Optima"/>
                <a:cs typeface="Optima"/>
              </a:rPr>
              <a:t> enough?</a:t>
            </a:r>
          </a:p>
          <a:p>
            <a:r>
              <a:rPr lang="en-US" sz="2000" i="1" dirty="0" smtClean="0">
                <a:latin typeface="Optima"/>
                <a:cs typeface="Optima"/>
              </a:rPr>
              <a:t>Not enough student </a:t>
            </a:r>
            <a:r>
              <a:rPr lang="en-US" sz="2000" b="1" i="1" dirty="0" smtClean="0">
                <a:latin typeface="Optima"/>
                <a:cs typeface="Optima"/>
              </a:rPr>
              <a:t>opportunities to respond</a:t>
            </a:r>
            <a:r>
              <a:rPr lang="en-US" sz="2000" i="1" dirty="0" smtClean="0">
                <a:latin typeface="Optima"/>
                <a:cs typeface="Optima"/>
              </a:rPr>
              <a:t>?</a:t>
            </a:r>
          </a:p>
          <a:p>
            <a:r>
              <a:rPr lang="en-US" sz="2000" i="1" dirty="0" smtClean="0">
                <a:latin typeface="Optima"/>
                <a:cs typeface="Optima"/>
              </a:rPr>
              <a:t>Not enough instructional </a:t>
            </a:r>
            <a:r>
              <a:rPr lang="en-US" sz="2000" b="1" i="1" dirty="0" smtClean="0">
                <a:latin typeface="Optima"/>
                <a:cs typeface="Optima"/>
              </a:rPr>
              <a:t>time</a:t>
            </a:r>
            <a:r>
              <a:rPr lang="en-US" sz="2000" i="1" dirty="0" smtClean="0">
                <a:latin typeface="Optima"/>
                <a:cs typeface="Optima"/>
              </a:rPr>
              <a:t>?</a:t>
            </a:r>
          </a:p>
          <a:p>
            <a:r>
              <a:rPr lang="en-US" sz="2000" i="1" dirty="0" smtClean="0">
                <a:latin typeface="Optima"/>
                <a:cs typeface="Optima"/>
              </a:rPr>
              <a:t>Not enough </a:t>
            </a:r>
            <a:r>
              <a:rPr lang="en-US" sz="2000" b="1" i="1" dirty="0" smtClean="0">
                <a:latin typeface="Optima"/>
                <a:cs typeface="Optima"/>
              </a:rPr>
              <a:t>corrective feedback?</a:t>
            </a:r>
            <a:endParaRPr lang="en-US" sz="2000" b="1" i="1" dirty="0">
              <a:latin typeface="Optima"/>
              <a:cs typeface="Optima"/>
            </a:endParaRPr>
          </a:p>
        </p:txBody>
      </p:sp>
      <p:sp>
        <p:nvSpPr>
          <p:cNvPr id="8" name="TextBox 7"/>
          <p:cNvSpPr txBox="1"/>
          <p:nvPr/>
        </p:nvSpPr>
        <p:spPr>
          <a:xfrm>
            <a:off x="4724400" y="1905000"/>
            <a:ext cx="3657600" cy="1569660"/>
          </a:xfrm>
          <a:prstGeom prst="rect">
            <a:avLst/>
          </a:prstGeom>
          <a:solidFill>
            <a:srgbClr val="FF3333">
              <a:alpha val="40000"/>
            </a:srgbClr>
          </a:solidFill>
        </p:spPr>
        <p:txBody>
          <a:bodyPr wrap="square" rtlCol="0">
            <a:spAutoFit/>
          </a:bodyPr>
          <a:lstStyle/>
          <a:p>
            <a:r>
              <a:rPr lang="en-US" sz="2400" i="1" dirty="0" smtClean="0">
                <a:solidFill>
                  <a:srgbClr val="000000"/>
                </a:solidFill>
                <a:latin typeface="Optima"/>
                <a:cs typeface="Optima"/>
              </a:rPr>
              <a:t>Wrong lesson placement?</a:t>
            </a:r>
          </a:p>
          <a:p>
            <a:r>
              <a:rPr lang="en-US" sz="2400" i="1" dirty="0" smtClean="0">
                <a:solidFill>
                  <a:srgbClr val="000000"/>
                </a:solidFill>
                <a:latin typeface="Optima"/>
                <a:cs typeface="Optima"/>
              </a:rPr>
              <a:t>Wrong focus skill?</a:t>
            </a:r>
          </a:p>
          <a:p>
            <a:r>
              <a:rPr lang="en-US" sz="2400" i="1" dirty="0" smtClean="0">
                <a:solidFill>
                  <a:srgbClr val="000000"/>
                </a:solidFill>
                <a:latin typeface="Optima"/>
                <a:cs typeface="Optima"/>
              </a:rPr>
              <a:t>Intervention program placement match?</a:t>
            </a:r>
          </a:p>
        </p:txBody>
      </p:sp>
      <p:sp>
        <p:nvSpPr>
          <p:cNvPr id="10" name="TextBox 9"/>
          <p:cNvSpPr txBox="1"/>
          <p:nvPr/>
        </p:nvSpPr>
        <p:spPr>
          <a:xfrm>
            <a:off x="609600" y="4648200"/>
            <a:ext cx="3886200" cy="1815882"/>
          </a:xfrm>
          <a:prstGeom prst="rect">
            <a:avLst/>
          </a:prstGeom>
          <a:noFill/>
        </p:spPr>
        <p:txBody>
          <a:bodyPr wrap="square" rtlCol="0">
            <a:spAutoFit/>
          </a:bodyPr>
          <a:lstStyle/>
          <a:p>
            <a:r>
              <a:rPr lang="en-US" sz="2800" i="1" dirty="0" smtClean="0">
                <a:latin typeface="Optima"/>
                <a:cs typeface="Optima"/>
              </a:rPr>
              <a:t>Distracting setting?</a:t>
            </a:r>
          </a:p>
          <a:p>
            <a:r>
              <a:rPr lang="en-US" sz="2800" i="1" dirty="0" smtClean="0">
                <a:latin typeface="Optima"/>
                <a:cs typeface="Optima"/>
              </a:rPr>
              <a:t>Group size too large?</a:t>
            </a:r>
          </a:p>
          <a:p>
            <a:r>
              <a:rPr lang="en-US" sz="2800" i="1" dirty="0" smtClean="0">
                <a:latin typeface="Optima"/>
                <a:cs typeface="Optima"/>
              </a:rPr>
              <a:t>Behavior management needs?</a:t>
            </a:r>
            <a:endParaRPr lang="en-US" sz="2800" i="1" dirty="0">
              <a:latin typeface="Optima"/>
              <a:cs typeface="Optima"/>
            </a:endParaRPr>
          </a:p>
        </p:txBody>
      </p:sp>
      <p:sp>
        <p:nvSpPr>
          <p:cNvPr id="14" name="TextBox 13"/>
          <p:cNvSpPr txBox="1"/>
          <p:nvPr/>
        </p:nvSpPr>
        <p:spPr>
          <a:xfrm>
            <a:off x="4648200" y="4495800"/>
            <a:ext cx="3733800" cy="1938992"/>
          </a:xfrm>
          <a:prstGeom prst="rect">
            <a:avLst/>
          </a:prstGeom>
          <a:solidFill>
            <a:srgbClr val="FF3333"/>
          </a:solidFill>
        </p:spPr>
        <p:txBody>
          <a:bodyPr wrap="square" rtlCol="0">
            <a:spAutoFit/>
          </a:bodyPr>
          <a:lstStyle/>
          <a:p>
            <a:r>
              <a:rPr lang="en-US" sz="2400" i="1" dirty="0" smtClean="0">
                <a:latin typeface="Optima"/>
                <a:cs typeface="Optima"/>
              </a:rPr>
              <a:t>Other things to consider?</a:t>
            </a:r>
          </a:p>
          <a:p>
            <a:r>
              <a:rPr lang="en-US" sz="2400" i="1" dirty="0" smtClean="0">
                <a:latin typeface="Optima"/>
                <a:cs typeface="Optima"/>
              </a:rPr>
              <a:t>Cultural?</a:t>
            </a:r>
          </a:p>
          <a:p>
            <a:r>
              <a:rPr lang="en-US" sz="2400" i="1" dirty="0" smtClean="0">
                <a:latin typeface="Optima"/>
                <a:cs typeface="Optima"/>
              </a:rPr>
              <a:t>Social, emotional, medical?</a:t>
            </a:r>
          </a:p>
          <a:p>
            <a:r>
              <a:rPr lang="en-US" sz="2400" i="1" dirty="0" smtClean="0">
                <a:latin typeface="Optima"/>
                <a:cs typeface="Optima"/>
              </a:rPr>
              <a:t>Language?</a:t>
            </a:r>
            <a:endParaRPr lang="en-US" sz="2400" i="1" dirty="0">
              <a:latin typeface="Optima"/>
              <a:cs typeface="Optima"/>
            </a:endParaRPr>
          </a:p>
        </p:txBody>
      </p:sp>
      <p:sp>
        <p:nvSpPr>
          <p:cNvPr id="2" name="TextBox 1"/>
          <p:cNvSpPr txBox="1"/>
          <p:nvPr/>
        </p:nvSpPr>
        <p:spPr>
          <a:xfrm>
            <a:off x="3429000" y="3657600"/>
            <a:ext cx="2286000" cy="646331"/>
          </a:xfrm>
          <a:prstGeom prst="rect">
            <a:avLst/>
          </a:prstGeom>
          <a:solidFill>
            <a:schemeClr val="bg1"/>
          </a:solidFill>
          <a:ln w="28575" cmpd="sng">
            <a:solidFill>
              <a:srgbClr val="008000"/>
            </a:solidFill>
          </a:ln>
        </p:spPr>
        <p:txBody>
          <a:bodyPr wrap="square" rtlCol="0">
            <a:spAutoFit/>
          </a:bodyPr>
          <a:lstStyle/>
          <a:p>
            <a:pPr algn="ctr"/>
            <a:r>
              <a:rPr lang="en-US" sz="3600" b="1" dirty="0" smtClean="0">
                <a:solidFill>
                  <a:srgbClr val="339900"/>
                </a:solidFill>
                <a:latin typeface="Optima"/>
                <a:cs typeface="Optima"/>
              </a:rPr>
              <a:t>FIDELITY</a:t>
            </a:r>
            <a:endParaRPr lang="en-US" sz="3600" b="1" dirty="0">
              <a:solidFill>
                <a:srgbClr val="339900"/>
              </a:solidFill>
              <a:latin typeface="Optima"/>
              <a:cs typeface="Optima"/>
            </a:endParaRPr>
          </a:p>
        </p:txBody>
      </p:sp>
    </p:spTree>
    <p:extLst>
      <p:ext uri="{BB962C8B-B14F-4D97-AF65-F5344CB8AC3E}">
        <p14:creationId xmlns:p14="http://schemas.microsoft.com/office/powerpoint/2010/main" val="40003656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anim calcmode="lin" valueType="num">
                                      <p:cBhvr>
                                        <p:cTn id="27" dur="500" fill="hold"/>
                                        <p:tgtEl>
                                          <p:spTgt spid="10"/>
                                        </p:tgtEl>
                                        <p:attrNameLst>
                                          <p:attrName>ppt_x</p:attrName>
                                        </p:attrNameLst>
                                      </p:cBhvr>
                                      <p:tavLst>
                                        <p:tav tm="0">
                                          <p:val>
                                            <p:strVal val="#ppt_x"/>
                                          </p:val>
                                        </p:tav>
                                        <p:tav tm="100000">
                                          <p:val>
                                            <p:strVal val="#ppt_x"/>
                                          </p:val>
                                        </p:tav>
                                      </p:tavLst>
                                    </p:anim>
                                    <p:anim calcmode="lin" valueType="num">
                                      <p:cBhvr>
                                        <p:cTn id="2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anim calcmode="lin" valueType="num">
                                      <p:cBhvr>
                                        <p:cTn id="34" dur="500" fill="hold"/>
                                        <p:tgtEl>
                                          <p:spTgt spid="14"/>
                                        </p:tgtEl>
                                        <p:attrNameLst>
                                          <p:attrName>ppt_x</p:attrName>
                                        </p:attrNameLst>
                                      </p:cBhvr>
                                      <p:tavLst>
                                        <p:tav tm="0">
                                          <p:val>
                                            <p:strVal val="#ppt_x"/>
                                          </p:val>
                                        </p:tav>
                                        <p:tav tm="100000">
                                          <p:val>
                                            <p:strVal val="#ppt_x"/>
                                          </p:val>
                                        </p:tav>
                                      </p:tavLst>
                                    </p:anim>
                                    <p:anim calcmode="lin" valueType="num">
                                      <p:cBhvr>
                                        <p:cTn id="35"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animBg="1"/>
      <p:bldP spid="10" grpId="0"/>
      <p:bldP spid="14" grpId="0" animBg="1"/>
      <p:bldP spid="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31352342"/>
              </p:ext>
            </p:extLst>
          </p:nvPr>
        </p:nvGraphicFramePr>
        <p:xfrm>
          <a:off x="457200" y="1501775"/>
          <a:ext cx="8229600" cy="5127626"/>
        </p:xfrm>
        <a:graphic>
          <a:graphicData uri="http://schemas.openxmlformats.org/drawingml/2006/table">
            <a:tbl>
              <a:tblPr firstRow="1" bandRow="1">
                <a:tableStyleId>{5940675A-B579-460E-94D1-54222C63F5DA}</a:tableStyleId>
              </a:tblPr>
              <a:tblGrid>
                <a:gridCol w="4114800"/>
                <a:gridCol w="4114800"/>
              </a:tblGrid>
              <a:tr h="2563813">
                <a:tc>
                  <a:txBody>
                    <a:bodyPr/>
                    <a:lstStyle/>
                    <a:p>
                      <a:r>
                        <a:rPr lang="en-US" sz="2800" b="1" i="0" dirty="0" smtClean="0">
                          <a:latin typeface="Optima"/>
                          <a:cs typeface="Optima"/>
                        </a:rPr>
                        <a:t>Instruction:</a:t>
                      </a: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bg1"/>
                    </a:solidFill>
                  </a:tcPr>
                </a:tc>
                <a:tc>
                  <a:txBody>
                    <a:bodyPr/>
                    <a:lstStyle/>
                    <a:p>
                      <a:r>
                        <a:rPr lang="en-US" sz="2800" b="1" i="0" dirty="0" smtClean="0">
                          <a:latin typeface="Optima"/>
                          <a:cs typeface="Optima"/>
                        </a:rPr>
                        <a:t>Curriculum:</a:t>
                      </a: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bg1"/>
                    </a:solidFill>
                  </a:tcPr>
                </a:tc>
              </a:tr>
              <a:tr h="2563813">
                <a:tc>
                  <a:txBody>
                    <a:bodyPr/>
                    <a:lstStyle/>
                    <a:p>
                      <a:r>
                        <a:rPr lang="en-US" sz="2800" b="1" i="0" dirty="0" smtClean="0">
                          <a:latin typeface="Optima"/>
                          <a:cs typeface="Optima"/>
                        </a:rPr>
                        <a:t>Environment:</a:t>
                      </a: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bg1"/>
                    </a:solidFill>
                  </a:tcPr>
                </a:tc>
                <a:tc>
                  <a:txBody>
                    <a:bodyPr/>
                    <a:lstStyle/>
                    <a:p>
                      <a:pPr>
                        <a:spcAft>
                          <a:spcPts val="1200"/>
                        </a:spcAft>
                      </a:pPr>
                      <a:r>
                        <a:rPr lang="en-US" sz="2800" b="1" i="0" dirty="0" smtClean="0">
                          <a:latin typeface="Optima"/>
                          <a:cs typeface="Optima"/>
                        </a:rPr>
                        <a:t>Learner:</a:t>
                      </a:r>
                    </a:p>
                    <a:p>
                      <a:r>
                        <a:rPr lang="en-US" sz="2400" b="0" i="1" dirty="0" smtClean="0">
                          <a:latin typeface="Optima"/>
                          <a:cs typeface="Optima"/>
                        </a:rPr>
                        <a:t>Language</a:t>
                      </a:r>
                      <a:r>
                        <a:rPr lang="en-US" sz="2400" b="0" i="1" baseline="0" dirty="0" smtClean="0">
                          <a:latin typeface="Optima"/>
                          <a:cs typeface="Optima"/>
                        </a:rPr>
                        <a:t>?</a:t>
                      </a:r>
                    </a:p>
                    <a:p>
                      <a:r>
                        <a:rPr lang="en-US" sz="2400" b="0" i="1" baseline="0" dirty="0" smtClean="0">
                          <a:latin typeface="Optima"/>
                          <a:cs typeface="Optima"/>
                        </a:rPr>
                        <a:t>Culture?</a:t>
                      </a:r>
                    </a:p>
                    <a:p>
                      <a:r>
                        <a:rPr lang="en-US" sz="2400" b="0" i="1" baseline="0" dirty="0" smtClean="0">
                          <a:latin typeface="Optima"/>
                          <a:cs typeface="Optima"/>
                        </a:rPr>
                        <a:t>Social-emotional?</a:t>
                      </a:r>
                    </a:p>
                    <a:p>
                      <a:r>
                        <a:rPr lang="en-US" sz="2400" b="0" i="1" baseline="0" dirty="0" smtClean="0">
                          <a:latin typeface="Optima"/>
                          <a:cs typeface="Optima"/>
                        </a:rPr>
                        <a:t>Physical?</a:t>
                      </a:r>
                    </a:p>
                    <a:p>
                      <a:r>
                        <a:rPr lang="en-US" sz="2400" b="0" i="1" baseline="0" dirty="0" smtClean="0">
                          <a:latin typeface="Optima"/>
                          <a:cs typeface="Optima"/>
                        </a:rPr>
                        <a:t>Other?</a:t>
                      </a:r>
                      <a:endParaRPr lang="en-US" sz="2400" b="0" i="1" dirty="0" smtClean="0">
                        <a:latin typeface="Optima"/>
                        <a:cs typeface="Optima"/>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bg1"/>
                    </a:solidFill>
                  </a:tcPr>
                </a:tc>
              </a:tr>
            </a:tbl>
          </a:graphicData>
        </a:graphic>
      </p:graphicFrame>
      <p:sp>
        <p:nvSpPr>
          <p:cNvPr id="11" name="Title 10"/>
          <p:cNvSpPr>
            <a:spLocks noGrp="1"/>
          </p:cNvSpPr>
          <p:nvPr>
            <p:ph type="title"/>
          </p:nvPr>
        </p:nvSpPr>
        <p:spPr/>
        <p:txBody>
          <a:bodyPr>
            <a:noAutofit/>
          </a:bodyPr>
          <a:lstStyle/>
          <a:p>
            <a:r>
              <a:rPr lang="en-US" sz="4000" dirty="0" smtClean="0"/>
              <a:t>What Can We Change?</a:t>
            </a:r>
            <a:br>
              <a:rPr lang="en-US" sz="4000" dirty="0" smtClean="0"/>
            </a:br>
            <a:r>
              <a:rPr lang="en-US" sz="4000" i="1" dirty="0" smtClean="0"/>
              <a:t>The Individual</a:t>
            </a:r>
            <a:endParaRPr lang="en-US" sz="4000" i="1" dirty="0"/>
          </a:p>
        </p:txBody>
      </p:sp>
      <p:sp>
        <p:nvSpPr>
          <p:cNvPr id="17" name="Slide Number Placeholder 16"/>
          <p:cNvSpPr>
            <a:spLocks noGrp="1"/>
          </p:cNvSpPr>
          <p:nvPr>
            <p:ph type="sldNum" sz="quarter" idx="4294967295"/>
          </p:nvPr>
        </p:nvSpPr>
        <p:spPr>
          <a:xfrm>
            <a:off x="0" y="6356350"/>
            <a:ext cx="2133600" cy="365125"/>
          </a:xfrm>
        </p:spPr>
        <p:txBody>
          <a:bodyPr/>
          <a:lstStyle/>
          <a:p>
            <a:fld id="{2B856BC8-A5D9-4ED2-ACA6-085BA616CD03}" type="slidenum">
              <a:rPr lang="en-US" smtClean="0"/>
              <a:pPr/>
              <a:t>74</a:t>
            </a:fld>
            <a:endParaRPr lang="en-US"/>
          </a:p>
        </p:txBody>
      </p:sp>
      <p:sp>
        <p:nvSpPr>
          <p:cNvPr id="9" name="TextBox 8"/>
          <p:cNvSpPr txBox="1"/>
          <p:nvPr/>
        </p:nvSpPr>
        <p:spPr>
          <a:xfrm>
            <a:off x="533400" y="1905000"/>
            <a:ext cx="3962400" cy="1569660"/>
          </a:xfrm>
          <a:prstGeom prst="rect">
            <a:avLst/>
          </a:prstGeom>
          <a:noFill/>
        </p:spPr>
        <p:txBody>
          <a:bodyPr wrap="square" rtlCol="0">
            <a:spAutoFit/>
          </a:bodyPr>
          <a:lstStyle/>
          <a:p>
            <a:r>
              <a:rPr lang="en-US" sz="2400" i="1" dirty="0">
                <a:latin typeface="Optima"/>
                <a:cs typeface="Optima"/>
              </a:rPr>
              <a:t>M</a:t>
            </a:r>
            <a:r>
              <a:rPr lang="en-US" sz="2400" i="1" dirty="0" smtClean="0">
                <a:latin typeface="Optima"/>
                <a:cs typeface="Optima"/>
              </a:rPr>
              <a:t>odeling &amp; guided practice</a:t>
            </a:r>
            <a:r>
              <a:rPr lang="en-US" sz="2400" i="1" dirty="0">
                <a:latin typeface="Optima"/>
                <a:cs typeface="Optima"/>
              </a:rPr>
              <a:t>?</a:t>
            </a:r>
            <a:endParaRPr lang="en-US" sz="2400" i="1" dirty="0" smtClean="0">
              <a:latin typeface="Optima"/>
              <a:cs typeface="Optima"/>
            </a:endParaRPr>
          </a:p>
          <a:p>
            <a:r>
              <a:rPr lang="en-US" sz="2400" i="1" dirty="0" smtClean="0">
                <a:latin typeface="Optima"/>
                <a:cs typeface="Optima"/>
              </a:rPr>
              <a:t>Opportunities to respond?</a:t>
            </a:r>
          </a:p>
          <a:p>
            <a:r>
              <a:rPr lang="en-US" sz="2400" i="1" dirty="0">
                <a:latin typeface="Optima"/>
                <a:cs typeface="Optima"/>
              </a:rPr>
              <a:t>P</a:t>
            </a:r>
            <a:r>
              <a:rPr lang="en-US" sz="2400" i="1" dirty="0" smtClean="0">
                <a:latin typeface="Optima"/>
                <a:cs typeface="Optima"/>
              </a:rPr>
              <a:t>erformance feedback?</a:t>
            </a:r>
          </a:p>
          <a:p>
            <a:r>
              <a:rPr lang="en-US" sz="2400" i="1" dirty="0" smtClean="0">
                <a:latin typeface="Optima"/>
                <a:cs typeface="Optima"/>
              </a:rPr>
              <a:t>Other?</a:t>
            </a:r>
            <a:endParaRPr lang="en-US" sz="2400" i="1" dirty="0">
              <a:latin typeface="Optima"/>
              <a:cs typeface="Optima"/>
            </a:endParaRPr>
          </a:p>
        </p:txBody>
      </p:sp>
      <p:sp>
        <p:nvSpPr>
          <p:cNvPr id="8" name="TextBox 7"/>
          <p:cNvSpPr txBox="1"/>
          <p:nvPr/>
        </p:nvSpPr>
        <p:spPr>
          <a:xfrm>
            <a:off x="4724400" y="1905000"/>
            <a:ext cx="3657600" cy="1569660"/>
          </a:xfrm>
          <a:prstGeom prst="rect">
            <a:avLst/>
          </a:prstGeom>
          <a:noFill/>
        </p:spPr>
        <p:txBody>
          <a:bodyPr wrap="square" rtlCol="0">
            <a:spAutoFit/>
          </a:bodyPr>
          <a:lstStyle/>
          <a:p>
            <a:r>
              <a:rPr lang="en-US" sz="2400" i="1" dirty="0">
                <a:solidFill>
                  <a:srgbClr val="000000"/>
                </a:solidFill>
                <a:latin typeface="Optima"/>
                <a:cs typeface="Optima"/>
              </a:rPr>
              <a:t>L</a:t>
            </a:r>
            <a:r>
              <a:rPr lang="en-US" sz="2400" i="1" dirty="0" smtClean="0">
                <a:solidFill>
                  <a:srgbClr val="000000"/>
                </a:solidFill>
                <a:latin typeface="Optima"/>
                <a:cs typeface="Optima"/>
              </a:rPr>
              <a:t>esson difficulty?</a:t>
            </a:r>
          </a:p>
          <a:p>
            <a:r>
              <a:rPr lang="en-US" sz="2400" i="1" dirty="0">
                <a:solidFill>
                  <a:srgbClr val="000000"/>
                </a:solidFill>
                <a:latin typeface="Optima"/>
                <a:cs typeface="Optima"/>
              </a:rPr>
              <a:t>F</a:t>
            </a:r>
            <a:r>
              <a:rPr lang="en-US" sz="2400" i="1" dirty="0" smtClean="0">
                <a:solidFill>
                  <a:srgbClr val="000000"/>
                </a:solidFill>
                <a:latin typeface="Optima"/>
                <a:cs typeface="Optima"/>
              </a:rPr>
              <a:t>ocus skill match?</a:t>
            </a:r>
          </a:p>
          <a:p>
            <a:r>
              <a:rPr lang="en-US" sz="2400" i="1" dirty="0" smtClean="0">
                <a:solidFill>
                  <a:srgbClr val="000000"/>
                </a:solidFill>
                <a:latin typeface="Optima"/>
                <a:cs typeface="Optima"/>
              </a:rPr>
              <a:t>Accelerating learning?</a:t>
            </a:r>
          </a:p>
          <a:p>
            <a:r>
              <a:rPr lang="en-US" sz="2400" i="1" dirty="0" smtClean="0">
                <a:solidFill>
                  <a:srgbClr val="000000"/>
                </a:solidFill>
                <a:latin typeface="Optima"/>
                <a:cs typeface="Optima"/>
              </a:rPr>
              <a:t>Other?</a:t>
            </a:r>
          </a:p>
        </p:txBody>
      </p:sp>
      <p:sp>
        <p:nvSpPr>
          <p:cNvPr id="10" name="TextBox 9"/>
          <p:cNvSpPr txBox="1"/>
          <p:nvPr/>
        </p:nvSpPr>
        <p:spPr>
          <a:xfrm>
            <a:off x="609600" y="4648200"/>
            <a:ext cx="3886200" cy="1200328"/>
          </a:xfrm>
          <a:prstGeom prst="rect">
            <a:avLst/>
          </a:prstGeom>
          <a:noFill/>
        </p:spPr>
        <p:txBody>
          <a:bodyPr wrap="square" rtlCol="0">
            <a:spAutoFit/>
          </a:bodyPr>
          <a:lstStyle/>
          <a:p>
            <a:r>
              <a:rPr lang="en-US" sz="2400" i="1" dirty="0" smtClean="0">
                <a:latin typeface="Optima"/>
                <a:cs typeface="Optima"/>
              </a:rPr>
              <a:t>Physical setup?</a:t>
            </a:r>
          </a:p>
          <a:p>
            <a:r>
              <a:rPr lang="en-US" sz="2400" i="1" dirty="0" smtClean="0">
                <a:latin typeface="Optima"/>
                <a:cs typeface="Optima"/>
              </a:rPr>
              <a:t>Classroom management?</a:t>
            </a:r>
          </a:p>
          <a:p>
            <a:r>
              <a:rPr lang="en-US" sz="2400" i="1" dirty="0" smtClean="0">
                <a:latin typeface="Optima"/>
                <a:cs typeface="Optima"/>
              </a:rPr>
              <a:t>Other?</a:t>
            </a:r>
            <a:endParaRPr lang="en-US" sz="2400" i="1" dirty="0">
              <a:latin typeface="Optima"/>
              <a:cs typeface="Optima"/>
            </a:endParaRPr>
          </a:p>
        </p:txBody>
      </p:sp>
    </p:spTree>
    <p:extLst>
      <p:ext uri="{BB962C8B-B14F-4D97-AF65-F5344CB8AC3E}">
        <p14:creationId xmlns:p14="http://schemas.microsoft.com/office/powerpoint/2010/main" val="23811847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anim calcmode="lin" valueType="num">
                                      <p:cBhvr>
                                        <p:cTn id="22" dur="500" fill="hold"/>
                                        <p:tgtEl>
                                          <p:spTgt spid="10"/>
                                        </p:tgtEl>
                                        <p:attrNameLst>
                                          <p:attrName>ppt_x</p:attrName>
                                        </p:attrNameLst>
                                      </p:cBhvr>
                                      <p:tavLst>
                                        <p:tav tm="0">
                                          <p:val>
                                            <p:strVal val="#ppt_x"/>
                                          </p:val>
                                        </p:tav>
                                        <p:tav tm="100000">
                                          <p:val>
                                            <p:strVal val="#ppt_x"/>
                                          </p:val>
                                        </p:tav>
                                      </p:tavLst>
                                    </p:anim>
                                    <p:anim calcmode="lin" valueType="num">
                                      <p:cBhvr>
                                        <p:cTn id="23"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1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a:stretch>
            <a:fillRect/>
          </a:stretch>
        </p:blipFill>
        <p:spPr bwMode="auto">
          <a:xfrm>
            <a:off x="2324100" y="1016000"/>
            <a:ext cx="6764463" cy="5562600"/>
          </a:xfrm>
          <a:prstGeom prst="rect">
            <a:avLst/>
          </a:prstGeom>
          <a:noFill/>
          <a:ln w="28575" cmpd="sng">
            <a:solidFill>
              <a:schemeClr val="tx1"/>
            </a:solidFill>
            <a:miter lim="800000"/>
            <a:headEnd/>
            <a:tailEnd/>
          </a:ln>
        </p:spPr>
      </p:pic>
      <p:sp>
        <p:nvSpPr>
          <p:cNvPr id="10" name="Title 9"/>
          <p:cNvSpPr>
            <a:spLocks noGrp="1"/>
          </p:cNvSpPr>
          <p:nvPr>
            <p:ph type="title"/>
          </p:nvPr>
        </p:nvSpPr>
        <p:spPr/>
        <p:txBody>
          <a:bodyPr>
            <a:normAutofit fontScale="90000"/>
          </a:bodyPr>
          <a:lstStyle/>
          <a:p>
            <a:r>
              <a:rPr lang="en-US" sz="4000" dirty="0" smtClean="0"/>
              <a:t>Example from TTSD: What do we change?</a:t>
            </a:r>
            <a:endParaRPr lang="en-US" sz="4000" dirty="0"/>
          </a:p>
        </p:txBody>
      </p:sp>
      <p:sp>
        <p:nvSpPr>
          <p:cNvPr id="2" name="TextBox 1"/>
          <p:cNvSpPr txBox="1"/>
          <p:nvPr/>
        </p:nvSpPr>
        <p:spPr>
          <a:xfrm>
            <a:off x="0" y="2286000"/>
            <a:ext cx="3505200" cy="461665"/>
          </a:xfrm>
          <a:prstGeom prst="rect">
            <a:avLst/>
          </a:prstGeom>
          <a:noFill/>
        </p:spPr>
        <p:txBody>
          <a:bodyPr wrap="square" rtlCol="0">
            <a:spAutoFit/>
          </a:bodyPr>
          <a:lstStyle/>
          <a:p>
            <a:r>
              <a:rPr lang="en-US" sz="2400" b="1" dirty="0" smtClean="0">
                <a:solidFill>
                  <a:srgbClr val="FF0000"/>
                </a:solidFill>
                <a:latin typeface="Optima"/>
                <a:cs typeface="Optima"/>
              </a:rPr>
              <a:t>INSTRUCTION</a:t>
            </a:r>
            <a:endParaRPr lang="en-US" sz="2400" b="1" dirty="0">
              <a:solidFill>
                <a:srgbClr val="FF0000"/>
              </a:solidFill>
              <a:latin typeface="Optima"/>
              <a:cs typeface="Optima"/>
            </a:endParaRPr>
          </a:p>
        </p:txBody>
      </p:sp>
      <p:sp>
        <p:nvSpPr>
          <p:cNvPr id="5" name="TextBox 4"/>
          <p:cNvSpPr txBox="1"/>
          <p:nvPr/>
        </p:nvSpPr>
        <p:spPr>
          <a:xfrm>
            <a:off x="-25400" y="5562600"/>
            <a:ext cx="3505200" cy="461665"/>
          </a:xfrm>
          <a:prstGeom prst="rect">
            <a:avLst/>
          </a:prstGeom>
          <a:noFill/>
        </p:spPr>
        <p:txBody>
          <a:bodyPr wrap="square" rtlCol="0">
            <a:spAutoFit/>
          </a:bodyPr>
          <a:lstStyle/>
          <a:p>
            <a:r>
              <a:rPr lang="en-US" sz="2400" b="1" dirty="0" smtClean="0">
                <a:solidFill>
                  <a:srgbClr val="FF0000"/>
                </a:solidFill>
                <a:latin typeface="Optima"/>
                <a:cs typeface="Optima"/>
              </a:rPr>
              <a:t>INSTRUCTION</a:t>
            </a:r>
            <a:endParaRPr lang="en-US" sz="2400" b="1" dirty="0">
              <a:solidFill>
                <a:srgbClr val="FF0000"/>
              </a:solidFill>
              <a:latin typeface="Optima"/>
              <a:cs typeface="Optima"/>
            </a:endParaRPr>
          </a:p>
        </p:txBody>
      </p:sp>
      <p:sp>
        <p:nvSpPr>
          <p:cNvPr id="6" name="TextBox 5"/>
          <p:cNvSpPr txBox="1"/>
          <p:nvPr/>
        </p:nvSpPr>
        <p:spPr>
          <a:xfrm>
            <a:off x="0" y="4343400"/>
            <a:ext cx="3505200" cy="461665"/>
          </a:xfrm>
          <a:prstGeom prst="rect">
            <a:avLst/>
          </a:prstGeom>
          <a:noFill/>
        </p:spPr>
        <p:txBody>
          <a:bodyPr wrap="square" rtlCol="0">
            <a:spAutoFit/>
          </a:bodyPr>
          <a:lstStyle/>
          <a:p>
            <a:r>
              <a:rPr lang="en-US" sz="2400" b="1" dirty="0" smtClean="0">
                <a:solidFill>
                  <a:srgbClr val="FF0000"/>
                </a:solidFill>
                <a:latin typeface="Optima"/>
                <a:cs typeface="Optima"/>
              </a:rPr>
              <a:t>CURRICULUM</a:t>
            </a:r>
            <a:endParaRPr lang="en-US" sz="2400" b="1" dirty="0">
              <a:solidFill>
                <a:srgbClr val="FF0000"/>
              </a:solidFill>
              <a:latin typeface="Optima"/>
              <a:cs typeface="Optima"/>
            </a:endParaRPr>
          </a:p>
        </p:txBody>
      </p:sp>
      <p:sp>
        <p:nvSpPr>
          <p:cNvPr id="7" name="TextBox 6"/>
          <p:cNvSpPr txBox="1"/>
          <p:nvPr/>
        </p:nvSpPr>
        <p:spPr>
          <a:xfrm>
            <a:off x="0" y="3048000"/>
            <a:ext cx="3505200" cy="461665"/>
          </a:xfrm>
          <a:prstGeom prst="rect">
            <a:avLst/>
          </a:prstGeom>
          <a:noFill/>
        </p:spPr>
        <p:txBody>
          <a:bodyPr wrap="square" rtlCol="0">
            <a:spAutoFit/>
          </a:bodyPr>
          <a:lstStyle/>
          <a:p>
            <a:r>
              <a:rPr lang="en-US" sz="2400" b="1" dirty="0" smtClean="0">
                <a:solidFill>
                  <a:srgbClr val="FF0000"/>
                </a:solidFill>
                <a:latin typeface="Optima"/>
                <a:cs typeface="Optima"/>
              </a:rPr>
              <a:t>ENVIRONMENT</a:t>
            </a:r>
            <a:endParaRPr lang="en-US" sz="2400" b="1" dirty="0">
              <a:solidFill>
                <a:srgbClr val="FF0000"/>
              </a:solidFill>
              <a:latin typeface="Optima"/>
              <a:cs typeface="Optima"/>
            </a:endParaRPr>
          </a:p>
        </p:txBody>
      </p:sp>
      <p:cxnSp>
        <p:nvCxnSpPr>
          <p:cNvPr id="4" name="Straight Arrow Connector 3"/>
          <p:cNvCxnSpPr/>
          <p:nvPr/>
        </p:nvCxnSpPr>
        <p:spPr>
          <a:xfrm>
            <a:off x="2286000" y="2514600"/>
            <a:ext cx="457200" cy="0"/>
          </a:xfrm>
          <a:prstGeom prst="straightConnector1">
            <a:avLst/>
          </a:prstGeom>
          <a:ln w="38100" cmpd="sng">
            <a:solidFill>
              <a:srgbClr val="FF3333"/>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2286000" y="5791200"/>
            <a:ext cx="457200" cy="0"/>
          </a:xfrm>
          <a:prstGeom prst="straightConnector1">
            <a:avLst/>
          </a:prstGeom>
          <a:ln w="38100" cmpd="sng">
            <a:solidFill>
              <a:srgbClr val="FF3333"/>
            </a:solidFill>
            <a:tailEnd type="arrow"/>
          </a:ln>
        </p:spPr>
        <p:style>
          <a:lnRef idx="2">
            <a:schemeClr val="accent1"/>
          </a:lnRef>
          <a:fillRef idx="0">
            <a:schemeClr val="accent1"/>
          </a:fillRef>
          <a:effectRef idx="1">
            <a:schemeClr val="accent1"/>
          </a:effectRef>
          <a:fontRef idx="minor">
            <a:schemeClr val="tx1"/>
          </a:fontRef>
        </p:style>
      </p:cxnSp>
      <p:sp>
        <p:nvSpPr>
          <p:cNvPr id="8" name="Left Brace 7"/>
          <p:cNvSpPr/>
          <p:nvPr/>
        </p:nvSpPr>
        <p:spPr>
          <a:xfrm>
            <a:off x="2362200" y="2895600"/>
            <a:ext cx="381000" cy="762000"/>
          </a:xfrm>
          <a:prstGeom prst="leftBrace">
            <a:avLst/>
          </a:prstGeom>
          <a:ln w="38100" cmpd="sng">
            <a:solidFill>
              <a:srgbClr val="FF3333"/>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Left Brace 11"/>
          <p:cNvSpPr/>
          <p:nvPr/>
        </p:nvSpPr>
        <p:spPr>
          <a:xfrm>
            <a:off x="2209800" y="3886200"/>
            <a:ext cx="533400" cy="1295400"/>
          </a:xfrm>
          <a:prstGeom prst="leftBrace">
            <a:avLst/>
          </a:prstGeom>
          <a:ln w="38100" cmpd="sng">
            <a:solidFill>
              <a:srgbClr val="FF3333"/>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405700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0-#ppt_w/2"/>
                                          </p:val>
                                        </p:tav>
                                        <p:tav tm="100000">
                                          <p:val>
                                            <p:strVal val="#ppt_x"/>
                                          </p:val>
                                        </p:tav>
                                      </p:tavLst>
                                    </p:anim>
                                    <p:anim calcmode="lin" valueType="num">
                                      <p:cBhvr additive="base">
                                        <p:cTn id="36" dur="500" fill="hold"/>
                                        <p:tgtEl>
                                          <p:spTgt spid="7"/>
                                        </p:tgtEl>
                                        <p:attrNameLst>
                                          <p:attrName>ppt_y</p:attrName>
                                        </p:attrNameLst>
                                      </p:cBhvr>
                                      <p:tavLst>
                                        <p:tav tm="0">
                                          <p:val>
                                            <p:strVal val="#ppt_y"/>
                                          </p:val>
                                        </p:tav>
                                        <p:tav tm="100000">
                                          <p:val>
                                            <p:strVal val="#ppt_y"/>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animBg="1"/>
      <p:bldP spid="1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4800" dirty="0" smtClean="0">
                <a:latin typeface="Optima"/>
                <a:cs typeface="Optima"/>
              </a:rPr>
              <a:t>A change of intervention </a:t>
            </a:r>
            <a:r>
              <a:rPr lang="en-US" sz="4800" dirty="0" smtClean="0">
                <a:solidFill>
                  <a:srgbClr val="FF0000"/>
                </a:solidFill>
                <a:latin typeface="Optima"/>
                <a:cs typeface="Optima"/>
              </a:rPr>
              <a:t>does not necessarily </a:t>
            </a:r>
            <a:r>
              <a:rPr lang="en-US" sz="4800" dirty="0" smtClean="0">
                <a:latin typeface="Optima"/>
                <a:cs typeface="Optima"/>
              </a:rPr>
              <a:t>mean a change of intervention curriculum.</a:t>
            </a:r>
          </a:p>
          <a:p>
            <a:pPr marL="0" indent="0" algn="ctr">
              <a:buNone/>
            </a:pPr>
            <a:r>
              <a:rPr lang="en-US" sz="4800" dirty="0" smtClean="0">
                <a:latin typeface="Optima"/>
                <a:cs typeface="Optima"/>
              </a:rPr>
              <a:t>It means a change in </a:t>
            </a:r>
            <a:r>
              <a:rPr lang="en-US" sz="4800" dirty="0" smtClean="0">
                <a:solidFill>
                  <a:srgbClr val="FF0000"/>
                </a:solidFill>
                <a:latin typeface="Optima"/>
                <a:cs typeface="Optima"/>
              </a:rPr>
              <a:t>intensity </a:t>
            </a:r>
            <a:r>
              <a:rPr lang="en-US" sz="4800" dirty="0" smtClean="0">
                <a:latin typeface="Optima"/>
                <a:cs typeface="Optima"/>
              </a:rPr>
              <a:t>matched to need</a:t>
            </a:r>
            <a:r>
              <a:rPr lang="en-US" sz="4800" dirty="0" smtClean="0"/>
              <a:t>.</a:t>
            </a:r>
            <a:endParaRPr lang="en-US" sz="4800" dirty="0"/>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462320623"/>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 Shot 2014-09-25 at 2.18.17 PM.png"/>
          <p:cNvPicPr>
            <a:picLocks noChangeAspect="1"/>
          </p:cNvPicPr>
          <p:nvPr/>
        </p:nvPicPr>
        <p:blipFill rotWithShape="1">
          <a:blip r:embed="rId2">
            <a:extLst>
              <a:ext uri="{28A0092B-C50C-407E-A947-70E740481C1C}">
                <a14:useLocalDpi xmlns:a14="http://schemas.microsoft.com/office/drawing/2010/main" val="0"/>
              </a:ext>
            </a:extLst>
          </a:blip>
          <a:srcRect r="65640" b="38803"/>
          <a:stretch/>
        </p:blipFill>
        <p:spPr>
          <a:xfrm>
            <a:off x="3505200" y="3410499"/>
            <a:ext cx="5465751" cy="3411101"/>
          </a:xfrm>
          <a:prstGeom prst="rect">
            <a:avLst/>
          </a:prstGeom>
          <a:ln>
            <a:solidFill>
              <a:srgbClr val="000000"/>
            </a:solidFill>
          </a:ln>
        </p:spPr>
      </p:pic>
      <p:sp>
        <p:nvSpPr>
          <p:cNvPr id="2" name="Title 1"/>
          <p:cNvSpPr>
            <a:spLocks noGrp="1"/>
          </p:cNvSpPr>
          <p:nvPr>
            <p:ph type="title" idx="4294967295"/>
          </p:nvPr>
        </p:nvSpPr>
        <p:spPr>
          <a:xfrm>
            <a:off x="5715000" y="12700"/>
            <a:ext cx="3429000" cy="3340100"/>
          </a:xfrm>
        </p:spPr>
        <p:txBody>
          <a:bodyPr>
            <a:noAutofit/>
          </a:bodyPr>
          <a:lstStyle/>
          <a:p>
            <a:r>
              <a:rPr lang="en-US" sz="4400" dirty="0" smtClean="0"/>
              <a:t>Match the </a:t>
            </a:r>
            <a:r>
              <a:rPr lang="en-US" sz="4400" i="1" dirty="0" smtClean="0">
                <a:solidFill>
                  <a:srgbClr val="FF0000"/>
                </a:solidFill>
              </a:rPr>
              <a:t>intensity</a:t>
            </a:r>
            <a:r>
              <a:rPr lang="en-US" sz="4400" dirty="0" smtClean="0">
                <a:solidFill>
                  <a:srgbClr val="FF0000"/>
                </a:solidFill>
              </a:rPr>
              <a:t> </a:t>
            </a:r>
            <a:r>
              <a:rPr lang="en-US" sz="4400" dirty="0" smtClean="0"/>
              <a:t>of the change to the </a:t>
            </a:r>
            <a:r>
              <a:rPr lang="en-US" sz="4400" i="1" dirty="0" smtClean="0">
                <a:solidFill>
                  <a:srgbClr val="FF0000"/>
                </a:solidFill>
              </a:rPr>
              <a:t>intensity</a:t>
            </a:r>
            <a:r>
              <a:rPr lang="en-US" sz="4400" dirty="0" smtClean="0">
                <a:solidFill>
                  <a:srgbClr val="FF0000"/>
                </a:solidFill>
              </a:rPr>
              <a:t> </a:t>
            </a:r>
            <a:r>
              <a:rPr lang="en-US" sz="4400" dirty="0" smtClean="0"/>
              <a:t>of the need</a:t>
            </a:r>
            <a:endParaRPr lang="en-US" sz="4400" dirty="0"/>
          </a:p>
        </p:txBody>
      </p:sp>
      <p:pic>
        <p:nvPicPr>
          <p:cNvPr id="5" name="Picture 4" descr="23 No Progress.png"/>
          <p:cNvPicPr>
            <a:picLocks noChangeAspect="1"/>
          </p:cNvPicPr>
          <p:nvPr/>
        </p:nvPicPr>
        <p:blipFill rotWithShape="1">
          <a:blip r:embed="rId3">
            <a:extLst>
              <a:ext uri="{28A0092B-C50C-407E-A947-70E740481C1C}">
                <a14:useLocalDpi xmlns:a14="http://schemas.microsoft.com/office/drawing/2010/main" val="0"/>
              </a:ext>
            </a:extLst>
          </a:blip>
          <a:srcRect r="65906" b="38561"/>
          <a:stretch/>
        </p:blipFill>
        <p:spPr>
          <a:xfrm>
            <a:off x="152400" y="152400"/>
            <a:ext cx="5608164" cy="3581399"/>
          </a:xfrm>
          <a:prstGeom prst="rect">
            <a:avLst/>
          </a:prstGeom>
          <a:ln>
            <a:solidFill>
              <a:schemeClr val="tx1"/>
            </a:solidFill>
          </a:ln>
        </p:spPr>
      </p:pic>
      <p:cxnSp>
        <p:nvCxnSpPr>
          <p:cNvPr id="9" name="Straight Connector 8"/>
          <p:cNvCxnSpPr/>
          <p:nvPr/>
        </p:nvCxnSpPr>
        <p:spPr>
          <a:xfrm flipV="1">
            <a:off x="2590800" y="2590800"/>
            <a:ext cx="3200400" cy="26829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5791200" y="5898380"/>
            <a:ext cx="3048000" cy="28931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133600" y="2209800"/>
            <a:ext cx="685800" cy="523220"/>
          </a:xfrm>
          <a:prstGeom prst="rect">
            <a:avLst/>
          </a:prstGeom>
          <a:noFill/>
        </p:spPr>
        <p:txBody>
          <a:bodyPr wrap="square" rtlCol="0">
            <a:spAutoFit/>
          </a:bodyPr>
          <a:lstStyle/>
          <a:p>
            <a:r>
              <a:rPr lang="en-US" sz="2800" b="1" dirty="0" smtClean="0">
                <a:latin typeface="Optima"/>
                <a:cs typeface="Optima"/>
              </a:rPr>
              <a:t>29</a:t>
            </a:r>
            <a:endParaRPr lang="en-US" b="1" dirty="0">
              <a:latin typeface="Optima"/>
              <a:cs typeface="Optima"/>
            </a:endParaRPr>
          </a:p>
        </p:txBody>
      </p:sp>
      <p:sp>
        <p:nvSpPr>
          <p:cNvPr id="19" name="TextBox 18"/>
          <p:cNvSpPr txBox="1"/>
          <p:nvPr/>
        </p:nvSpPr>
        <p:spPr>
          <a:xfrm>
            <a:off x="5105400" y="2971800"/>
            <a:ext cx="685800" cy="523220"/>
          </a:xfrm>
          <a:prstGeom prst="rect">
            <a:avLst/>
          </a:prstGeom>
          <a:noFill/>
        </p:spPr>
        <p:txBody>
          <a:bodyPr wrap="square" rtlCol="0">
            <a:spAutoFit/>
          </a:bodyPr>
          <a:lstStyle/>
          <a:p>
            <a:r>
              <a:rPr lang="en-US" sz="2800" b="1" dirty="0" smtClean="0">
                <a:latin typeface="Optima"/>
                <a:cs typeface="Optima"/>
              </a:rPr>
              <a:t>24</a:t>
            </a:r>
            <a:endParaRPr lang="en-US" b="1" dirty="0">
              <a:latin typeface="Optima"/>
              <a:cs typeface="Optima"/>
            </a:endParaRPr>
          </a:p>
        </p:txBody>
      </p:sp>
      <p:sp>
        <p:nvSpPr>
          <p:cNvPr id="20" name="TextBox 19"/>
          <p:cNvSpPr txBox="1"/>
          <p:nvPr/>
        </p:nvSpPr>
        <p:spPr>
          <a:xfrm>
            <a:off x="5410200" y="5486400"/>
            <a:ext cx="685800" cy="523220"/>
          </a:xfrm>
          <a:prstGeom prst="rect">
            <a:avLst/>
          </a:prstGeom>
          <a:noFill/>
        </p:spPr>
        <p:txBody>
          <a:bodyPr wrap="square" rtlCol="0">
            <a:spAutoFit/>
          </a:bodyPr>
          <a:lstStyle/>
          <a:p>
            <a:r>
              <a:rPr lang="en-US" sz="2800" b="1" dirty="0" smtClean="0">
                <a:latin typeface="Optima"/>
                <a:cs typeface="Optima"/>
              </a:rPr>
              <a:t>17</a:t>
            </a:r>
            <a:endParaRPr lang="en-US" b="1" dirty="0">
              <a:latin typeface="Optima"/>
              <a:cs typeface="Optima"/>
            </a:endParaRPr>
          </a:p>
        </p:txBody>
      </p:sp>
      <p:sp>
        <p:nvSpPr>
          <p:cNvPr id="21" name="TextBox 20"/>
          <p:cNvSpPr txBox="1"/>
          <p:nvPr/>
        </p:nvSpPr>
        <p:spPr>
          <a:xfrm>
            <a:off x="8429966" y="5105400"/>
            <a:ext cx="685800" cy="523220"/>
          </a:xfrm>
          <a:prstGeom prst="rect">
            <a:avLst/>
          </a:prstGeom>
          <a:noFill/>
        </p:spPr>
        <p:txBody>
          <a:bodyPr wrap="square" rtlCol="0">
            <a:spAutoFit/>
          </a:bodyPr>
          <a:lstStyle/>
          <a:p>
            <a:pPr algn="r"/>
            <a:r>
              <a:rPr lang="en-US" sz="2800" b="1" dirty="0" smtClean="0">
                <a:latin typeface="Optima"/>
                <a:cs typeface="Optima"/>
              </a:rPr>
              <a:t>31</a:t>
            </a:r>
            <a:endParaRPr lang="en-US" b="1" dirty="0">
              <a:latin typeface="Optima"/>
              <a:cs typeface="Optima"/>
            </a:endParaRPr>
          </a:p>
        </p:txBody>
      </p:sp>
      <p:cxnSp>
        <p:nvCxnSpPr>
          <p:cNvPr id="4" name="Straight Connector 3"/>
          <p:cNvCxnSpPr/>
          <p:nvPr/>
        </p:nvCxnSpPr>
        <p:spPr>
          <a:xfrm>
            <a:off x="2590800" y="2895600"/>
            <a:ext cx="3200400" cy="76200"/>
          </a:xfrm>
          <a:prstGeom prst="line">
            <a:avLst/>
          </a:prstGeom>
          <a:ln w="50800" cmpd="sng">
            <a:solidFill>
              <a:srgbClr val="3399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5791200" y="5994912"/>
            <a:ext cx="3352800" cy="228600"/>
          </a:xfrm>
          <a:prstGeom prst="line">
            <a:avLst/>
          </a:prstGeom>
          <a:ln w="50800" cmpd="sng">
            <a:solidFill>
              <a:srgbClr val="339900"/>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39655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fontScale="92500" lnSpcReduction="10000"/>
          </a:bodyPr>
          <a:lstStyle/>
          <a:p>
            <a:pPr marL="0" indent="0">
              <a:buNone/>
            </a:pPr>
            <a:r>
              <a:rPr lang="en-US" dirty="0" smtClean="0"/>
              <a:t>If you have placed a student in a research-based intervention that is </a:t>
            </a:r>
            <a:r>
              <a:rPr lang="en-US" b="1" i="1" u="sng" dirty="0" smtClean="0">
                <a:solidFill>
                  <a:srgbClr val="008000"/>
                </a:solidFill>
              </a:rPr>
              <a:t>appropriately matched</a:t>
            </a:r>
            <a:r>
              <a:rPr lang="en-US" b="1" i="1" dirty="0" smtClean="0">
                <a:solidFill>
                  <a:srgbClr val="008000"/>
                </a:solidFill>
              </a:rPr>
              <a:t> </a:t>
            </a:r>
            <a:r>
              <a:rPr lang="en-US" dirty="0" smtClean="0"/>
              <a:t>to their instructional need, delivered with fidelity</a:t>
            </a:r>
          </a:p>
          <a:p>
            <a:pPr marL="0" indent="0" algn="ctr">
              <a:buNone/>
            </a:pPr>
            <a:r>
              <a:rPr lang="en-US" dirty="0" smtClean="0"/>
              <a:t>AND</a:t>
            </a:r>
          </a:p>
          <a:p>
            <a:pPr marL="0" indent="0">
              <a:buNone/>
            </a:pPr>
            <a:r>
              <a:rPr lang="en-US" dirty="0" smtClean="0"/>
              <a:t>They are not making adequate progress…</a:t>
            </a:r>
          </a:p>
          <a:p>
            <a:pPr marL="0" indent="0" algn="ctr">
              <a:buNone/>
            </a:pPr>
            <a:endParaRPr lang="en-US" dirty="0"/>
          </a:p>
          <a:p>
            <a:pPr marL="0" indent="0">
              <a:buNone/>
            </a:pPr>
            <a:r>
              <a:rPr lang="en-US" dirty="0" smtClean="0"/>
              <a:t>…, </a:t>
            </a:r>
            <a:r>
              <a:rPr lang="en-US" dirty="0" smtClean="0">
                <a:solidFill>
                  <a:srgbClr val="FF0000"/>
                </a:solidFill>
              </a:rPr>
              <a:t>then changing to a different intervention curriculum has a very low likelihood of increasing student success.</a:t>
            </a:r>
            <a:endParaRPr lang="en-US" dirty="0">
              <a:solidFill>
                <a:srgbClr val="FF0000"/>
              </a:solidFill>
            </a:endParaRPr>
          </a:p>
        </p:txBody>
      </p:sp>
      <p:sp>
        <p:nvSpPr>
          <p:cNvPr id="4" name="Title 3"/>
          <p:cNvSpPr>
            <a:spLocks noGrp="1"/>
          </p:cNvSpPr>
          <p:nvPr>
            <p:ph type="title"/>
          </p:nvPr>
        </p:nvSpPr>
        <p:spPr/>
        <p:txBody>
          <a:bodyPr/>
          <a:lstStyle/>
          <a:p>
            <a:r>
              <a:rPr lang="en-US" dirty="0" smtClean="0"/>
              <a:t>Changing the curriculum</a:t>
            </a:r>
            <a:endParaRPr lang="en-US" dirty="0"/>
          </a:p>
        </p:txBody>
      </p:sp>
    </p:spTree>
    <p:extLst>
      <p:ext uri="{BB962C8B-B14F-4D97-AF65-F5344CB8AC3E}">
        <p14:creationId xmlns:p14="http://schemas.microsoft.com/office/powerpoint/2010/main" val="37537223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50800"/>
            <a:ext cx="9144000" cy="482600"/>
          </a:xfrm>
        </p:spPr>
        <p:txBody>
          <a:bodyPr>
            <a:normAutofit fontScale="90000"/>
          </a:bodyPr>
          <a:lstStyle/>
          <a:p>
            <a:r>
              <a:rPr lang="en-US" dirty="0" smtClean="0"/>
              <a:t>Group Intervention </a:t>
            </a:r>
            <a:r>
              <a:rPr lang="en-US" i="1" u="sng" dirty="0" smtClean="0"/>
              <a:t>Review</a:t>
            </a:r>
            <a:r>
              <a:rPr lang="en-US" dirty="0" smtClean="0"/>
              <a:t> process</a:t>
            </a:r>
            <a:endParaRPr lang="en-US" dirty="0"/>
          </a:p>
        </p:txBody>
      </p:sp>
      <p:sp>
        <p:nvSpPr>
          <p:cNvPr id="7" name="TextBox 6"/>
          <p:cNvSpPr txBox="1"/>
          <p:nvPr/>
        </p:nvSpPr>
        <p:spPr>
          <a:xfrm>
            <a:off x="0" y="914400"/>
            <a:ext cx="4267200" cy="830997"/>
          </a:xfrm>
          <a:prstGeom prst="rect">
            <a:avLst/>
          </a:prstGeom>
          <a:noFill/>
        </p:spPr>
        <p:txBody>
          <a:bodyPr wrap="square" rtlCol="0">
            <a:spAutoFit/>
          </a:bodyPr>
          <a:lstStyle/>
          <a:p>
            <a:r>
              <a:rPr lang="en-US" sz="2400" b="1" dirty="0" smtClean="0">
                <a:latin typeface="Optima"/>
                <a:cs typeface="Optima"/>
              </a:rPr>
              <a:t>1. Problem Identification</a:t>
            </a:r>
          </a:p>
          <a:p>
            <a:r>
              <a:rPr lang="en-US" sz="2400" i="1" dirty="0" smtClean="0">
                <a:latin typeface="Optima"/>
                <a:cs typeface="Optima"/>
              </a:rPr>
              <a:t>What’s the problem</a:t>
            </a:r>
          </a:p>
        </p:txBody>
      </p:sp>
      <p:sp>
        <p:nvSpPr>
          <p:cNvPr id="9" name="Rounded Rectangle 8"/>
          <p:cNvSpPr/>
          <p:nvPr/>
        </p:nvSpPr>
        <p:spPr>
          <a:xfrm>
            <a:off x="3962400" y="710688"/>
            <a:ext cx="5029200" cy="1066800"/>
          </a:xfrm>
          <a:prstGeom prst="roundRect">
            <a:avLst/>
          </a:prstGeom>
          <a:solidFill>
            <a:srgbClr val="C0504D"/>
          </a:solidFill>
          <a:ln w="57150" cmpd="sng">
            <a:solidFill>
              <a:srgbClr val="404040"/>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smtClean="0">
                <a:solidFill>
                  <a:schemeClr val="tx1"/>
                </a:solidFill>
                <a:latin typeface="Optima"/>
                <a:cs typeface="Optima"/>
              </a:rPr>
              <a:t>Use Decision Rules</a:t>
            </a:r>
          </a:p>
          <a:p>
            <a:pPr algn="ctr"/>
            <a:r>
              <a:rPr lang="en-US" sz="2400" b="1" dirty="0" smtClean="0">
                <a:solidFill>
                  <a:schemeClr val="tx1"/>
                </a:solidFill>
                <a:latin typeface="Optima"/>
                <a:cs typeface="Optima"/>
              </a:rPr>
              <a:t>Group</a:t>
            </a:r>
            <a:r>
              <a:rPr lang="en-US" sz="2400" dirty="0" smtClean="0">
                <a:solidFill>
                  <a:schemeClr val="tx1"/>
                </a:solidFill>
                <a:latin typeface="Optima"/>
                <a:cs typeface="Optima"/>
              </a:rPr>
              <a:t> or </a:t>
            </a:r>
            <a:r>
              <a:rPr lang="en-US" sz="2400" b="1" dirty="0">
                <a:solidFill>
                  <a:schemeClr val="tx1"/>
                </a:solidFill>
                <a:latin typeface="Optima"/>
                <a:cs typeface="Optima"/>
              </a:rPr>
              <a:t>I</a:t>
            </a:r>
            <a:r>
              <a:rPr lang="en-US" sz="2400" b="1" dirty="0" smtClean="0">
                <a:solidFill>
                  <a:schemeClr val="tx1"/>
                </a:solidFill>
                <a:latin typeface="Optima"/>
                <a:cs typeface="Optima"/>
              </a:rPr>
              <a:t>ndividual</a:t>
            </a:r>
            <a:r>
              <a:rPr lang="en-US" sz="2400" dirty="0" smtClean="0">
                <a:solidFill>
                  <a:schemeClr val="tx1"/>
                </a:solidFill>
                <a:latin typeface="Optima"/>
                <a:cs typeface="Optima"/>
              </a:rPr>
              <a:t> problem?</a:t>
            </a:r>
          </a:p>
        </p:txBody>
      </p:sp>
      <p:sp>
        <p:nvSpPr>
          <p:cNvPr id="16" name="Down Arrow 15"/>
          <p:cNvSpPr/>
          <p:nvPr/>
        </p:nvSpPr>
        <p:spPr>
          <a:xfrm>
            <a:off x="4876800" y="2209800"/>
            <a:ext cx="381000" cy="457200"/>
          </a:xfrm>
          <a:prstGeom prst="downArrow">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4495800" y="1828800"/>
            <a:ext cx="1143000" cy="400110"/>
          </a:xfrm>
          <a:prstGeom prst="rect">
            <a:avLst/>
          </a:prstGeom>
          <a:noFill/>
        </p:spPr>
        <p:txBody>
          <a:bodyPr wrap="square" rtlCol="0">
            <a:spAutoFit/>
          </a:bodyPr>
          <a:lstStyle/>
          <a:p>
            <a:r>
              <a:rPr lang="en-US" sz="2000" b="1" dirty="0" smtClean="0">
                <a:latin typeface="Optima"/>
                <a:cs typeface="Optima"/>
              </a:rPr>
              <a:t>GROUP</a:t>
            </a:r>
            <a:endParaRPr lang="en-US" sz="1600" b="1" dirty="0">
              <a:latin typeface="Optima"/>
              <a:cs typeface="Optima"/>
            </a:endParaRPr>
          </a:p>
        </p:txBody>
      </p:sp>
      <p:sp>
        <p:nvSpPr>
          <p:cNvPr id="23" name="TextBox 22"/>
          <p:cNvSpPr txBox="1"/>
          <p:nvPr/>
        </p:nvSpPr>
        <p:spPr>
          <a:xfrm>
            <a:off x="6781800" y="1828800"/>
            <a:ext cx="1828800" cy="400110"/>
          </a:xfrm>
          <a:prstGeom prst="rect">
            <a:avLst/>
          </a:prstGeom>
          <a:noFill/>
        </p:spPr>
        <p:txBody>
          <a:bodyPr wrap="square" rtlCol="0">
            <a:spAutoFit/>
          </a:bodyPr>
          <a:lstStyle/>
          <a:p>
            <a:r>
              <a:rPr lang="en-US" sz="2000" b="1" dirty="0" smtClean="0">
                <a:latin typeface="Optima"/>
                <a:cs typeface="Optima"/>
              </a:rPr>
              <a:t>INDIVIDUAL</a:t>
            </a:r>
            <a:endParaRPr lang="en-US" sz="2000" b="1" dirty="0">
              <a:latin typeface="Optima"/>
              <a:cs typeface="Optima"/>
            </a:endParaRPr>
          </a:p>
        </p:txBody>
      </p:sp>
      <p:sp>
        <p:nvSpPr>
          <p:cNvPr id="24" name="TextBox 23"/>
          <p:cNvSpPr txBox="1"/>
          <p:nvPr/>
        </p:nvSpPr>
        <p:spPr>
          <a:xfrm>
            <a:off x="0" y="2286000"/>
            <a:ext cx="4032668" cy="1200328"/>
          </a:xfrm>
          <a:prstGeom prst="rect">
            <a:avLst/>
          </a:prstGeom>
          <a:noFill/>
        </p:spPr>
        <p:txBody>
          <a:bodyPr wrap="square" rtlCol="0">
            <a:spAutoFit/>
          </a:bodyPr>
          <a:lstStyle/>
          <a:p>
            <a:r>
              <a:rPr lang="en-US" sz="2400" b="1" dirty="0" smtClean="0">
                <a:latin typeface="Optima"/>
                <a:cs typeface="Optima"/>
              </a:rPr>
              <a:t>2. Problem Analysis</a:t>
            </a:r>
          </a:p>
          <a:p>
            <a:r>
              <a:rPr lang="en-US" sz="2400" i="1" dirty="0" smtClean="0">
                <a:latin typeface="Optima"/>
                <a:cs typeface="Optima"/>
              </a:rPr>
              <a:t>Why is the problem occurring?</a:t>
            </a:r>
          </a:p>
        </p:txBody>
      </p:sp>
      <p:sp>
        <p:nvSpPr>
          <p:cNvPr id="25" name="TextBox 24"/>
          <p:cNvSpPr txBox="1"/>
          <p:nvPr/>
        </p:nvSpPr>
        <p:spPr>
          <a:xfrm>
            <a:off x="0" y="3962400"/>
            <a:ext cx="3505200" cy="1200328"/>
          </a:xfrm>
          <a:prstGeom prst="rect">
            <a:avLst/>
          </a:prstGeom>
          <a:noFill/>
        </p:spPr>
        <p:txBody>
          <a:bodyPr wrap="square" rtlCol="0">
            <a:spAutoFit/>
          </a:bodyPr>
          <a:lstStyle/>
          <a:p>
            <a:r>
              <a:rPr lang="en-US" sz="2400" b="1" dirty="0" smtClean="0">
                <a:latin typeface="Optima"/>
                <a:cs typeface="Optima"/>
              </a:rPr>
              <a:t>3. Plan Development</a:t>
            </a:r>
          </a:p>
          <a:p>
            <a:r>
              <a:rPr lang="en-US" sz="2400" i="1" dirty="0" smtClean="0">
                <a:latin typeface="Optima"/>
                <a:cs typeface="Optima"/>
              </a:rPr>
              <a:t>What are we going to do about the problem?</a:t>
            </a:r>
          </a:p>
        </p:txBody>
      </p:sp>
      <p:sp>
        <p:nvSpPr>
          <p:cNvPr id="26" name="TextBox 25"/>
          <p:cNvSpPr txBox="1"/>
          <p:nvPr/>
        </p:nvSpPr>
        <p:spPr>
          <a:xfrm>
            <a:off x="0" y="5486400"/>
            <a:ext cx="4038600" cy="1200328"/>
          </a:xfrm>
          <a:prstGeom prst="rect">
            <a:avLst/>
          </a:prstGeom>
          <a:noFill/>
        </p:spPr>
        <p:txBody>
          <a:bodyPr wrap="square" rtlCol="0">
            <a:spAutoFit/>
          </a:bodyPr>
          <a:lstStyle/>
          <a:p>
            <a:r>
              <a:rPr lang="en-US" sz="2400" b="1" dirty="0" smtClean="0">
                <a:latin typeface="Optima"/>
                <a:cs typeface="Optima"/>
              </a:rPr>
              <a:t>4. Plan Implementation &amp; Evaluation</a:t>
            </a:r>
          </a:p>
          <a:p>
            <a:r>
              <a:rPr lang="en-US" sz="2400" i="1" dirty="0" smtClean="0">
                <a:latin typeface="Optima"/>
                <a:cs typeface="Optima"/>
              </a:rPr>
              <a:t>How it it working?</a:t>
            </a:r>
            <a:endParaRPr lang="en-US" sz="2400" i="1" dirty="0">
              <a:latin typeface="Optima"/>
              <a:cs typeface="Optima"/>
            </a:endParaRPr>
          </a:p>
        </p:txBody>
      </p:sp>
      <p:sp>
        <p:nvSpPr>
          <p:cNvPr id="27" name="Down Arrow 26"/>
          <p:cNvSpPr/>
          <p:nvPr/>
        </p:nvSpPr>
        <p:spPr>
          <a:xfrm>
            <a:off x="7391400" y="2209800"/>
            <a:ext cx="381000" cy="457200"/>
          </a:xfrm>
          <a:prstGeom prst="downArrow">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3733800" y="2819400"/>
            <a:ext cx="2514600" cy="990600"/>
          </a:xfrm>
          <a:prstGeom prst="roundRect">
            <a:avLst/>
          </a:prstGeom>
          <a:solidFill>
            <a:srgbClr val="FFFF66"/>
          </a:solidFill>
          <a:ln w="57150" cmpd="sng">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smtClean="0">
                <a:solidFill>
                  <a:schemeClr val="tx1"/>
                </a:solidFill>
                <a:latin typeface="Optima"/>
                <a:cs typeface="Optima"/>
              </a:rPr>
              <a:t>Check </a:t>
            </a:r>
            <a:r>
              <a:rPr lang="en-US" sz="2000" b="1" dirty="0" smtClean="0">
                <a:solidFill>
                  <a:schemeClr val="tx1"/>
                </a:solidFill>
                <a:latin typeface="Optima"/>
                <a:cs typeface="Optima"/>
              </a:rPr>
              <a:t>ICEL </a:t>
            </a:r>
          </a:p>
          <a:p>
            <a:pPr algn="ctr"/>
            <a:r>
              <a:rPr lang="en-US" sz="2000" dirty="0" smtClean="0">
                <a:solidFill>
                  <a:schemeClr val="tx1"/>
                </a:solidFill>
                <a:latin typeface="Optima"/>
                <a:cs typeface="Optima"/>
              </a:rPr>
              <a:t>for </a:t>
            </a:r>
            <a:r>
              <a:rPr lang="en-US" sz="2000" b="1" i="1" dirty="0" smtClean="0">
                <a:solidFill>
                  <a:schemeClr val="tx1"/>
                </a:solidFill>
                <a:latin typeface="Optima"/>
                <a:cs typeface="Optima"/>
              </a:rPr>
              <a:t>GROUP</a:t>
            </a:r>
          </a:p>
          <a:p>
            <a:pPr algn="ctr"/>
            <a:r>
              <a:rPr lang="en-US" sz="2000" b="1" dirty="0" smtClean="0">
                <a:solidFill>
                  <a:srgbClr val="008000"/>
                </a:solidFill>
                <a:latin typeface="Optima"/>
                <a:cs typeface="Optima"/>
              </a:rPr>
              <a:t>Start with FIDELITY</a:t>
            </a:r>
          </a:p>
        </p:txBody>
      </p:sp>
      <p:sp>
        <p:nvSpPr>
          <p:cNvPr id="14" name="Rounded Rectangle 13"/>
          <p:cNvSpPr/>
          <p:nvPr/>
        </p:nvSpPr>
        <p:spPr>
          <a:xfrm>
            <a:off x="6553200" y="2819400"/>
            <a:ext cx="2362200" cy="990600"/>
          </a:xfrm>
          <a:prstGeom prst="roundRect">
            <a:avLst/>
          </a:prstGeom>
          <a:solidFill>
            <a:srgbClr val="8EB4E3"/>
          </a:solidFill>
          <a:ln w="57150" cmpd="sng">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smtClean="0">
                <a:solidFill>
                  <a:schemeClr val="tx1"/>
                </a:solidFill>
                <a:latin typeface="Optima"/>
                <a:cs typeface="Optima"/>
              </a:rPr>
              <a:t>Check </a:t>
            </a:r>
            <a:r>
              <a:rPr lang="en-US" sz="2000" b="1" dirty="0" smtClean="0">
                <a:solidFill>
                  <a:schemeClr val="tx1"/>
                </a:solidFill>
                <a:latin typeface="Optima"/>
                <a:cs typeface="Optima"/>
              </a:rPr>
              <a:t>ICEL </a:t>
            </a:r>
          </a:p>
          <a:p>
            <a:pPr algn="ctr"/>
            <a:r>
              <a:rPr lang="en-US" sz="2000" dirty="0" smtClean="0">
                <a:solidFill>
                  <a:schemeClr val="tx1"/>
                </a:solidFill>
                <a:latin typeface="Optima"/>
                <a:cs typeface="Optima"/>
              </a:rPr>
              <a:t>for </a:t>
            </a:r>
            <a:r>
              <a:rPr lang="en-US" sz="2000" b="1" i="1" dirty="0" smtClean="0">
                <a:solidFill>
                  <a:schemeClr val="tx1"/>
                </a:solidFill>
                <a:latin typeface="Optima"/>
                <a:cs typeface="Optima"/>
              </a:rPr>
              <a:t>INDIVIDUAL</a:t>
            </a:r>
          </a:p>
        </p:txBody>
      </p:sp>
      <p:sp>
        <p:nvSpPr>
          <p:cNvPr id="15" name="Down Arrow 14"/>
          <p:cNvSpPr/>
          <p:nvPr/>
        </p:nvSpPr>
        <p:spPr>
          <a:xfrm>
            <a:off x="4876800" y="3886200"/>
            <a:ext cx="381000" cy="457200"/>
          </a:xfrm>
          <a:prstGeom prst="downArrow">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Down Arrow 16"/>
          <p:cNvSpPr/>
          <p:nvPr/>
        </p:nvSpPr>
        <p:spPr>
          <a:xfrm>
            <a:off x="7391400" y="3886200"/>
            <a:ext cx="381000" cy="457200"/>
          </a:xfrm>
          <a:prstGeom prst="downArrow">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3810000" y="4419600"/>
            <a:ext cx="2514600" cy="990600"/>
          </a:xfrm>
          <a:prstGeom prst="roundRect">
            <a:avLst/>
          </a:prstGeom>
          <a:solidFill>
            <a:srgbClr val="FFFF00"/>
          </a:solidFill>
          <a:ln w="57150" cmpd="sng">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smtClean="0">
                <a:solidFill>
                  <a:schemeClr val="tx1"/>
                </a:solidFill>
                <a:latin typeface="Optima"/>
                <a:cs typeface="Optima"/>
              </a:rPr>
              <a:t>Make a change for the </a:t>
            </a:r>
            <a:r>
              <a:rPr lang="en-US" sz="2000" b="1" i="1" dirty="0" smtClean="0">
                <a:solidFill>
                  <a:schemeClr val="tx1"/>
                </a:solidFill>
                <a:latin typeface="Optima"/>
                <a:cs typeface="Optima"/>
              </a:rPr>
              <a:t>GROUP</a:t>
            </a:r>
            <a:endParaRPr lang="en-US" sz="2000" b="1" i="1" dirty="0" smtClean="0">
              <a:solidFill>
                <a:srgbClr val="008000"/>
              </a:solidFill>
              <a:latin typeface="Optima"/>
              <a:cs typeface="Optima"/>
            </a:endParaRPr>
          </a:p>
        </p:txBody>
      </p:sp>
      <p:sp>
        <p:nvSpPr>
          <p:cNvPr id="19" name="Rounded Rectangle 18"/>
          <p:cNvSpPr/>
          <p:nvPr/>
        </p:nvSpPr>
        <p:spPr>
          <a:xfrm>
            <a:off x="6477000" y="4419600"/>
            <a:ext cx="2514600" cy="990600"/>
          </a:xfrm>
          <a:prstGeom prst="roundRect">
            <a:avLst/>
          </a:prstGeom>
          <a:solidFill>
            <a:srgbClr val="8EB4E3"/>
          </a:solidFill>
          <a:ln w="57150" cmpd="sng">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smtClean="0">
                <a:solidFill>
                  <a:schemeClr val="tx1"/>
                </a:solidFill>
                <a:latin typeface="Optima"/>
                <a:cs typeface="Optima"/>
              </a:rPr>
              <a:t>Make a change for the </a:t>
            </a:r>
            <a:r>
              <a:rPr lang="en-US" sz="2000" b="1" i="1" dirty="0" smtClean="0">
                <a:solidFill>
                  <a:schemeClr val="tx1"/>
                </a:solidFill>
                <a:latin typeface="Optima"/>
                <a:cs typeface="Optima"/>
              </a:rPr>
              <a:t>INDIVIDUAL</a:t>
            </a:r>
            <a:endParaRPr lang="en-US" sz="2000" b="1" i="1" dirty="0" smtClean="0">
              <a:solidFill>
                <a:srgbClr val="008000"/>
              </a:solidFill>
              <a:latin typeface="Optima"/>
              <a:cs typeface="Optima"/>
            </a:endParaRPr>
          </a:p>
        </p:txBody>
      </p:sp>
      <p:sp>
        <p:nvSpPr>
          <p:cNvPr id="20" name="Down Arrow 19"/>
          <p:cNvSpPr/>
          <p:nvPr/>
        </p:nvSpPr>
        <p:spPr>
          <a:xfrm>
            <a:off x="4876800" y="5486400"/>
            <a:ext cx="381000" cy="457200"/>
          </a:xfrm>
          <a:prstGeom prst="downArrow">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Down Arrow 20"/>
          <p:cNvSpPr/>
          <p:nvPr/>
        </p:nvSpPr>
        <p:spPr>
          <a:xfrm>
            <a:off x="7391400" y="5486400"/>
            <a:ext cx="381000" cy="457200"/>
          </a:xfrm>
          <a:prstGeom prst="downArrow">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p:cNvSpPr/>
          <p:nvPr/>
        </p:nvSpPr>
        <p:spPr>
          <a:xfrm>
            <a:off x="3886200" y="6019800"/>
            <a:ext cx="5029200" cy="685800"/>
          </a:xfrm>
          <a:prstGeom prst="roundRect">
            <a:avLst/>
          </a:prstGeom>
          <a:solidFill>
            <a:srgbClr val="C0504D"/>
          </a:solidFill>
          <a:ln w="76200" cmpd="sng">
            <a:solidFill>
              <a:srgbClr val="FF3333"/>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smtClean="0">
                <a:solidFill>
                  <a:schemeClr val="tx1"/>
                </a:solidFill>
                <a:latin typeface="Optima"/>
                <a:cs typeface="Optima"/>
              </a:rPr>
              <a:t>Implement for 6-10 weeks</a:t>
            </a:r>
          </a:p>
        </p:txBody>
      </p:sp>
    </p:spTree>
    <p:extLst>
      <p:ext uri="{BB962C8B-B14F-4D97-AF65-F5344CB8AC3E}">
        <p14:creationId xmlns:p14="http://schemas.microsoft.com/office/powerpoint/2010/main" val="21638134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Stuck on Escalator copy.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3400" y="1371600"/>
            <a:ext cx="8077200" cy="4557713"/>
          </a:xfrm>
        </p:spPr>
      </p:pic>
      <p:sp>
        <p:nvSpPr>
          <p:cNvPr id="3" name="Title 2"/>
          <p:cNvSpPr>
            <a:spLocks noGrp="1"/>
          </p:cNvSpPr>
          <p:nvPr>
            <p:ph type="title"/>
          </p:nvPr>
        </p:nvSpPr>
        <p:spPr/>
        <p:txBody>
          <a:bodyPr/>
          <a:lstStyle/>
          <a:p>
            <a:r>
              <a:rPr lang="en-US" dirty="0" smtClean="0">
                <a:solidFill>
                  <a:schemeClr val="bg1"/>
                </a:solidFill>
              </a:rPr>
              <a:t>Do your teams problem admire?</a:t>
            </a:r>
            <a:endParaRPr lang="en-US" dirty="0">
              <a:solidFill>
                <a:schemeClr val="bg1"/>
              </a:solidFill>
            </a:endParaRPr>
          </a:p>
        </p:txBody>
      </p:sp>
    </p:spTree>
    <p:extLst>
      <p:ext uri="{BB962C8B-B14F-4D97-AF65-F5344CB8AC3E}">
        <p14:creationId xmlns:p14="http://schemas.microsoft.com/office/powerpoint/2010/main" val="38686684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Document Your Changes</a:t>
            </a:r>
            <a:endParaRPr lang="en-US" dirty="0"/>
          </a:p>
        </p:txBody>
      </p:sp>
      <p:pic>
        <p:nvPicPr>
          <p:cNvPr id="6" name="Picture 2"/>
          <p:cNvPicPr>
            <a:picLocks noGrp="1" noChangeAspect="1" noChangeArrowheads="1"/>
          </p:cNvPicPr>
          <p:nvPr>
            <p:ph idx="4294967295"/>
          </p:nvPr>
        </p:nvPicPr>
        <p:blipFill rotWithShape="1">
          <a:blip r:embed="rId2" cstate="print"/>
          <a:srcRect l="27022" t="15803" r="25039" b="6141"/>
          <a:stretch/>
        </p:blipFill>
        <p:spPr bwMode="auto">
          <a:xfrm>
            <a:off x="2057400" y="1295400"/>
            <a:ext cx="5029200" cy="53068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2514600" y="2895600"/>
            <a:ext cx="3962400" cy="2057400"/>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46865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rotWithShape="1">
          <a:blip r:embed="rId2" cstate="print"/>
          <a:srcRect t="4741" b="4741"/>
          <a:stretch/>
        </p:blipFill>
        <p:spPr bwMode="auto">
          <a:prstGeom prst="rect">
            <a:avLst/>
          </a:prstGeom>
          <a:noFill/>
          <a:ln w="28575" cmpd="sng">
            <a:solidFill>
              <a:schemeClr val="tx1"/>
            </a:solidFill>
            <a:miter lim="800000"/>
            <a:headEnd/>
            <a:tailEnd/>
          </a:ln>
        </p:spPr>
      </p:pic>
      <p:sp>
        <p:nvSpPr>
          <p:cNvPr id="4" name="Title 3"/>
          <p:cNvSpPr>
            <a:spLocks noGrp="1"/>
          </p:cNvSpPr>
          <p:nvPr>
            <p:ph type="title"/>
          </p:nvPr>
        </p:nvSpPr>
        <p:spPr/>
        <p:txBody>
          <a:bodyPr>
            <a:normAutofit/>
          </a:bodyPr>
          <a:lstStyle/>
          <a:p>
            <a:r>
              <a:rPr lang="en-US" dirty="0" smtClean="0"/>
              <a:t>Document Changes</a:t>
            </a:r>
            <a:endParaRPr lang="en-US" dirty="0"/>
          </a:p>
        </p:txBody>
      </p:sp>
    </p:spTree>
    <p:extLst>
      <p:ext uri="{BB962C8B-B14F-4D97-AF65-F5344CB8AC3E}">
        <p14:creationId xmlns:p14="http://schemas.microsoft.com/office/powerpoint/2010/main" val="26828470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Inform parents of student’s placement &amp; progress in intervention</a:t>
            </a:r>
          </a:p>
          <a:p>
            <a:pPr lvl="1"/>
            <a:r>
              <a:rPr lang="en-US" dirty="0" smtClean="0"/>
              <a:t>Call parent</a:t>
            </a:r>
          </a:p>
          <a:p>
            <a:pPr lvl="1"/>
            <a:r>
              <a:rPr lang="en-US" dirty="0" smtClean="0"/>
              <a:t>Progress reports</a:t>
            </a:r>
          </a:p>
          <a:p>
            <a:pPr marL="457200" lvl="1" indent="0">
              <a:buNone/>
            </a:pPr>
            <a:endParaRPr lang="en-US" dirty="0"/>
          </a:p>
        </p:txBody>
      </p:sp>
      <p:sp>
        <p:nvSpPr>
          <p:cNvPr id="4" name="Title 3"/>
          <p:cNvSpPr>
            <a:spLocks noGrp="1"/>
          </p:cNvSpPr>
          <p:nvPr>
            <p:ph type="title"/>
          </p:nvPr>
        </p:nvSpPr>
        <p:spPr/>
        <p:txBody>
          <a:bodyPr/>
          <a:lstStyle/>
          <a:p>
            <a:r>
              <a:rPr lang="en-US" dirty="0" smtClean="0"/>
              <a:t>Notify </a:t>
            </a:r>
            <a:r>
              <a:rPr lang="en-US" dirty="0"/>
              <a:t>P</a:t>
            </a:r>
            <a:r>
              <a:rPr lang="en-US" dirty="0" smtClean="0"/>
              <a:t>arents</a:t>
            </a:r>
            <a:endParaRPr lang="en-US" dirty="0"/>
          </a:p>
        </p:txBody>
      </p:sp>
      <p:pic>
        <p:nvPicPr>
          <p:cNvPr id="5" name="Picture 4" descr="im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3733800"/>
            <a:ext cx="3441700" cy="2362200"/>
          </a:xfrm>
          <a:prstGeom prst="rect">
            <a:avLst/>
          </a:prstGeom>
        </p:spPr>
      </p:pic>
    </p:spTree>
    <p:extLst>
      <p:ext uri="{BB962C8B-B14F-4D97-AF65-F5344CB8AC3E}">
        <p14:creationId xmlns:p14="http://schemas.microsoft.com/office/powerpoint/2010/main" val="2853973270"/>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50800"/>
            <a:ext cx="9144000" cy="482600"/>
          </a:xfrm>
        </p:spPr>
        <p:txBody>
          <a:bodyPr>
            <a:normAutofit fontScale="90000"/>
          </a:bodyPr>
          <a:lstStyle/>
          <a:p>
            <a:r>
              <a:rPr lang="en-US" dirty="0" smtClean="0"/>
              <a:t>Group Intervention </a:t>
            </a:r>
            <a:r>
              <a:rPr lang="en-US" i="1" u="sng" dirty="0" smtClean="0"/>
              <a:t>Review</a:t>
            </a:r>
            <a:r>
              <a:rPr lang="en-US" dirty="0" smtClean="0"/>
              <a:t> process</a:t>
            </a:r>
            <a:endParaRPr lang="en-US" dirty="0"/>
          </a:p>
        </p:txBody>
      </p:sp>
      <p:sp>
        <p:nvSpPr>
          <p:cNvPr id="7" name="TextBox 6"/>
          <p:cNvSpPr txBox="1"/>
          <p:nvPr/>
        </p:nvSpPr>
        <p:spPr>
          <a:xfrm>
            <a:off x="0" y="914400"/>
            <a:ext cx="4267200" cy="830997"/>
          </a:xfrm>
          <a:prstGeom prst="rect">
            <a:avLst/>
          </a:prstGeom>
          <a:noFill/>
        </p:spPr>
        <p:txBody>
          <a:bodyPr wrap="square" rtlCol="0">
            <a:spAutoFit/>
          </a:bodyPr>
          <a:lstStyle/>
          <a:p>
            <a:r>
              <a:rPr lang="en-US" sz="2400" b="1" dirty="0" smtClean="0">
                <a:latin typeface="Optima"/>
                <a:cs typeface="Optima"/>
              </a:rPr>
              <a:t>1. Problem Identification</a:t>
            </a:r>
          </a:p>
          <a:p>
            <a:r>
              <a:rPr lang="en-US" sz="2400" i="1" dirty="0" smtClean="0">
                <a:latin typeface="Optima"/>
                <a:cs typeface="Optima"/>
              </a:rPr>
              <a:t>What’s the problem</a:t>
            </a:r>
          </a:p>
        </p:txBody>
      </p:sp>
      <p:sp>
        <p:nvSpPr>
          <p:cNvPr id="9" name="Rounded Rectangle 8"/>
          <p:cNvSpPr/>
          <p:nvPr/>
        </p:nvSpPr>
        <p:spPr>
          <a:xfrm>
            <a:off x="3962400" y="710688"/>
            <a:ext cx="5029200" cy="1066800"/>
          </a:xfrm>
          <a:prstGeom prst="roundRect">
            <a:avLst/>
          </a:prstGeom>
          <a:solidFill>
            <a:srgbClr val="C0504D"/>
          </a:solidFill>
          <a:ln w="57150" cmpd="sng">
            <a:solidFill>
              <a:srgbClr val="404040"/>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smtClean="0">
                <a:solidFill>
                  <a:schemeClr val="tx1"/>
                </a:solidFill>
                <a:latin typeface="Optima"/>
                <a:cs typeface="Optima"/>
              </a:rPr>
              <a:t>Use Decision Rules</a:t>
            </a:r>
          </a:p>
          <a:p>
            <a:pPr algn="ctr"/>
            <a:r>
              <a:rPr lang="en-US" sz="2400" b="1" dirty="0" smtClean="0">
                <a:solidFill>
                  <a:schemeClr val="tx1"/>
                </a:solidFill>
                <a:latin typeface="Optima"/>
                <a:cs typeface="Optima"/>
              </a:rPr>
              <a:t>Group</a:t>
            </a:r>
            <a:r>
              <a:rPr lang="en-US" sz="2400" dirty="0" smtClean="0">
                <a:solidFill>
                  <a:schemeClr val="tx1"/>
                </a:solidFill>
                <a:latin typeface="Optima"/>
                <a:cs typeface="Optima"/>
              </a:rPr>
              <a:t> or </a:t>
            </a:r>
            <a:r>
              <a:rPr lang="en-US" sz="2400" b="1" dirty="0">
                <a:solidFill>
                  <a:schemeClr val="tx1"/>
                </a:solidFill>
                <a:latin typeface="Optima"/>
                <a:cs typeface="Optima"/>
              </a:rPr>
              <a:t>I</a:t>
            </a:r>
            <a:r>
              <a:rPr lang="en-US" sz="2400" b="1" dirty="0" smtClean="0">
                <a:solidFill>
                  <a:schemeClr val="tx1"/>
                </a:solidFill>
                <a:latin typeface="Optima"/>
                <a:cs typeface="Optima"/>
              </a:rPr>
              <a:t>ndividual</a:t>
            </a:r>
            <a:r>
              <a:rPr lang="en-US" sz="2400" dirty="0" smtClean="0">
                <a:solidFill>
                  <a:schemeClr val="tx1"/>
                </a:solidFill>
                <a:latin typeface="Optima"/>
                <a:cs typeface="Optima"/>
              </a:rPr>
              <a:t> problem?</a:t>
            </a:r>
          </a:p>
        </p:txBody>
      </p:sp>
      <p:sp>
        <p:nvSpPr>
          <p:cNvPr id="16" name="Down Arrow 15"/>
          <p:cNvSpPr/>
          <p:nvPr/>
        </p:nvSpPr>
        <p:spPr>
          <a:xfrm>
            <a:off x="4876800" y="2209800"/>
            <a:ext cx="381000" cy="457200"/>
          </a:xfrm>
          <a:prstGeom prst="downArrow">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4495800" y="1828800"/>
            <a:ext cx="1143000" cy="400110"/>
          </a:xfrm>
          <a:prstGeom prst="rect">
            <a:avLst/>
          </a:prstGeom>
          <a:noFill/>
        </p:spPr>
        <p:txBody>
          <a:bodyPr wrap="square" rtlCol="0">
            <a:spAutoFit/>
          </a:bodyPr>
          <a:lstStyle/>
          <a:p>
            <a:r>
              <a:rPr lang="en-US" sz="2000" b="1" dirty="0" smtClean="0">
                <a:latin typeface="Optima"/>
                <a:cs typeface="Optima"/>
              </a:rPr>
              <a:t>GROUP</a:t>
            </a:r>
            <a:endParaRPr lang="en-US" sz="1600" b="1" dirty="0">
              <a:latin typeface="Optima"/>
              <a:cs typeface="Optima"/>
            </a:endParaRPr>
          </a:p>
        </p:txBody>
      </p:sp>
      <p:sp>
        <p:nvSpPr>
          <p:cNvPr id="23" name="TextBox 22"/>
          <p:cNvSpPr txBox="1"/>
          <p:nvPr/>
        </p:nvSpPr>
        <p:spPr>
          <a:xfrm>
            <a:off x="6781800" y="1828800"/>
            <a:ext cx="1828800" cy="400110"/>
          </a:xfrm>
          <a:prstGeom prst="rect">
            <a:avLst/>
          </a:prstGeom>
          <a:noFill/>
        </p:spPr>
        <p:txBody>
          <a:bodyPr wrap="square" rtlCol="0">
            <a:spAutoFit/>
          </a:bodyPr>
          <a:lstStyle/>
          <a:p>
            <a:r>
              <a:rPr lang="en-US" sz="2000" b="1" dirty="0" smtClean="0">
                <a:latin typeface="Optima"/>
                <a:cs typeface="Optima"/>
              </a:rPr>
              <a:t>INDIVIDUAL</a:t>
            </a:r>
            <a:endParaRPr lang="en-US" sz="2000" b="1" dirty="0">
              <a:latin typeface="Optima"/>
              <a:cs typeface="Optima"/>
            </a:endParaRPr>
          </a:p>
        </p:txBody>
      </p:sp>
      <p:sp>
        <p:nvSpPr>
          <p:cNvPr id="24" name="TextBox 23"/>
          <p:cNvSpPr txBox="1"/>
          <p:nvPr/>
        </p:nvSpPr>
        <p:spPr>
          <a:xfrm>
            <a:off x="0" y="2286000"/>
            <a:ext cx="4032668" cy="1200328"/>
          </a:xfrm>
          <a:prstGeom prst="rect">
            <a:avLst/>
          </a:prstGeom>
          <a:noFill/>
        </p:spPr>
        <p:txBody>
          <a:bodyPr wrap="square" rtlCol="0">
            <a:spAutoFit/>
          </a:bodyPr>
          <a:lstStyle/>
          <a:p>
            <a:r>
              <a:rPr lang="en-US" sz="2400" b="1" dirty="0" smtClean="0">
                <a:latin typeface="Optima"/>
                <a:cs typeface="Optima"/>
              </a:rPr>
              <a:t>2. Problem Analysis</a:t>
            </a:r>
          </a:p>
          <a:p>
            <a:r>
              <a:rPr lang="en-US" sz="2400" i="1" dirty="0" smtClean="0">
                <a:latin typeface="Optima"/>
                <a:cs typeface="Optima"/>
              </a:rPr>
              <a:t>Why is the problem occurring?</a:t>
            </a:r>
          </a:p>
        </p:txBody>
      </p:sp>
      <p:sp>
        <p:nvSpPr>
          <p:cNvPr id="25" name="TextBox 24"/>
          <p:cNvSpPr txBox="1"/>
          <p:nvPr/>
        </p:nvSpPr>
        <p:spPr>
          <a:xfrm>
            <a:off x="0" y="3962400"/>
            <a:ext cx="3505200" cy="1200328"/>
          </a:xfrm>
          <a:prstGeom prst="rect">
            <a:avLst/>
          </a:prstGeom>
          <a:noFill/>
        </p:spPr>
        <p:txBody>
          <a:bodyPr wrap="square" rtlCol="0">
            <a:spAutoFit/>
          </a:bodyPr>
          <a:lstStyle/>
          <a:p>
            <a:r>
              <a:rPr lang="en-US" sz="2400" b="1" dirty="0" smtClean="0">
                <a:latin typeface="Optima"/>
                <a:cs typeface="Optima"/>
              </a:rPr>
              <a:t>3. Plan Development</a:t>
            </a:r>
          </a:p>
          <a:p>
            <a:r>
              <a:rPr lang="en-US" sz="2400" i="1" dirty="0" smtClean="0">
                <a:latin typeface="Optima"/>
                <a:cs typeface="Optima"/>
              </a:rPr>
              <a:t>What are we going to do about the problem?</a:t>
            </a:r>
          </a:p>
        </p:txBody>
      </p:sp>
      <p:sp>
        <p:nvSpPr>
          <p:cNvPr id="26" name="TextBox 25"/>
          <p:cNvSpPr txBox="1"/>
          <p:nvPr/>
        </p:nvSpPr>
        <p:spPr>
          <a:xfrm>
            <a:off x="0" y="5486400"/>
            <a:ext cx="4038600" cy="1200328"/>
          </a:xfrm>
          <a:prstGeom prst="rect">
            <a:avLst/>
          </a:prstGeom>
          <a:noFill/>
        </p:spPr>
        <p:txBody>
          <a:bodyPr wrap="square" rtlCol="0">
            <a:spAutoFit/>
          </a:bodyPr>
          <a:lstStyle/>
          <a:p>
            <a:r>
              <a:rPr lang="en-US" sz="2400" b="1" dirty="0" smtClean="0">
                <a:latin typeface="Optima"/>
                <a:cs typeface="Optima"/>
              </a:rPr>
              <a:t>4. Plan Implementation &amp; Evaluation</a:t>
            </a:r>
          </a:p>
          <a:p>
            <a:r>
              <a:rPr lang="en-US" sz="2400" i="1" dirty="0" smtClean="0">
                <a:latin typeface="Optima"/>
                <a:cs typeface="Optima"/>
              </a:rPr>
              <a:t>How it it working?</a:t>
            </a:r>
            <a:endParaRPr lang="en-US" sz="2400" i="1" dirty="0">
              <a:latin typeface="Optima"/>
              <a:cs typeface="Optima"/>
            </a:endParaRPr>
          </a:p>
        </p:txBody>
      </p:sp>
      <p:sp>
        <p:nvSpPr>
          <p:cNvPr id="27" name="Down Arrow 26"/>
          <p:cNvSpPr/>
          <p:nvPr/>
        </p:nvSpPr>
        <p:spPr>
          <a:xfrm>
            <a:off x="7391400" y="2209800"/>
            <a:ext cx="381000" cy="457200"/>
          </a:xfrm>
          <a:prstGeom prst="downArrow">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3733800" y="2819400"/>
            <a:ext cx="2514600" cy="990600"/>
          </a:xfrm>
          <a:prstGeom prst="roundRect">
            <a:avLst/>
          </a:prstGeom>
          <a:solidFill>
            <a:srgbClr val="FFFF66"/>
          </a:solidFill>
          <a:ln w="57150" cmpd="sng">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smtClean="0">
                <a:solidFill>
                  <a:schemeClr val="tx1"/>
                </a:solidFill>
                <a:latin typeface="Optima"/>
                <a:cs typeface="Optima"/>
              </a:rPr>
              <a:t>Check </a:t>
            </a:r>
            <a:r>
              <a:rPr lang="en-US" sz="2000" b="1" dirty="0" smtClean="0">
                <a:solidFill>
                  <a:schemeClr val="tx1"/>
                </a:solidFill>
                <a:latin typeface="Optima"/>
                <a:cs typeface="Optima"/>
              </a:rPr>
              <a:t>ICEL </a:t>
            </a:r>
          </a:p>
          <a:p>
            <a:pPr algn="ctr"/>
            <a:r>
              <a:rPr lang="en-US" sz="2000" dirty="0" smtClean="0">
                <a:solidFill>
                  <a:schemeClr val="tx1"/>
                </a:solidFill>
                <a:latin typeface="Optima"/>
                <a:cs typeface="Optima"/>
              </a:rPr>
              <a:t>for </a:t>
            </a:r>
            <a:r>
              <a:rPr lang="en-US" sz="2000" b="1" i="1" dirty="0" smtClean="0">
                <a:solidFill>
                  <a:schemeClr val="tx1"/>
                </a:solidFill>
                <a:latin typeface="Optima"/>
                <a:cs typeface="Optima"/>
              </a:rPr>
              <a:t>GROUP</a:t>
            </a:r>
          </a:p>
          <a:p>
            <a:pPr algn="ctr"/>
            <a:r>
              <a:rPr lang="en-US" sz="2000" b="1" dirty="0" smtClean="0">
                <a:solidFill>
                  <a:srgbClr val="008000"/>
                </a:solidFill>
                <a:latin typeface="Optima"/>
                <a:cs typeface="Optima"/>
              </a:rPr>
              <a:t>Start with FIDELITY</a:t>
            </a:r>
          </a:p>
        </p:txBody>
      </p:sp>
      <p:sp>
        <p:nvSpPr>
          <p:cNvPr id="14" name="Rounded Rectangle 13"/>
          <p:cNvSpPr/>
          <p:nvPr/>
        </p:nvSpPr>
        <p:spPr>
          <a:xfrm>
            <a:off x="6553200" y="2819400"/>
            <a:ext cx="2362200" cy="990600"/>
          </a:xfrm>
          <a:prstGeom prst="roundRect">
            <a:avLst/>
          </a:prstGeom>
          <a:solidFill>
            <a:srgbClr val="8EB4E3"/>
          </a:solidFill>
          <a:ln w="57150" cmpd="sng">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smtClean="0">
                <a:solidFill>
                  <a:schemeClr val="tx1"/>
                </a:solidFill>
                <a:latin typeface="Optima"/>
                <a:cs typeface="Optima"/>
              </a:rPr>
              <a:t>Check </a:t>
            </a:r>
            <a:r>
              <a:rPr lang="en-US" sz="2000" b="1" dirty="0" smtClean="0">
                <a:solidFill>
                  <a:schemeClr val="tx1"/>
                </a:solidFill>
                <a:latin typeface="Optima"/>
                <a:cs typeface="Optima"/>
              </a:rPr>
              <a:t>ICEL </a:t>
            </a:r>
          </a:p>
          <a:p>
            <a:pPr algn="ctr"/>
            <a:r>
              <a:rPr lang="en-US" sz="2000" dirty="0" smtClean="0">
                <a:solidFill>
                  <a:schemeClr val="tx1"/>
                </a:solidFill>
                <a:latin typeface="Optima"/>
                <a:cs typeface="Optima"/>
              </a:rPr>
              <a:t>for </a:t>
            </a:r>
            <a:r>
              <a:rPr lang="en-US" sz="2000" b="1" i="1" dirty="0" smtClean="0">
                <a:solidFill>
                  <a:schemeClr val="tx1"/>
                </a:solidFill>
                <a:latin typeface="Optima"/>
                <a:cs typeface="Optima"/>
              </a:rPr>
              <a:t>INDIVIDUAL</a:t>
            </a:r>
          </a:p>
        </p:txBody>
      </p:sp>
      <p:sp>
        <p:nvSpPr>
          <p:cNvPr id="15" name="Down Arrow 14"/>
          <p:cNvSpPr/>
          <p:nvPr/>
        </p:nvSpPr>
        <p:spPr>
          <a:xfrm>
            <a:off x="4876800" y="3886200"/>
            <a:ext cx="381000" cy="457200"/>
          </a:xfrm>
          <a:prstGeom prst="downArrow">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Down Arrow 16"/>
          <p:cNvSpPr/>
          <p:nvPr/>
        </p:nvSpPr>
        <p:spPr>
          <a:xfrm>
            <a:off x="7391400" y="3886200"/>
            <a:ext cx="381000" cy="457200"/>
          </a:xfrm>
          <a:prstGeom prst="downArrow">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3810000" y="4419600"/>
            <a:ext cx="2514600" cy="990600"/>
          </a:xfrm>
          <a:prstGeom prst="roundRect">
            <a:avLst/>
          </a:prstGeom>
          <a:solidFill>
            <a:srgbClr val="FFFF00"/>
          </a:solidFill>
          <a:ln w="57150" cmpd="sng">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smtClean="0">
                <a:solidFill>
                  <a:schemeClr val="tx1"/>
                </a:solidFill>
                <a:latin typeface="Optima"/>
                <a:cs typeface="Optima"/>
              </a:rPr>
              <a:t>Make a change for the </a:t>
            </a:r>
            <a:r>
              <a:rPr lang="en-US" sz="2000" b="1" i="1" dirty="0" smtClean="0">
                <a:solidFill>
                  <a:schemeClr val="tx1"/>
                </a:solidFill>
                <a:latin typeface="Optima"/>
                <a:cs typeface="Optima"/>
              </a:rPr>
              <a:t>GROUP</a:t>
            </a:r>
            <a:endParaRPr lang="en-US" sz="2000" b="1" i="1" dirty="0" smtClean="0">
              <a:solidFill>
                <a:srgbClr val="008000"/>
              </a:solidFill>
              <a:latin typeface="Optima"/>
              <a:cs typeface="Optima"/>
            </a:endParaRPr>
          </a:p>
        </p:txBody>
      </p:sp>
      <p:sp>
        <p:nvSpPr>
          <p:cNvPr id="19" name="Rounded Rectangle 18"/>
          <p:cNvSpPr/>
          <p:nvPr/>
        </p:nvSpPr>
        <p:spPr>
          <a:xfrm>
            <a:off x="6477000" y="4419600"/>
            <a:ext cx="2514600" cy="990600"/>
          </a:xfrm>
          <a:prstGeom prst="roundRect">
            <a:avLst/>
          </a:prstGeom>
          <a:solidFill>
            <a:srgbClr val="8EB4E3"/>
          </a:solidFill>
          <a:ln w="57150" cmpd="sng">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smtClean="0">
                <a:solidFill>
                  <a:schemeClr val="tx1"/>
                </a:solidFill>
                <a:latin typeface="Optima"/>
                <a:cs typeface="Optima"/>
              </a:rPr>
              <a:t>Make a change for the </a:t>
            </a:r>
            <a:r>
              <a:rPr lang="en-US" sz="2000" b="1" i="1" dirty="0" smtClean="0">
                <a:solidFill>
                  <a:schemeClr val="tx1"/>
                </a:solidFill>
                <a:latin typeface="Optima"/>
                <a:cs typeface="Optima"/>
              </a:rPr>
              <a:t>INDIVIDUAL</a:t>
            </a:r>
            <a:endParaRPr lang="en-US" sz="2000" b="1" i="1" dirty="0" smtClean="0">
              <a:solidFill>
                <a:srgbClr val="008000"/>
              </a:solidFill>
              <a:latin typeface="Optima"/>
              <a:cs typeface="Optima"/>
            </a:endParaRPr>
          </a:p>
        </p:txBody>
      </p:sp>
      <p:sp>
        <p:nvSpPr>
          <p:cNvPr id="20" name="Down Arrow 19"/>
          <p:cNvSpPr/>
          <p:nvPr/>
        </p:nvSpPr>
        <p:spPr>
          <a:xfrm>
            <a:off x="4876800" y="5486400"/>
            <a:ext cx="381000" cy="457200"/>
          </a:xfrm>
          <a:prstGeom prst="downArrow">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Down Arrow 20"/>
          <p:cNvSpPr/>
          <p:nvPr/>
        </p:nvSpPr>
        <p:spPr>
          <a:xfrm>
            <a:off x="7391400" y="5486400"/>
            <a:ext cx="381000" cy="457200"/>
          </a:xfrm>
          <a:prstGeom prst="downArrow">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p:cNvSpPr/>
          <p:nvPr/>
        </p:nvSpPr>
        <p:spPr>
          <a:xfrm>
            <a:off x="3886200" y="6019800"/>
            <a:ext cx="5029200" cy="685800"/>
          </a:xfrm>
          <a:prstGeom prst="roundRect">
            <a:avLst/>
          </a:prstGeom>
          <a:solidFill>
            <a:srgbClr val="C0504D"/>
          </a:solidFill>
          <a:ln w="76200" cmpd="sng">
            <a:solidFill>
              <a:srgbClr val="FF3333"/>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smtClean="0">
                <a:solidFill>
                  <a:schemeClr val="tx1"/>
                </a:solidFill>
                <a:latin typeface="Optima"/>
                <a:cs typeface="Optima"/>
              </a:rPr>
              <a:t>Implement for 6-10 weeks</a:t>
            </a:r>
          </a:p>
        </p:txBody>
      </p:sp>
    </p:spTree>
    <p:extLst>
      <p:ext uri="{BB962C8B-B14F-4D97-AF65-F5344CB8AC3E}">
        <p14:creationId xmlns:p14="http://schemas.microsoft.com/office/powerpoint/2010/main" val="10748267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8229600" cy="4898497"/>
          </a:xfrm>
        </p:spPr>
        <p:txBody>
          <a:bodyPr/>
          <a:lstStyle/>
          <a:p>
            <a:r>
              <a:rPr lang="en-US" sz="4400" dirty="0" smtClean="0"/>
              <a:t>Is </a:t>
            </a:r>
            <a:r>
              <a:rPr lang="en-US" sz="4400" dirty="0"/>
              <a:t>what </a:t>
            </a:r>
            <a:r>
              <a:rPr lang="en-US" sz="4400" b="1" i="1" dirty="0"/>
              <a:t>WE</a:t>
            </a:r>
            <a:r>
              <a:rPr lang="en-US" sz="4400" dirty="0"/>
              <a:t> </a:t>
            </a:r>
            <a:r>
              <a:rPr lang="en-US" sz="4400" dirty="0" smtClean="0"/>
              <a:t>are </a:t>
            </a:r>
            <a:r>
              <a:rPr lang="en-US" sz="4400" dirty="0"/>
              <a:t>doing </a:t>
            </a:r>
            <a:r>
              <a:rPr lang="en-US" sz="4400" dirty="0" smtClean="0"/>
              <a:t>working?</a:t>
            </a:r>
          </a:p>
          <a:p>
            <a:r>
              <a:rPr lang="en-US" sz="4400" dirty="0" smtClean="0"/>
              <a:t>Is it a group problem or individual problem?</a:t>
            </a:r>
          </a:p>
          <a:p>
            <a:r>
              <a:rPr lang="en-US" sz="4400" dirty="0" smtClean="0"/>
              <a:t>What will </a:t>
            </a:r>
            <a:r>
              <a:rPr lang="en-US" sz="4400" b="1" i="1" dirty="0" smtClean="0"/>
              <a:t>WE</a:t>
            </a:r>
            <a:r>
              <a:rPr lang="en-US" sz="4400" dirty="0" smtClean="0"/>
              <a:t> do to improve?</a:t>
            </a:r>
          </a:p>
          <a:p>
            <a:r>
              <a:rPr lang="en-US" sz="4400" dirty="0" smtClean="0"/>
              <a:t>Do </a:t>
            </a:r>
            <a:r>
              <a:rPr lang="en-US" sz="4400" b="1" i="1" dirty="0" smtClean="0"/>
              <a:t>WE</a:t>
            </a:r>
            <a:r>
              <a:rPr lang="en-US" sz="4400" dirty="0" smtClean="0"/>
              <a:t> need to make changes?</a:t>
            </a:r>
            <a:endParaRPr lang="en-US" sz="4400" dirty="0"/>
          </a:p>
          <a:p>
            <a:pPr marL="0" indent="0">
              <a:buNone/>
            </a:pPr>
            <a:endParaRPr lang="en-US" sz="6000" dirty="0"/>
          </a:p>
          <a:p>
            <a:endParaRPr lang="en-US" b="1" dirty="0"/>
          </a:p>
        </p:txBody>
      </p:sp>
      <p:sp>
        <p:nvSpPr>
          <p:cNvPr id="3" name="Title 2"/>
          <p:cNvSpPr>
            <a:spLocks noGrp="1"/>
          </p:cNvSpPr>
          <p:nvPr>
            <p:ph type="title"/>
          </p:nvPr>
        </p:nvSpPr>
        <p:spPr/>
        <p:txBody>
          <a:bodyPr/>
          <a:lstStyle/>
          <a:p>
            <a:r>
              <a:rPr lang="en-US" dirty="0" smtClean="0"/>
              <a:t>Purpose of these meetings…</a:t>
            </a:r>
            <a:endParaRPr lang="en-US" dirty="0"/>
          </a:p>
        </p:txBody>
      </p:sp>
    </p:spTree>
    <p:extLst>
      <p:ext uri="{BB962C8B-B14F-4D97-AF65-F5344CB8AC3E}">
        <p14:creationId xmlns:p14="http://schemas.microsoft.com/office/powerpoint/2010/main" val="254265744"/>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a:t>Decision Rules</a:t>
            </a:r>
          </a:p>
          <a:p>
            <a:r>
              <a:rPr lang="en-US" dirty="0"/>
              <a:t>20% Meeting Agenda</a:t>
            </a:r>
          </a:p>
          <a:p>
            <a:r>
              <a:rPr lang="en-US" dirty="0"/>
              <a:t>Team</a:t>
            </a:r>
          </a:p>
          <a:p>
            <a:r>
              <a:rPr lang="en-US" dirty="0"/>
              <a:t>Tracking forms</a:t>
            </a:r>
          </a:p>
          <a:p>
            <a:r>
              <a:rPr lang="en-US" dirty="0"/>
              <a:t>Data:</a:t>
            </a:r>
          </a:p>
          <a:p>
            <a:pPr lvl="1"/>
            <a:r>
              <a:rPr lang="en-US" dirty="0"/>
              <a:t>Implementation integrity data</a:t>
            </a:r>
          </a:p>
          <a:p>
            <a:pPr lvl="1"/>
            <a:r>
              <a:rPr lang="en-US" dirty="0"/>
              <a:t>Cohort group data</a:t>
            </a:r>
          </a:p>
          <a:p>
            <a:pPr lvl="1"/>
            <a:r>
              <a:rPr lang="en-US" dirty="0"/>
              <a:t>Individual data</a:t>
            </a:r>
          </a:p>
          <a:p>
            <a:pPr lvl="1"/>
            <a:r>
              <a:rPr lang="en-US" dirty="0"/>
              <a:t>Other data</a:t>
            </a:r>
          </a:p>
          <a:p>
            <a:endParaRPr lang="en-US" dirty="0"/>
          </a:p>
        </p:txBody>
      </p:sp>
      <p:sp>
        <p:nvSpPr>
          <p:cNvPr id="3" name="Title 2"/>
          <p:cNvSpPr>
            <a:spLocks noGrp="1"/>
          </p:cNvSpPr>
          <p:nvPr>
            <p:ph type="title"/>
          </p:nvPr>
        </p:nvSpPr>
        <p:spPr/>
        <p:txBody>
          <a:bodyPr/>
          <a:lstStyle/>
          <a:p>
            <a:r>
              <a:rPr lang="en-US" dirty="0" smtClean="0"/>
              <a:t>Use your tools for Success!</a:t>
            </a:r>
            <a:endParaRPr lang="en-US" dirty="0"/>
          </a:p>
        </p:txBody>
      </p:sp>
    </p:spTree>
    <p:extLst>
      <p:ext uri="{BB962C8B-B14F-4D97-AF65-F5344CB8AC3E}">
        <p14:creationId xmlns:p14="http://schemas.microsoft.com/office/powerpoint/2010/main" val="41686485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Practice Time!</a:t>
            </a:r>
            <a:endParaRPr lang="en-US" dirty="0"/>
          </a:p>
        </p:txBody>
      </p:sp>
      <p:sp>
        <p:nvSpPr>
          <p:cNvPr id="6" name="Content Placeholder 2"/>
          <p:cNvSpPr>
            <a:spLocks noGrp="1"/>
          </p:cNvSpPr>
          <p:nvPr>
            <p:ph sz="half" idx="1"/>
          </p:nvPr>
        </p:nvSpPr>
        <p:spPr>
          <a:xfrm>
            <a:off x="457200" y="1550738"/>
            <a:ext cx="4038600" cy="4575426"/>
          </a:xfrm>
        </p:spPr>
        <p:txBody>
          <a:bodyPr>
            <a:normAutofit fontScale="85000" lnSpcReduction="10000"/>
          </a:bodyPr>
          <a:lstStyle/>
          <a:p>
            <a:r>
              <a:rPr lang="en-US" dirty="0" smtClean="0"/>
              <a:t>Choose:</a:t>
            </a:r>
          </a:p>
          <a:p>
            <a:pPr lvl="1"/>
            <a:r>
              <a:rPr lang="en-US" dirty="0" smtClean="0"/>
              <a:t>Facilitator</a:t>
            </a:r>
          </a:p>
          <a:p>
            <a:pPr lvl="1"/>
            <a:r>
              <a:rPr lang="en-US" dirty="0" smtClean="0"/>
              <a:t>Note Taker</a:t>
            </a:r>
          </a:p>
          <a:p>
            <a:pPr lvl="1"/>
            <a:r>
              <a:rPr lang="en-US" dirty="0" smtClean="0"/>
              <a:t>Reporter</a:t>
            </a:r>
          </a:p>
          <a:p>
            <a:r>
              <a:rPr lang="en-US" dirty="0" smtClean="0"/>
              <a:t>Use:</a:t>
            </a:r>
          </a:p>
          <a:p>
            <a:pPr lvl="1"/>
            <a:r>
              <a:rPr lang="en-US" dirty="0" smtClean="0"/>
              <a:t> Sample Agenda and Decision Rules and Change in Intervention</a:t>
            </a:r>
          </a:p>
          <a:p>
            <a:r>
              <a:rPr lang="en-US" dirty="0" smtClean="0"/>
              <a:t>Decide: </a:t>
            </a:r>
          </a:p>
          <a:p>
            <a:pPr lvl="1"/>
            <a:r>
              <a:rPr lang="en-US" dirty="0" smtClean="0"/>
              <a:t>Is it a group problem or a individual problem?</a:t>
            </a:r>
          </a:p>
          <a:p>
            <a:pPr marL="0" indent="0">
              <a:buNone/>
            </a:pPr>
            <a:endParaRPr lang="en-US" dirty="0"/>
          </a:p>
        </p:txBody>
      </p:sp>
      <p:sp>
        <p:nvSpPr>
          <p:cNvPr id="8" name="Content Placeholder 6"/>
          <p:cNvSpPr txBox="1">
            <a:spLocks/>
          </p:cNvSpPr>
          <p:nvPr/>
        </p:nvSpPr>
        <p:spPr>
          <a:xfrm>
            <a:off x="4648200" y="1550738"/>
            <a:ext cx="4038600" cy="4575425"/>
          </a:xfrm>
          <a:prstGeom prst="rect">
            <a:avLst/>
          </a:prstGeom>
        </p:spPr>
        <p:txBody>
          <a:bodyPr/>
          <a:lstStyle>
            <a:lvl1pPr marL="342900" indent="-342900" algn="l" defTabSz="457200" rtl="0" eaLnBrk="1" latinLnBrk="0" hangingPunct="1">
              <a:spcBef>
                <a:spcPct val="20000"/>
              </a:spcBef>
              <a:buFont typeface="Arial"/>
              <a:buChar char="•"/>
              <a:defRPr sz="3200" b="0" i="0" kern="1200">
                <a:solidFill>
                  <a:schemeClr val="tx1"/>
                </a:solidFill>
                <a:latin typeface="Optima"/>
                <a:ea typeface="+mn-ea"/>
                <a:cs typeface="Optima"/>
              </a:defRPr>
            </a:lvl1pPr>
            <a:lvl2pPr marL="742950" indent="-285750" algn="l" defTabSz="457200" rtl="0" eaLnBrk="1" latinLnBrk="0" hangingPunct="1">
              <a:spcBef>
                <a:spcPct val="20000"/>
              </a:spcBef>
              <a:buFont typeface="Arial"/>
              <a:buChar char="–"/>
              <a:defRPr sz="2800" b="0" i="0" kern="1200">
                <a:solidFill>
                  <a:schemeClr val="tx1"/>
                </a:solidFill>
                <a:latin typeface="Optima"/>
                <a:ea typeface="+mn-ea"/>
                <a:cs typeface="Optima"/>
              </a:defRPr>
            </a:lvl2pPr>
            <a:lvl3pPr marL="1143000" indent="-228600" algn="l" defTabSz="457200" rtl="0" eaLnBrk="1" latinLnBrk="0" hangingPunct="1">
              <a:spcBef>
                <a:spcPct val="20000"/>
              </a:spcBef>
              <a:buFont typeface="Arial"/>
              <a:buChar char="•"/>
              <a:defRPr sz="2400" b="0" i="0" kern="1200">
                <a:solidFill>
                  <a:schemeClr val="tx1"/>
                </a:solidFill>
                <a:latin typeface="Optima"/>
                <a:ea typeface="+mn-ea"/>
                <a:cs typeface="Optima"/>
              </a:defRPr>
            </a:lvl3pPr>
            <a:lvl4pPr marL="1600200" indent="-228600" algn="l" defTabSz="457200" rtl="0" eaLnBrk="1" latinLnBrk="0" hangingPunct="1">
              <a:spcBef>
                <a:spcPct val="20000"/>
              </a:spcBef>
              <a:buFont typeface="Arial"/>
              <a:buChar char="–"/>
              <a:defRPr sz="2000" b="0" i="0" kern="1200">
                <a:solidFill>
                  <a:schemeClr val="tx1"/>
                </a:solidFill>
                <a:latin typeface="Optima"/>
                <a:ea typeface="+mn-ea"/>
                <a:cs typeface="Optima"/>
              </a:defRPr>
            </a:lvl4pPr>
            <a:lvl5pPr marL="2057400" indent="-228600" algn="l" defTabSz="457200" rtl="0" eaLnBrk="1" latinLnBrk="0" hangingPunct="1">
              <a:spcBef>
                <a:spcPct val="20000"/>
              </a:spcBef>
              <a:buFont typeface="Arial"/>
              <a:buChar char="»"/>
              <a:defRPr sz="2000" b="0" i="0" kern="1200">
                <a:solidFill>
                  <a:schemeClr val="tx1"/>
                </a:solidFill>
                <a:latin typeface="Optima"/>
                <a:ea typeface="+mn-ea"/>
                <a:cs typeface="Opti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mtClean="0"/>
              <a:t>Complete Steps 1 and 2 from the Sample Agenda</a:t>
            </a:r>
          </a:p>
          <a:p>
            <a:r>
              <a:rPr lang="en-US" smtClean="0"/>
              <a:t>Record decisions made by the team on paper provided</a:t>
            </a:r>
          </a:p>
          <a:p>
            <a:r>
              <a:rPr lang="en-US" smtClean="0"/>
              <a:t>Time permitting: Report out</a:t>
            </a:r>
          </a:p>
          <a:p>
            <a:endParaRPr lang="en-US" dirty="0"/>
          </a:p>
        </p:txBody>
      </p:sp>
    </p:spTree>
    <p:extLst>
      <p:ext uri="{BB962C8B-B14F-4D97-AF65-F5344CB8AC3E}">
        <p14:creationId xmlns:p14="http://schemas.microsoft.com/office/powerpoint/2010/main" val="409426041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Problem Solving Process</a:t>
            </a:r>
            <a:endParaRPr lang="en-US" dirty="0"/>
          </a:p>
        </p:txBody>
      </p:sp>
      <p:sp>
        <p:nvSpPr>
          <p:cNvPr id="18" name="Slide Number Placeholder 17"/>
          <p:cNvSpPr>
            <a:spLocks noGrp="1"/>
          </p:cNvSpPr>
          <p:nvPr>
            <p:ph type="sldNum" sz="quarter" idx="4294967295"/>
          </p:nvPr>
        </p:nvSpPr>
        <p:spPr>
          <a:xfrm>
            <a:off x="0" y="6356350"/>
            <a:ext cx="2133600" cy="365125"/>
          </a:xfrm>
        </p:spPr>
        <p:txBody>
          <a:bodyPr/>
          <a:lstStyle/>
          <a:p>
            <a:fld id="{2B856BC8-A5D9-4ED2-ACA6-085BA616CD03}" type="slidenum">
              <a:rPr lang="en-US" smtClean="0"/>
              <a:pPr/>
              <a:t>9</a:t>
            </a:fld>
            <a:endParaRPr lang="en-US"/>
          </a:p>
        </p:txBody>
      </p:sp>
      <p:sp>
        <p:nvSpPr>
          <p:cNvPr id="10" name="Oval 9"/>
          <p:cNvSpPr/>
          <p:nvPr/>
        </p:nvSpPr>
        <p:spPr>
          <a:xfrm>
            <a:off x="1905000" y="1600200"/>
            <a:ext cx="5334000" cy="4648200"/>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390900" y="2895600"/>
            <a:ext cx="2362200" cy="2057400"/>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lang="en-US" sz="2200" dirty="0" smtClean="0">
                <a:latin typeface="Segoe UI" pitchFamily="34" charset="0"/>
                <a:cs typeface="Segoe UI" pitchFamily="34" charset="0"/>
              </a:rPr>
              <a:t>Improved Student Achievement</a:t>
            </a:r>
            <a:endParaRPr lang="en-US" sz="2200" dirty="0">
              <a:latin typeface="Segoe UI" pitchFamily="34" charset="0"/>
              <a:cs typeface="Segoe UI" pitchFamily="34" charset="0"/>
            </a:endParaRPr>
          </a:p>
        </p:txBody>
      </p:sp>
      <p:sp>
        <p:nvSpPr>
          <p:cNvPr id="13" name="Rounded Rectangle 12"/>
          <p:cNvSpPr/>
          <p:nvPr/>
        </p:nvSpPr>
        <p:spPr>
          <a:xfrm>
            <a:off x="5825616" y="3200400"/>
            <a:ext cx="2239296" cy="1246236"/>
          </a:xfrm>
          <a:prstGeom prst="roundRect">
            <a:avLst/>
          </a:prstGeom>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Optima"/>
                <a:cs typeface="Optima"/>
              </a:rPr>
              <a:t>2. Problem Analysis</a:t>
            </a:r>
            <a:endParaRPr lang="en-US" sz="2800" dirty="0">
              <a:latin typeface="Optima"/>
              <a:cs typeface="Optima"/>
            </a:endParaRPr>
          </a:p>
        </p:txBody>
      </p:sp>
      <p:sp>
        <p:nvSpPr>
          <p:cNvPr id="21" name="Circular Arrow 20"/>
          <p:cNvSpPr/>
          <p:nvPr/>
        </p:nvSpPr>
        <p:spPr>
          <a:xfrm rot="21019066">
            <a:off x="4989564" y="2268293"/>
            <a:ext cx="1676400" cy="1905000"/>
          </a:xfrm>
          <a:prstGeom prst="circularArrow">
            <a:avLst>
              <a:gd name="adj1" fmla="val 12500"/>
              <a:gd name="adj2" fmla="val 1142319"/>
              <a:gd name="adj3" fmla="val 20457681"/>
              <a:gd name="adj4" fmla="val 16891858"/>
              <a:gd name="adj5" fmla="val 12500"/>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chemeClr val="tx1"/>
              </a:solidFill>
            </a:endParaRPr>
          </a:p>
        </p:txBody>
      </p:sp>
      <p:sp>
        <p:nvSpPr>
          <p:cNvPr id="25" name="Circular Arrow 24"/>
          <p:cNvSpPr/>
          <p:nvPr/>
        </p:nvSpPr>
        <p:spPr>
          <a:xfrm rot="15648533">
            <a:off x="2599922" y="2172011"/>
            <a:ext cx="1673352" cy="1905000"/>
          </a:xfrm>
          <a:prstGeom prst="circularArrow">
            <a:avLst>
              <a:gd name="adj1" fmla="val 12500"/>
              <a:gd name="adj2" fmla="val 1142319"/>
              <a:gd name="adj3" fmla="val 20457681"/>
              <a:gd name="adj4" fmla="val 16891858"/>
              <a:gd name="adj5" fmla="val 12500"/>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chemeClr val="tx1"/>
              </a:solidFill>
            </a:endParaRPr>
          </a:p>
        </p:txBody>
      </p:sp>
      <p:sp>
        <p:nvSpPr>
          <p:cNvPr id="26" name="Circular Arrow 25"/>
          <p:cNvSpPr/>
          <p:nvPr/>
        </p:nvSpPr>
        <p:spPr>
          <a:xfrm rot="4701385">
            <a:off x="4907725" y="3642487"/>
            <a:ext cx="1676400" cy="1905000"/>
          </a:xfrm>
          <a:prstGeom prst="circularArrow">
            <a:avLst>
              <a:gd name="adj1" fmla="val 12500"/>
              <a:gd name="adj2" fmla="val 1142319"/>
              <a:gd name="adj3" fmla="val 20457681"/>
              <a:gd name="adj4" fmla="val 16891858"/>
              <a:gd name="adj5" fmla="val 12500"/>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chemeClr val="tx1"/>
              </a:solidFill>
            </a:endParaRPr>
          </a:p>
        </p:txBody>
      </p:sp>
      <p:sp>
        <p:nvSpPr>
          <p:cNvPr id="27" name="Circular Arrow 26"/>
          <p:cNvSpPr/>
          <p:nvPr/>
        </p:nvSpPr>
        <p:spPr>
          <a:xfrm rot="10052619">
            <a:off x="2469260" y="3545591"/>
            <a:ext cx="1676400" cy="1905000"/>
          </a:xfrm>
          <a:prstGeom prst="circularArrow">
            <a:avLst>
              <a:gd name="adj1" fmla="val 12500"/>
              <a:gd name="adj2" fmla="val 1142319"/>
              <a:gd name="adj3" fmla="val 20457681"/>
              <a:gd name="adj4" fmla="val 16891858"/>
              <a:gd name="adj5" fmla="val 12500"/>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chemeClr val="tx1"/>
              </a:solidFill>
            </a:endParaRPr>
          </a:p>
        </p:txBody>
      </p:sp>
      <p:sp>
        <p:nvSpPr>
          <p:cNvPr id="29" name="Rounded Rectangle 28"/>
          <p:cNvSpPr/>
          <p:nvPr/>
        </p:nvSpPr>
        <p:spPr>
          <a:xfrm>
            <a:off x="3452352" y="1602660"/>
            <a:ext cx="2239296" cy="1246236"/>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latin typeface="Optima"/>
                <a:cs typeface="Optima"/>
              </a:rPr>
              <a:t>1. Problem Identification</a:t>
            </a:r>
            <a:endParaRPr lang="en-US" sz="2600" dirty="0">
              <a:latin typeface="Optima"/>
              <a:cs typeface="Optima"/>
            </a:endParaRPr>
          </a:p>
        </p:txBody>
      </p:sp>
      <p:sp>
        <p:nvSpPr>
          <p:cNvPr id="30" name="Rounded Rectangle 29"/>
          <p:cNvSpPr/>
          <p:nvPr/>
        </p:nvSpPr>
        <p:spPr>
          <a:xfrm>
            <a:off x="3452352" y="5014452"/>
            <a:ext cx="2239296" cy="1246236"/>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smtClean="0">
                <a:latin typeface="Optima"/>
                <a:cs typeface="Optima"/>
              </a:rPr>
              <a:t>3. Plan Development</a:t>
            </a:r>
            <a:endParaRPr lang="en-US" sz="2500" dirty="0">
              <a:latin typeface="Optima"/>
              <a:cs typeface="Optima"/>
            </a:endParaRPr>
          </a:p>
        </p:txBody>
      </p:sp>
      <p:sp>
        <p:nvSpPr>
          <p:cNvPr id="31" name="Rounded Rectangle 30"/>
          <p:cNvSpPr/>
          <p:nvPr/>
        </p:nvSpPr>
        <p:spPr>
          <a:xfrm>
            <a:off x="1081548" y="3249564"/>
            <a:ext cx="2239296" cy="1246236"/>
          </a:xfrm>
          <a:prstGeom prst="roundRect">
            <a:avLst/>
          </a:prstGeom>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200" dirty="0" smtClean="0">
                <a:latin typeface="Optima"/>
                <a:cs typeface="Optima"/>
              </a:rPr>
              <a:t>4. Plan Implementation &amp; Evaluation</a:t>
            </a:r>
            <a:endParaRPr lang="en-US" sz="2200" dirty="0">
              <a:latin typeface="Optima"/>
              <a:cs typeface="Optima"/>
            </a:endParaRPr>
          </a:p>
        </p:txBody>
      </p:sp>
      <p:sp>
        <p:nvSpPr>
          <p:cNvPr id="32" name="TextBox 31"/>
          <p:cNvSpPr txBox="1"/>
          <p:nvPr/>
        </p:nvSpPr>
        <p:spPr>
          <a:xfrm>
            <a:off x="6096000" y="1676400"/>
            <a:ext cx="3048000" cy="1077218"/>
          </a:xfrm>
          <a:prstGeom prst="rect">
            <a:avLst/>
          </a:prstGeom>
          <a:noFill/>
        </p:spPr>
        <p:txBody>
          <a:bodyPr wrap="square" rtlCol="0">
            <a:spAutoFit/>
          </a:bodyPr>
          <a:lstStyle/>
          <a:p>
            <a:pPr algn="r"/>
            <a:r>
              <a:rPr lang="en-US" sz="3200" i="1" dirty="0" smtClean="0">
                <a:solidFill>
                  <a:srgbClr val="FF0000"/>
                </a:solidFill>
                <a:latin typeface="Optima"/>
                <a:cs typeface="Optima"/>
              </a:rPr>
              <a:t>What</a:t>
            </a:r>
            <a:r>
              <a:rPr lang="en-US" sz="3200" dirty="0" smtClean="0">
                <a:latin typeface="Optima"/>
                <a:cs typeface="Optima"/>
              </a:rPr>
              <a:t> is the problem?</a:t>
            </a:r>
            <a:endParaRPr lang="en-US" sz="3200" dirty="0">
              <a:latin typeface="Optima"/>
              <a:cs typeface="Optima"/>
            </a:endParaRPr>
          </a:p>
        </p:txBody>
      </p:sp>
      <p:sp>
        <p:nvSpPr>
          <p:cNvPr id="33" name="TextBox 32"/>
          <p:cNvSpPr txBox="1"/>
          <p:nvPr/>
        </p:nvSpPr>
        <p:spPr>
          <a:xfrm>
            <a:off x="6248400" y="4800600"/>
            <a:ext cx="2895600" cy="1569660"/>
          </a:xfrm>
          <a:prstGeom prst="rect">
            <a:avLst/>
          </a:prstGeom>
          <a:noFill/>
        </p:spPr>
        <p:txBody>
          <a:bodyPr wrap="square" rtlCol="0">
            <a:spAutoFit/>
          </a:bodyPr>
          <a:lstStyle/>
          <a:p>
            <a:pPr algn="r"/>
            <a:r>
              <a:rPr lang="en-US" sz="3200" i="1" dirty="0" smtClean="0">
                <a:solidFill>
                  <a:srgbClr val="FF0000"/>
                </a:solidFill>
                <a:latin typeface="Optima"/>
                <a:cs typeface="Optima"/>
              </a:rPr>
              <a:t>Why</a:t>
            </a:r>
            <a:r>
              <a:rPr lang="en-US" sz="3200" dirty="0" smtClean="0">
                <a:latin typeface="Optima"/>
                <a:cs typeface="Optima"/>
              </a:rPr>
              <a:t> is the problem occurring?</a:t>
            </a:r>
            <a:endParaRPr lang="en-US" sz="3200" dirty="0">
              <a:latin typeface="Optima"/>
              <a:cs typeface="Optima"/>
            </a:endParaRPr>
          </a:p>
        </p:txBody>
      </p:sp>
      <p:sp>
        <p:nvSpPr>
          <p:cNvPr id="35" name="TextBox 34"/>
          <p:cNvSpPr txBox="1"/>
          <p:nvPr/>
        </p:nvSpPr>
        <p:spPr>
          <a:xfrm>
            <a:off x="0" y="4648200"/>
            <a:ext cx="2743200" cy="1815882"/>
          </a:xfrm>
          <a:prstGeom prst="rect">
            <a:avLst/>
          </a:prstGeom>
          <a:noFill/>
        </p:spPr>
        <p:txBody>
          <a:bodyPr wrap="square" rtlCol="0">
            <a:spAutoFit/>
          </a:bodyPr>
          <a:lstStyle/>
          <a:p>
            <a:r>
              <a:rPr lang="en-US" sz="2800" dirty="0" smtClean="0">
                <a:latin typeface="Optima"/>
                <a:cs typeface="Optima"/>
              </a:rPr>
              <a:t>What are we going to </a:t>
            </a:r>
            <a:r>
              <a:rPr lang="en-US" sz="2800" i="1" dirty="0" smtClean="0">
                <a:solidFill>
                  <a:srgbClr val="FF0000"/>
                </a:solidFill>
                <a:latin typeface="Optima"/>
                <a:cs typeface="Optima"/>
              </a:rPr>
              <a:t>do</a:t>
            </a:r>
            <a:r>
              <a:rPr lang="en-US" sz="2800" dirty="0" smtClean="0">
                <a:latin typeface="Optima"/>
                <a:cs typeface="Optima"/>
              </a:rPr>
              <a:t> about the problem?</a:t>
            </a:r>
            <a:endParaRPr lang="en-US" sz="2800" dirty="0">
              <a:latin typeface="Optima"/>
              <a:cs typeface="Optima"/>
            </a:endParaRPr>
          </a:p>
        </p:txBody>
      </p:sp>
      <p:sp>
        <p:nvSpPr>
          <p:cNvPr id="37" name="TextBox 36"/>
          <p:cNvSpPr txBox="1"/>
          <p:nvPr/>
        </p:nvSpPr>
        <p:spPr>
          <a:xfrm>
            <a:off x="0" y="1676400"/>
            <a:ext cx="2514600" cy="1200329"/>
          </a:xfrm>
          <a:prstGeom prst="rect">
            <a:avLst/>
          </a:prstGeom>
          <a:noFill/>
        </p:spPr>
        <p:txBody>
          <a:bodyPr wrap="square" rtlCol="0">
            <a:spAutoFit/>
          </a:bodyPr>
          <a:lstStyle/>
          <a:p>
            <a:r>
              <a:rPr lang="en-US" sz="3600" dirty="0" smtClean="0">
                <a:solidFill>
                  <a:srgbClr val="FF0000"/>
                </a:solidFill>
                <a:latin typeface="Optima"/>
                <a:cs typeface="Optima"/>
              </a:rPr>
              <a:t>How</a:t>
            </a:r>
            <a:r>
              <a:rPr lang="en-US" sz="3600" dirty="0" smtClean="0">
                <a:latin typeface="Optima"/>
                <a:cs typeface="Optima"/>
              </a:rPr>
              <a:t> is it working?</a:t>
            </a:r>
            <a:endParaRPr lang="en-US" sz="3600" dirty="0">
              <a:latin typeface="Optima"/>
              <a:cs typeface="Optima"/>
            </a:endParaRPr>
          </a:p>
        </p:txBody>
      </p:sp>
      <p:pic>
        <p:nvPicPr>
          <p:cNvPr id="39" name="Picture 5" descr="Problem solving arrows.gif"/>
          <p:cNvPicPr>
            <a:picLocks noChangeAspect="1"/>
          </p:cNvPicPr>
          <p:nvPr/>
        </p:nvPicPr>
        <p:blipFill>
          <a:blip r:embed="rId3" cstate="print"/>
          <a:srcRect/>
          <a:stretch>
            <a:fillRect/>
          </a:stretch>
        </p:blipFill>
        <p:spPr bwMode="auto">
          <a:xfrm>
            <a:off x="2971800" y="2514600"/>
            <a:ext cx="3124200" cy="2743200"/>
          </a:xfrm>
          <a:prstGeom prst="rect">
            <a:avLst/>
          </a:prstGeom>
          <a:noFill/>
          <a:ln w="9525">
            <a:noFill/>
            <a:miter lim="800000"/>
            <a:headEnd/>
            <a:tailEnd/>
          </a:ln>
        </p:spPr>
      </p:pic>
    </p:spTree>
    <p:extLst>
      <p:ext uri="{BB962C8B-B14F-4D97-AF65-F5344CB8AC3E}">
        <p14:creationId xmlns:p14="http://schemas.microsoft.com/office/powerpoint/2010/main" val="5847633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32"/>
                                        </p:tgtEl>
                                      </p:cBhvr>
                                    </p:animEffect>
                                    <p:set>
                                      <p:cBhvr>
                                        <p:cTn id="15" dur="1" fill="hold">
                                          <p:stCondLst>
                                            <p:cond delay="499"/>
                                          </p:stCondLst>
                                        </p:cTn>
                                        <p:tgtEl>
                                          <p:spTgt spid="32"/>
                                        </p:tgtEl>
                                        <p:attrNameLst>
                                          <p:attrName>style.visibility</p:attrName>
                                        </p:attrNameLst>
                                      </p:cBhvr>
                                      <p:to>
                                        <p:strVal val="hidden"/>
                                      </p:to>
                                    </p:set>
                                  </p:childTnLst>
                                </p:cTn>
                              </p:par>
                              <p:par>
                                <p:cTn id="16" presetID="22" presetClass="entr" presetSubtype="1"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up)">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22" presetClass="entr" presetSubtype="1"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up)">
                                      <p:cBhvr>
                                        <p:cTn id="32" dur="500"/>
                                        <p:tgtEl>
                                          <p:spTgt spid="2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35"/>
                                        </p:tgtEl>
                                      </p:cBhvr>
                                    </p:animEffect>
                                    <p:set>
                                      <p:cBhvr>
                                        <p:cTn id="43" dur="1" fill="hold">
                                          <p:stCondLst>
                                            <p:cond delay="499"/>
                                          </p:stCondLst>
                                        </p:cTn>
                                        <p:tgtEl>
                                          <p:spTgt spid="35"/>
                                        </p:tgtEl>
                                        <p:attrNameLst>
                                          <p:attrName>style.visibility</p:attrName>
                                        </p:attrNameLst>
                                      </p:cBhvr>
                                      <p:to>
                                        <p:strVal val="hidden"/>
                                      </p:to>
                                    </p:set>
                                  </p:childTnLst>
                                </p:cTn>
                              </p:par>
                              <p:par>
                                <p:cTn id="44" presetID="22" presetClass="entr" presetSubtype="4"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500"/>
                                        <p:tgtEl>
                                          <p:spTgt spid="2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37"/>
                                        </p:tgtEl>
                                      </p:cBhvr>
                                    </p:animEffect>
                                    <p:set>
                                      <p:cBhvr>
                                        <p:cTn id="57" dur="1" fill="hold">
                                          <p:stCondLst>
                                            <p:cond delay="499"/>
                                          </p:stCondLst>
                                        </p:cTn>
                                        <p:tgtEl>
                                          <p:spTgt spid="37"/>
                                        </p:tgtEl>
                                        <p:attrNameLst>
                                          <p:attrName>style.visibility</p:attrName>
                                        </p:attrNameLst>
                                      </p:cBhvr>
                                      <p:to>
                                        <p:strVal val="hidden"/>
                                      </p:to>
                                    </p:set>
                                  </p:childTnLst>
                                </p:cTn>
                              </p:par>
                              <p:par>
                                <p:cTn id="58" presetID="22" presetClass="entr" presetSubtype="4"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ipe(down)">
                                      <p:cBhvr>
                                        <p:cTn id="60" dur="500"/>
                                        <p:tgtEl>
                                          <p:spTgt spid="2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10" presetClass="entr" presetSubtype="0" fill="hold" nodeType="with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fade">
                                      <p:cBhvr>
                                        <p:cTn id="6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21" grpId="0" animBg="1"/>
      <p:bldP spid="25" grpId="0" animBg="1"/>
      <p:bldP spid="26" grpId="0" animBg="1"/>
      <p:bldP spid="27" grpId="0" animBg="1"/>
      <p:bldP spid="29" grpId="0" animBg="1"/>
      <p:bldP spid="30" grpId="0" animBg="1"/>
      <p:bldP spid="31" grpId="0" animBg="1"/>
      <p:bldP spid="32" grpId="0"/>
      <p:bldP spid="32" grpId="1"/>
      <p:bldP spid="33" grpId="0"/>
      <p:bldP spid="33" grpId="1"/>
      <p:bldP spid="35" grpId="0"/>
      <p:bldP spid="35" grpId="1"/>
      <p:bldP spid="37" grpId="0"/>
      <p:bldP spid="37" grpId="1"/>
    </p:bldLst>
  </p:timing>
</p:sld>
</file>

<file path=ppt/theme/theme1.xml><?xml version="1.0" encoding="utf-8"?>
<a:theme xmlns:a="http://schemas.openxmlformats.org/drawingml/2006/main" name="RTI Overview for Staff Fall 20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RTI Overview for Staff Fall 2015.thmx</Template>
  <TotalTime>34932</TotalTime>
  <Words>3149</Words>
  <Application>Microsoft Macintosh PowerPoint</Application>
  <PresentationFormat>On-screen Show (4:3)</PresentationFormat>
  <Paragraphs>697</Paragraphs>
  <Slides>86</Slides>
  <Notes>20</Notes>
  <HiddenSlides>0</HiddenSlides>
  <MMClips>2</MMClips>
  <ScaleCrop>false</ScaleCrop>
  <HeadingPairs>
    <vt:vector size="4" baseType="variant">
      <vt:variant>
        <vt:lpstr>Theme</vt:lpstr>
      </vt:variant>
      <vt:variant>
        <vt:i4>1</vt:i4>
      </vt:variant>
      <vt:variant>
        <vt:lpstr>Slide Titles</vt:lpstr>
      </vt:variant>
      <vt:variant>
        <vt:i4>86</vt:i4>
      </vt:variant>
    </vt:vector>
  </HeadingPairs>
  <TitlesOfParts>
    <vt:vector size="87" baseType="lpstr">
      <vt:lpstr>RTI Overview for Staff Fall 2015</vt:lpstr>
      <vt:lpstr>20% Meetings a.k.a Group Intervention Review Meetings</vt:lpstr>
      <vt:lpstr>PowerPoint Presentation</vt:lpstr>
      <vt:lpstr>RTI Team Structures</vt:lpstr>
      <vt:lpstr>Purpose of these meetings…</vt:lpstr>
      <vt:lpstr>Purpose for the Session</vt:lpstr>
      <vt:lpstr>What are Group Intervention Review Meetings, 20% Meetings?</vt:lpstr>
      <vt:lpstr>Do your teams problem admire?</vt:lpstr>
      <vt:lpstr>Do your teams problem admire?</vt:lpstr>
      <vt:lpstr>The Problem Solving Process</vt:lpstr>
      <vt:lpstr>Logistics: What do you need to do this work?</vt:lpstr>
      <vt:lpstr> Logistics: Teaming is hard!!</vt:lpstr>
      <vt:lpstr> Logistics: Who sits at the table?</vt:lpstr>
      <vt:lpstr>Logistics: How often and When do we meet?</vt:lpstr>
      <vt:lpstr> Logistics: Sample Meeting Schedule:       6 Week Cycle</vt:lpstr>
      <vt:lpstr>Logistics: Use an Agenda, Guiding Questions Document</vt:lpstr>
      <vt:lpstr>20% Meeting Focus</vt:lpstr>
      <vt:lpstr>Group Intervention Review process</vt:lpstr>
      <vt:lpstr>Sample Agenda/Guiding Questions Document</vt:lpstr>
      <vt:lpstr>Sample Agenda/Guiding Questions Document</vt:lpstr>
      <vt:lpstr>Activity</vt:lpstr>
      <vt:lpstr>Data-Based Decision Rules…</vt:lpstr>
      <vt:lpstr>RTI = TIR</vt:lpstr>
      <vt:lpstr>Thinking is Required</vt:lpstr>
      <vt:lpstr>Decisions Rules for Group Intervention Review Meetings</vt:lpstr>
      <vt:lpstr>Sample Decision Rules</vt:lpstr>
      <vt:lpstr>Team Time</vt:lpstr>
      <vt:lpstr>EL Considerations: Principal’s can support effective Decision making  Processes for ELs</vt:lpstr>
      <vt:lpstr>Compare EL students to a peer group based on the 5 L’s</vt:lpstr>
      <vt:lpstr>EL Protocol</vt:lpstr>
      <vt:lpstr>Logistics: Communication, Tracking Forms are Critical</vt:lpstr>
      <vt:lpstr>Logistics: Notifying Parents</vt:lpstr>
      <vt:lpstr>Logistics: Tracking Attendance</vt:lpstr>
      <vt:lpstr>“intervention failure should be an exceedingly rare event…”</vt:lpstr>
      <vt:lpstr>PowerPoint Presentation</vt:lpstr>
      <vt:lpstr>Group Intervention Review process</vt:lpstr>
      <vt:lpstr>Starting with intervention groups helps to…</vt:lpstr>
      <vt:lpstr>Group Intervention Review process</vt:lpstr>
      <vt:lpstr> 20% Meeting Agenda/Guiding  Questions Document</vt:lpstr>
      <vt:lpstr>Group or Individual Problem?</vt:lpstr>
      <vt:lpstr>Group or Individual Problem?</vt:lpstr>
      <vt:lpstr>Group or Individual Problem?</vt:lpstr>
      <vt:lpstr>Group or Individual Problem?</vt:lpstr>
      <vt:lpstr>Practice Time</vt:lpstr>
      <vt:lpstr>Group Intervention Review process</vt:lpstr>
      <vt:lpstr>Why isn’t the group making progress?</vt:lpstr>
      <vt:lpstr>What Is Fidelity?</vt:lpstr>
      <vt:lpstr>Why Is Fidelity Important?</vt:lpstr>
      <vt:lpstr>Why isn’t the group making progress when fidelity is in place?</vt:lpstr>
      <vt:lpstr>Why might the problem be occurring? </vt:lpstr>
      <vt:lpstr>Why might the problem be occurring? The Group</vt:lpstr>
      <vt:lpstr>Video Study: Examining ICE for the Group…</vt:lpstr>
      <vt:lpstr>PowerPoint Presentation</vt:lpstr>
      <vt:lpstr>Group Intervention Review process</vt:lpstr>
      <vt:lpstr>Plan Development</vt:lpstr>
      <vt:lpstr>Why might the problem be occurring? The Group</vt:lpstr>
      <vt:lpstr>Active Engagement Rates</vt:lpstr>
      <vt:lpstr>Practice Time</vt:lpstr>
      <vt:lpstr>Document Your Changes</vt:lpstr>
      <vt:lpstr>Document Changes</vt:lpstr>
      <vt:lpstr>20% Meeting Focus</vt:lpstr>
      <vt:lpstr>Individual Students</vt:lpstr>
      <vt:lpstr>DIBELS Next (Pathways of Progress)</vt:lpstr>
      <vt:lpstr>Individual Problem</vt:lpstr>
      <vt:lpstr>Practice Time</vt:lpstr>
      <vt:lpstr>Group Intervention Review process</vt:lpstr>
      <vt:lpstr>Problem Analysis</vt:lpstr>
      <vt:lpstr>Why might the problem be occurring? The Individual</vt:lpstr>
      <vt:lpstr>Intervention Matched to Student Need</vt:lpstr>
      <vt:lpstr>Additional Diagnostic Assessment</vt:lpstr>
      <vt:lpstr>Intervention Matched to Student Need: ELL Considerations</vt:lpstr>
      <vt:lpstr>Group Intervention Review process</vt:lpstr>
      <vt:lpstr>Plan Development</vt:lpstr>
      <vt:lpstr>Why might the problem be occurring? The Individual</vt:lpstr>
      <vt:lpstr>What Can We Change? The Individual</vt:lpstr>
      <vt:lpstr>Example from TTSD: What do we change?</vt:lpstr>
      <vt:lpstr>PowerPoint Presentation</vt:lpstr>
      <vt:lpstr>Match the intensity of the change to the intensity of the need</vt:lpstr>
      <vt:lpstr>Changing the curriculum</vt:lpstr>
      <vt:lpstr>Group Intervention Review process</vt:lpstr>
      <vt:lpstr>Document Your Changes</vt:lpstr>
      <vt:lpstr>Document Changes</vt:lpstr>
      <vt:lpstr>Notify Parents</vt:lpstr>
      <vt:lpstr>Group Intervention Review process</vt:lpstr>
      <vt:lpstr>Purpose of these meetings…</vt:lpstr>
      <vt:lpstr>Use your tools for Success!</vt:lpstr>
      <vt:lpstr>Practice Time!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Dean Richards</dc:creator>
  <cp:lastModifiedBy>Teacher</cp:lastModifiedBy>
  <cp:revision>617</cp:revision>
  <cp:lastPrinted>2012-12-17T18:49:02Z</cp:lastPrinted>
  <dcterms:created xsi:type="dcterms:W3CDTF">2012-01-06T19:45:08Z</dcterms:created>
  <dcterms:modified xsi:type="dcterms:W3CDTF">2016-02-22T22:50:47Z</dcterms:modified>
</cp:coreProperties>
</file>