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0" r:id="rId1"/>
  </p:sldMasterIdLst>
  <p:notesMasterIdLst>
    <p:notesMasterId r:id="rId23"/>
  </p:notesMasterIdLst>
  <p:sldIdLst>
    <p:sldId id="256" r:id="rId2"/>
    <p:sldId id="257" r:id="rId3"/>
    <p:sldId id="258" r:id="rId4"/>
    <p:sldId id="270" r:id="rId5"/>
    <p:sldId id="273" r:id="rId6"/>
    <p:sldId id="279" r:id="rId7"/>
    <p:sldId id="278" r:id="rId8"/>
    <p:sldId id="269" r:id="rId9"/>
    <p:sldId id="277" r:id="rId10"/>
    <p:sldId id="275" r:id="rId11"/>
    <p:sldId id="267" r:id="rId12"/>
    <p:sldId id="262" r:id="rId13"/>
    <p:sldId id="263" r:id="rId14"/>
    <p:sldId id="260" r:id="rId15"/>
    <p:sldId id="265" r:id="rId16"/>
    <p:sldId id="272" r:id="rId17"/>
    <p:sldId id="261" r:id="rId18"/>
    <p:sldId id="264" r:id="rId19"/>
    <p:sldId id="276" r:id="rId20"/>
    <p:sldId id="271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B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51" autoAdjust="0"/>
  </p:normalViewPr>
  <p:slideViewPr>
    <p:cSldViewPr snapToGrid="0" snapToObjects="1">
      <p:cViewPr>
        <p:scale>
          <a:sx n="100" d="100"/>
          <a:sy n="100" d="100"/>
        </p:scale>
        <p:origin x="-1328" y="1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A9D8-F39A-8D4E-86B5-8492D35DCA0E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5665B-ADF5-0E4C-B14C-6947040A57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4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5665B-ADF5-0E4C-B14C-6947040A572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47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5665B-ADF5-0E4C-B14C-6947040A572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6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package" Target="../embeddings/Microsoft_Excel_Sheet3.xlsx"/><Relationship Id="rId5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package" Target="../embeddings/Microsoft_Excel_Sheet4.xlsx"/><Relationship Id="rId5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15.emf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17.emf"/><Relationship Id="rId5" Type="http://schemas.openxmlformats.org/officeDocument/2006/relationships/image" Target="../media/image13.jp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GAP ATTACK!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3426574"/>
          </a:xfrm>
        </p:spPr>
        <p:txBody>
          <a:bodyPr>
            <a:normAutofit/>
          </a:bodyPr>
          <a:lstStyle/>
          <a:p>
            <a:r>
              <a:rPr lang="en-US" dirty="0" smtClean="0"/>
              <a:t>Hawthorne Attacking The Achievement GAP!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1800" dirty="0" smtClean="0"/>
              <a:t>Sweet Home Sch. </a:t>
            </a:r>
            <a:r>
              <a:rPr lang="en-US" sz="1800" dirty="0" err="1" smtClean="0"/>
              <a:t>Dist</a:t>
            </a:r>
            <a:r>
              <a:rPr lang="en-US" sz="1800" dirty="0" smtClean="0"/>
              <a:t> #55</a:t>
            </a:r>
          </a:p>
          <a:p>
            <a:r>
              <a:rPr lang="en-US" sz="1800" dirty="0" smtClean="0"/>
              <a:t>Terry </a:t>
            </a:r>
            <a:r>
              <a:rPr lang="en-US" sz="1800" dirty="0" err="1" smtClean="0"/>
              <a:t>Augustadt</a:t>
            </a:r>
            <a:r>
              <a:rPr lang="en-US" sz="1800" dirty="0" smtClean="0"/>
              <a:t> – Hawthorne Principal</a:t>
            </a:r>
          </a:p>
          <a:p>
            <a:r>
              <a:rPr lang="en-US" sz="1800" dirty="0" err="1" smtClean="0"/>
              <a:t>Delise</a:t>
            </a:r>
            <a:r>
              <a:rPr lang="en-US" sz="1800" dirty="0" smtClean="0"/>
              <a:t> Rose – Title 1 Teacher, GAP Director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5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67765069"/>
              </p:ext>
            </p:extLst>
          </p:nvPr>
        </p:nvGraphicFramePr>
        <p:xfrm>
          <a:off x="0" y="238125"/>
          <a:ext cx="8215313" cy="642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Document" r:id="rId3" imgW="5638800" imgH="6464300" progId="Word.Document.12">
                  <p:embed/>
                </p:oleObj>
              </mc:Choice>
              <mc:Fallback>
                <p:oleObj name="Document" r:id="rId3" imgW="5638800" imgH="646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38125"/>
                        <a:ext cx="8215313" cy="642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37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6674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KEYS we use for Attacking the Achievement GAP!</a:t>
            </a:r>
            <a:br>
              <a:rPr lang="en-US" dirty="0" smtClean="0"/>
            </a:br>
            <a:r>
              <a:rPr lang="en-US" sz="1200" i="1" dirty="0" smtClean="0"/>
              <a:t>Reference 7 keys of achievement gap by ODE</a:t>
            </a:r>
            <a:endParaRPr lang="en-US" sz="1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500" i="1" dirty="0"/>
              <a:t>#1 </a:t>
            </a:r>
            <a:r>
              <a:rPr lang="en-US" sz="1500" i="1" dirty="0" smtClean="0"/>
              <a:t>High Expectations</a:t>
            </a:r>
            <a:r>
              <a:rPr lang="en-US" dirty="0" smtClean="0"/>
              <a:t>: </a:t>
            </a:r>
            <a:r>
              <a:rPr lang="en-US" dirty="0"/>
              <a:t>Laser Focus on yellows and reds </a:t>
            </a:r>
            <a:r>
              <a:rPr lang="is-IS" dirty="0"/>
              <a:t>… interventions please</a:t>
            </a:r>
            <a:r>
              <a:rPr lang="is-IS" dirty="0" smtClean="0"/>
              <a:t>! </a:t>
            </a:r>
            <a:r>
              <a:rPr lang="is-IS" i="1" dirty="0" smtClean="0">
                <a:solidFill>
                  <a:srgbClr val="008000"/>
                </a:solidFill>
              </a:rPr>
              <a:t>Pyramid </a:t>
            </a:r>
            <a:r>
              <a:rPr lang="is-IS" i="1" dirty="0" smtClean="0">
                <a:solidFill>
                  <a:srgbClr val="FFB715"/>
                </a:solidFill>
              </a:rPr>
              <a:t>Charts/</a:t>
            </a:r>
            <a:r>
              <a:rPr lang="is-IS" i="1" dirty="0" smtClean="0">
                <a:solidFill>
                  <a:srgbClr val="FF6600"/>
                </a:solidFill>
              </a:rPr>
              <a:t>Locker room</a:t>
            </a:r>
            <a:endParaRPr lang="is-IS" i="1" dirty="0">
              <a:solidFill>
                <a:srgbClr val="FF6600"/>
              </a:solidFill>
            </a:endParaRPr>
          </a:p>
          <a:p>
            <a:r>
              <a:rPr lang="is-IS" sz="1500" i="1" dirty="0"/>
              <a:t>#3 High Quality Teaching</a:t>
            </a:r>
            <a:r>
              <a:rPr lang="is-IS" dirty="0"/>
              <a:t>: Pop-Ins and Tap Outs, rolling subs used</a:t>
            </a:r>
          </a:p>
          <a:p>
            <a:r>
              <a:rPr lang="en-US" sz="1500" i="1" dirty="0" smtClean="0"/>
              <a:t>#4 Accountability</a:t>
            </a:r>
            <a:r>
              <a:rPr lang="en-US" dirty="0" smtClean="0"/>
              <a:t>: </a:t>
            </a:r>
            <a:r>
              <a:rPr lang="en-US" dirty="0" smtClean="0"/>
              <a:t>100% Meetings/Data Digs 3X per year, Weekly 20</a:t>
            </a:r>
            <a:r>
              <a:rPr lang="en-US" dirty="0"/>
              <a:t>% </a:t>
            </a:r>
            <a:r>
              <a:rPr lang="en-US" dirty="0" err="1"/>
              <a:t>Mtgs</a:t>
            </a:r>
            <a:r>
              <a:rPr lang="en-US" dirty="0"/>
              <a:t> w</a:t>
            </a:r>
            <a:r>
              <a:rPr lang="en-US" dirty="0" smtClean="0"/>
              <a:t>/running </a:t>
            </a:r>
            <a:r>
              <a:rPr lang="en-US" dirty="0" smtClean="0"/>
              <a:t>notes, (</a:t>
            </a:r>
            <a:r>
              <a:rPr lang="en-US" dirty="0" err="1" smtClean="0"/>
              <a:t>google</a:t>
            </a:r>
            <a:r>
              <a:rPr lang="en-US" dirty="0" smtClean="0"/>
              <a:t> docs)</a:t>
            </a:r>
            <a:endParaRPr lang="en-US" dirty="0"/>
          </a:p>
          <a:p>
            <a:r>
              <a:rPr lang="is-IS" sz="1400" i="1" dirty="0" smtClean="0"/>
              <a:t>#5 Professional Development</a:t>
            </a:r>
            <a:r>
              <a:rPr lang="is-IS" dirty="0" smtClean="0"/>
              <a:t>: Anita Archer / Marsha Tate </a:t>
            </a:r>
            <a:r>
              <a:rPr lang="is-IS" dirty="0"/>
              <a:t>/ EBISS / RTI / RSNW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PBiS</a:t>
            </a:r>
            <a:r>
              <a:rPr lang="en-US" dirty="0" smtClean="0"/>
              <a:t> Systems</a:t>
            </a:r>
          </a:p>
          <a:p>
            <a:r>
              <a:rPr lang="en-US" sz="1400" i="1" dirty="0"/>
              <a:t>#7 Commitment to Action</a:t>
            </a:r>
            <a:r>
              <a:rPr lang="en-US" dirty="0"/>
              <a:t>: RTI Tuesday’s: rotation every 7</a:t>
            </a:r>
            <a:r>
              <a:rPr lang="en-US" baseline="30000" dirty="0"/>
              <a:t>th</a:t>
            </a:r>
            <a:r>
              <a:rPr lang="en-US" dirty="0"/>
              <a:t> week, every grade</a:t>
            </a:r>
          </a:p>
          <a:p>
            <a:pPr algn="ctr"/>
            <a:r>
              <a:rPr lang="en-US" sz="2600" b="1" i="1" dirty="0" smtClean="0"/>
              <a:t>If it’s Important</a:t>
            </a:r>
            <a:r>
              <a:rPr lang="en-US" sz="2600" dirty="0" smtClean="0"/>
              <a:t>, Measure It, Post It and Chart It!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3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</a:t>
            </a:r>
            <a:r>
              <a:rPr lang="en-US" dirty="0" err="1" smtClean="0"/>
              <a:t>Dibels</a:t>
            </a:r>
            <a:r>
              <a:rPr lang="en-US" dirty="0" smtClean="0"/>
              <a:t> 2012-Current*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384234"/>
              </p:ext>
            </p:extLst>
          </p:nvPr>
        </p:nvGraphicFramePr>
        <p:xfrm>
          <a:off x="500063" y="2439988"/>
          <a:ext cx="8143875" cy="30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Worksheet" r:id="rId4" imgW="16090900" imgH="5943600" progId="Excel.Sheet.12">
                  <p:embed/>
                </p:oleObj>
              </mc:Choice>
              <mc:Fallback>
                <p:oleObj name="Worksheet" r:id="rId4" imgW="16090900" imgH="5943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063" y="2439988"/>
                        <a:ext cx="8143875" cy="30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018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</a:t>
            </a:r>
            <a:r>
              <a:rPr lang="en-US" dirty="0" err="1" smtClean="0"/>
              <a:t>Dibels</a:t>
            </a:r>
            <a:r>
              <a:rPr lang="en-US" dirty="0" smtClean="0"/>
              <a:t> 2012-Winter 16’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088935"/>
              </p:ext>
            </p:extLst>
          </p:nvPr>
        </p:nvGraphicFramePr>
        <p:xfrm>
          <a:off x="2501900" y="2795588"/>
          <a:ext cx="41402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Worksheet" r:id="rId4" imgW="4140200" imgH="2298700" progId="Excel.Sheet.12">
                  <p:embed/>
                </p:oleObj>
              </mc:Choice>
              <mc:Fallback>
                <p:oleObj name="Worksheet" r:id="rId4" imgW="4140200" imgH="2298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1900" y="2795588"/>
                        <a:ext cx="4140200" cy="229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19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Hawthorne Literacy 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Focus on Core Instruction: Benchmark Literacy </a:t>
            </a:r>
          </a:p>
          <a:p>
            <a:r>
              <a:rPr lang="en-US" dirty="0" smtClean="0"/>
              <a:t>Daily 105 minutes of reading</a:t>
            </a:r>
          </a:p>
          <a:p>
            <a:r>
              <a:rPr lang="en-US" dirty="0" smtClean="0"/>
              <a:t>Non-negotiable</a:t>
            </a:r>
          </a:p>
          <a:p>
            <a:pPr lvl="1"/>
            <a:r>
              <a:rPr lang="en-US" dirty="0" smtClean="0"/>
              <a:t>No interruptions </a:t>
            </a:r>
          </a:p>
          <a:p>
            <a:pPr lvl="1"/>
            <a:r>
              <a:rPr lang="en-US" dirty="0" smtClean="0"/>
              <a:t>prep lessons</a:t>
            </a:r>
          </a:p>
          <a:p>
            <a:pPr lvl="1"/>
            <a:r>
              <a:rPr lang="en-US" dirty="0" smtClean="0"/>
              <a:t>bell to bell instruction </a:t>
            </a:r>
          </a:p>
          <a:p>
            <a:pPr lvl="1"/>
            <a:r>
              <a:rPr lang="en-US" dirty="0" smtClean="0"/>
              <a:t>protected GAP time</a:t>
            </a:r>
          </a:p>
          <a:p>
            <a:pPr lvl="1"/>
            <a:r>
              <a:rPr lang="en-US" dirty="0" smtClean="0"/>
              <a:t>Booster Lessons</a:t>
            </a:r>
          </a:p>
          <a:p>
            <a:pPr lvl="1"/>
            <a:r>
              <a:rPr lang="en-US" dirty="0" smtClean="0"/>
              <a:t>Explicit Instruction </a:t>
            </a:r>
          </a:p>
          <a:p>
            <a:pPr lvl="1"/>
            <a:r>
              <a:rPr lang="en-US" dirty="0" smtClean="0"/>
              <a:t>Weekly PLC’s</a:t>
            </a:r>
          </a:p>
          <a:p>
            <a:pPr lvl="1"/>
            <a:r>
              <a:rPr lang="en-US" dirty="0" smtClean="0"/>
              <a:t>Rotation of RTI</a:t>
            </a:r>
          </a:p>
          <a:p>
            <a:r>
              <a:rPr lang="en-US" dirty="0" smtClean="0"/>
              <a:t>Changed Roll of Title 1 Teacher: to be part time instructional coach part time intervention specialist </a:t>
            </a:r>
          </a:p>
        </p:txBody>
      </p:sp>
    </p:spTree>
    <p:extLst>
      <p:ext uri="{BB962C8B-B14F-4D97-AF65-F5344CB8AC3E}">
        <p14:creationId xmlns:p14="http://schemas.microsoft.com/office/powerpoint/2010/main" val="120298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38108"/>
            <a:ext cx="8147051" cy="1308304"/>
          </a:xfrm>
        </p:spPr>
        <p:txBody>
          <a:bodyPr>
            <a:normAutofit fontScale="90000"/>
          </a:bodyPr>
          <a:lstStyle/>
          <a:p>
            <a:r>
              <a:rPr lang="is-IS" sz="4400" i="1" dirty="0"/>
              <a:t>Systems We </a:t>
            </a:r>
            <a:r>
              <a:rPr lang="is-IS" sz="4400" i="1" dirty="0" smtClean="0"/>
              <a:t>Use</a:t>
            </a:r>
            <a:r>
              <a:rPr lang="is-IS" sz="2400" i="1" dirty="0" smtClean="0"/>
              <a:t/>
            </a:r>
            <a:br>
              <a:rPr lang="is-IS" sz="2400" i="1" dirty="0" smtClean="0"/>
            </a:br>
            <a:r>
              <a:rPr lang="en-US" sz="2200" i="1" dirty="0" smtClean="0"/>
              <a:t>They </a:t>
            </a:r>
            <a:r>
              <a:rPr lang="en-US" sz="2200" i="1" dirty="0" smtClean="0"/>
              <a:t>Will Value, What We Give Value Too</a:t>
            </a:r>
            <a:r>
              <a:rPr lang="is-IS" sz="2200" i="1" dirty="0" smtClean="0"/>
              <a:t>…</a:t>
            </a:r>
            <a:br>
              <a:rPr lang="is-IS" sz="2200" i="1" dirty="0" smtClean="0"/>
            </a:b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Locker Room Data </a:t>
            </a:r>
            <a:r>
              <a:rPr lang="is-IS" dirty="0" smtClean="0"/>
              <a:t>… CHARTS and more CHARTS</a:t>
            </a:r>
          </a:p>
          <a:p>
            <a:r>
              <a:rPr lang="is-IS" dirty="0" smtClean="0"/>
              <a:t>Pop-In’s / TAP-Outs / Rolling Subs / Coaching Moments</a:t>
            </a:r>
          </a:p>
          <a:p>
            <a:r>
              <a:rPr lang="is-IS" dirty="0" smtClean="0"/>
              <a:t>GAP Attack – daily reading Minions </a:t>
            </a:r>
          </a:p>
          <a:p>
            <a:r>
              <a:rPr lang="is-IS" dirty="0" smtClean="0"/>
              <a:t>Caught-you/Gotch-you “Booster” Lessons</a:t>
            </a:r>
          </a:p>
          <a:p>
            <a:r>
              <a:rPr lang="is-IS" dirty="0" smtClean="0"/>
              <a:t>Phonic Screeners / the BIG 5 of 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6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“Pyramid” Posted in Staff Room</a:t>
            </a:r>
            <a:endParaRPr lang="en-US" dirty="0"/>
          </a:p>
        </p:txBody>
      </p:sp>
      <p:pic>
        <p:nvPicPr>
          <p:cNvPr id="4" name="Content Placeholder 3" descr="IMG_0262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 b="7390"/>
          <a:stretch/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Rule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8000"/>
                </a:solidFill>
              </a:rPr>
              <a:t>80% Green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B715"/>
                </a:solidFill>
              </a:rPr>
              <a:t>15% Yellow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6600"/>
                </a:solidFill>
              </a:rPr>
              <a:t>5% Red</a:t>
            </a:r>
          </a:p>
          <a:p>
            <a:r>
              <a:rPr lang="en-US" b="1" i="1" dirty="0" smtClean="0"/>
              <a:t>Our Current Reality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Green is 65%</a:t>
            </a:r>
          </a:p>
          <a:p>
            <a:pPr lvl="1"/>
            <a:r>
              <a:rPr lang="en-US" dirty="0" smtClean="0">
                <a:solidFill>
                  <a:srgbClr val="FFB715"/>
                </a:solidFill>
              </a:rPr>
              <a:t>Yellow is 17% 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Red is 18%</a:t>
            </a:r>
          </a:p>
          <a:p>
            <a:pPr marL="457200" lvl="1" indent="0">
              <a:buNone/>
            </a:pPr>
            <a:r>
              <a:rPr lang="en-US" dirty="0" smtClean="0"/>
              <a:t>	*through winter term 2016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008000"/>
                </a:solidFill>
              </a:rPr>
              <a:t>Green = 216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B715"/>
                </a:solidFill>
              </a:rPr>
              <a:t>Yellow = 56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6600"/>
                </a:solidFill>
              </a:rPr>
              <a:t>Red = 61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Student Total N=333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4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Pyramid Charts in our “Locker-Room” </a:t>
            </a:r>
            <a:r>
              <a:rPr lang="en-US" sz="1400" dirty="0" smtClean="0"/>
              <a:t>(data room)</a:t>
            </a:r>
            <a:endParaRPr lang="en-US" sz="1400" dirty="0"/>
          </a:p>
        </p:txBody>
      </p:sp>
      <p:pic>
        <p:nvPicPr>
          <p:cNvPr id="4" name="Content Placeholder 3" descr="IMG_0264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5" b="29915"/>
          <a:stretch/>
        </p:blipFill>
        <p:spPr/>
      </p:pic>
      <p:pic>
        <p:nvPicPr>
          <p:cNvPr id="5" name="Picture 4" descr="IMG_026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50" y="1762124"/>
            <a:ext cx="4385943" cy="436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9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GAP ATTACK </a:t>
            </a:r>
            <a:r>
              <a:rPr lang="is-IS" dirty="0" smtClean="0"/>
              <a:t>…</a:t>
            </a:r>
            <a:br>
              <a:rPr lang="is-IS" dirty="0" smtClean="0"/>
            </a:br>
            <a:r>
              <a:rPr lang="is-IS" dirty="0" smtClean="0"/>
              <a:t>This </a:t>
            </a:r>
            <a:r>
              <a:rPr lang="is-IS" i="1" dirty="0" smtClean="0"/>
              <a:t>WORKS</a:t>
            </a:r>
            <a:r>
              <a:rPr lang="is-IS" dirty="0" smtClean="0"/>
              <a:t> for 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Master Schedule: Rolling “GAPS” w/ Reading Minions </a:t>
            </a:r>
          </a:p>
          <a:p>
            <a:r>
              <a:rPr lang="is-IS" dirty="0" smtClean="0"/>
              <a:t>WE VALUE Protected Time: DON’T TOUCH my GAP...</a:t>
            </a:r>
          </a:p>
          <a:p>
            <a:r>
              <a:rPr lang="is-IS" dirty="0" smtClean="0"/>
              <a:t>“Booster” Lessons / Gotcha Caughtcha Lessons</a:t>
            </a:r>
          </a:p>
          <a:p>
            <a:r>
              <a:rPr lang="is-IS" dirty="0" smtClean="0"/>
              <a:t>Pyramid Branding Everywhere</a:t>
            </a:r>
            <a:endParaRPr lang="en-US" dirty="0"/>
          </a:p>
        </p:txBody>
      </p:sp>
      <p:pic>
        <p:nvPicPr>
          <p:cNvPr id="6" name="Content Placeholder 5" descr="minionsimag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r="23265"/>
          <a:stretch>
            <a:fillRect/>
          </a:stretch>
        </p:blipFill>
        <p:spPr/>
      </p:pic>
      <p:pic>
        <p:nvPicPr>
          <p:cNvPr id="11" name="Content Placeholder 4" descr="IMG_025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 b="7390"/>
          <a:stretch>
            <a:fillRect/>
          </a:stretch>
        </p:blipFill>
        <p:spPr>
          <a:xfrm>
            <a:off x="4805046" y="3524250"/>
            <a:ext cx="3840480" cy="29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6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Hawthorne “Booster” Lessons</a:t>
            </a:r>
            <a:br>
              <a:rPr lang="en-US" sz="3200" dirty="0" smtClean="0"/>
            </a:br>
            <a:r>
              <a:rPr lang="en-US" sz="3200" dirty="0" smtClean="0"/>
              <a:t>Catch You Moving The Dial</a:t>
            </a:r>
            <a:endParaRPr lang="en-US" sz="3200" dirty="0"/>
          </a:p>
        </p:txBody>
      </p:sp>
      <p:pic>
        <p:nvPicPr>
          <p:cNvPr id="5" name="Content Placeholder 4" descr="IMG_0255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 b="7390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Teachers “Tell” us when they are doing the Booster Lessons each day </a:t>
            </a:r>
            <a:r>
              <a:rPr lang="is-IS" dirty="0" smtClean="0"/>
              <a:t>… </a:t>
            </a:r>
          </a:p>
          <a:p>
            <a:r>
              <a:rPr lang="is-IS" dirty="0" smtClean="0"/>
              <a:t>Teacher/Time/Days:</a:t>
            </a:r>
          </a:p>
          <a:p>
            <a:r>
              <a:rPr lang="is-IS" dirty="0" smtClean="0"/>
              <a:t>We Keep Score &amp; Pull Winners</a:t>
            </a:r>
          </a:p>
          <a:p>
            <a:pPr lvl="1"/>
            <a:r>
              <a:rPr lang="is-IS" dirty="0" smtClean="0"/>
              <a:t>K-3rd: Booster Lessons – Phonics </a:t>
            </a:r>
          </a:p>
          <a:p>
            <a:pPr lvl="1"/>
            <a:r>
              <a:rPr lang="is-IS" dirty="0" smtClean="0"/>
              <a:t>4th-6th Gr: Booster Lessons – Vocabulary Focused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7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 RTI Spring Conference Agenda April 28</a:t>
            </a:r>
            <a:r>
              <a:rPr lang="en-US" baseline="30000" dirty="0" smtClean="0"/>
              <a:t>th</a:t>
            </a:r>
            <a:r>
              <a:rPr lang="en-US" dirty="0" smtClean="0"/>
              <a:t>/29th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1565"/>
            <a:ext cx="4680857" cy="436459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en-US" sz="4800" dirty="0" smtClean="0"/>
              <a:t>We Are Hawthorne  </a:t>
            </a:r>
            <a:r>
              <a:rPr lang="is-IS" sz="4800" dirty="0" smtClean="0"/>
              <a:t>…</a:t>
            </a:r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is-IS" sz="4800" dirty="0" smtClean="0"/>
              <a:t>Excuses have you heard ? ... </a:t>
            </a:r>
            <a:endParaRPr lang="is-IS" sz="4800" dirty="0"/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en-US" sz="4800" dirty="0" smtClean="0"/>
              <a:t>The Rule </a:t>
            </a:r>
            <a:r>
              <a:rPr lang="en-US" sz="4800" dirty="0" err="1" smtClean="0"/>
              <a:t>vs</a:t>
            </a:r>
            <a:r>
              <a:rPr lang="en-US" sz="4800" dirty="0" smtClean="0"/>
              <a:t> Reality </a:t>
            </a:r>
            <a:r>
              <a:rPr lang="is-IS" sz="4800" dirty="0" smtClean="0"/>
              <a:t>…</a:t>
            </a:r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en-US" sz="4800" dirty="0" smtClean="0"/>
              <a:t>Our </a:t>
            </a:r>
            <a:r>
              <a:rPr lang="en-US" sz="4800" dirty="0" smtClean="0"/>
              <a:t>Belief System </a:t>
            </a:r>
            <a:r>
              <a:rPr lang="en-US" sz="4800" dirty="0" smtClean="0"/>
              <a:t>2012</a:t>
            </a:r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en-US" sz="4800" dirty="0" smtClean="0"/>
              <a:t>Tough Questions Asked</a:t>
            </a:r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en-US" sz="4800" dirty="0" smtClean="0"/>
              <a:t>Our Belief System 2016</a:t>
            </a:r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en-US" sz="4800" dirty="0" smtClean="0"/>
              <a:t>ODE Evidence Based Strategies</a:t>
            </a:r>
            <a:endParaRPr lang="is-IS" sz="4800" dirty="0" smtClean="0"/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en-US" sz="4800" dirty="0" smtClean="0"/>
              <a:t>7 Keys to “Attacking” the Achievement GAP</a:t>
            </a:r>
            <a:r>
              <a:rPr lang="en-US" sz="4800" dirty="0" smtClean="0"/>
              <a:t>!</a:t>
            </a:r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en-US" sz="4800" dirty="0" smtClean="0"/>
              <a:t>Keys We Use</a:t>
            </a:r>
            <a:endParaRPr lang="en-US" sz="4800" dirty="0" smtClean="0"/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en-US" sz="4800" dirty="0" smtClean="0"/>
              <a:t>Our Data: Then &amp; Now</a:t>
            </a:r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en-US" sz="4800" dirty="0" smtClean="0"/>
              <a:t>HW Literacy Program</a:t>
            </a:r>
            <a:endParaRPr lang="is-IS" sz="4800" dirty="0" smtClean="0"/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is-IS" sz="4800" dirty="0" smtClean="0"/>
              <a:t>What </a:t>
            </a:r>
            <a:r>
              <a:rPr lang="is-IS" sz="4800" dirty="0" smtClean="0"/>
              <a:t>works for us ... </a:t>
            </a:r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is-IS" sz="4800" dirty="0" smtClean="0"/>
              <a:t>Q &amp; A </a:t>
            </a:r>
          </a:p>
          <a:p>
            <a:endParaRPr lang="en-US" dirty="0"/>
          </a:p>
        </p:txBody>
      </p:sp>
      <p:pic>
        <p:nvPicPr>
          <p:cNvPr id="5" name="Content Placeholder 5" descr="funny-match-people-equality-equ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97" r="-18097"/>
          <a:stretch>
            <a:fillRect/>
          </a:stretch>
        </p:blipFill>
        <p:spPr>
          <a:xfrm>
            <a:off x="3955144" y="1761565"/>
            <a:ext cx="5787570" cy="436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6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03166625"/>
              </p:ext>
            </p:extLst>
          </p:nvPr>
        </p:nvGraphicFramePr>
        <p:xfrm>
          <a:off x="0" y="3838575"/>
          <a:ext cx="814705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Document" r:id="rId3" imgW="6858000" imgH="177800" progId="Word.Document.12">
                  <p:embed/>
                </p:oleObj>
              </mc:Choice>
              <mc:Fallback>
                <p:oleObj name="Document" r:id="rId3" imgW="68580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838575"/>
                        <a:ext cx="8147050" cy="21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296943"/>
              </p:ext>
            </p:extLst>
          </p:nvPr>
        </p:nvGraphicFramePr>
        <p:xfrm>
          <a:off x="377072" y="432280"/>
          <a:ext cx="8394818" cy="6070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Document" r:id="rId5" imgW="5600700" imgH="8382000" progId="Word.Document.8">
                  <p:embed/>
                </p:oleObj>
              </mc:Choice>
              <mc:Fallback>
                <p:oleObj name="Document" r:id="rId5" imgW="5600700" imgH="83820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072" y="432280"/>
                        <a:ext cx="8394818" cy="6070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95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286375"/>
              </p:ext>
            </p:extLst>
          </p:nvPr>
        </p:nvGraphicFramePr>
        <p:xfrm>
          <a:off x="1143000" y="3856038"/>
          <a:ext cx="6858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Document" r:id="rId3" imgW="6858000" imgH="177800" progId="Word.Document.12">
                  <p:embed/>
                </p:oleObj>
              </mc:Choice>
              <mc:Fallback>
                <p:oleObj name="Document" r:id="rId3" imgW="68580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856038"/>
                        <a:ext cx="6858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minions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44" y="4492626"/>
            <a:ext cx="36576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6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Hawthorne Elementary</a:t>
            </a:r>
            <a:br>
              <a:rPr lang="en-US" dirty="0" smtClean="0"/>
            </a:br>
            <a:r>
              <a:rPr lang="en-US" sz="2400" dirty="0" smtClean="0"/>
              <a:t>Sweet Home, Or.</a:t>
            </a:r>
            <a:br>
              <a:rPr lang="en-US" sz="2400" dirty="0" smtClean="0"/>
            </a:br>
            <a:r>
              <a:rPr lang="en-US" sz="1800" i="1" dirty="0" smtClean="0"/>
              <a:t>Home of the Hornets </a:t>
            </a:r>
            <a:endParaRPr lang="en-US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61565"/>
            <a:ext cx="8355239" cy="436459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 Are </a:t>
            </a:r>
            <a:r>
              <a:rPr lang="is-IS" dirty="0" smtClean="0"/>
              <a:t>… Hawthorne where ‘It’s About The Kid’s” </a:t>
            </a:r>
          </a:p>
          <a:p>
            <a:r>
              <a:rPr lang="is-IS" dirty="0" smtClean="0"/>
              <a:t>Demographics: 2015-16</a:t>
            </a:r>
          </a:p>
          <a:p>
            <a:pPr lvl="1"/>
            <a:r>
              <a:rPr lang="is-IS" dirty="0" smtClean="0"/>
              <a:t>Enrollment 361 students K-6th </a:t>
            </a:r>
          </a:p>
          <a:p>
            <a:pPr lvl="1"/>
            <a:r>
              <a:rPr lang="is-IS" dirty="0" smtClean="0"/>
              <a:t>*Selected Demographics: </a:t>
            </a:r>
          </a:p>
          <a:p>
            <a:pPr lvl="2"/>
            <a:r>
              <a:rPr lang="is-IS" dirty="0" smtClean="0"/>
              <a:t>Economically Disadvantaged *** (+74%)</a:t>
            </a:r>
          </a:p>
          <a:p>
            <a:pPr lvl="2"/>
            <a:r>
              <a:rPr lang="is-IS" dirty="0" smtClean="0"/>
              <a:t>Students w/ Disabilities 26%</a:t>
            </a:r>
          </a:p>
          <a:p>
            <a:pPr lvl="2"/>
            <a:r>
              <a:rPr lang="is-IS" dirty="0" smtClean="0"/>
              <a:t>Mobile Students  24.1% </a:t>
            </a:r>
          </a:p>
          <a:p>
            <a:pPr lvl="2"/>
            <a:r>
              <a:rPr lang="is-IS" sz="1400" i="1" dirty="0" smtClean="0"/>
              <a:t>*** indicates that this school offered lunch at no charge to all students</a:t>
            </a:r>
          </a:p>
          <a:p>
            <a:r>
              <a:rPr lang="is-IS" b="1" dirty="0" smtClean="0"/>
              <a:t>Belief System </a:t>
            </a:r>
            <a:r>
              <a:rPr lang="is-IS" dirty="0" smtClean="0"/>
              <a:t>... These are OUR kids. </a:t>
            </a:r>
          </a:p>
          <a:p>
            <a:r>
              <a:rPr lang="is-IS" b="1" dirty="0" smtClean="0"/>
              <a:t>Goals: 1-3 </a:t>
            </a:r>
            <a:r>
              <a:rPr lang="is-IS" dirty="0" smtClean="0"/>
              <a:t>“Bee” the Best at these 3 things</a:t>
            </a:r>
          </a:p>
          <a:p>
            <a:r>
              <a:rPr lang="is-IS" dirty="0" smtClean="0"/>
              <a:t>1. Increase Academic Standings (reading scores)</a:t>
            </a:r>
          </a:p>
          <a:p>
            <a:r>
              <a:rPr lang="is-IS" dirty="0" smtClean="0"/>
              <a:t>2. Increase Community/Parent Involvement</a:t>
            </a:r>
          </a:p>
          <a:p>
            <a:r>
              <a:rPr lang="is-IS" dirty="0" smtClean="0"/>
              <a:t>3. Create Hawthorne PRIDE Campaign </a:t>
            </a:r>
            <a:endParaRPr lang="en-US" dirty="0"/>
          </a:p>
        </p:txBody>
      </p:sp>
      <p:pic>
        <p:nvPicPr>
          <p:cNvPr id="6" name="Picture 5" descr="photo(4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86" y="1761564"/>
            <a:ext cx="2721428" cy="43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9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Excuses </a:t>
            </a:r>
            <a:r>
              <a:rPr lang="is-IS" dirty="0" smtClean="0"/>
              <a:t>… have you heard this one? </a:t>
            </a:r>
            <a:r>
              <a:rPr lang="is-IS" sz="2000" i="1" dirty="0" smtClean="0"/>
              <a:t>(show of hands)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en-US" b="1" i="1" dirty="0" smtClean="0"/>
              <a:t>Our kids </a:t>
            </a:r>
            <a:r>
              <a:rPr lang="en-US" dirty="0" smtClean="0"/>
              <a:t>are rough &amp; they have generational poverty</a:t>
            </a:r>
            <a:r>
              <a:rPr lang="is-IS" dirty="0" smtClean="0"/>
              <a:t>…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b="1" i="1" dirty="0" smtClean="0"/>
              <a:t>These families </a:t>
            </a:r>
            <a:r>
              <a:rPr lang="en-US" dirty="0" smtClean="0"/>
              <a:t>don’t care about education </a:t>
            </a:r>
            <a:r>
              <a:rPr lang="is-IS" dirty="0" smtClean="0"/>
              <a:t>… </a:t>
            </a:r>
          </a:p>
          <a:p>
            <a:pPr>
              <a:buFont typeface="+mj-lt"/>
              <a:buAutoNum type="arabicPeriod"/>
            </a:pPr>
            <a:r>
              <a:rPr lang="is-IS" dirty="0" smtClean="0"/>
              <a:t>I taught them</a:t>
            </a:r>
            <a:r>
              <a:rPr lang="is-IS" b="1" i="1" dirty="0" smtClean="0"/>
              <a:t>, they didn’t </a:t>
            </a:r>
            <a:r>
              <a:rPr lang="is-IS" dirty="0" smtClean="0"/>
              <a:t>get it ...</a:t>
            </a:r>
          </a:p>
          <a:p>
            <a:pPr>
              <a:buFont typeface="+mj-lt"/>
              <a:buAutoNum type="arabicPeriod"/>
            </a:pPr>
            <a:r>
              <a:rPr lang="is-IS" dirty="0" smtClean="0"/>
              <a:t>I don’t have </a:t>
            </a:r>
            <a:r>
              <a:rPr lang="is-IS" b="1" i="1" dirty="0" smtClean="0"/>
              <a:t>time</a:t>
            </a:r>
            <a:r>
              <a:rPr lang="is-IS" dirty="0" smtClean="0"/>
              <a:t> for changing the way I teach...</a:t>
            </a:r>
          </a:p>
          <a:p>
            <a:pPr>
              <a:buFont typeface="+mj-lt"/>
              <a:buAutoNum type="arabicPeriod"/>
            </a:pPr>
            <a:r>
              <a:rPr lang="is-IS" dirty="0" smtClean="0"/>
              <a:t>I got a really </a:t>
            </a:r>
            <a:r>
              <a:rPr lang="is-IS" b="1" i="1" dirty="0" smtClean="0"/>
              <a:t>low batch of kids</a:t>
            </a:r>
            <a:r>
              <a:rPr lang="is-IS" dirty="0" smtClean="0"/>
              <a:t>...</a:t>
            </a:r>
          </a:p>
          <a:p>
            <a:pPr>
              <a:buFont typeface="+mj-lt"/>
              <a:buAutoNum type="arabicPeriod"/>
            </a:pPr>
            <a:r>
              <a:rPr lang="is-IS" dirty="0" smtClean="0"/>
              <a:t> </a:t>
            </a:r>
            <a:r>
              <a:rPr lang="is-IS" b="1" i="1" dirty="0" smtClean="0"/>
              <a:t>I can’t </a:t>
            </a:r>
            <a:r>
              <a:rPr lang="is-IS" dirty="0" smtClean="0"/>
              <a:t>work any harder ...</a:t>
            </a:r>
          </a:p>
          <a:p>
            <a:pPr>
              <a:buFont typeface="+mj-lt"/>
              <a:buAutoNum type="arabicPeriod"/>
            </a:pPr>
            <a:r>
              <a:rPr lang="is-IS" dirty="0" smtClean="0"/>
              <a:t>It’s a </a:t>
            </a:r>
            <a:r>
              <a:rPr lang="is-IS" b="1" i="1" dirty="0" smtClean="0"/>
              <a:t>tradition </a:t>
            </a:r>
            <a:r>
              <a:rPr lang="is-IS" b="1" i="1" dirty="0"/>
              <a:t>I</a:t>
            </a:r>
            <a:r>
              <a:rPr lang="is-IS" b="1" i="1" dirty="0" smtClean="0"/>
              <a:t> continue my </a:t>
            </a:r>
            <a:r>
              <a:rPr lang="is-IS" dirty="0" smtClean="0"/>
              <a:t>“butterfly” unit...</a:t>
            </a:r>
          </a:p>
          <a:p>
            <a:pPr>
              <a:buFont typeface="+mj-lt"/>
              <a:buAutoNum type="arabicPeriod"/>
            </a:pPr>
            <a:r>
              <a:rPr lang="is-IS" dirty="0" smtClean="0"/>
              <a:t>We have </a:t>
            </a:r>
            <a:r>
              <a:rPr lang="is-IS" b="1" i="1" dirty="0" smtClean="0"/>
              <a:t>always done it this way</a:t>
            </a:r>
            <a:r>
              <a:rPr lang="is-IS" dirty="0" smtClean="0"/>
              <a:t>...</a:t>
            </a:r>
          </a:p>
          <a:p>
            <a:pPr>
              <a:buFont typeface="+mj-lt"/>
              <a:buAutoNum type="arabicPeriod"/>
            </a:pPr>
            <a:r>
              <a:rPr lang="is-IS" dirty="0"/>
              <a:t>… you need to go look down the hall and look </a:t>
            </a:r>
            <a:r>
              <a:rPr lang="is-IS" b="1" i="1" dirty="0"/>
              <a:t>at that </a:t>
            </a:r>
            <a:r>
              <a:rPr lang="is-IS" b="1" i="1" dirty="0" smtClean="0"/>
              <a:t>classroom</a:t>
            </a:r>
            <a:endParaRPr lang="is-I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2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4000" i="1" dirty="0" smtClean="0"/>
              <a:t>The Rule vs Reality ... </a:t>
            </a:r>
            <a:br>
              <a:rPr lang="is-IS" sz="4000" i="1" dirty="0" smtClean="0"/>
            </a:br>
            <a:r>
              <a:rPr lang="is-IS" sz="2800" i="1" dirty="0" smtClean="0"/>
              <a:t>Take a look at the numbers - they don’t lie...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Excuses continued </a:t>
            </a:r>
            <a:r>
              <a:rPr lang="is-IS" dirty="0" smtClean="0"/>
              <a:t>… </a:t>
            </a:r>
            <a:r>
              <a:rPr lang="en-US" dirty="0" smtClean="0"/>
              <a:t>My </a:t>
            </a:r>
            <a:r>
              <a:rPr lang="en-US" dirty="0"/>
              <a:t>CORE isn’t the problem, </a:t>
            </a:r>
            <a:r>
              <a:rPr lang="en-US" dirty="0" smtClean="0"/>
              <a:t>if you would just </a:t>
            </a:r>
            <a:r>
              <a:rPr lang="en-US" dirty="0"/>
              <a:t>take “THOSE” kids to your room and fix them.</a:t>
            </a:r>
          </a:p>
          <a:p>
            <a:pPr marL="0" indent="0">
              <a:buNone/>
            </a:pPr>
            <a:r>
              <a:rPr lang="en-US" dirty="0" smtClean="0"/>
              <a:t>“Those” students are Title 1 and/or Special Ed. kids </a:t>
            </a:r>
            <a:r>
              <a:rPr lang="is-IS" dirty="0" smtClean="0"/>
              <a:t>… </a:t>
            </a:r>
          </a:p>
          <a:p>
            <a:pPr lvl="1"/>
            <a:r>
              <a:rPr lang="is-IS" sz="2800" b="1" i="1" dirty="0" smtClean="0"/>
              <a:t>Rule vs Reality</a:t>
            </a:r>
            <a:r>
              <a:rPr lang="is-IS" sz="2800" dirty="0" smtClean="0"/>
              <a:t>: </a:t>
            </a:r>
          </a:p>
          <a:p>
            <a:pPr lvl="1"/>
            <a:r>
              <a:rPr lang="is-IS" b="1" dirty="0" smtClean="0"/>
              <a:t>Rule</a:t>
            </a:r>
            <a:r>
              <a:rPr lang="is-IS" dirty="0" smtClean="0"/>
              <a:t>: (</a:t>
            </a:r>
            <a:r>
              <a:rPr lang="is-IS" dirty="0" smtClean="0">
                <a:solidFill>
                  <a:srgbClr val="008000"/>
                </a:solidFill>
              </a:rPr>
              <a:t>80% Green</a:t>
            </a:r>
            <a:r>
              <a:rPr lang="is-IS" dirty="0" smtClean="0"/>
              <a:t>, </a:t>
            </a:r>
            <a:r>
              <a:rPr lang="is-IS" dirty="0" smtClean="0">
                <a:solidFill>
                  <a:srgbClr val="FFB715"/>
                </a:solidFill>
              </a:rPr>
              <a:t>15% Yellow</a:t>
            </a:r>
            <a:r>
              <a:rPr lang="is-IS" dirty="0" smtClean="0"/>
              <a:t>, </a:t>
            </a:r>
            <a:r>
              <a:rPr lang="is-IS" dirty="0" smtClean="0">
                <a:solidFill>
                  <a:srgbClr val="FF6600"/>
                </a:solidFill>
              </a:rPr>
              <a:t>5% Red</a:t>
            </a:r>
            <a:r>
              <a:rPr lang="is-IS" dirty="0" smtClean="0"/>
              <a:t>) </a:t>
            </a:r>
          </a:p>
          <a:p>
            <a:pPr lvl="1"/>
            <a:r>
              <a:rPr lang="en-US" b="1" dirty="0" smtClean="0"/>
              <a:t>I</a:t>
            </a:r>
            <a:r>
              <a:rPr lang="is-IS" b="1" dirty="0" smtClean="0"/>
              <a:t>n 2012 this was Hawthorne’s Reality</a:t>
            </a:r>
            <a:r>
              <a:rPr lang="is-IS" dirty="0" smtClean="0"/>
              <a:t>:</a:t>
            </a:r>
          </a:p>
          <a:p>
            <a:pPr marL="457200" lvl="1" indent="0" algn="ctr">
              <a:buNone/>
            </a:pPr>
            <a:r>
              <a:rPr lang="is-IS" sz="3200" dirty="0" smtClean="0"/>
              <a:t>{</a:t>
            </a:r>
            <a:r>
              <a:rPr lang="is-IS" sz="3200" dirty="0" smtClean="0"/>
              <a:t>*</a:t>
            </a:r>
            <a:r>
              <a:rPr lang="is-IS" sz="3200" dirty="0" smtClean="0">
                <a:solidFill>
                  <a:srgbClr val="008000"/>
                </a:solidFill>
              </a:rPr>
              <a:t>30%G</a:t>
            </a:r>
            <a:r>
              <a:rPr lang="is-IS" sz="3200" dirty="0" smtClean="0"/>
              <a:t>, </a:t>
            </a:r>
            <a:r>
              <a:rPr lang="is-IS" sz="3200" dirty="0" smtClean="0">
                <a:solidFill>
                  <a:srgbClr val="FFB715"/>
                </a:solidFill>
              </a:rPr>
              <a:t>56%Y</a:t>
            </a:r>
            <a:r>
              <a:rPr lang="is-IS" sz="3200" dirty="0" smtClean="0"/>
              <a:t>, </a:t>
            </a:r>
            <a:r>
              <a:rPr lang="is-IS" sz="3200" dirty="0" smtClean="0">
                <a:solidFill>
                  <a:srgbClr val="FF6600"/>
                </a:solidFill>
              </a:rPr>
              <a:t>14%R</a:t>
            </a:r>
            <a:r>
              <a:rPr lang="is-IS" sz="3200" dirty="0" smtClean="0"/>
              <a:t>}</a:t>
            </a:r>
          </a:p>
          <a:p>
            <a:pPr marL="457200" lvl="1" indent="0" algn="ctr">
              <a:buNone/>
            </a:pPr>
            <a:r>
              <a:rPr lang="is-IS" sz="2400" dirty="0"/>
              <a:t>(n=293) [88/</a:t>
            </a:r>
            <a:r>
              <a:rPr lang="is-IS" sz="2400" dirty="0">
                <a:solidFill>
                  <a:srgbClr val="FFB715"/>
                </a:solidFill>
              </a:rPr>
              <a:t>165</a:t>
            </a:r>
            <a:r>
              <a:rPr lang="is-IS" sz="2400" dirty="0"/>
              <a:t>/40] </a:t>
            </a:r>
            <a:endParaRPr lang="is-IS" sz="2400" b="1" i="1" dirty="0" smtClean="0"/>
          </a:p>
          <a:p>
            <a:pPr marL="457200" lvl="1" indent="0">
              <a:buNone/>
            </a:pPr>
            <a:r>
              <a:rPr lang="is-IS" b="1" i="1" dirty="0" smtClean="0"/>
              <a:t>Our System was broken and THINGS HAD TO CHANGE</a:t>
            </a:r>
            <a:r>
              <a:rPr lang="is-IS" dirty="0" smtClean="0"/>
              <a:t>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772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Hawthorne Belief (Excuse) System in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000" i="1" dirty="0" smtClean="0"/>
              <a:t>We believed in Excuses! </a:t>
            </a:r>
          </a:p>
          <a:p>
            <a:r>
              <a:rPr lang="en-US" dirty="0" smtClean="0"/>
              <a:t>“It’s not my fault, it’s </a:t>
            </a:r>
            <a:r>
              <a:rPr lang="is-IS" dirty="0" smtClean="0"/>
              <a:t>…(insert excuse here); attendance, behaviors, parents, district initiatives, ODE requirements etc etc. </a:t>
            </a:r>
          </a:p>
          <a:p>
            <a:r>
              <a:rPr lang="is-IS" dirty="0" smtClean="0"/>
              <a:t>What Tier system? Those low kids are the Title 1/Sped problem. </a:t>
            </a:r>
          </a:p>
          <a:p>
            <a:r>
              <a:rPr lang="is-IS" dirty="0" smtClean="0"/>
              <a:t>Benchmark Testing is a Title 1 thing – has nothing to do with me!</a:t>
            </a:r>
          </a:p>
          <a:p>
            <a:r>
              <a:rPr lang="is-IS" dirty="0" smtClean="0"/>
              <a:t>What is this data, I don’t even know what this means!</a:t>
            </a:r>
          </a:p>
          <a:p>
            <a:r>
              <a:rPr lang="is-IS" dirty="0" smtClean="0"/>
              <a:t>I’m a good teacher – just leave me alone to do my thing.</a:t>
            </a:r>
          </a:p>
          <a:p>
            <a:r>
              <a:rPr lang="is-IS" dirty="0"/>
              <a:t> </a:t>
            </a:r>
            <a:r>
              <a:rPr lang="is-IS" dirty="0" smtClean="0"/>
              <a:t>I’ll take care of my class, just worry about the one down the 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7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Tough Questions We Asked &amp; Answers We Discovered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Shift our Thinking</a:t>
            </a:r>
            <a:r>
              <a:rPr lang="en-US" dirty="0" smtClean="0"/>
              <a:t>: Move from </a:t>
            </a:r>
            <a:r>
              <a:rPr lang="en-US" sz="2800" i="1" dirty="0" smtClean="0"/>
              <a:t>“Blaming to Claiming” </a:t>
            </a:r>
            <a:r>
              <a:rPr lang="en-US" dirty="0" smtClean="0"/>
              <a:t>In the beginning we looked to blame that “Test” or “Those” kids as the reasons for our low numbers.</a:t>
            </a:r>
          </a:p>
          <a:p>
            <a:pPr marL="457200" lvl="1" indent="0" algn="r">
              <a:buNone/>
            </a:pPr>
            <a:r>
              <a:rPr lang="en-US" i="1" dirty="0" smtClean="0"/>
              <a:t>“No Blame, No Shame, Move On </a:t>
            </a:r>
            <a:r>
              <a:rPr lang="is-IS" i="1" dirty="0" smtClean="0"/>
              <a:t>…”</a:t>
            </a:r>
            <a:endParaRPr lang="en-US" i="1" dirty="0" smtClean="0"/>
          </a:p>
          <a:p>
            <a:r>
              <a:rPr lang="en-US" b="1" i="1" dirty="0" smtClean="0"/>
              <a:t>Take Ownership: </a:t>
            </a:r>
            <a:r>
              <a:rPr lang="en-US" dirty="0" smtClean="0"/>
              <a:t>Who’s responsible for these kids, this data and our daily teaching practices? What “product” do we want to pass on? </a:t>
            </a:r>
          </a:p>
          <a:p>
            <a:pPr marL="0" indent="0" algn="r">
              <a:buNone/>
            </a:pPr>
            <a:r>
              <a:rPr lang="en-US" i="1" dirty="0" smtClean="0"/>
              <a:t>“They Will Value, What We Give Value Too </a:t>
            </a:r>
            <a:r>
              <a:rPr lang="is-IS" i="1" dirty="0" smtClean="0"/>
              <a:t>…”</a:t>
            </a:r>
          </a:p>
          <a:p>
            <a:r>
              <a:rPr lang="is-IS" b="1" i="1" dirty="0" smtClean="0"/>
              <a:t>Challenge To Change</a:t>
            </a:r>
            <a:r>
              <a:rPr lang="is-IS" i="1" dirty="0" smtClean="0"/>
              <a:t>: We Work too hard for these results ...</a:t>
            </a:r>
          </a:p>
          <a:p>
            <a:pPr marL="0" indent="0" algn="r">
              <a:buNone/>
            </a:pPr>
            <a:r>
              <a:rPr lang="is-IS" i="1" dirty="0" smtClean="0"/>
              <a:t>Gentle Relentless Pressure </a:t>
            </a:r>
            <a:r>
              <a:rPr lang="is-IS" dirty="0" smtClean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3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Hawthorne Belief </a:t>
            </a:r>
            <a:r>
              <a:rPr lang="en-US" dirty="0" smtClean="0"/>
              <a:t>System 2016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/>
              <a:t>“If we only do 1 thing well </a:t>
            </a:r>
            <a:r>
              <a:rPr lang="is-IS" sz="2400" i="1" dirty="0" smtClean="0"/>
              <a:t>…” &amp; “If we have only $1 to spend?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i="1" dirty="0" smtClean="0"/>
              <a:t>We Teach Reading</a:t>
            </a:r>
            <a:r>
              <a:rPr lang="en-US" sz="2000" dirty="0" smtClean="0"/>
              <a:t>, It’s the foundation of everything we do</a:t>
            </a:r>
            <a:r>
              <a:rPr lang="is-IS" sz="2000" dirty="0" smtClean="0"/>
              <a:t>…</a:t>
            </a:r>
            <a:endParaRPr lang="en-US" sz="2000" dirty="0" smtClean="0"/>
          </a:p>
          <a:p>
            <a:r>
              <a:rPr lang="en-US" sz="2000" dirty="0" smtClean="0"/>
              <a:t>Improved Master Schedule: </a:t>
            </a:r>
            <a:r>
              <a:rPr lang="en-US" sz="2800" b="1" i="1" dirty="0" smtClean="0"/>
              <a:t>Protected Core Time</a:t>
            </a:r>
          </a:p>
          <a:p>
            <a:r>
              <a:rPr lang="is-IS" sz="2800" dirty="0" smtClean="0"/>
              <a:t>Create our GAP </a:t>
            </a:r>
            <a:r>
              <a:rPr lang="is-IS" sz="2800" dirty="0"/>
              <a:t>Attack! </a:t>
            </a:r>
            <a:r>
              <a:rPr lang="en-US" sz="2000" dirty="0"/>
              <a:t>&amp; </a:t>
            </a:r>
            <a:r>
              <a:rPr lang="is-IS" sz="2000" dirty="0"/>
              <a:t> “Booster” </a:t>
            </a:r>
            <a:r>
              <a:rPr lang="is-IS" sz="2000" dirty="0" smtClean="0"/>
              <a:t>Lessons</a:t>
            </a:r>
          </a:p>
          <a:p>
            <a:r>
              <a:rPr lang="en-US" sz="2000" dirty="0" smtClean="0"/>
              <a:t>Established “Locker room” </a:t>
            </a:r>
            <a:r>
              <a:rPr lang="en-US" sz="2000" b="1" i="1" dirty="0" smtClean="0"/>
              <a:t>created </a:t>
            </a:r>
            <a:r>
              <a:rPr lang="en-US" sz="2400" b="1" i="1" dirty="0" smtClean="0"/>
              <a:t>DATA Charts on every student</a:t>
            </a:r>
          </a:p>
          <a:p>
            <a:r>
              <a:rPr lang="en-US" sz="2000" dirty="0" smtClean="0"/>
              <a:t>Visual Branding: </a:t>
            </a:r>
            <a:r>
              <a:rPr lang="en-US" sz="2800" b="1" i="1" dirty="0" smtClean="0"/>
              <a:t>Pyramid’s Everywhere </a:t>
            </a:r>
            <a:r>
              <a:rPr lang="is-IS" sz="2000" b="1" i="1" dirty="0" smtClean="0"/>
              <a:t>…</a:t>
            </a:r>
            <a:endParaRPr lang="en-US" sz="2000" b="1" i="1" dirty="0"/>
          </a:p>
          <a:p>
            <a:r>
              <a:rPr lang="en-US" sz="2800" dirty="0" smtClean="0"/>
              <a:t>All KIDS are </a:t>
            </a:r>
            <a:r>
              <a:rPr lang="en-US" sz="2800" b="1" i="1" dirty="0" smtClean="0"/>
              <a:t>Mine Mentality</a:t>
            </a:r>
            <a:r>
              <a:rPr lang="en-US" sz="2000" dirty="0" smtClean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1798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ODE Evidence-Based Strategies for Closing the Achievement GAP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51817"/>
              </p:ext>
            </p:extLst>
          </p:nvPr>
        </p:nvGraphicFramePr>
        <p:xfrm>
          <a:off x="1581150" y="1762125"/>
          <a:ext cx="5980113" cy="436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Document" r:id="rId3" imgW="9398000" imgH="6858000" progId="Word.Document.12">
                  <p:embed/>
                </p:oleObj>
              </mc:Choice>
              <mc:Fallback>
                <p:oleObj name="Document" r:id="rId3" imgW="9398000" imgH="685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1150" y="1762125"/>
                        <a:ext cx="5980113" cy="436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22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1587</TotalTime>
  <Words>1101</Words>
  <Application>Microsoft Macintosh PowerPoint</Application>
  <PresentationFormat>On-screen Show (4:3)</PresentationFormat>
  <Paragraphs>134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Saddle</vt:lpstr>
      <vt:lpstr>Document</vt:lpstr>
      <vt:lpstr>Worksheet</vt:lpstr>
      <vt:lpstr>Microsoft Word Document</vt:lpstr>
      <vt:lpstr>GAP ATTACK!</vt:lpstr>
      <vt:lpstr>OR RTI Spring Conference Agenda April 28th/29th</vt:lpstr>
      <vt:lpstr>Hawthorne Elementary Sweet Home, Or. Home of the Hornets </vt:lpstr>
      <vt:lpstr>Excuses … have you heard this one? (show of hands)</vt:lpstr>
      <vt:lpstr>The Rule vs Reality ...  Take a look at the numbers - they don’t lie...</vt:lpstr>
      <vt:lpstr>Hawthorne Belief (Excuse) System in 2012</vt:lpstr>
      <vt:lpstr>Tough Questions We Asked &amp; Answers We Discovered</vt:lpstr>
      <vt:lpstr>Hawthorne Belief System 2016 “If we only do 1 thing well …” &amp; “If we have only $1 to spend?</vt:lpstr>
      <vt:lpstr>ODE Evidence-Based Strategies for Closing the Achievement GAP</vt:lpstr>
      <vt:lpstr>PowerPoint Presentation</vt:lpstr>
      <vt:lpstr>KEYS we use for Attacking the Achievement GAP! Reference 7 keys of achievement gap by ODE</vt:lpstr>
      <vt:lpstr>HW Dibels 2012-Current* </vt:lpstr>
      <vt:lpstr>HW Dibels 2012-Winter 16’</vt:lpstr>
      <vt:lpstr>Hawthorne Literacy  Program</vt:lpstr>
      <vt:lpstr>Systems We Use They Will Value, What We Give Value Too… </vt:lpstr>
      <vt:lpstr>“Pyramid” Posted in Staff Room</vt:lpstr>
      <vt:lpstr>Pyramid Charts in our “Locker-Room” (data room)</vt:lpstr>
      <vt:lpstr>GAP ATTACK … This WORKS for us!</vt:lpstr>
      <vt:lpstr>Hawthorne “Booster” Lessons Catch You Moving The Dial</vt:lpstr>
      <vt:lpstr>PowerPoint Presentation</vt:lpstr>
      <vt:lpstr>Q &amp; A</vt:lpstr>
    </vt:vector>
  </TitlesOfParts>
  <Company>SHSD 55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GAP ATTACK!</dc:title>
  <dc:creator>HW Elem</dc:creator>
  <cp:lastModifiedBy>HW Elem</cp:lastModifiedBy>
  <cp:revision>82</cp:revision>
  <cp:lastPrinted>2016-04-25T17:25:54Z</cp:lastPrinted>
  <dcterms:created xsi:type="dcterms:W3CDTF">2016-03-31T18:46:02Z</dcterms:created>
  <dcterms:modified xsi:type="dcterms:W3CDTF">2016-04-25T18:22:58Z</dcterms:modified>
</cp:coreProperties>
</file>