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8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7.xml"/><Relationship Id="rId43" Type="http://schemas.openxmlformats.org/officeDocument/2006/relationships/font" Target="fonts/Roboto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Learn more about the math practices and how to help students persevere, reason, and model with math.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Participants will learn strategies for eliciting math talk to develop number thinking such as Number Talks, questioning prompts and multiple models.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Rate familiarilty Five--teach others-------3 get them, just not implemented------fist just heard of them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Rate familiarilty Five--teach others-------3 get them, just not implemented------fist just heard of them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Learn more about the math practices and how to help students persevere, reason, and model with math.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Participants will learn strategies for eliciting math talk to develop number thinking such as Number Talks, questioning prompts and multiple models.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Video 2 min.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Content standards and process standards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Video 2 min.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Take to site K-2 Math Practices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1:26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eachingchannel.org/videos/subtraction-math-lesson-ousd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hoodriver.k12.or.us/Page/7382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www.teachingchannel.org/videos/third-grade-mental-math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hoodriver.k12.or.us/Page/6386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hoodriver.k12.or.us/Page/6386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hoodriver.k12.or.us/Page/7381" TargetMode="External"/><Relationship Id="rId4" Type="http://schemas.openxmlformats.org/officeDocument/2006/relationships/image" Target="../media/image21.gif"/><Relationship Id="rId5" Type="http://schemas.openxmlformats.org/officeDocument/2006/relationships/image" Target="../media/image22.jpg"/><Relationship Id="rId6" Type="http://schemas.openxmlformats.org/officeDocument/2006/relationships/hyperlink" Target="https://goo.gl/mEZuJ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8.png"/><Relationship Id="rId5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Relationship Id="rId4" Type="http://schemas.openxmlformats.org/officeDocument/2006/relationships/image" Target="../media/image38.jpg"/><Relationship Id="rId5" Type="http://schemas.openxmlformats.org/officeDocument/2006/relationships/image" Target="../media/image40.jpg"/><Relationship Id="rId6" Type="http://schemas.openxmlformats.org/officeDocument/2006/relationships/image" Target="../media/image72.jpg"/><Relationship Id="rId7" Type="http://schemas.openxmlformats.org/officeDocument/2006/relationships/image" Target="../media/image4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Relationship Id="rId5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jpg"/><Relationship Id="rId4" Type="http://schemas.openxmlformats.org/officeDocument/2006/relationships/image" Target="../media/image4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56.jpg"/><Relationship Id="rId6" Type="http://schemas.openxmlformats.org/officeDocument/2006/relationships/image" Target="../media/image4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jpg"/><Relationship Id="rId4" Type="http://schemas.openxmlformats.org/officeDocument/2006/relationships/image" Target="../media/image52.png"/><Relationship Id="rId5" Type="http://schemas.openxmlformats.org/officeDocument/2006/relationships/image" Target="../media/image5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5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3.jpg"/><Relationship Id="rId4" Type="http://schemas.openxmlformats.org/officeDocument/2006/relationships/image" Target="../media/image65.png"/><Relationship Id="rId5" Type="http://schemas.openxmlformats.org/officeDocument/2006/relationships/hyperlink" Target="http://catalog.mathlearningcenter.org/apps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4.jpg"/><Relationship Id="rId4" Type="http://schemas.openxmlformats.org/officeDocument/2006/relationships/image" Target="../media/image62.jpg"/><Relationship Id="rId5" Type="http://schemas.openxmlformats.org/officeDocument/2006/relationships/image" Target="../media/image69.png"/><Relationship Id="rId6" Type="http://schemas.openxmlformats.org/officeDocument/2006/relationships/image" Target="../media/image7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7.jpg"/><Relationship Id="rId4" Type="http://schemas.openxmlformats.org/officeDocument/2006/relationships/image" Target="../media/image66.jpg"/><Relationship Id="rId5" Type="http://schemas.openxmlformats.org/officeDocument/2006/relationships/image" Target="../media/image70.jpg"/><Relationship Id="rId6" Type="http://schemas.openxmlformats.org/officeDocument/2006/relationships/image" Target="../media/image6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0.jpg"/><Relationship Id="rId4" Type="http://schemas.openxmlformats.org/officeDocument/2006/relationships/image" Target="../media/image08.pn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hyperlink" Target="https://www.teachingchannel.org/videos/owning-the-common-core" TargetMode="External"/><Relationship Id="rId5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Relationship Id="rId5" Type="http://schemas.openxmlformats.org/officeDocument/2006/relationships/image" Target="../media/image18.png"/><Relationship Id="rId6" Type="http://schemas.openxmlformats.org/officeDocument/2006/relationships/hyperlink" Target="http://www.hoodriver.k12.or.us/Page/7459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la3_trsAnMs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achingchannel.org/videos/visualizing-number-combinations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ssfT0GMM7Oo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999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Developing Math Language and Conceptual Understanding through the Math Practices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6110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Jane Osborne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K-12 Math Coach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Hood River County School District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026" y="1918526"/>
            <a:ext cx="2329899" cy="23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11" y="2200300"/>
            <a:ext cx="2862838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What did you notice?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092750" y="1447750"/>
            <a:ext cx="591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What’s the teacher doing?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 are the students doing?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 Talks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200025" y="1076075"/>
            <a:ext cx="2880300" cy="39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“Engaging in </a:t>
            </a: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Productive Struggle”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(Grade 2)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(7:22)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https://www.teachingchannel.org/videos/subtraction-math-lesson-ousd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9487" y="552372"/>
            <a:ext cx="5205400" cy="41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What did you notice?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092750" y="1447750"/>
            <a:ext cx="591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What’s the teacher doing?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 are the students doing?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to Elicit Math Talk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35500" y="572700"/>
            <a:ext cx="4222200" cy="7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Precision Partnering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450" y="1118749"/>
            <a:ext cx="5368800" cy="411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04775" y="4610100"/>
            <a:ext cx="251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https://www.teachingchannel.org/videos/third-grade-mental-math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2625" y="83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to Elicit Math Talk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0" y="655775"/>
            <a:ext cx="6191099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Explicit Vocabulary development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462" y="1274975"/>
            <a:ext cx="6826837" cy="38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65625"/>
            <a:ext cx="3073475" cy="176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92625" y="83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to Elicit Math Talk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0" y="655775"/>
            <a:ext cx="6191099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Explicit Vocabulary development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100" y="894625"/>
            <a:ext cx="28575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42713" l="0" r="0" t="0"/>
          <a:stretch/>
        </p:blipFill>
        <p:spPr>
          <a:xfrm>
            <a:off x="164275" y="1164650"/>
            <a:ext cx="5626923" cy="22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57627"/>
          <a:stretch/>
        </p:blipFill>
        <p:spPr>
          <a:xfrm>
            <a:off x="2440750" y="3343275"/>
            <a:ext cx="5626923" cy="16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78350" y="73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“Three Facts and a Fib”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275" y="808350"/>
            <a:ext cx="4847175" cy="43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933450" y="3637350"/>
            <a:ext cx="18288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to Elicit Math Talk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017725"/>
            <a:ext cx="8520600" cy="69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Think, pair, share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2548" l="0" r="0" t="4445"/>
          <a:stretch/>
        </p:blipFill>
        <p:spPr>
          <a:xfrm>
            <a:off x="576375" y="1541600"/>
            <a:ext cx="3500325" cy="35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 b="6942" l="13316" r="10330" t="0"/>
          <a:stretch/>
        </p:blipFill>
        <p:spPr>
          <a:xfrm>
            <a:off x="4527000" y="1114375"/>
            <a:ext cx="4464599" cy="3622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6076950" y="4736900"/>
            <a:ext cx="19239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https://goo.gl/mEZuJF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Questioning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774" y="387737"/>
            <a:ext cx="5790524" cy="436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90500" y="1590675"/>
            <a:ext cx="27528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Prompts to elicit each Math Practice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Multiple Representations to Build Understanding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050" y="1090623"/>
            <a:ext cx="5551896" cy="40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51925" y="146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Today’s Agenda...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251925" y="1452825"/>
            <a:ext cx="8520600" cy="363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for Math Talk</a:t>
            </a:r>
          </a:p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Multiple Representations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950" y="146199"/>
            <a:ext cx="1896500" cy="14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937" y="3296875"/>
            <a:ext cx="1700725" cy="178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10582" l="9005" r="8452" t="8077"/>
          <a:stretch/>
        </p:blipFill>
        <p:spPr>
          <a:xfrm>
            <a:off x="6355101" y="1711950"/>
            <a:ext cx="1484173" cy="14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Multiple Representations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1216550"/>
            <a:ext cx="3590924" cy="377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50" y="208100"/>
            <a:ext cx="4076699" cy="48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Models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674825"/>
            <a:ext cx="442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 frames</a:t>
            </a:r>
          </a:p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Tallies</a:t>
            </a:r>
          </a:p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Fingers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808" y="978595"/>
            <a:ext cx="2107900" cy="9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125" y="513120"/>
            <a:ext cx="1943100" cy="17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75" y="3024175"/>
            <a:ext cx="28575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3325" y="224915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3125" y="3238487"/>
            <a:ext cx="28575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64075" y="168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Models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3345900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Number bonds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075" y="168800"/>
            <a:ext cx="28575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075" y="2492887"/>
            <a:ext cx="28575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800" y="2616712"/>
            <a:ext cx="28575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349" y="2939574"/>
            <a:ext cx="2857499" cy="198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264075" y="168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Models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256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Rekenrek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450" y="168787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20548" l="0" r="0" t="29270"/>
          <a:stretch/>
        </p:blipFill>
        <p:spPr>
          <a:xfrm>
            <a:off x="2809875" y="1533525"/>
            <a:ext cx="3200400" cy="147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75" y="2690812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 b="70184" l="5603" r="50720" t="11111"/>
          <a:stretch/>
        </p:blipFill>
        <p:spPr>
          <a:xfrm>
            <a:off x="6022425" y="2690824"/>
            <a:ext cx="2652829" cy="14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7">
            <a:alphaModFix/>
          </a:blip>
          <a:srcRect b="0" l="0" r="0" t="28698"/>
          <a:stretch/>
        </p:blipFill>
        <p:spPr>
          <a:xfrm>
            <a:off x="3543300" y="3262296"/>
            <a:ext cx="2057400" cy="18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264075" y="168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Models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264075" y="7415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Number Line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100876"/>
            <a:ext cx="3238500" cy="22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22" y="2378600"/>
            <a:ext cx="4081450" cy="27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2566" y="2446525"/>
            <a:ext cx="3925208" cy="30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254550" y="84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a Number Line Model think about: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950" y="1808300"/>
            <a:ext cx="5012775" cy="325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430975" y="828675"/>
            <a:ext cx="5115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Roboto"/>
                <a:ea typeface="Roboto"/>
                <a:cs typeface="Roboto"/>
                <a:sym typeface="Roboto"/>
              </a:rPr>
              <a:t>100 - 22 = 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 ____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48" y="1838075"/>
            <a:ext cx="4005424" cy="1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948" y="2981325"/>
            <a:ext cx="4505599" cy="193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67000" y="738925"/>
            <a:ext cx="42861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100 - 64 =  ___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857750" y="2035600"/>
            <a:ext cx="41718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100 - 27 =  ___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7000" y="57150"/>
            <a:ext cx="42861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Try these...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264075" y="111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 Model or Tape Diagram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775" y="2609324"/>
            <a:ext cx="3771900" cy="24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34807" l="7483" r="8813" t="23512"/>
          <a:stretch/>
        </p:blipFill>
        <p:spPr>
          <a:xfrm>
            <a:off x="4788450" y="577975"/>
            <a:ext cx="4079325" cy="20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475" y="2413926"/>
            <a:ext cx="4416974" cy="257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475" y="971550"/>
            <a:ext cx="4030325" cy="120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264075" y="168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Models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264075" y="809575"/>
            <a:ext cx="4003200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 ten pieces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74" y="2569125"/>
            <a:ext cx="4716516" cy="251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724" y="100025"/>
            <a:ext cx="2526474" cy="22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29" y="1496850"/>
            <a:ext cx="3414699" cy="35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264075" y="168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Models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264075" y="809575"/>
            <a:ext cx="4003200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 ten pieces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7533" l="5674" r="5665" t="7533"/>
          <a:stretch/>
        </p:blipFill>
        <p:spPr>
          <a:xfrm>
            <a:off x="314325" y="1649250"/>
            <a:ext cx="2285999" cy="16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325" y="2605075"/>
            <a:ext cx="1883074" cy="24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126" y="0"/>
            <a:ext cx="38576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32400" y="1103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75" y="753025"/>
            <a:ext cx="7225925" cy="416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254549" y="114250"/>
            <a:ext cx="6231900" cy="6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 Learning Center Apps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000362"/>
            <a:ext cx="2857500" cy="2143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733437"/>
            <a:ext cx="2857500" cy="2143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75" y="733437"/>
            <a:ext cx="2857500" cy="2143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" y="3000362"/>
            <a:ext cx="2857500" cy="2143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46" y="186224"/>
            <a:ext cx="5977875" cy="44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b="28026" l="3901" r="1634" t="18671"/>
          <a:stretch/>
        </p:blipFill>
        <p:spPr>
          <a:xfrm rot="-5400000">
            <a:off x="5252074" y="1458525"/>
            <a:ext cx="5291600" cy="22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214325" y="4669625"/>
            <a:ext cx="4669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http://catalog.mathlearningcenter.org/apps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-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Models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469475"/>
            <a:ext cx="2294700" cy="61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 chart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787" y="2199350"/>
            <a:ext cx="26955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0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027" y="98750"/>
            <a:ext cx="3338850" cy="23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8287" y="2270675"/>
            <a:ext cx="2857499" cy="204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242600" y="46775"/>
            <a:ext cx="4545600" cy="61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for patterns…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use of structure...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50" y="1258515"/>
            <a:ext cx="3501950" cy="26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11166" l="0" r="0" t="0"/>
          <a:stretch/>
        </p:blipFill>
        <p:spPr>
          <a:xfrm>
            <a:off x="4865375" y="88100"/>
            <a:ext cx="4037949" cy="26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5">
            <a:alphaModFix/>
          </a:blip>
          <a:srcRect b="0" l="4920" r="17342" t="22130"/>
          <a:stretch/>
        </p:blipFill>
        <p:spPr>
          <a:xfrm>
            <a:off x="5895225" y="2830749"/>
            <a:ext cx="2762957" cy="20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6">
            <a:alphaModFix/>
          </a:blip>
          <a:srcRect b="0" l="0" r="0" t="11008"/>
          <a:stretch/>
        </p:blipFill>
        <p:spPr>
          <a:xfrm>
            <a:off x="3334850" y="2597148"/>
            <a:ext cx="2143125" cy="25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242600" y="46775"/>
            <a:ext cx="4545600" cy="61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Let’s Practice…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32400" y="1103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75" y="753025"/>
            <a:ext cx="7225925" cy="416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251925" y="146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Today’s Agenda...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251925" y="1452825"/>
            <a:ext cx="8520600" cy="363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Strategies for Math Talk</a:t>
            </a:r>
          </a:p>
          <a:p>
            <a:pPr indent="-457200" lvl="0" marL="457200" rtl="0">
              <a:lnSpc>
                <a:spcPct val="100000"/>
              </a:lnSpc>
              <a:spcBef>
                <a:spcPts val="1000"/>
              </a:spcBef>
              <a:spcAft>
                <a:spcPts val="2800"/>
              </a:spcAft>
              <a:buSzPct val="100000"/>
              <a:buFont typeface="Roboto"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Multiple Representations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950" y="146199"/>
            <a:ext cx="1896500" cy="14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937" y="3296875"/>
            <a:ext cx="1700725" cy="178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 b="10582" l="9005" r="8452" t="8077"/>
          <a:stretch/>
        </p:blipFill>
        <p:spPr>
          <a:xfrm>
            <a:off x="6355101" y="1711950"/>
            <a:ext cx="1484173" cy="14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80225" y="63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735" y="131499"/>
            <a:ext cx="2542415" cy="19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972500" y="2254950"/>
            <a:ext cx="41715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4FC3F7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“Owning the Math Practices”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 b="5973" l="0" r="6323" t="12086"/>
          <a:stretch/>
        </p:blipFill>
        <p:spPr>
          <a:xfrm>
            <a:off x="109050" y="1219250"/>
            <a:ext cx="4433074" cy="3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890250" y="1621350"/>
            <a:ext cx="1828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112650" y="2632087"/>
            <a:ext cx="1828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633650" y="4215625"/>
            <a:ext cx="4280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he </a:t>
            </a:r>
            <a:r>
              <a:rPr i="1" lang="en" sz="3000" u="sng"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i="1" lang="en" sz="3000" u="sng"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5574">
            <a:off x="273552" y="563936"/>
            <a:ext cx="4484493" cy="35805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525" y="636624"/>
            <a:ext cx="3498545" cy="23016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94277">
            <a:off x="2450306" y="3124512"/>
            <a:ext cx="2742199" cy="19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786550" y="183050"/>
            <a:ext cx="4054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http://www.hoodriver.k12.or.us/Page/7459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180225" y="63925"/>
            <a:ext cx="3248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Math Practices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1362" y="3100225"/>
            <a:ext cx="18764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4924" y="3271799"/>
            <a:ext cx="2476300" cy="18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Number Talks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4317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they?</a:t>
            </a:r>
          </a:p>
          <a:p>
            <a:pPr indent="-4064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Strategy to make thinking visible</a:t>
            </a:r>
          </a:p>
          <a:p>
            <a:pPr indent="-4064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</a:pPr>
            <a:r>
              <a:rPr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Strategy to increase math language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https://www.youtube.com/watch?v=la3_trsAnMs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7376">
            <a:off x="4312897" y="535174"/>
            <a:ext cx="4202449" cy="43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09550" y="926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 Talks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09550" y="1085850"/>
            <a:ext cx="27816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Quick Images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(Kindergarten) (5:50)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https://www.teachingchannel.org/videos/visualizing-number-combinations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451" y="445025"/>
            <a:ext cx="5705850" cy="454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What did you notice?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1092750" y="1447750"/>
            <a:ext cx="591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What’s the teacher doing?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>
              <a:spcBef>
                <a:spcPts val="0"/>
              </a:spcBef>
              <a:buSzPct val="100000"/>
              <a:buFont typeface="Roboto"/>
              <a:buChar char="★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What are the students doing?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40250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 Talks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660900" y="1209675"/>
            <a:ext cx="2349900" cy="3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First Grade Number Talk”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(8:34)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https://www.youtube.com/watch?v=ssfT0GMM7Oo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50" y="674816"/>
            <a:ext cx="6341574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