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77"/>
  </p:notesMasterIdLst>
  <p:sldIdLst>
    <p:sldId id="256" r:id="rId2"/>
    <p:sldId id="624" r:id="rId3"/>
    <p:sldId id="486" r:id="rId4"/>
    <p:sldId id="578" r:id="rId5"/>
    <p:sldId id="501" r:id="rId6"/>
    <p:sldId id="410" r:id="rId7"/>
    <p:sldId id="638" r:id="rId8"/>
    <p:sldId id="616" r:id="rId9"/>
    <p:sldId id="617" r:id="rId10"/>
    <p:sldId id="484" r:id="rId11"/>
    <p:sldId id="361" r:id="rId12"/>
    <p:sldId id="639" r:id="rId13"/>
    <p:sldId id="634" r:id="rId14"/>
    <p:sldId id="635" r:id="rId15"/>
    <p:sldId id="636" r:id="rId16"/>
    <p:sldId id="615" r:id="rId17"/>
    <p:sldId id="306" r:id="rId18"/>
    <p:sldId id="324" r:id="rId19"/>
    <p:sldId id="626" r:id="rId20"/>
    <p:sldId id="295" r:id="rId21"/>
    <p:sldId id="290" r:id="rId22"/>
    <p:sldId id="640" r:id="rId23"/>
    <p:sldId id="503" r:id="rId24"/>
    <p:sldId id="372" r:id="rId25"/>
    <p:sldId id="478" r:id="rId26"/>
    <p:sldId id="487" r:id="rId27"/>
    <p:sldId id="491" r:id="rId28"/>
    <p:sldId id="494" r:id="rId29"/>
    <p:sldId id="495" r:id="rId30"/>
    <p:sldId id="504" r:id="rId31"/>
    <p:sldId id="641" r:id="rId32"/>
    <p:sldId id="509" r:id="rId33"/>
    <p:sldId id="510" r:id="rId34"/>
    <p:sldId id="581" r:id="rId35"/>
    <p:sldId id="511" r:id="rId36"/>
    <p:sldId id="512" r:id="rId37"/>
    <p:sldId id="627" r:id="rId38"/>
    <p:sldId id="628" r:id="rId39"/>
    <p:sldId id="515" r:id="rId40"/>
    <p:sldId id="517" r:id="rId41"/>
    <p:sldId id="582" r:id="rId42"/>
    <p:sldId id="522" r:id="rId43"/>
    <p:sldId id="524" r:id="rId44"/>
    <p:sldId id="523" r:id="rId45"/>
    <p:sldId id="525" r:id="rId46"/>
    <p:sldId id="621" r:id="rId47"/>
    <p:sldId id="583" r:id="rId48"/>
    <p:sldId id="527" r:id="rId49"/>
    <p:sldId id="642" r:id="rId50"/>
    <p:sldId id="585" r:id="rId51"/>
    <p:sldId id="599" r:id="rId52"/>
    <p:sldId id="603" r:id="rId53"/>
    <p:sldId id="536" r:id="rId54"/>
    <p:sldId id="537" r:id="rId55"/>
    <p:sldId id="645" r:id="rId56"/>
    <p:sldId id="540" r:id="rId57"/>
    <p:sldId id="644" r:id="rId58"/>
    <p:sldId id="589" r:id="rId59"/>
    <p:sldId id="547" r:id="rId60"/>
    <p:sldId id="548" r:id="rId61"/>
    <p:sldId id="549" r:id="rId62"/>
    <p:sldId id="550" r:id="rId63"/>
    <p:sldId id="551" r:id="rId64"/>
    <p:sldId id="552" r:id="rId65"/>
    <p:sldId id="553" r:id="rId66"/>
    <p:sldId id="629" r:id="rId67"/>
    <p:sldId id="630" r:id="rId68"/>
    <p:sldId id="631" r:id="rId69"/>
    <p:sldId id="637" r:id="rId70"/>
    <p:sldId id="646" r:id="rId71"/>
    <p:sldId id="557" r:id="rId72"/>
    <p:sldId id="622" r:id="rId73"/>
    <p:sldId id="559" r:id="rId74"/>
    <p:sldId id="592" r:id="rId75"/>
    <p:sldId id="600" r:id="rId76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&amp; Intro" id="{561917C6-35F4-B640-ABF5-FB60A31AC7FC}">
          <p14:sldIdLst>
            <p14:sldId id="256"/>
            <p14:sldId id="624"/>
            <p14:sldId id="486"/>
            <p14:sldId id="578"/>
          </p14:sldIdLst>
        </p14:section>
        <p14:section name="Overview: Steps &amp; ICEL" id="{8DFDC3CA-22AD-9149-BC1D-E265C109A150}">
          <p14:sldIdLst>
            <p14:sldId id="501"/>
            <p14:sldId id="410"/>
            <p14:sldId id="638"/>
            <p14:sldId id="616"/>
            <p14:sldId id="617"/>
            <p14:sldId id="484"/>
            <p14:sldId id="361"/>
            <p14:sldId id="639"/>
            <p14:sldId id="634"/>
            <p14:sldId id="635"/>
            <p14:sldId id="636"/>
            <p14:sldId id="615"/>
            <p14:sldId id="306"/>
            <p14:sldId id="324"/>
            <p14:sldId id="626"/>
            <p14:sldId id="295"/>
            <p14:sldId id="290"/>
            <p14:sldId id="640"/>
          </p14:sldIdLst>
        </p14:section>
        <p14:section name="Analyzing Instruction" id="{E1386A3C-3ECD-7D41-ADB5-42D69619D4B3}">
          <p14:sldIdLst>
            <p14:sldId id="503"/>
            <p14:sldId id="372"/>
            <p14:sldId id="478"/>
            <p14:sldId id="487"/>
            <p14:sldId id="491"/>
            <p14:sldId id="494"/>
            <p14:sldId id="495"/>
            <p14:sldId id="504"/>
            <p14:sldId id="641"/>
            <p14:sldId id="509"/>
          </p14:sldIdLst>
        </p14:section>
        <p14:section name="Analyzing Curriculum" id="{5F18C053-F95B-E44C-8598-CE385ED88669}">
          <p14:sldIdLst>
            <p14:sldId id="510"/>
            <p14:sldId id="581"/>
            <p14:sldId id="511"/>
            <p14:sldId id="512"/>
            <p14:sldId id="627"/>
            <p14:sldId id="628"/>
            <p14:sldId id="515"/>
            <p14:sldId id="517"/>
            <p14:sldId id="582"/>
            <p14:sldId id="522"/>
            <p14:sldId id="524"/>
            <p14:sldId id="523"/>
            <p14:sldId id="525"/>
            <p14:sldId id="621"/>
            <p14:sldId id="583"/>
            <p14:sldId id="527"/>
            <p14:sldId id="642"/>
            <p14:sldId id="585"/>
          </p14:sldIdLst>
        </p14:section>
        <p14:section name="Analyzing Environment" id="{7AB36BA5-016F-6347-B123-2A7B7E41B025}">
          <p14:sldIdLst>
            <p14:sldId id="599"/>
            <p14:sldId id="603"/>
            <p14:sldId id="536"/>
            <p14:sldId id="537"/>
            <p14:sldId id="645"/>
            <p14:sldId id="540"/>
            <p14:sldId id="644"/>
            <p14:sldId id="589"/>
          </p14:sldIdLst>
        </p14:section>
        <p14:section name="Analyzing Learner" id="{D8955B7C-E6DE-9E43-94F8-4FF35C45CCF5}">
          <p14:sldIdLst>
            <p14:sldId id="547"/>
            <p14:sldId id="548"/>
            <p14:sldId id="549"/>
            <p14:sldId id="550"/>
            <p14:sldId id="551"/>
            <p14:sldId id="552"/>
            <p14:sldId id="553"/>
            <p14:sldId id="629"/>
            <p14:sldId id="630"/>
            <p14:sldId id="631"/>
            <p14:sldId id="637"/>
            <p14:sldId id="646"/>
            <p14:sldId id="557"/>
          </p14:sldIdLst>
        </p14:section>
        <p14:section name="Steps 3-4: Plan Dev, Imp, &amp; Eval" id="{C34D3F66-C1F7-394D-80B0-E673D78F6999}">
          <p14:sldIdLst>
            <p14:sldId id="622"/>
            <p14:sldId id="559"/>
            <p14:sldId id="592"/>
            <p14:sldId id="6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66"/>
    <a:srgbClr val="FF8000"/>
    <a:srgbClr val="408000"/>
    <a:srgbClr val="1200B3"/>
    <a:srgbClr val="FF4F4F"/>
    <a:srgbClr val="FF5D5D"/>
    <a:srgbClr val="FF0000"/>
    <a:srgbClr val="00206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1525" autoAdjust="0"/>
  </p:normalViewPr>
  <p:slideViewPr>
    <p:cSldViewPr>
      <p:cViewPr varScale="1">
        <p:scale>
          <a:sx n="88" d="100"/>
          <a:sy n="88" d="100"/>
        </p:scale>
        <p:origin x="-14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D6E8DE49-4E58-4D67-A221-0C7F9855EAE7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7B9B8CAA-CF76-4297-B1D6-F9A495699B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 Level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3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OTR = Opportunity to respond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example of 72%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6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15C9-FF48-0540-832F-379CA3A6A8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50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example of 72%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956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example of 72%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956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Sarah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07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the teacher easily monitor the students?</a:t>
            </a:r>
          </a:p>
          <a:p>
            <a:r>
              <a:rPr lang="en-US" dirty="0" smtClean="0"/>
              <a:t>Is the instructional area free from distractions?</a:t>
            </a:r>
          </a:p>
          <a:p>
            <a:r>
              <a:rPr lang="en-US" dirty="0" smtClean="0"/>
              <a:t>Can students easily</a:t>
            </a:r>
            <a:r>
              <a:rPr lang="en-US" baseline="0" dirty="0" smtClean="0"/>
              <a:t> share answers with each other?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9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4D70-53FC-4D43-ACB6-09DE494F4F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81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0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 notified at every red flag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230CD-40BF-2C4F-9F01-D7BB570108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DD772-4D09-42B3-8A59-197B2832844F}" type="slidenum">
              <a:rPr lang="en-US"/>
              <a:pPr/>
              <a:t>6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THE WATER ANALOGY COMES FROM OUR DEAR FRIENDS IN PASCO COUNTY FLORIDA.  AMELIA HAS EMBEDDED IN HER TRAINING THE VISUAL OF CLEAR/HEALTHY WATER THAT ALLOW “FISH” TO GROW… THE BALANCES WITHIN THE WATER MUST REMAIN JUST RIGHT, FOR THE FISH TO HAVE A HEALTHY “ENVIRONMENT”… CHILDREN ARE THE SAME WAY…  INSTEAD OR WORRYING ABOUT THE INDIVIDUAL “FISH” , ONE SHOULD FIRST START WITH THE “WATER” TO MAKE SURE IT IS BALANCED AND CONTAINS EVERYTHING IT SHOULD! :)    IN MY OPINION, THE IOWA CORE CURRICULUM IS GOING TO HELP US CONCENTRATE ON THE WATER! :)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your neighbor</a:t>
            </a:r>
            <a:r>
              <a:rPr lang="en-US" baseline="0" dirty="0" smtClean="0"/>
              <a:t> the 4 steps of the problem solving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7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5400" y="1651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Optima"/>
                <a:cs typeface="Optima"/>
              </a:rPr>
              <a:t>Vision: Every </a:t>
            </a:r>
            <a:r>
              <a:rPr lang="en-US" sz="1600" b="1" i="1" dirty="0">
                <a:latin typeface="Optima"/>
                <a:cs typeface="Optima"/>
              </a:rPr>
              <a:t>child in every district receives the instruction that they need and </a:t>
            </a:r>
            <a:r>
              <a:rPr lang="en-US" sz="1600" b="1" i="1" dirty="0" smtClean="0">
                <a:latin typeface="Optima"/>
                <a:cs typeface="Optima"/>
              </a:rPr>
              <a:t>deserve…every </a:t>
            </a:r>
            <a:r>
              <a:rPr lang="en-US" sz="1600" b="1" i="1" dirty="0">
                <a:latin typeface="Optima"/>
                <a:cs typeface="Optima"/>
              </a:rPr>
              <a:t>day</a:t>
            </a:r>
            <a:r>
              <a:rPr lang="en-US" sz="1600" b="1" i="1" dirty="0" smtClean="0">
                <a:latin typeface="Optima"/>
                <a:cs typeface="Optima"/>
              </a:rPr>
              <a:t>.</a:t>
            </a:r>
            <a:endParaRPr lang="en-US" sz="1600" b="1" i="1" dirty="0">
              <a:latin typeface="Optima"/>
              <a:cs typeface="Opti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5362" y="5824733"/>
            <a:ext cx="2048256" cy="197552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25000"/>
                </a:srgbClr>
              </a:gs>
              <a:gs pos="8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01647" y="5547129"/>
            <a:ext cx="2048256" cy="301752"/>
          </a:xfrm>
          <a:prstGeom prst="rect">
            <a:avLst/>
          </a:prstGeom>
          <a:gradFill flip="none" rotWithShape="1">
            <a:gsLst>
              <a:gs pos="50000">
                <a:srgbClr val="FFFF00">
                  <a:alpha val="25000"/>
                </a:srgbClr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26917" y="4939956"/>
            <a:ext cx="2046097" cy="603504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>
            <a:off x="1830382" y="5824733"/>
            <a:ext cx="2048256" cy="197552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25000"/>
                </a:srgbClr>
              </a:gs>
              <a:gs pos="8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1794097" y="5549810"/>
            <a:ext cx="2048256" cy="299071"/>
          </a:xfrm>
          <a:prstGeom prst="rect">
            <a:avLst/>
          </a:prstGeom>
          <a:gradFill flip="none" rotWithShape="1">
            <a:gsLst>
              <a:gs pos="50000">
                <a:srgbClr val="FFFF00">
                  <a:alpha val="25000"/>
                </a:srgbClr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1890857" y="4965356"/>
            <a:ext cx="2048256" cy="598142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FF0000"/>
                </a:gs>
                <a:gs pos="100000">
                  <a:srgbClr val="008501"/>
                </a:gs>
                <a:gs pos="23000">
                  <a:srgbClr val="FFFF00"/>
                </a:gs>
              </a:gsLst>
              <a:lin ang="16200000" scaled="0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6"/>
            <a:ext cx="6400800" cy="869642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7229"/>
            <a:ext cx="7772400" cy="1470025"/>
          </a:xfrm>
        </p:spPr>
        <p:txBody>
          <a:bodyPr>
            <a:normAutofit/>
          </a:bodyPr>
          <a:lstStyle>
            <a:lvl1pPr>
              <a:defRPr sz="4800" b="1" i="0"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617384" y="4753423"/>
            <a:ext cx="1909233" cy="1639844"/>
            <a:chOff x="3617384" y="4753423"/>
            <a:chExt cx="1909233" cy="1639844"/>
          </a:xfrm>
        </p:grpSpPr>
        <p:pic>
          <p:nvPicPr>
            <p:cNvPr id="29" name="Picture 28" descr="ORTIi_RGB_Color_Logo.gif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61" b="96963" l="4880" r="96324">
                          <a14:foregroundMark x1="14238" y1="9190" x2="13904" y2="17290"/>
                          <a14:foregroundMark x1="14238" y1="17445" x2="12500" y2="34190"/>
                          <a14:foregroundMark x1="12299" y1="34579" x2="9759" y2="42290"/>
                          <a14:foregroundMark x1="8556" y1="46495" x2="8556" y2="51480"/>
                          <a14:foregroundMark x1="9759" y1="54984" x2="12500" y2="59735"/>
                          <a14:foregroundMark x1="9291" y1="57710" x2="7888" y2="62695"/>
                          <a14:foregroundMark x1="7286" y1="65421" x2="7286" y2="65421"/>
                          <a14:foregroundMark x1="7420" y1="70794" x2="7420" y2="70794"/>
                          <a14:foregroundMark x1="7420" y1="76480" x2="7420" y2="76480"/>
                          <a14:foregroundMark x1="9024" y1="82555" x2="9024" y2="82555"/>
                          <a14:foregroundMark x1="7888" y1="79595" x2="7888" y2="79595"/>
                          <a14:foregroundMark x1="11029" y1="83100" x2="61564" y2="83100"/>
                          <a14:foregroundMark x1="66711" y1="82555" x2="91377" y2="81776"/>
                          <a14:foregroundMark x1="91511" y1="81075" x2="90709" y2="49844"/>
                          <a14:foregroundMark x1="90575" y1="48676" x2="91511" y2="43380"/>
                          <a14:foregroundMark x1="90575" y1="42290" x2="88035" y2="41511"/>
                          <a14:foregroundMark x1="88035" y1="40810" x2="87433" y2="38941"/>
                          <a14:foregroundMark x1="87567" y1="38240" x2="90842" y2="32009"/>
                          <a14:foregroundMark x1="91043" y1="30685" x2="92112" y2="26090"/>
                          <a14:foregroundMark x1="92447" y1="25389" x2="94786" y2="17290"/>
                          <a14:foregroundMark x1="13703" y1="60826" x2="13703" y2="60826"/>
                          <a14:foregroundMark x1="20388" y1="63785" x2="20388" y2="63785"/>
                          <a14:foregroundMark x1="15775" y1="62305" x2="15775" y2="62305"/>
                          <a14:foregroundMark x1="25401" y1="63240" x2="25401" y2="63240"/>
                          <a14:foregroundMark x1="31417" y1="59190" x2="31417" y2="59190"/>
                          <a14:foregroundMark x1="29011" y1="61760" x2="29011" y2="61760"/>
                          <a14:foregroundMark x1="32821" y1="57165" x2="35361" y2="44315"/>
                          <a14:foregroundMark x1="34425" y1="43380" x2="30749" y2="35826"/>
                          <a14:foregroundMark x1="14238" y1="34579" x2="20053" y2="32321"/>
                          <a14:foregroundMark x1="29813" y1="35280" x2="24599" y2="32710"/>
                          <a14:foregroundMark x1="39572" y1="62150" x2="39305" y2="40421"/>
                          <a14:foregroundMark x1="43249" y1="51636" x2="50936" y2="62461"/>
                          <a14:foregroundMark x1="46056" y1="50389" x2="50000" y2="45950"/>
                          <a14:foregroundMark x1="41979" y1="39486" x2="45455" y2="39720"/>
                          <a14:foregroundMark x1="55080" y1="39875" x2="67981" y2="39875"/>
                          <a14:foregroundMark x1="61230" y1="41199" x2="61364" y2="62305"/>
                          <a14:foregroundMark x1="73195" y1="40654" x2="73195" y2="62695"/>
                          <a14:foregroundMark x1="81083" y1="47819" x2="81083" y2="62695"/>
                          <a14:foregroundMark x1="81417" y1="39486" x2="81417" y2="39486"/>
                          <a14:foregroundMark x1="7420" y1="93224" x2="7420" y2="93224"/>
                          <a14:foregroundMark x1="14973" y1="8645" x2="17513" y2="8489"/>
                          <a14:foregroundMark x1="18182" y1="7321" x2="19586" y2="7321"/>
                          <a14:foregroundMark x1="19719" y1="8489" x2="20856" y2="9891"/>
                          <a14:foregroundMark x1="22259" y1="9034" x2="24131" y2="9190"/>
                          <a14:foregroundMark x1="24799" y1="10125" x2="26671" y2="13629"/>
                          <a14:foregroundMark x1="26337" y1="14486" x2="26805" y2="18224"/>
                          <a14:foregroundMark x1="27741" y1="18925" x2="32487" y2="20561"/>
                          <a14:foregroundMark x1="17513" y1="13863" x2="16644" y2="29517"/>
                          <a14:foregroundMark x1="16043" y1="16277" x2="16043" y2="16277"/>
                          <a14:foregroundMark x1="15575" y1="18769" x2="15575" y2="18769"/>
                          <a14:foregroundMark x1="15174" y1="25078" x2="15174" y2="25078"/>
                          <a14:foregroundMark x1="14773" y1="30997" x2="15174" y2="27570"/>
                          <a14:foregroundMark x1="14104" y1="32477" x2="22126" y2="27804"/>
                          <a14:foregroundMark x1="20053" y1="25857" x2="19586" y2="15576"/>
                          <a14:foregroundMark x1="16444" y1="12150" x2="21056" y2="13318"/>
                          <a14:foregroundMark x1="16243" y1="11137" x2="19385" y2="11137"/>
                          <a14:foregroundMark x1="15842" y1="37150" x2="14572" y2="53271"/>
                          <a14:foregroundMark x1="13302" y1="41044" x2="13102" y2="50312"/>
                          <a14:foregroundMark x1="12634" y1="52570" x2="17513" y2="58956"/>
                          <a14:foregroundMark x1="14372" y1="57477" x2="15575" y2="59190"/>
                          <a14:foregroundMark x1="16845" y1="35670" x2="21925" y2="35436"/>
                          <a14:foregroundMark x1="16243" y1="36137" x2="22727" y2="42757"/>
                          <a14:foregroundMark x1="17513" y1="40265" x2="20655" y2="55218"/>
                          <a14:foregroundMark x1="17313" y1="50078" x2="19385" y2="58178"/>
                          <a14:foregroundMark x1="17513" y1="63084" x2="17513" y2="63084"/>
                          <a14:foregroundMark x1="33489" y1="19704" x2="37500" y2="17757"/>
                          <a14:foregroundMark x1="10561" y1="61838" x2="11430" y2="79050"/>
                          <a14:foregroundMark x1="10361" y1="60125" x2="16845" y2="67991"/>
                          <a14:foregroundMark x1="10361" y1="79984" x2="24465" y2="79283"/>
                          <a14:foregroundMark x1="14572" y1="76090" x2="13904" y2="66978"/>
                          <a14:foregroundMark x1="17045" y1="76090" x2="18316" y2="66745"/>
                          <a14:foregroundMark x1="16644" y1="59891" x2="23195" y2="60670"/>
                          <a14:foregroundMark x1="91979" y1="17290" x2="86497" y2="33178"/>
                          <a14:foregroundMark x1="88570" y1="31464" x2="89439" y2="29517"/>
                          <a14:foregroundMark x1="92380" y1="18224" x2="91310" y2="16044"/>
                          <a14:foregroundMark x1="86898" y1="33411" x2="85027" y2="40031"/>
                          <a14:foregroundMark x1="85227" y1="41745" x2="88770" y2="45483"/>
                          <a14:foregroundMark x1="88770" y1="45717" x2="87767" y2="62617"/>
                          <a14:foregroundMark x1="88770" y1="60125" x2="89037" y2="77336"/>
                          <a14:foregroundMark x1="89439" y1="78505" x2="75535" y2="78271"/>
                          <a14:foregroundMark x1="90307" y1="79517" x2="77674" y2="79984"/>
                          <a14:foregroundMark x1="85628" y1="75623" x2="85628" y2="46184"/>
                          <a14:foregroundMark x1="90040" y1="15576" x2="86497" y2="27804"/>
                          <a14:foregroundMark x1="84626" y1="30530" x2="83556" y2="37150"/>
                          <a14:foregroundMark x1="84158" y1="44237" x2="83957" y2="52570"/>
                          <a14:foregroundMark x1="83757" y1="55763" x2="83556" y2="73910"/>
                          <a14:foregroundMark x1="46658" y1="40031" x2="49666" y2="424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7" t="2877" r="2500" b="2192"/>
            <a:stretch/>
          </p:blipFill>
          <p:spPr>
            <a:xfrm>
              <a:off x="3623733" y="4753423"/>
              <a:ext cx="1896534" cy="1639844"/>
            </a:xfrm>
            <a:prstGeom prst="rect">
              <a:avLst/>
            </a:prstGeom>
          </p:spPr>
        </p:pic>
        <p:pic>
          <p:nvPicPr>
            <p:cNvPr id="28" name="Picture 27" descr="ORTIi_RGB_Color_Logo.pdf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9" t="89309" r="2670" b="1866"/>
            <a:stretch/>
          </p:blipFill>
          <p:spPr>
            <a:xfrm>
              <a:off x="3617384" y="6216772"/>
              <a:ext cx="1909233" cy="152960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5357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er 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FF0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FF0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31400" y="464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40" name="Rectangle 39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47" name="Picture 46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61" b="96963" l="4880" r="96324">
                            <a14:foregroundMark x1="14238" y1="9190" x2="13904" y2="17290"/>
                            <a14:foregroundMark x1="14238" y1="17445" x2="12500" y2="34190"/>
                            <a14:foregroundMark x1="12299" y1="34579" x2="9759" y2="42290"/>
                            <a14:foregroundMark x1="8556" y1="46495" x2="8556" y2="51480"/>
                            <a14:foregroundMark x1="9759" y1="54984" x2="12500" y2="59735"/>
                            <a14:foregroundMark x1="9291" y1="57710" x2="7888" y2="62695"/>
                            <a14:foregroundMark x1="7286" y1="65421" x2="7286" y2="65421"/>
                            <a14:foregroundMark x1="7420" y1="70794" x2="7420" y2="70794"/>
                            <a14:foregroundMark x1="7420" y1="76480" x2="7420" y2="76480"/>
                            <a14:foregroundMark x1="9024" y1="82555" x2="9024" y2="82555"/>
                            <a14:foregroundMark x1="7888" y1="79595" x2="7888" y2="79595"/>
                            <a14:foregroundMark x1="11029" y1="83100" x2="61564" y2="83100"/>
                            <a14:foregroundMark x1="66711" y1="82555" x2="91377" y2="81776"/>
                            <a14:foregroundMark x1="91511" y1="81075" x2="90709" y2="49844"/>
                            <a14:foregroundMark x1="90575" y1="48676" x2="91511" y2="43380"/>
                            <a14:foregroundMark x1="90575" y1="42290" x2="88035" y2="41511"/>
                            <a14:foregroundMark x1="88035" y1="40810" x2="87433" y2="38941"/>
                            <a14:foregroundMark x1="87567" y1="38240" x2="90842" y2="32009"/>
                            <a14:foregroundMark x1="91043" y1="30685" x2="92112" y2="26090"/>
                            <a14:foregroundMark x1="92447" y1="25389" x2="94786" y2="17290"/>
                            <a14:foregroundMark x1="13703" y1="60826" x2="13703" y2="60826"/>
                            <a14:foregroundMark x1="20388" y1="63785" x2="20388" y2="63785"/>
                            <a14:foregroundMark x1="15775" y1="62305" x2="15775" y2="62305"/>
                            <a14:foregroundMark x1="25401" y1="63240" x2="25401" y2="63240"/>
                            <a14:foregroundMark x1="31417" y1="59190" x2="31417" y2="59190"/>
                            <a14:foregroundMark x1="29011" y1="61760" x2="29011" y2="61760"/>
                            <a14:foregroundMark x1="32821" y1="57165" x2="35361" y2="44315"/>
                            <a14:foregroundMark x1="34425" y1="43380" x2="30749" y2="35826"/>
                            <a14:foregroundMark x1="14238" y1="34579" x2="20053" y2="32321"/>
                            <a14:foregroundMark x1="29813" y1="35280" x2="24599" y2="32710"/>
                            <a14:foregroundMark x1="39572" y1="62150" x2="39305" y2="40421"/>
                            <a14:foregroundMark x1="43249" y1="51636" x2="50936" y2="62461"/>
                            <a14:foregroundMark x1="46056" y1="50389" x2="50000" y2="45950"/>
                            <a14:foregroundMark x1="41979" y1="39486" x2="45455" y2="39720"/>
                            <a14:foregroundMark x1="55080" y1="39875" x2="67981" y2="39875"/>
                            <a14:foregroundMark x1="61230" y1="41199" x2="61364" y2="62305"/>
                            <a14:foregroundMark x1="73195" y1="40654" x2="73195" y2="62695"/>
                            <a14:foregroundMark x1="81083" y1="47819" x2="81083" y2="62695"/>
                            <a14:foregroundMark x1="81417" y1="39486" x2="81417" y2="39486"/>
                            <a14:foregroundMark x1="7420" y1="93224" x2="7420" y2="93224"/>
                            <a14:foregroundMark x1="14973" y1="8645" x2="17513" y2="8489"/>
                            <a14:foregroundMark x1="18182" y1="7321" x2="19586" y2="7321"/>
                            <a14:foregroundMark x1="19719" y1="8489" x2="20856" y2="9891"/>
                            <a14:foregroundMark x1="22259" y1="9034" x2="24131" y2="9190"/>
                            <a14:foregroundMark x1="24799" y1="10125" x2="26671" y2="13629"/>
                            <a14:foregroundMark x1="26337" y1="14486" x2="26805" y2="18224"/>
                            <a14:foregroundMark x1="27741" y1="18925" x2="32487" y2="20561"/>
                            <a14:foregroundMark x1="17513" y1="13863" x2="16644" y2="29517"/>
                            <a14:foregroundMark x1="16043" y1="16277" x2="16043" y2="16277"/>
                            <a14:foregroundMark x1="15575" y1="18769" x2="15575" y2="18769"/>
                            <a14:foregroundMark x1="15174" y1="25078" x2="15174" y2="25078"/>
                            <a14:foregroundMark x1="14773" y1="30997" x2="15174" y2="27570"/>
                            <a14:foregroundMark x1="14104" y1="32477" x2="22126" y2="27804"/>
                            <a14:foregroundMark x1="20053" y1="25857" x2="19586" y2="15576"/>
                            <a14:foregroundMark x1="16444" y1="12150" x2="21056" y2="13318"/>
                            <a14:foregroundMark x1="16243" y1="11137" x2="19385" y2="11137"/>
                            <a14:foregroundMark x1="15842" y1="37150" x2="14572" y2="53271"/>
                            <a14:foregroundMark x1="13302" y1="41044" x2="13102" y2="50312"/>
                            <a14:foregroundMark x1="12634" y1="52570" x2="17513" y2="58956"/>
                            <a14:foregroundMark x1="14372" y1="57477" x2="15575" y2="59190"/>
                            <a14:foregroundMark x1="16845" y1="35670" x2="21925" y2="35436"/>
                            <a14:foregroundMark x1="16243" y1="36137" x2="22727" y2="42757"/>
                            <a14:foregroundMark x1="17513" y1="40265" x2="20655" y2="55218"/>
                            <a14:foregroundMark x1="17313" y1="50078" x2="19385" y2="58178"/>
                            <a14:foregroundMark x1="17513" y1="63084" x2="17513" y2="63084"/>
                            <a14:foregroundMark x1="33489" y1="19704" x2="37500" y2="17757"/>
                            <a14:foregroundMark x1="10561" y1="61838" x2="11430" y2="79050"/>
                            <a14:foregroundMark x1="10361" y1="60125" x2="16845" y2="67991"/>
                            <a14:foregroundMark x1="10361" y1="79984" x2="24465" y2="79283"/>
                            <a14:foregroundMark x1="14572" y1="76090" x2="13904" y2="66978"/>
                            <a14:foregroundMark x1="17045" y1="76090" x2="18316" y2="66745"/>
                            <a14:foregroundMark x1="16644" y1="59891" x2="23195" y2="60670"/>
                            <a14:foregroundMark x1="91979" y1="17290" x2="86497" y2="33178"/>
                            <a14:foregroundMark x1="88570" y1="31464" x2="89439" y2="29517"/>
                            <a14:foregroundMark x1="92380" y1="18224" x2="91310" y2="16044"/>
                            <a14:foregroundMark x1="86898" y1="33411" x2="85027" y2="40031"/>
                            <a14:foregroundMark x1="85227" y1="41745" x2="88770" y2="45483"/>
                            <a14:foregroundMark x1="88770" y1="45717" x2="87767" y2="62617"/>
                            <a14:foregroundMark x1="88770" y1="60125" x2="89037" y2="77336"/>
                            <a14:foregroundMark x1="89439" y1="78505" x2="75535" y2="78271"/>
                            <a14:foregroundMark x1="90307" y1="79517" x2="77674" y2="79984"/>
                            <a14:foregroundMark x1="85628" y1="75623" x2="85628" y2="46184"/>
                            <a14:foregroundMark x1="90040" y1="15576" x2="86497" y2="27804"/>
                            <a14:foregroundMark x1="84626" y1="30530" x2="83556" y2="37150"/>
                            <a14:foregroundMark x1="84158" y1="44237" x2="83957" y2="52570"/>
                            <a14:foregroundMark x1="83757" y1="55763" x2="83556" y2="73910"/>
                            <a14:foregroundMark x1="46658" y1="40031" x2="49666" y2="424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7" t="2877" r="2500" b="2192"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48" name="Picture 47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1502304"/>
            <a:ext cx="8229600" cy="4581602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9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egon Response to Interv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06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632"/>
            <a:ext cx="8229600" cy="4361531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27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94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EA3726-0F26-48FB-BF8D-BCCA29274648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856BC8-A5D9-4ED2-ACA6-085BA616C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7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15200" cy="990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BA9934-B2DD-4B7F-ADB0-A535515B0AD6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856BC8-A5D9-4ED2-ACA6-085BA616CD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152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573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9263"/>
            <a:ext cx="4040188" cy="3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1573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9263"/>
            <a:ext cx="4041775" cy="3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33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0738"/>
            <a:ext cx="4038600" cy="4575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0738"/>
            <a:ext cx="4038600" cy="457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1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71667"/>
            <a:ext cx="8851900" cy="667512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28" name="Picture 27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61" b="96963" l="4880" r="96324">
                            <a14:foregroundMark x1="14238" y1="9190" x2="13904" y2="17290"/>
                            <a14:foregroundMark x1="14238" y1="17445" x2="12500" y2="34190"/>
                            <a14:foregroundMark x1="12299" y1="34579" x2="9759" y2="42290"/>
                            <a14:foregroundMark x1="8556" y1="46495" x2="8556" y2="51480"/>
                            <a14:foregroundMark x1="9759" y1="54984" x2="12500" y2="59735"/>
                            <a14:foregroundMark x1="9291" y1="57710" x2="7888" y2="62695"/>
                            <a14:foregroundMark x1="7286" y1="65421" x2="7286" y2="65421"/>
                            <a14:foregroundMark x1="7420" y1="70794" x2="7420" y2="70794"/>
                            <a14:foregroundMark x1="7420" y1="76480" x2="7420" y2="76480"/>
                            <a14:foregroundMark x1="9024" y1="82555" x2="9024" y2="82555"/>
                            <a14:foregroundMark x1="7888" y1="79595" x2="7888" y2="79595"/>
                            <a14:foregroundMark x1="11029" y1="83100" x2="61564" y2="83100"/>
                            <a14:foregroundMark x1="66711" y1="82555" x2="91377" y2="81776"/>
                            <a14:foregroundMark x1="91511" y1="81075" x2="90709" y2="49844"/>
                            <a14:foregroundMark x1="90575" y1="48676" x2="91511" y2="43380"/>
                            <a14:foregroundMark x1="90575" y1="42290" x2="88035" y2="41511"/>
                            <a14:foregroundMark x1="88035" y1="40810" x2="87433" y2="38941"/>
                            <a14:foregroundMark x1="87567" y1="38240" x2="90842" y2="32009"/>
                            <a14:foregroundMark x1="91043" y1="30685" x2="92112" y2="26090"/>
                            <a14:foregroundMark x1="92447" y1="25389" x2="94786" y2="17290"/>
                            <a14:foregroundMark x1="13703" y1="60826" x2="13703" y2="60826"/>
                            <a14:foregroundMark x1="20388" y1="63785" x2="20388" y2="63785"/>
                            <a14:foregroundMark x1="15775" y1="62305" x2="15775" y2="62305"/>
                            <a14:foregroundMark x1="25401" y1="63240" x2="25401" y2="63240"/>
                            <a14:foregroundMark x1="31417" y1="59190" x2="31417" y2="59190"/>
                            <a14:foregroundMark x1="29011" y1="61760" x2="29011" y2="61760"/>
                            <a14:foregroundMark x1="32821" y1="57165" x2="35361" y2="44315"/>
                            <a14:foregroundMark x1="34425" y1="43380" x2="30749" y2="35826"/>
                            <a14:foregroundMark x1="14238" y1="34579" x2="20053" y2="32321"/>
                            <a14:foregroundMark x1="29813" y1="35280" x2="24599" y2="32710"/>
                            <a14:foregroundMark x1="39572" y1="62150" x2="39305" y2="40421"/>
                            <a14:foregroundMark x1="43249" y1="51636" x2="50936" y2="62461"/>
                            <a14:foregroundMark x1="46056" y1="50389" x2="50000" y2="45950"/>
                            <a14:foregroundMark x1="41979" y1="39486" x2="45455" y2="39720"/>
                            <a14:foregroundMark x1="55080" y1="39875" x2="67981" y2="39875"/>
                            <a14:foregroundMark x1="61230" y1="41199" x2="61364" y2="62305"/>
                            <a14:foregroundMark x1="73195" y1="40654" x2="73195" y2="62695"/>
                            <a14:foregroundMark x1="81083" y1="47819" x2="81083" y2="62695"/>
                            <a14:foregroundMark x1="81417" y1="39486" x2="81417" y2="39486"/>
                            <a14:foregroundMark x1="7420" y1="93224" x2="7420" y2="93224"/>
                            <a14:foregroundMark x1="14973" y1="8645" x2="17513" y2="8489"/>
                            <a14:foregroundMark x1="18182" y1="7321" x2="19586" y2="7321"/>
                            <a14:foregroundMark x1="19719" y1="8489" x2="20856" y2="9891"/>
                            <a14:foregroundMark x1="22259" y1="9034" x2="24131" y2="9190"/>
                            <a14:foregroundMark x1="24799" y1="10125" x2="26671" y2="13629"/>
                            <a14:foregroundMark x1="26337" y1="14486" x2="26805" y2="18224"/>
                            <a14:foregroundMark x1="27741" y1="18925" x2="32487" y2="20561"/>
                            <a14:foregroundMark x1="17513" y1="13863" x2="16644" y2="29517"/>
                            <a14:foregroundMark x1="16043" y1="16277" x2="16043" y2="16277"/>
                            <a14:foregroundMark x1="15575" y1="18769" x2="15575" y2="18769"/>
                            <a14:foregroundMark x1="15174" y1="25078" x2="15174" y2="25078"/>
                            <a14:foregroundMark x1="14773" y1="30997" x2="15174" y2="27570"/>
                            <a14:foregroundMark x1="14104" y1="32477" x2="22126" y2="27804"/>
                            <a14:foregroundMark x1="20053" y1="25857" x2="19586" y2="15576"/>
                            <a14:foregroundMark x1="16444" y1="12150" x2="21056" y2="13318"/>
                            <a14:foregroundMark x1="16243" y1="11137" x2="19385" y2="11137"/>
                            <a14:foregroundMark x1="15842" y1="37150" x2="14572" y2="53271"/>
                            <a14:foregroundMark x1="13302" y1="41044" x2="13102" y2="50312"/>
                            <a14:foregroundMark x1="12634" y1="52570" x2="17513" y2="58956"/>
                            <a14:foregroundMark x1="14372" y1="57477" x2="15575" y2="59190"/>
                            <a14:foregroundMark x1="16845" y1="35670" x2="21925" y2="35436"/>
                            <a14:foregroundMark x1="16243" y1="36137" x2="22727" y2="42757"/>
                            <a14:foregroundMark x1="17513" y1="40265" x2="20655" y2="55218"/>
                            <a14:foregroundMark x1="17313" y1="50078" x2="19385" y2="58178"/>
                            <a14:foregroundMark x1="17513" y1="63084" x2="17513" y2="63084"/>
                            <a14:foregroundMark x1="33489" y1="19704" x2="37500" y2="17757"/>
                            <a14:foregroundMark x1="10561" y1="61838" x2="11430" y2="79050"/>
                            <a14:foregroundMark x1="10361" y1="60125" x2="16845" y2="67991"/>
                            <a14:foregroundMark x1="10361" y1="79984" x2="24465" y2="79283"/>
                            <a14:foregroundMark x1="14572" y1="76090" x2="13904" y2="66978"/>
                            <a14:foregroundMark x1="17045" y1="76090" x2="18316" y2="66745"/>
                            <a14:foregroundMark x1="16644" y1="59891" x2="23195" y2="60670"/>
                            <a14:foregroundMark x1="91979" y1="17290" x2="86497" y2="33178"/>
                            <a14:foregroundMark x1="88570" y1="31464" x2="89439" y2="29517"/>
                            <a14:foregroundMark x1="92380" y1="18224" x2="91310" y2="16044"/>
                            <a14:foregroundMark x1="86898" y1="33411" x2="85027" y2="40031"/>
                            <a14:foregroundMark x1="85227" y1="41745" x2="88770" y2="45483"/>
                            <a14:foregroundMark x1="88770" y1="45717" x2="87767" y2="62617"/>
                            <a14:foregroundMark x1="88770" y1="60125" x2="89037" y2="77336"/>
                            <a14:foregroundMark x1="89439" y1="78505" x2="75535" y2="78271"/>
                            <a14:foregroundMark x1="90307" y1="79517" x2="77674" y2="79984"/>
                            <a14:foregroundMark x1="85628" y1="75623" x2="85628" y2="46184"/>
                            <a14:foregroundMark x1="90040" y1="15576" x2="86497" y2="27804"/>
                            <a14:foregroundMark x1="84626" y1="30530" x2="83556" y2="37150"/>
                            <a14:foregroundMark x1="84158" y1="44237" x2="83957" y2="52570"/>
                            <a14:foregroundMark x1="83757" y1="55763" x2="83556" y2="73910"/>
                            <a14:foregroundMark x1="46658" y1="40031" x2="49666" y2="424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7" t="2877" r="2500" b="2192"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29" name="Picture 28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02303"/>
            <a:ext cx="8229600" cy="4557411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3621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02302"/>
            <a:ext cx="8229600" cy="5004935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532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31400" y="464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42" name="Rectangle 41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49" name="Picture 48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61" b="96963" l="4880" r="96324">
                            <a14:foregroundMark x1="14238" y1="9190" x2="13904" y2="17290"/>
                            <a14:foregroundMark x1="14238" y1="17445" x2="12500" y2="34190"/>
                            <a14:foregroundMark x1="12299" y1="34579" x2="9759" y2="42290"/>
                            <a14:foregroundMark x1="8556" y1="46495" x2="8556" y2="51480"/>
                            <a14:foregroundMark x1="9759" y1="54984" x2="12500" y2="59735"/>
                            <a14:foregroundMark x1="9291" y1="57710" x2="7888" y2="62695"/>
                            <a14:foregroundMark x1="7286" y1="65421" x2="7286" y2="65421"/>
                            <a14:foregroundMark x1="7420" y1="70794" x2="7420" y2="70794"/>
                            <a14:foregroundMark x1="7420" y1="76480" x2="7420" y2="76480"/>
                            <a14:foregroundMark x1="9024" y1="82555" x2="9024" y2="82555"/>
                            <a14:foregroundMark x1="7888" y1="79595" x2="7888" y2="79595"/>
                            <a14:foregroundMark x1="11029" y1="83100" x2="61564" y2="83100"/>
                            <a14:foregroundMark x1="66711" y1="82555" x2="91377" y2="81776"/>
                            <a14:foregroundMark x1="91511" y1="81075" x2="90709" y2="49844"/>
                            <a14:foregroundMark x1="90575" y1="48676" x2="91511" y2="43380"/>
                            <a14:foregroundMark x1="90575" y1="42290" x2="88035" y2="41511"/>
                            <a14:foregroundMark x1="88035" y1="40810" x2="87433" y2="38941"/>
                            <a14:foregroundMark x1="87567" y1="38240" x2="90842" y2="32009"/>
                            <a14:foregroundMark x1="91043" y1="30685" x2="92112" y2="26090"/>
                            <a14:foregroundMark x1="92447" y1="25389" x2="94786" y2="17290"/>
                            <a14:foregroundMark x1="13703" y1="60826" x2="13703" y2="60826"/>
                            <a14:foregroundMark x1="20388" y1="63785" x2="20388" y2="63785"/>
                            <a14:foregroundMark x1="15775" y1="62305" x2="15775" y2="62305"/>
                            <a14:foregroundMark x1="25401" y1="63240" x2="25401" y2="63240"/>
                            <a14:foregroundMark x1="31417" y1="59190" x2="31417" y2="59190"/>
                            <a14:foregroundMark x1="29011" y1="61760" x2="29011" y2="61760"/>
                            <a14:foregroundMark x1="32821" y1="57165" x2="35361" y2="44315"/>
                            <a14:foregroundMark x1="34425" y1="43380" x2="30749" y2="35826"/>
                            <a14:foregroundMark x1="14238" y1="34579" x2="20053" y2="32321"/>
                            <a14:foregroundMark x1="29813" y1="35280" x2="24599" y2="32710"/>
                            <a14:foregroundMark x1="39572" y1="62150" x2="39305" y2="40421"/>
                            <a14:foregroundMark x1="43249" y1="51636" x2="50936" y2="62461"/>
                            <a14:foregroundMark x1="46056" y1="50389" x2="50000" y2="45950"/>
                            <a14:foregroundMark x1="41979" y1="39486" x2="45455" y2="39720"/>
                            <a14:foregroundMark x1="55080" y1="39875" x2="67981" y2="39875"/>
                            <a14:foregroundMark x1="61230" y1="41199" x2="61364" y2="62305"/>
                            <a14:foregroundMark x1="73195" y1="40654" x2="73195" y2="62695"/>
                            <a14:foregroundMark x1="81083" y1="47819" x2="81083" y2="62695"/>
                            <a14:foregroundMark x1="81417" y1="39486" x2="81417" y2="39486"/>
                            <a14:foregroundMark x1="7420" y1="93224" x2="7420" y2="93224"/>
                            <a14:foregroundMark x1="14973" y1="8645" x2="17513" y2="8489"/>
                            <a14:foregroundMark x1="18182" y1="7321" x2="19586" y2="7321"/>
                            <a14:foregroundMark x1="19719" y1="8489" x2="20856" y2="9891"/>
                            <a14:foregroundMark x1="22259" y1="9034" x2="24131" y2="9190"/>
                            <a14:foregroundMark x1="24799" y1="10125" x2="26671" y2="13629"/>
                            <a14:foregroundMark x1="26337" y1="14486" x2="26805" y2="18224"/>
                            <a14:foregroundMark x1="27741" y1="18925" x2="32487" y2="20561"/>
                            <a14:foregroundMark x1="17513" y1="13863" x2="16644" y2="29517"/>
                            <a14:foregroundMark x1="16043" y1="16277" x2="16043" y2="16277"/>
                            <a14:foregroundMark x1="15575" y1="18769" x2="15575" y2="18769"/>
                            <a14:foregroundMark x1="15174" y1="25078" x2="15174" y2="25078"/>
                            <a14:foregroundMark x1="14773" y1="30997" x2="15174" y2="27570"/>
                            <a14:foregroundMark x1="14104" y1="32477" x2="22126" y2="27804"/>
                            <a14:foregroundMark x1="20053" y1="25857" x2="19586" y2="15576"/>
                            <a14:foregroundMark x1="16444" y1="12150" x2="21056" y2="13318"/>
                            <a14:foregroundMark x1="16243" y1="11137" x2="19385" y2="11137"/>
                            <a14:foregroundMark x1="15842" y1="37150" x2="14572" y2="53271"/>
                            <a14:foregroundMark x1="13302" y1="41044" x2="13102" y2="50312"/>
                            <a14:foregroundMark x1="12634" y1="52570" x2="17513" y2="58956"/>
                            <a14:foregroundMark x1="14372" y1="57477" x2="15575" y2="59190"/>
                            <a14:foregroundMark x1="16845" y1="35670" x2="21925" y2="35436"/>
                            <a14:foregroundMark x1="16243" y1="36137" x2="22727" y2="42757"/>
                            <a14:foregroundMark x1="17513" y1="40265" x2="20655" y2="55218"/>
                            <a14:foregroundMark x1="17313" y1="50078" x2="19385" y2="58178"/>
                            <a14:foregroundMark x1="17513" y1="63084" x2="17513" y2="63084"/>
                            <a14:foregroundMark x1="33489" y1="19704" x2="37500" y2="17757"/>
                            <a14:foregroundMark x1="10561" y1="61838" x2="11430" y2="79050"/>
                            <a14:foregroundMark x1="10361" y1="60125" x2="16845" y2="67991"/>
                            <a14:foregroundMark x1="10361" y1="79984" x2="24465" y2="79283"/>
                            <a14:foregroundMark x1="14572" y1="76090" x2="13904" y2="66978"/>
                            <a14:foregroundMark x1="17045" y1="76090" x2="18316" y2="66745"/>
                            <a14:foregroundMark x1="16644" y1="59891" x2="23195" y2="60670"/>
                            <a14:foregroundMark x1="91979" y1="17290" x2="86497" y2="33178"/>
                            <a14:foregroundMark x1="88570" y1="31464" x2="89439" y2="29517"/>
                            <a14:foregroundMark x1="92380" y1="18224" x2="91310" y2="16044"/>
                            <a14:foregroundMark x1="86898" y1="33411" x2="85027" y2="40031"/>
                            <a14:foregroundMark x1="85227" y1="41745" x2="88770" y2="45483"/>
                            <a14:foregroundMark x1="88770" y1="45717" x2="87767" y2="62617"/>
                            <a14:foregroundMark x1="88770" y1="60125" x2="89037" y2="77336"/>
                            <a14:foregroundMark x1="89439" y1="78505" x2="75535" y2="78271"/>
                            <a14:foregroundMark x1="90307" y1="79517" x2="77674" y2="79984"/>
                            <a14:foregroundMark x1="85628" y1="75623" x2="85628" y2="46184"/>
                            <a14:foregroundMark x1="90040" y1="15576" x2="86497" y2="27804"/>
                            <a14:foregroundMark x1="84626" y1="30530" x2="83556" y2="37150"/>
                            <a14:foregroundMark x1="84158" y1="44237" x2="83957" y2="52570"/>
                            <a14:foregroundMark x1="83757" y1="55763" x2="83556" y2="73910"/>
                            <a14:foregroundMark x1="46658" y1="40031" x2="49666" y2="424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7" t="2877" r="2500" b="2192"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50" name="Picture 49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6" name="Content Placeholder 2"/>
          <p:cNvSpPr>
            <a:spLocks noGrp="1"/>
          </p:cNvSpPr>
          <p:nvPr>
            <p:ph idx="11"/>
          </p:nvPr>
        </p:nvSpPr>
        <p:spPr>
          <a:xfrm>
            <a:off x="4627638" y="1502303"/>
            <a:ext cx="4042229" cy="4593697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502303"/>
            <a:ext cx="4042229" cy="4593697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753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31400" y="464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61" name="Picture 60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61" b="96963" l="4880" r="96324">
                            <a14:foregroundMark x1="14238" y1="9190" x2="13904" y2="17290"/>
                            <a14:foregroundMark x1="14238" y1="17445" x2="12500" y2="34190"/>
                            <a14:foregroundMark x1="12299" y1="34579" x2="9759" y2="42290"/>
                            <a14:foregroundMark x1="8556" y1="46495" x2="8556" y2="51480"/>
                            <a14:foregroundMark x1="9759" y1="54984" x2="12500" y2="59735"/>
                            <a14:foregroundMark x1="9291" y1="57710" x2="7888" y2="62695"/>
                            <a14:foregroundMark x1="7286" y1="65421" x2="7286" y2="65421"/>
                            <a14:foregroundMark x1="7420" y1="70794" x2="7420" y2="70794"/>
                            <a14:foregroundMark x1="7420" y1="76480" x2="7420" y2="76480"/>
                            <a14:foregroundMark x1="9024" y1="82555" x2="9024" y2="82555"/>
                            <a14:foregroundMark x1="7888" y1="79595" x2="7888" y2="79595"/>
                            <a14:foregroundMark x1="11029" y1="83100" x2="61564" y2="83100"/>
                            <a14:foregroundMark x1="66711" y1="82555" x2="91377" y2="81776"/>
                            <a14:foregroundMark x1="91511" y1="81075" x2="90709" y2="49844"/>
                            <a14:foregroundMark x1="90575" y1="48676" x2="91511" y2="43380"/>
                            <a14:foregroundMark x1="90575" y1="42290" x2="88035" y2="41511"/>
                            <a14:foregroundMark x1="88035" y1="40810" x2="87433" y2="38941"/>
                            <a14:foregroundMark x1="87567" y1="38240" x2="90842" y2="32009"/>
                            <a14:foregroundMark x1="91043" y1="30685" x2="92112" y2="26090"/>
                            <a14:foregroundMark x1="92447" y1="25389" x2="94786" y2="17290"/>
                            <a14:foregroundMark x1="13703" y1="60826" x2="13703" y2="60826"/>
                            <a14:foregroundMark x1="20388" y1="63785" x2="20388" y2="63785"/>
                            <a14:foregroundMark x1="15775" y1="62305" x2="15775" y2="62305"/>
                            <a14:foregroundMark x1="25401" y1="63240" x2="25401" y2="63240"/>
                            <a14:foregroundMark x1="31417" y1="59190" x2="31417" y2="59190"/>
                            <a14:foregroundMark x1="29011" y1="61760" x2="29011" y2="61760"/>
                            <a14:foregroundMark x1="32821" y1="57165" x2="35361" y2="44315"/>
                            <a14:foregroundMark x1="34425" y1="43380" x2="30749" y2="35826"/>
                            <a14:foregroundMark x1="14238" y1="34579" x2="20053" y2="32321"/>
                            <a14:foregroundMark x1="29813" y1="35280" x2="24599" y2="32710"/>
                            <a14:foregroundMark x1="39572" y1="62150" x2="39305" y2="40421"/>
                            <a14:foregroundMark x1="43249" y1="51636" x2="50936" y2="62461"/>
                            <a14:foregroundMark x1="46056" y1="50389" x2="50000" y2="45950"/>
                            <a14:foregroundMark x1="41979" y1="39486" x2="45455" y2="39720"/>
                            <a14:foregroundMark x1="55080" y1="39875" x2="67981" y2="39875"/>
                            <a14:foregroundMark x1="61230" y1="41199" x2="61364" y2="62305"/>
                            <a14:foregroundMark x1="73195" y1="40654" x2="73195" y2="62695"/>
                            <a14:foregroundMark x1="81083" y1="47819" x2="81083" y2="62695"/>
                            <a14:foregroundMark x1="81417" y1="39486" x2="81417" y2="39486"/>
                            <a14:foregroundMark x1="7420" y1="93224" x2="7420" y2="93224"/>
                            <a14:foregroundMark x1="14973" y1="8645" x2="17513" y2="8489"/>
                            <a14:foregroundMark x1="18182" y1="7321" x2="19586" y2="7321"/>
                            <a14:foregroundMark x1="19719" y1="8489" x2="20856" y2="9891"/>
                            <a14:foregroundMark x1="22259" y1="9034" x2="24131" y2="9190"/>
                            <a14:foregroundMark x1="24799" y1="10125" x2="26671" y2="13629"/>
                            <a14:foregroundMark x1="26337" y1="14486" x2="26805" y2="18224"/>
                            <a14:foregroundMark x1="27741" y1="18925" x2="32487" y2="20561"/>
                            <a14:foregroundMark x1="17513" y1="13863" x2="16644" y2="29517"/>
                            <a14:foregroundMark x1="16043" y1="16277" x2="16043" y2="16277"/>
                            <a14:foregroundMark x1="15575" y1="18769" x2="15575" y2="18769"/>
                            <a14:foregroundMark x1="15174" y1="25078" x2="15174" y2="25078"/>
                            <a14:foregroundMark x1="14773" y1="30997" x2="15174" y2="27570"/>
                            <a14:foregroundMark x1="14104" y1="32477" x2="22126" y2="27804"/>
                            <a14:foregroundMark x1="20053" y1="25857" x2="19586" y2="15576"/>
                            <a14:foregroundMark x1="16444" y1="12150" x2="21056" y2="13318"/>
                            <a14:foregroundMark x1="16243" y1="11137" x2="19385" y2="11137"/>
                            <a14:foregroundMark x1="15842" y1="37150" x2="14572" y2="53271"/>
                            <a14:foregroundMark x1="13302" y1="41044" x2="13102" y2="50312"/>
                            <a14:foregroundMark x1="12634" y1="52570" x2="17513" y2="58956"/>
                            <a14:foregroundMark x1="14372" y1="57477" x2="15575" y2="59190"/>
                            <a14:foregroundMark x1="16845" y1="35670" x2="21925" y2="35436"/>
                            <a14:foregroundMark x1="16243" y1="36137" x2="22727" y2="42757"/>
                            <a14:foregroundMark x1="17513" y1="40265" x2="20655" y2="55218"/>
                            <a14:foregroundMark x1="17313" y1="50078" x2="19385" y2="58178"/>
                            <a14:foregroundMark x1="17513" y1="63084" x2="17513" y2="63084"/>
                            <a14:foregroundMark x1="33489" y1="19704" x2="37500" y2="17757"/>
                            <a14:foregroundMark x1="10561" y1="61838" x2="11430" y2="79050"/>
                            <a14:foregroundMark x1="10361" y1="60125" x2="16845" y2="67991"/>
                            <a14:foregroundMark x1="10361" y1="79984" x2="24465" y2="79283"/>
                            <a14:foregroundMark x1="14572" y1="76090" x2="13904" y2="66978"/>
                            <a14:foregroundMark x1="17045" y1="76090" x2="18316" y2="66745"/>
                            <a14:foregroundMark x1="16644" y1="59891" x2="23195" y2="60670"/>
                            <a14:foregroundMark x1="91979" y1="17290" x2="86497" y2="33178"/>
                            <a14:foregroundMark x1="88570" y1="31464" x2="89439" y2="29517"/>
                            <a14:foregroundMark x1="92380" y1="18224" x2="91310" y2="16044"/>
                            <a14:foregroundMark x1="86898" y1="33411" x2="85027" y2="40031"/>
                            <a14:foregroundMark x1="85227" y1="41745" x2="88770" y2="45483"/>
                            <a14:foregroundMark x1="88770" y1="45717" x2="87767" y2="62617"/>
                            <a14:foregroundMark x1="88770" y1="60125" x2="89037" y2="77336"/>
                            <a14:foregroundMark x1="89439" y1="78505" x2="75535" y2="78271"/>
                            <a14:foregroundMark x1="90307" y1="79517" x2="77674" y2="79984"/>
                            <a14:foregroundMark x1="85628" y1="75623" x2="85628" y2="46184"/>
                            <a14:foregroundMark x1="90040" y1="15576" x2="86497" y2="27804"/>
                            <a14:foregroundMark x1="84626" y1="30530" x2="83556" y2="37150"/>
                            <a14:foregroundMark x1="84158" y1="44237" x2="83957" y2="52570"/>
                            <a14:foregroundMark x1="83757" y1="55763" x2="83556" y2="73910"/>
                            <a14:foregroundMark x1="46658" y1="40031" x2="49666" y2="424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7" t="2877" r="2500" b="2192"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62" name="Picture 61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45" name="Content Placeholder 2"/>
          <p:cNvSpPr>
            <a:spLocks noGrp="1"/>
          </p:cNvSpPr>
          <p:nvPr>
            <p:ph idx="11"/>
          </p:nvPr>
        </p:nvSpPr>
        <p:spPr>
          <a:xfrm>
            <a:off x="4627638" y="2189238"/>
            <a:ext cx="4042229" cy="3882572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2189238"/>
            <a:ext cx="4042229" cy="3882572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8" name="Text Placeholder 46"/>
          <p:cNvSpPr>
            <a:spLocks noGrp="1"/>
          </p:cNvSpPr>
          <p:nvPr>
            <p:ph type="body" sz="quarter" idx="13"/>
          </p:nvPr>
        </p:nvSpPr>
        <p:spPr>
          <a:xfrm>
            <a:off x="4627638" y="1499584"/>
            <a:ext cx="4041775" cy="568325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2"/>
          </p:nvPr>
        </p:nvSpPr>
        <p:spPr>
          <a:xfrm>
            <a:off x="457200" y="1499584"/>
            <a:ext cx="4041775" cy="568325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654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 (No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0080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0080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31400" y="464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44" name="Rectangle 43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51" name="Picture 50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61" b="96963" l="4880" r="96324">
                            <a14:foregroundMark x1="14238" y1="9190" x2="13904" y2="17290"/>
                            <a14:foregroundMark x1="14238" y1="17445" x2="12500" y2="34190"/>
                            <a14:foregroundMark x1="12299" y1="34579" x2="9759" y2="42290"/>
                            <a14:foregroundMark x1="8556" y1="46495" x2="8556" y2="51480"/>
                            <a14:foregroundMark x1="9759" y1="54984" x2="12500" y2="59735"/>
                            <a14:foregroundMark x1="9291" y1="57710" x2="7888" y2="62695"/>
                            <a14:foregroundMark x1="7286" y1="65421" x2="7286" y2="65421"/>
                            <a14:foregroundMark x1="7420" y1="70794" x2="7420" y2="70794"/>
                            <a14:foregroundMark x1="7420" y1="76480" x2="7420" y2="76480"/>
                            <a14:foregroundMark x1="9024" y1="82555" x2="9024" y2="82555"/>
                            <a14:foregroundMark x1="7888" y1="79595" x2="7888" y2="79595"/>
                            <a14:foregroundMark x1="11029" y1="83100" x2="61564" y2="83100"/>
                            <a14:foregroundMark x1="66711" y1="82555" x2="91377" y2="81776"/>
                            <a14:foregroundMark x1="91511" y1="81075" x2="90709" y2="49844"/>
                            <a14:foregroundMark x1="90575" y1="48676" x2="91511" y2="43380"/>
                            <a14:foregroundMark x1="90575" y1="42290" x2="88035" y2="41511"/>
                            <a14:foregroundMark x1="88035" y1="40810" x2="87433" y2="38941"/>
                            <a14:foregroundMark x1="87567" y1="38240" x2="90842" y2="32009"/>
                            <a14:foregroundMark x1="91043" y1="30685" x2="92112" y2="26090"/>
                            <a14:foregroundMark x1="92447" y1="25389" x2="94786" y2="17290"/>
                            <a14:foregroundMark x1="13703" y1="60826" x2="13703" y2="60826"/>
                            <a14:foregroundMark x1="20388" y1="63785" x2="20388" y2="63785"/>
                            <a14:foregroundMark x1="15775" y1="62305" x2="15775" y2="62305"/>
                            <a14:foregroundMark x1="25401" y1="63240" x2="25401" y2="63240"/>
                            <a14:foregroundMark x1="31417" y1="59190" x2="31417" y2="59190"/>
                            <a14:foregroundMark x1="29011" y1="61760" x2="29011" y2="61760"/>
                            <a14:foregroundMark x1="32821" y1="57165" x2="35361" y2="44315"/>
                            <a14:foregroundMark x1="34425" y1="43380" x2="30749" y2="35826"/>
                            <a14:foregroundMark x1="14238" y1="34579" x2="20053" y2="32321"/>
                            <a14:foregroundMark x1="29813" y1="35280" x2="24599" y2="32710"/>
                            <a14:foregroundMark x1="39572" y1="62150" x2="39305" y2="40421"/>
                            <a14:foregroundMark x1="43249" y1="51636" x2="50936" y2="62461"/>
                            <a14:foregroundMark x1="46056" y1="50389" x2="50000" y2="45950"/>
                            <a14:foregroundMark x1="41979" y1="39486" x2="45455" y2="39720"/>
                            <a14:foregroundMark x1="55080" y1="39875" x2="67981" y2="39875"/>
                            <a14:foregroundMark x1="61230" y1="41199" x2="61364" y2="62305"/>
                            <a14:foregroundMark x1="73195" y1="40654" x2="73195" y2="62695"/>
                            <a14:foregroundMark x1="81083" y1="47819" x2="81083" y2="62695"/>
                            <a14:foregroundMark x1="81417" y1="39486" x2="81417" y2="39486"/>
                            <a14:foregroundMark x1="7420" y1="93224" x2="7420" y2="93224"/>
                            <a14:foregroundMark x1="14973" y1="8645" x2="17513" y2="8489"/>
                            <a14:foregroundMark x1="18182" y1="7321" x2="19586" y2="7321"/>
                            <a14:foregroundMark x1="19719" y1="8489" x2="20856" y2="9891"/>
                            <a14:foregroundMark x1="22259" y1="9034" x2="24131" y2="9190"/>
                            <a14:foregroundMark x1="24799" y1="10125" x2="26671" y2="13629"/>
                            <a14:foregroundMark x1="26337" y1="14486" x2="26805" y2="18224"/>
                            <a14:foregroundMark x1="27741" y1="18925" x2="32487" y2="20561"/>
                            <a14:foregroundMark x1="17513" y1="13863" x2="16644" y2="29517"/>
                            <a14:foregroundMark x1="16043" y1="16277" x2="16043" y2="16277"/>
                            <a14:foregroundMark x1="15575" y1="18769" x2="15575" y2="18769"/>
                            <a14:foregroundMark x1="15174" y1="25078" x2="15174" y2="25078"/>
                            <a14:foregroundMark x1="14773" y1="30997" x2="15174" y2="27570"/>
                            <a14:foregroundMark x1="14104" y1="32477" x2="22126" y2="27804"/>
                            <a14:foregroundMark x1="20053" y1="25857" x2="19586" y2="15576"/>
                            <a14:foregroundMark x1="16444" y1="12150" x2="21056" y2="13318"/>
                            <a14:foregroundMark x1="16243" y1="11137" x2="19385" y2="11137"/>
                            <a14:foregroundMark x1="15842" y1="37150" x2="14572" y2="53271"/>
                            <a14:foregroundMark x1="13302" y1="41044" x2="13102" y2="50312"/>
                            <a14:foregroundMark x1="12634" y1="52570" x2="17513" y2="58956"/>
                            <a14:foregroundMark x1="14372" y1="57477" x2="15575" y2="59190"/>
                            <a14:foregroundMark x1="16845" y1="35670" x2="21925" y2="35436"/>
                            <a14:foregroundMark x1="16243" y1="36137" x2="22727" y2="42757"/>
                            <a14:foregroundMark x1="17513" y1="40265" x2="20655" y2="55218"/>
                            <a14:foregroundMark x1="17313" y1="50078" x2="19385" y2="58178"/>
                            <a14:foregroundMark x1="17513" y1="63084" x2="17513" y2="63084"/>
                            <a14:foregroundMark x1="33489" y1="19704" x2="37500" y2="17757"/>
                            <a14:foregroundMark x1="10561" y1="61838" x2="11430" y2="79050"/>
                            <a14:foregroundMark x1="10361" y1="60125" x2="16845" y2="67991"/>
                            <a14:foregroundMark x1="10361" y1="79984" x2="24465" y2="79283"/>
                            <a14:foregroundMark x1="14572" y1="76090" x2="13904" y2="66978"/>
                            <a14:foregroundMark x1="17045" y1="76090" x2="18316" y2="66745"/>
                            <a14:foregroundMark x1="16644" y1="59891" x2="23195" y2="60670"/>
                            <a14:foregroundMark x1="91979" y1="17290" x2="86497" y2="33178"/>
                            <a14:foregroundMark x1="88570" y1="31464" x2="89439" y2="29517"/>
                            <a14:foregroundMark x1="92380" y1="18224" x2="91310" y2="16044"/>
                            <a14:foregroundMark x1="86898" y1="33411" x2="85027" y2="40031"/>
                            <a14:foregroundMark x1="85227" y1="41745" x2="88770" y2="45483"/>
                            <a14:foregroundMark x1="88770" y1="45717" x2="87767" y2="62617"/>
                            <a14:foregroundMark x1="88770" y1="60125" x2="89037" y2="77336"/>
                            <a14:foregroundMark x1="89439" y1="78505" x2="75535" y2="78271"/>
                            <a14:foregroundMark x1="90307" y1="79517" x2="77674" y2="79984"/>
                            <a14:foregroundMark x1="85628" y1="75623" x2="85628" y2="46184"/>
                            <a14:foregroundMark x1="90040" y1="15576" x2="86497" y2="27804"/>
                            <a14:foregroundMark x1="84626" y1="30530" x2="83556" y2="37150"/>
                            <a14:foregroundMark x1="84158" y1="44237" x2="83957" y2="52570"/>
                            <a14:foregroundMark x1="83757" y1="55763" x2="83556" y2="73910"/>
                            <a14:foregroundMark x1="46658" y1="40031" x2="49666" y2="424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7" t="2877" r="2500" b="2192"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52" name="Picture 51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4735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02303"/>
            <a:ext cx="8229600" cy="4854047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299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- No State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02303"/>
            <a:ext cx="8229600" cy="4533221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51405"/>
            <a:ext cx="9004300" cy="6731000"/>
          </a:xfrm>
          <a:prstGeom prst="rect">
            <a:avLst/>
          </a:prstGeom>
          <a:noFill/>
          <a:ln w="38100">
            <a:solidFill>
              <a:srgbClr val="00850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9" name="Rectangle 8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16" name="Picture 15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361" b="96963" l="4880" r="96324">
                            <a14:foregroundMark x1="14238" y1="9190" x2="13904" y2="17290"/>
                            <a14:foregroundMark x1="14238" y1="17445" x2="12500" y2="34190"/>
                            <a14:foregroundMark x1="12299" y1="34579" x2="9759" y2="42290"/>
                            <a14:foregroundMark x1="8556" y1="46495" x2="8556" y2="51480"/>
                            <a14:foregroundMark x1="9759" y1="54984" x2="12500" y2="59735"/>
                            <a14:foregroundMark x1="9291" y1="57710" x2="7888" y2="62695"/>
                            <a14:foregroundMark x1="7286" y1="65421" x2="7286" y2="65421"/>
                            <a14:foregroundMark x1="7420" y1="70794" x2="7420" y2="70794"/>
                            <a14:foregroundMark x1="7420" y1="76480" x2="7420" y2="76480"/>
                            <a14:foregroundMark x1="9024" y1="82555" x2="9024" y2="82555"/>
                            <a14:foregroundMark x1="7888" y1="79595" x2="7888" y2="79595"/>
                            <a14:foregroundMark x1="11029" y1="83100" x2="61564" y2="83100"/>
                            <a14:foregroundMark x1="66711" y1="82555" x2="91377" y2="81776"/>
                            <a14:foregroundMark x1="91511" y1="81075" x2="90709" y2="49844"/>
                            <a14:foregroundMark x1="90575" y1="48676" x2="91511" y2="43380"/>
                            <a14:foregroundMark x1="90575" y1="42290" x2="88035" y2="41511"/>
                            <a14:foregroundMark x1="88035" y1="40810" x2="87433" y2="38941"/>
                            <a14:foregroundMark x1="87567" y1="38240" x2="90842" y2="32009"/>
                            <a14:foregroundMark x1="91043" y1="30685" x2="92112" y2="26090"/>
                            <a14:foregroundMark x1="92447" y1="25389" x2="94786" y2="17290"/>
                            <a14:foregroundMark x1="13703" y1="60826" x2="13703" y2="60826"/>
                            <a14:foregroundMark x1="20388" y1="63785" x2="20388" y2="63785"/>
                            <a14:foregroundMark x1="15775" y1="62305" x2="15775" y2="62305"/>
                            <a14:foregroundMark x1="25401" y1="63240" x2="25401" y2="63240"/>
                            <a14:foregroundMark x1="31417" y1="59190" x2="31417" y2="59190"/>
                            <a14:foregroundMark x1="29011" y1="61760" x2="29011" y2="61760"/>
                            <a14:foregroundMark x1="32821" y1="57165" x2="35361" y2="44315"/>
                            <a14:foregroundMark x1="34425" y1="43380" x2="30749" y2="35826"/>
                            <a14:foregroundMark x1="14238" y1="34579" x2="20053" y2="32321"/>
                            <a14:foregroundMark x1="29813" y1="35280" x2="24599" y2="32710"/>
                            <a14:foregroundMark x1="39572" y1="62150" x2="39305" y2="40421"/>
                            <a14:foregroundMark x1="43249" y1="51636" x2="50936" y2="62461"/>
                            <a14:foregroundMark x1="46056" y1="50389" x2="50000" y2="45950"/>
                            <a14:foregroundMark x1="41979" y1="39486" x2="45455" y2="39720"/>
                            <a14:foregroundMark x1="55080" y1="39875" x2="67981" y2="39875"/>
                            <a14:foregroundMark x1="61230" y1="41199" x2="61364" y2="62305"/>
                            <a14:foregroundMark x1="73195" y1="40654" x2="73195" y2="62695"/>
                            <a14:foregroundMark x1="81083" y1="47819" x2="81083" y2="62695"/>
                            <a14:foregroundMark x1="81417" y1="39486" x2="81417" y2="39486"/>
                            <a14:foregroundMark x1="7420" y1="93224" x2="7420" y2="93224"/>
                            <a14:foregroundMark x1="14973" y1="8645" x2="17513" y2="8489"/>
                            <a14:foregroundMark x1="18182" y1="7321" x2="19586" y2="7321"/>
                            <a14:foregroundMark x1="19719" y1="8489" x2="20856" y2="9891"/>
                            <a14:foregroundMark x1="22259" y1="9034" x2="24131" y2="9190"/>
                            <a14:foregroundMark x1="24799" y1="10125" x2="26671" y2="13629"/>
                            <a14:foregroundMark x1="26337" y1="14486" x2="26805" y2="18224"/>
                            <a14:foregroundMark x1="27741" y1="18925" x2="32487" y2="20561"/>
                            <a14:foregroundMark x1="17513" y1="13863" x2="16644" y2="29517"/>
                            <a14:foregroundMark x1="16043" y1="16277" x2="16043" y2="16277"/>
                            <a14:foregroundMark x1="15575" y1="18769" x2="15575" y2="18769"/>
                            <a14:foregroundMark x1="15174" y1="25078" x2="15174" y2="25078"/>
                            <a14:foregroundMark x1="14773" y1="30997" x2="15174" y2="27570"/>
                            <a14:foregroundMark x1="14104" y1="32477" x2="22126" y2="27804"/>
                            <a14:foregroundMark x1="20053" y1="25857" x2="19586" y2="15576"/>
                            <a14:foregroundMark x1="16444" y1="12150" x2="21056" y2="13318"/>
                            <a14:foregroundMark x1="16243" y1="11137" x2="19385" y2="11137"/>
                            <a14:foregroundMark x1="15842" y1="37150" x2="14572" y2="53271"/>
                            <a14:foregroundMark x1="13302" y1="41044" x2="13102" y2="50312"/>
                            <a14:foregroundMark x1="12634" y1="52570" x2="17513" y2="58956"/>
                            <a14:foregroundMark x1="14372" y1="57477" x2="15575" y2="59190"/>
                            <a14:foregroundMark x1="16845" y1="35670" x2="21925" y2="35436"/>
                            <a14:foregroundMark x1="16243" y1="36137" x2="22727" y2="42757"/>
                            <a14:foregroundMark x1="17513" y1="40265" x2="20655" y2="55218"/>
                            <a14:foregroundMark x1="17313" y1="50078" x2="19385" y2="58178"/>
                            <a14:foregroundMark x1="17513" y1="63084" x2="17513" y2="63084"/>
                            <a14:foregroundMark x1="33489" y1="19704" x2="37500" y2="17757"/>
                            <a14:foregroundMark x1="10561" y1="61838" x2="11430" y2="79050"/>
                            <a14:foregroundMark x1="10361" y1="60125" x2="16845" y2="67991"/>
                            <a14:foregroundMark x1="10361" y1="79984" x2="24465" y2="79283"/>
                            <a14:foregroundMark x1="14572" y1="76090" x2="13904" y2="66978"/>
                            <a14:foregroundMark x1="17045" y1="76090" x2="18316" y2="66745"/>
                            <a14:foregroundMark x1="16644" y1="59891" x2="23195" y2="60670"/>
                            <a14:foregroundMark x1="91979" y1="17290" x2="86497" y2="33178"/>
                            <a14:foregroundMark x1="88570" y1="31464" x2="89439" y2="29517"/>
                            <a14:foregroundMark x1="92380" y1="18224" x2="91310" y2="16044"/>
                            <a14:foregroundMark x1="86898" y1="33411" x2="85027" y2="40031"/>
                            <a14:foregroundMark x1="85227" y1="41745" x2="88770" y2="45483"/>
                            <a14:foregroundMark x1="88770" y1="45717" x2="87767" y2="62617"/>
                            <a14:foregroundMark x1="88770" y1="60125" x2="89037" y2="77336"/>
                            <a14:foregroundMark x1="89439" y1="78505" x2="75535" y2="78271"/>
                            <a14:foregroundMark x1="90307" y1="79517" x2="77674" y2="79984"/>
                            <a14:foregroundMark x1="85628" y1="75623" x2="85628" y2="46184"/>
                            <a14:foregroundMark x1="90040" y1="15576" x2="86497" y2="27804"/>
                            <a14:foregroundMark x1="84626" y1="30530" x2="83556" y2="37150"/>
                            <a14:foregroundMark x1="84158" y1="44237" x2="83957" y2="52570"/>
                            <a14:foregroundMark x1="83757" y1="55763" x2="83556" y2="73910"/>
                            <a14:foregroundMark x1="46658" y1="40031" x2="49666" y2="424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7" t="2877" r="2500" b="2192"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17" name="Picture 16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81235459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er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V="1">
            <a:off x="78015" y="1258514"/>
            <a:ext cx="8996134" cy="9740"/>
          </a:xfrm>
          <a:prstGeom prst="line">
            <a:avLst/>
          </a:prstGeom>
          <a:ln w="28575" cmpd="sng">
            <a:gradFill flip="none" rotWithShape="1">
              <a:gsLst>
                <a:gs pos="49000">
                  <a:srgbClr val="FFFF00"/>
                </a:gs>
                <a:gs pos="80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114300" y="180133"/>
            <a:ext cx="8851900" cy="667512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78014" y="71277"/>
            <a:ext cx="8996135" cy="1187237"/>
          </a:xfrm>
          <a:prstGeom prst="rect">
            <a:avLst/>
          </a:prstGeom>
          <a:gradFill flip="none" rotWithShape="1">
            <a:gsLst>
              <a:gs pos="80000">
                <a:srgbClr val="FFFF00">
                  <a:alpha val="35000"/>
                </a:srgbClr>
              </a:gs>
              <a:gs pos="100000">
                <a:srgbClr val="FFFFFF">
                  <a:alpha val="35000"/>
                </a:srgbClr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31400" y="464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850" y="63500"/>
            <a:ext cx="9004300" cy="67310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750499" y="6159494"/>
            <a:ext cx="1642496" cy="614767"/>
            <a:chOff x="3750499" y="6159494"/>
            <a:chExt cx="1642496" cy="614767"/>
          </a:xfrm>
        </p:grpSpPr>
        <p:sp>
          <p:nvSpPr>
            <p:cNvPr id="30" name="Rectangle 29"/>
            <p:cNvSpPr/>
            <p:nvPr userDrawn="1"/>
          </p:nvSpPr>
          <p:spPr>
            <a:xfrm>
              <a:off x="4847167" y="6587065"/>
              <a:ext cx="545828" cy="9144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4851401" y="6471613"/>
              <a:ext cx="541080" cy="119552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851401" y="6233573"/>
              <a:ext cx="541080" cy="239103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flipH="1">
              <a:off x="3750500" y="6587067"/>
              <a:ext cx="542100" cy="88758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alpha val="25000"/>
                  </a:srgbClr>
                </a:gs>
                <a:gs pos="8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flipH="1">
              <a:off x="3750500" y="6472676"/>
              <a:ext cx="542100" cy="118489"/>
            </a:xfrm>
            <a:prstGeom prst="rect">
              <a:avLst/>
            </a:prstGeom>
            <a:gradFill flip="none" rotWithShape="1">
              <a:gsLst>
                <a:gs pos="50000">
                  <a:srgbClr val="FFFF00">
                    <a:alpha val="25000"/>
                  </a:srgbClr>
                </a:gs>
                <a:gs pos="92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 flipH="1">
              <a:off x="3750499" y="6235697"/>
              <a:ext cx="546333" cy="236979"/>
            </a:xfrm>
            <a:prstGeom prst="rect">
              <a:avLst/>
            </a:prstGeom>
            <a:gradFill flip="none" rotWithShape="1">
              <a:gsLst>
                <a:gs pos="80000">
                  <a:srgbClr val="008000">
                    <a:alpha val="35000"/>
                  </a:srgbClr>
                </a:gs>
                <a:gs pos="100000">
                  <a:srgbClr val="FFFFFF">
                    <a:alpha val="3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4202642" y="6159494"/>
              <a:ext cx="738717" cy="614767"/>
              <a:chOff x="3617384" y="4753423"/>
              <a:chExt cx="1909233" cy="1639844"/>
            </a:xfrm>
          </p:grpSpPr>
          <p:pic>
            <p:nvPicPr>
              <p:cNvPr id="37" name="Picture 36" descr="ORTIi_RGB_Color_Logo.gif"/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61" b="96963" l="4880" r="96324">
                            <a14:foregroundMark x1="14238" y1="9190" x2="13904" y2="17290"/>
                            <a14:foregroundMark x1="14238" y1="17445" x2="12500" y2="34190"/>
                            <a14:foregroundMark x1="12299" y1="34579" x2="9759" y2="42290"/>
                            <a14:foregroundMark x1="8556" y1="46495" x2="8556" y2="51480"/>
                            <a14:foregroundMark x1="9759" y1="54984" x2="12500" y2="59735"/>
                            <a14:foregroundMark x1="9291" y1="57710" x2="7888" y2="62695"/>
                            <a14:foregroundMark x1="7286" y1="65421" x2="7286" y2="65421"/>
                            <a14:foregroundMark x1="7420" y1="70794" x2="7420" y2="70794"/>
                            <a14:foregroundMark x1="7420" y1="76480" x2="7420" y2="76480"/>
                            <a14:foregroundMark x1="9024" y1="82555" x2="9024" y2="82555"/>
                            <a14:foregroundMark x1="7888" y1="79595" x2="7888" y2="79595"/>
                            <a14:foregroundMark x1="11029" y1="83100" x2="61564" y2="83100"/>
                            <a14:foregroundMark x1="66711" y1="82555" x2="91377" y2="81776"/>
                            <a14:foregroundMark x1="91511" y1="81075" x2="90709" y2="49844"/>
                            <a14:foregroundMark x1="90575" y1="48676" x2="91511" y2="43380"/>
                            <a14:foregroundMark x1="90575" y1="42290" x2="88035" y2="41511"/>
                            <a14:foregroundMark x1="88035" y1="40810" x2="87433" y2="38941"/>
                            <a14:foregroundMark x1="87567" y1="38240" x2="90842" y2="32009"/>
                            <a14:foregroundMark x1="91043" y1="30685" x2="92112" y2="26090"/>
                            <a14:foregroundMark x1="92447" y1="25389" x2="94786" y2="17290"/>
                            <a14:foregroundMark x1="13703" y1="60826" x2="13703" y2="60826"/>
                            <a14:foregroundMark x1="20388" y1="63785" x2="20388" y2="63785"/>
                            <a14:foregroundMark x1="15775" y1="62305" x2="15775" y2="62305"/>
                            <a14:foregroundMark x1="25401" y1="63240" x2="25401" y2="63240"/>
                            <a14:foregroundMark x1="31417" y1="59190" x2="31417" y2="59190"/>
                            <a14:foregroundMark x1="29011" y1="61760" x2="29011" y2="61760"/>
                            <a14:foregroundMark x1="32821" y1="57165" x2="35361" y2="44315"/>
                            <a14:foregroundMark x1="34425" y1="43380" x2="30749" y2="35826"/>
                            <a14:foregroundMark x1="14238" y1="34579" x2="20053" y2="32321"/>
                            <a14:foregroundMark x1="29813" y1="35280" x2="24599" y2="32710"/>
                            <a14:foregroundMark x1="39572" y1="62150" x2="39305" y2="40421"/>
                            <a14:foregroundMark x1="43249" y1="51636" x2="50936" y2="62461"/>
                            <a14:foregroundMark x1="46056" y1="50389" x2="50000" y2="45950"/>
                            <a14:foregroundMark x1="41979" y1="39486" x2="45455" y2="39720"/>
                            <a14:foregroundMark x1="55080" y1="39875" x2="67981" y2="39875"/>
                            <a14:foregroundMark x1="61230" y1="41199" x2="61364" y2="62305"/>
                            <a14:foregroundMark x1="73195" y1="40654" x2="73195" y2="62695"/>
                            <a14:foregroundMark x1="81083" y1="47819" x2="81083" y2="62695"/>
                            <a14:foregroundMark x1="81417" y1="39486" x2="81417" y2="39486"/>
                            <a14:foregroundMark x1="7420" y1="93224" x2="7420" y2="93224"/>
                            <a14:foregroundMark x1="14973" y1="8645" x2="17513" y2="8489"/>
                            <a14:foregroundMark x1="18182" y1="7321" x2="19586" y2="7321"/>
                            <a14:foregroundMark x1="19719" y1="8489" x2="20856" y2="9891"/>
                            <a14:foregroundMark x1="22259" y1="9034" x2="24131" y2="9190"/>
                            <a14:foregroundMark x1="24799" y1="10125" x2="26671" y2="13629"/>
                            <a14:foregroundMark x1="26337" y1="14486" x2="26805" y2="18224"/>
                            <a14:foregroundMark x1="27741" y1="18925" x2="32487" y2="20561"/>
                            <a14:foregroundMark x1="17513" y1="13863" x2="16644" y2="29517"/>
                            <a14:foregroundMark x1="16043" y1="16277" x2="16043" y2="16277"/>
                            <a14:foregroundMark x1="15575" y1="18769" x2="15575" y2="18769"/>
                            <a14:foregroundMark x1="15174" y1="25078" x2="15174" y2="25078"/>
                            <a14:foregroundMark x1="14773" y1="30997" x2="15174" y2="27570"/>
                            <a14:foregroundMark x1="14104" y1="32477" x2="22126" y2="27804"/>
                            <a14:foregroundMark x1="20053" y1="25857" x2="19586" y2="15576"/>
                            <a14:foregroundMark x1="16444" y1="12150" x2="21056" y2="13318"/>
                            <a14:foregroundMark x1="16243" y1="11137" x2="19385" y2="11137"/>
                            <a14:foregroundMark x1="15842" y1="37150" x2="14572" y2="53271"/>
                            <a14:foregroundMark x1="13302" y1="41044" x2="13102" y2="50312"/>
                            <a14:foregroundMark x1="12634" y1="52570" x2="17513" y2="58956"/>
                            <a14:foregroundMark x1="14372" y1="57477" x2="15575" y2="59190"/>
                            <a14:foregroundMark x1="16845" y1="35670" x2="21925" y2="35436"/>
                            <a14:foregroundMark x1="16243" y1="36137" x2="22727" y2="42757"/>
                            <a14:foregroundMark x1="17513" y1="40265" x2="20655" y2="55218"/>
                            <a14:foregroundMark x1="17313" y1="50078" x2="19385" y2="58178"/>
                            <a14:foregroundMark x1="17513" y1="63084" x2="17513" y2="63084"/>
                            <a14:foregroundMark x1="33489" y1="19704" x2="37500" y2="17757"/>
                            <a14:foregroundMark x1="10561" y1="61838" x2="11430" y2="79050"/>
                            <a14:foregroundMark x1="10361" y1="60125" x2="16845" y2="67991"/>
                            <a14:foregroundMark x1="10361" y1="79984" x2="24465" y2="79283"/>
                            <a14:foregroundMark x1="14572" y1="76090" x2="13904" y2="66978"/>
                            <a14:foregroundMark x1="17045" y1="76090" x2="18316" y2="66745"/>
                            <a14:foregroundMark x1="16644" y1="59891" x2="23195" y2="60670"/>
                            <a14:foregroundMark x1="91979" y1="17290" x2="86497" y2="33178"/>
                            <a14:foregroundMark x1="88570" y1="31464" x2="89439" y2="29517"/>
                            <a14:foregroundMark x1="92380" y1="18224" x2="91310" y2="16044"/>
                            <a14:foregroundMark x1="86898" y1="33411" x2="85027" y2="40031"/>
                            <a14:foregroundMark x1="85227" y1="41745" x2="88770" y2="45483"/>
                            <a14:foregroundMark x1="88770" y1="45717" x2="87767" y2="62617"/>
                            <a14:foregroundMark x1="88770" y1="60125" x2="89037" y2="77336"/>
                            <a14:foregroundMark x1="89439" y1="78505" x2="75535" y2="78271"/>
                            <a14:foregroundMark x1="90307" y1="79517" x2="77674" y2="79984"/>
                            <a14:foregroundMark x1="85628" y1="75623" x2="85628" y2="46184"/>
                            <a14:foregroundMark x1="90040" y1="15576" x2="86497" y2="27804"/>
                            <a14:foregroundMark x1="84626" y1="30530" x2="83556" y2="37150"/>
                            <a14:foregroundMark x1="84158" y1="44237" x2="83957" y2="52570"/>
                            <a14:foregroundMark x1="83757" y1="55763" x2="83556" y2="73910"/>
                            <a14:foregroundMark x1="46658" y1="40031" x2="49666" y2="4244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7" t="2877" r="2500" b="2192"/>
              <a:stretch/>
            </p:blipFill>
            <p:spPr>
              <a:xfrm>
                <a:off x="3623734" y="4753423"/>
                <a:ext cx="1896535" cy="1639844"/>
              </a:xfrm>
              <a:prstGeom prst="rect">
                <a:avLst/>
              </a:prstGeom>
            </p:spPr>
          </p:pic>
          <p:pic>
            <p:nvPicPr>
              <p:cNvPr id="38" name="Picture 37" descr="ORTIi_RGB_Color_Logo.pdf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79" t="89309" r="2670" b="1866"/>
              <a:stretch/>
            </p:blipFill>
            <p:spPr>
              <a:xfrm>
                <a:off x="3617384" y="6216772"/>
                <a:ext cx="1909233" cy="1529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502303"/>
            <a:ext cx="8229600" cy="4521126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132"/>
            <a:ext cx="8229600" cy="98101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547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6BC8-A5D9-4ED2-ACA6-085BA616C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5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800" b="1" i="0" kern="1200">
          <a:solidFill>
            <a:srgbClr val="000000"/>
          </a:solidFill>
          <a:latin typeface="Goudy Old Style"/>
          <a:ea typeface="+mj-ea"/>
          <a:cs typeface="Goudy Old Styl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7" Type="http://schemas.microsoft.com/office/2007/relationships/hdphoto" Target="../media/hdphoto3.wdp"/><Relationship Id="rId8" Type="http://schemas.openxmlformats.org/officeDocument/2006/relationships/image" Target="../media/image9.png"/><Relationship Id="rId9" Type="http://schemas.microsoft.com/office/2007/relationships/hdphoto" Target="../media/hdphoto4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microsoft.com/office/2007/relationships/hdphoto" Target="../media/hdphoto5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1.jpeg"/><Relationship Id="rId5" Type="http://schemas.microsoft.com/office/2007/relationships/hdphoto" Target="../media/hdphoto7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Spring Conference</a:t>
            </a:r>
          </a:p>
          <a:p>
            <a:r>
              <a:rPr lang="en-US" dirty="0" smtClean="0"/>
              <a:t>April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763000" cy="18288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Going Deeper </a:t>
            </a:r>
            <a:r>
              <a:rPr lang="en-US" sz="4900" dirty="0" smtClean="0"/>
              <a:t>with</a:t>
            </a:r>
            <a:br>
              <a:rPr lang="en-US" sz="4900" dirty="0" smtClean="0"/>
            </a:br>
            <a:r>
              <a:rPr lang="en-US" sz="4900" dirty="0" smtClean="0"/>
              <a:t>Individual </a:t>
            </a:r>
            <a:r>
              <a:rPr lang="en-US" sz="4900" dirty="0"/>
              <a:t>Problem </a:t>
            </a:r>
            <a:r>
              <a:rPr lang="en-US" sz="4900" dirty="0" smtClean="0"/>
              <a:t>Solving:</a:t>
            </a:r>
            <a:br>
              <a:rPr lang="en-US" sz="4900" dirty="0" smtClean="0"/>
            </a:br>
            <a:r>
              <a:rPr lang="en-US" sz="4400" dirty="0" smtClean="0"/>
              <a:t>Evaluating </a:t>
            </a:r>
            <a:r>
              <a:rPr lang="en-US" sz="4400" dirty="0"/>
              <a:t>ICE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360" y="3007470"/>
            <a:ext cx="2450097" cy="368704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Solving Process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1600200"/>
            <a:ext cx="5334000" cy="4648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90900" y="2895600"/>
            <a:ext cx="2362200" cy="2057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>
                <a:latin typeface="Segoe UI" pitchFamily="34" charset="0"/>
                <a:cs typeface="Segoe UI" pitchFamily="34" charset="0"/>
              </a:rPr>
              <a:t>Improved Student Achievement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25616" y="320040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tima"/>
                <a:cs typeface="Optima"/>
              </a:rPr>
              <a:t>2. Problem Analysis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1" name="Circular Arrow 20"/>
          <p:cNvSpPr/>
          <p:nvPr/>
        </p:nvSpPr>
        <p:spPr>
          <a:xfrm rot="21019066">
            <a:off x="4989564" y="2268293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ircular Arrow 24"/>
          <p:cNvSpPr/>
          <p:nvPr/>
        </p:nvSpPr>
        <p:spPr>
          <a:xfrm rot="15648533">
            <a:off x="2599922" y="2172011"/>
            <a:ext cx="1673352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ircular Arrow 25"/>
          <p:cNvSpPr/>
          <p:nvPr/>
        </p:nvSpPr>
        <p:spPr>
          <a:xfrm rot="4701385">
            <a:off x="4907725" y="3642487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10052619">
            <a:off x="2469260" y="3545591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52352" y="160266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Optima"/>
                <a:cs typeface="Optima"/>
              </a:rPr>
              <a:t>1. Problem Identification</a:t>
            </a:r>
            <a:endParaRPr lang="en-US" sz="2600" dirty="0">
              <a:latin typeface="Optima"/>
              <a:cs typeface="Optima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52352" y="5014452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Optima"/>
                <a:cs typeface="Optima"/>
              </a:rPr>
              <a:t>3. Plan Development</a:t>
            </a:r>
            <a:endParaRPr lang="en-US" sz="2500" dirty="0">
              <a:latin typeface="Optima"/>
              <a:cs typeface="Optim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1548" y="3249564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Optima"/>
                <a:cs typeface="Optima"/>
              </a:rPr>
              <a:t>4. Plan Implementation &amp; Evaluation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16764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What</a:t>
            </a:r>
            <a:r>
              <a:rPr lang="en-US" sz="3200" dirty="0" smtClean="0">
                <a:latin typeface="Optima"/>
                <a:cs typeface="Optima"/>
              </a:rPr>
              <a:t> is the problem?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4800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Why</a:t>
            </a:r>
            <a:r>
              <a:rPr lang="en-US" sz="3200" dirty="0" smtClean="0">
                <a:latin typeface="Optima"/>
                <a:cs typeface="Optima"/>
              </a:rPr>
              <a:t> is the problem occurring?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6482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What are we going to </a:t>
            </a:r>
            <a:r>
              <a:rPr lang="en-US" sz="2800" i="1" dirty="0" smtClean="0">
                <a:solidFill>
                  <a:srgbClr val="FF0000"/>
                </a:solidFill>
                <a:latin typeface="Optima"/>
                <a:cs typeface="Optima"/>
              </a:rPr>
              <a:t>do</a:t>
            </a:r>
            <a:r>
              <a:rPr lang="en-US" sz="2800" dirty="0" smtClean="0">
                <a:latin typeface="Optima"/>
                <a:cs typeface="Optima"/>
              </a:rPr>
              <a:t> about the problem?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676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Optima"/>
                <a:cs typeface="Optima"/>
              </a:rPr>
              <a:t>How</a:t>
            </a:r>
            <a:r>
              <a:rPr lang="en-US" sz="3600" dirty="0" smtClean="0">
                <a:latin typeface="Optima"/>
                <a:cs typeface="Optima"/>
              </a:rPr>
              <a:t> is it working?</a:t>
            </a:r>
            <a:endParaRPr lang="en-US" sz="3600" dirty="0">
              <a:latin typeface="Optima"/>
              <a:cs typeface="Optima"/>
            </a:endParaRPr>
          </a:p>
        </p:txBody>
      </p:sp>
      <p:pic>
        <p:nvPicPr>
          <p:cNvPr id="39" name="Picture 5" descr="Problem solving arrow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146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86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1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/>
      <p:bldP spid="32" grpId="1"/>
      <p:bldP spid="33" grpId="0"/>
      <p:bldP spid="33" grpId="1"/>
      <p:bldP spid="35" grpId="0"/>
      <p:bldP spid="35" grpId="1"/>
      <p:bldP spid="37" grpId="0"/>
      <p:bldP spid="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0133"/>
            <a:ext cx="8229600" cy="50566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effectLst/>
                <a:latin typeface="Goudy Old Style"/>
                <a:cs typeface="Goudy Old Style"/>
              </a:rPr>
              <a:t>Problem Solving Form</a:t>
            </a:r>
            <a:endParaRPr lang="en-US" b="1" dirty="0">
              <a:solidFill>
                <a:schemeClr val="tx2"/>
              </a:solidFill>
              <a:effectLst/>
              <a:latin typeface="Goudy Old Style"/>
              <a:cs typeface="Goudy Old Styl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 descr="Screen Shot 2016-04-08 at 2.2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" y="749940"/>
            <a:ext cx="4462231" cy="57912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Screen Shot 2016-04-08 at 2.2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1999"/>
            <a:ext cx="4876800" cy="581587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Solving Process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1600200"/>
            <a:ext cx="5334000" cy="4648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90900" y="2895600"/>
            <a:ext cx="2362200" cy="2057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>
                <a:latin typeface="Segoe UI" pitchFamily="34" charset="0"/>
                <a:cs typeface="Segoe UI" pitchFamily="34" charset="0"/>
              </a:rPr>
              <a:t>Improved Student Achievement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25616" y="320040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tima"/>
                <a:cs typeface="Optima"/>
              </a:rPr>
              <a:t>2. Problem Analysis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1" name="Circular Arrow 20"/>
          <p:cNvSpPr/>
          <p:nvPr/>
        </p:nvSpPr>
        <p:spPr>
          <a:xfrm rot="21019066">
            <a:off x="4989564" y="2268293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ircular Arrow 24"/>
          <p:cNvSpPr/>
          <p:nvPr/>
        </p:nvSpPr>
        <p:spPr>
          <a:xfrm rot="15648533">
            <a:off x="2599922" y="2172011"/>
            <a:ext cx="1673352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ircular Arrow 25"/>
          <p:cNvSpPr/>
          <p:nvPr/>
        </p:nvSpPr>
        <p:spPr>
          <a:xfrm rot="4701385">
            <a:off x="4907725" y="3642487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10052619">
            <a:off x="2469260" y="3545591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52352" y="160266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Optima"/>
                <a:cs typeface="Optima"/>
              </a:rPr>
              <a:t>1. Problem Identification</a:t>
            </a:r>
            <a:endParaRPr lang="en-US" sz="2600" dirty="0">
              <a:latin typeface="Optima"/>
              <a:cs typeface="Optima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52352" y="5014452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Optima"/>
                <a:cs typeface="Optima"/>
              </a:rPr>
              <a:t>3. Plan Development</a:t>
            </a:r>
            <a:endParaRPr lang="en-US" sz="2500" dirty="0">
              <a:latin typeface="Optima"/>
              <a:cs typeface="Optim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1548" y="3249564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Optima"/>
                <a:cs typeface="Optima"/>
              </a:rPr>
              <a:t>4. Plan Implementation &amp; Evaluation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16764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What</a:t>
            </a:r>
            <a:r>
              <a:rPr lang="en-US" sz="3200" dirty="0" smtClean="0">
                <a:latin typeface="Optima"/>
                <a:cs typeface="Optima"/>
              </a:rPr>
              <a:t> is the problem?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4800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Why</a:t>
            </a:r>
            <a:r>
              <a:rPr lang="en-US" sz="3200" dirty="0" smtClean="0">
                <a:latin typeface="Optima"/>
                <a:cs typeface="Optima"/>
              </a:rPr>
              <a:t> is the problem occurring?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6482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What are we going to </a:t>
            </a:r>
            <a:r>
              <a:rPr lang="en-US" sz="2800" i="1" dirty="0" smtClean="0">
                <a:solidFill>
                  <a:srgbClr val="FF0000"/>
                </a:solidFill>
                <a:latin typeface="Optima"/>
                <a:cs typeface="Optima"/>
              </a:rPr>
              <a:t>do</a:t>
            </a:r>
            <a:r>
              <a:rPr lang="en-US" sz="2800" dirty="0" smtClean="0">
                <a:latin typeface="Optima"/>
                <a:cs typeface="Optima"/>
              </a:rPr>
              <a:t> about the problem?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676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Optima"/>
                <a:cs typeface="Optima"/>
              </a:rPr>
              <a:t>How</a:t>
            </a:r>
            <a:r>
              <a:rPr lang="en-US" sz="3600" dirty="0" smtClean="0">
                <a:latin typeface="Optima"/>
                <a:cs typeface="Optima"/>
              </a:rPr>
              <a:t> is it working?</a:t>
            </a:r>
            <a:endParaRPr lang="en-US" sz="3600" dirty="0">
              <a:latin typeface="Optima"/>
              <a:cs typeface="Optima"/>
            </a:endParaRPr>
          </a:p>
        </p:txBody>
      </p:sp>
      <p:pic>
        <p:nvPicPr>
          <p:cNvPr id="39" name="Picture 5" descr="Problem solving arrow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146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958549" y="1524000"/>
            <a:ext cx="2209800" cy="129540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3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35637"/>
          </a:xfrm>
        </p:spPr>
        <p:txBody>
          <a:bodyPr>
            <a:noAutofit/>
          </a:bodyPr>
          <a:lstStyle/>
          <a:p>
            <a:r>
              <a:rPr lang="en-US" sz="3600" dirty="0" smtClean="0"/>
              <a:t>Calculating magnitude of discrepancy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                                      </a:t>
            </a:r>
            <a:endParaRPr lang="en-US" b="1" dirty="0" smtClean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n-US" sz="32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dirty="0" smtClean="0"/>
              <a:t>      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Problem Identification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2133600"/>
            <a:ext cx="1676400" cy="76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Expected performance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953000"/>
            <a:ext cx="1676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Current performance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2133600"/>
            <a:ext cx="5943600" cy="76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90 WCPM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724400"/>
            <a:ext cx="2057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45 WCPM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4648200" y="2971800"/>
            <a:ext cx="1524000" cy="1752600"/>
          </a:xfrm>
          <a:prstGeom prst="upDownArrow">
            <a:avLst>
              <a:gd name="adj1" fmla="val 70619"/>
              <a:gd name="adj2" fmla="val 1992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Optima"/>
                <a:cs typeface="Optima"/>
              </a:rPr>
              <a:t>-45 WCPM</a:t>
            </a:r>
            <a:endParaRPr lang="en-US" sz="2400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6781800" y="2895600"/>
            <a:ext cx="1524000" cy="2819400"/>
          </a:xfrm>
          <a:prstGeom prst="upDownArrow">
            <a:avLst>
              <a:gd name="adj1" fmla="val 70619"/>
              <a:gd name="adj2" fmla="val 19928"/>
            </a:avLst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Optima"/>
                <a:cs typeface="Optima"/>
              </a:rPr>
              <a:t>-70 WCPM</a:t>
            </a:r>
            <a:endParaRPr lang="en-US" sz="1600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53200" y="5791200"/>
            <a:ext cx="2057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20 WCPM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86000" y="3810000"/>
            <a:ext cx="2057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75 WCPM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36" name="Up-Down Arrow 35"/>
          <p:cNvSpPr/>
          <p:nvPr/>
        </p:nvSpPr>
        <p:spPr>
          <a:xfrm>
            <a:off x="2590800" y="2895600"/>
            <a:ext cx="1524000" cy="914400"/>
          </a:xfrm>
          <a:prstGeom prst="upDownArrow">
            <a:avLst>
              <a:gd name="adj1" fmla="val 70619"/>
              <a:gd name="adj2" fmla="val 19928"/>
            </a:avLst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Optima"/>
                <a:cs typeface="Optima"/>
              </a:rPr>
              <a:t>-15 WCPM</a:t>
            </a:r>
            <a:endParaRPr lang="en-US" sz="2400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381000" y="2895600"/>
            <a:ext cx="1524000" cy="2057400"/>
          </a:xfrm>
          <a:prstGeom prst="upDownArrow">
            <a:avLst>
              <a:gd name="adj1" fmla="val 70619"/>
              <a:gd name="adj2" fmla="val 199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Difference</a:t>
            </a:r>
            <a:endParaRPr lang="en-US" sz="1200" b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58776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7" grpId="0" animBg="1"/>
      <p:bldP spid="6" grpId="0" animBg="1"/>
      <p:bldP spid="29" grpId="0" animBg="1"/>
      <p:bldP spid="32" grpId="0" animBg="1"/>
      <p:bldP spid="33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35637"/>
          </a:xfrm>
        </p:spPr>
        <p:txBody>
          <a:bodyPr>
            <a:noAutofit/>
          </a:bodyPr>
          <a:lstStyle/>
          <a:p>
            <a:r>
              <a:rPr lang="en-US" sz="3600" dirty="0" smtClean="0"/>
              <a:t>Calculating magnitude of discrepancy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                                      </a:t>
            </a:r>
            <a:endParaRPr lang="en-US" b="1" dirty="0" smtClean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n-US" sz="32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dirty="0" smtClean="0"/>
              <a:t>      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Problem Identification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2133600"/>
            <a:ext cx="1676400" cy="76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Expected performance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953000"/>
            <a:ext cx="1676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Current performance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2133600"/>
            <a:ext cx="5943600" cy="76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90 WCPM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724400"/>
            <a:ext cx="2057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45 WCPM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4648200" y="2971800"/>
            <a:ext cx="1524000" cy="1752600"/>
          </a:xfrm>
          <a:prstGeom prst="upDownArrow">
            <a:avLst>
              <a:gd name="adj1" fmla="val 70619"/>
              <a:gd name="adj2" fmla="val 1992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Optima"/>
                <a:cs typeface="Optima"/>
              </a:rPr>
              <a:t>50%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of expected</a:t>
            </a:r>
            <a:endParaRPr lang="en-US" sz="2000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6781800" y="2895600"/>
            <a:ext cx="1524000" cy="2819400"/>
          </a:xfrm>
          <a:prstGeom prst="upDownArrow">
            <a:avLst>
              <a:gd name="adj1" fmla="val 70619"/>
              <a:gd name="adj2" fmla="val 19928"/>
            </a:avLst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Optima"/>
                <a:cs typeface="Optima"/>
              </a:rPr>
              <a:t>22%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of expected</a:t>
            </a:r>
            <a:endParaRPr lang="en-US" sz="1400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53200" y="5791200"/>
            <a:ext cx="2057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20 WCPM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86000" y="3810000"/>
            <a:ext cx="2057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75 WCPM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36" name="Up-Down Arrow 35"/>
          <p:cNvSpPr/>
          <p:nvPr/>
        </p:nvSpPr>
        <p:spPr>
          <a:xfrm>
            <a:off x="2590800" y="2895600"/>
            <a:ext cx="1524000" cy="914400"/>
          </a:xfrm>
          <a:prstGeom prst="upDownArrow">
            <a:avLst>
              <a:gd name="adj1" fmla="val 70619"/>
              <a:gd name="adj2" fmla="val 19928"/>
            </a:avLst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Optima"/>
                <a:cs typeface="Optima"/>
              </a:rPr>
              <a:t>83% </a:t>
            </a:r>
            <a:r>
              <a:rPr lang="en-US" b="1" dirty="0" smtClean="0">
                <a:solidFill>
                  <a:srgbClr val="000000"/>
                </a:solidFill>
                <a:latin typeface="Optima"/>
                <a:cs typeface="Optima"/>
              </a:rPr>
              <a:t>of expected</a:t>
            </a:r>
            <a:endParaRPr lang="en-US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304800" y="2895600"/>
            <a:ext cx="1676400" cy="2057400"/>
          </a:xfrm>
          <a:prstGeom prst="upDownArrow">
            <a:avLst>
              <a:gd name="adj1" fmla="val 82647"/>
              <a:gd name="adj2" fmla="val 199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latin typeface="Optima"/>
                <a:cs typeface="Optima"/>
              </a:rPr>
              <a:t>% of Expected Performance</a:t>
            </a:r>
            <a:endParaRPr lang="en-US" sz="1200" b="1" dirty="0"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464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75 ÷ 90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5562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45 ÷ 90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645471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20 ÷ 90</a:t>
            </a:r>
            <a:endParaRPr lang="en-US" sz="2400" b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41596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6" grpId="0" animBg="1"/>
      <p:bldP spid="37" grpId="0" animBg="1"/>
      <p:bldP spid="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356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Survey Level Assessment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                                      </a:t>
            </a:r>
            <a:endParaRPr lang="en-US" b="1" dirty="0" smtClean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n-US" sz="3200" dirty="0" smtClean="0"/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dirty="0" smtClean="0"/>
              <a:t>      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Problem Identification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2133600"/>
            <a:ext cx="1676400" cy="76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Expected performance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953000"/>
            <a:ext cx="1676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Current performance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2133600"/>
            <a:ext cx="5943600" cy="76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4</a:t>
            </a:r>
            <a:r>
              <a:rPr lang="en-US" sz="2800" baseline="30000" dirty="0" smtClean="0">
                <a:solidFill>
                  <a:schemeClr val="bg1"/>
                </a:solidFill>
                <a:latin typeface="Optima"/>
                <a:cs typeface="Optima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 Grade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724400"/>
            <a:ext cx="2057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2</a:t>
            </a:r>
            <a:r>
              <a:rPr lang="en-US" sz="2800" baseline="30000" dirty="0" smtClean="0">
                <a:solidFill>
                  <a:schemeClr val="bg1"/>
                </a:solidFill>
                <a:latin typeface="Optima"/>
                <a:cs typeface="Optima"/>
              </a:rPr>
              <a:t>nd</a:t>
            </a:r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 Grade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4648200" y="2971800"/>
            <a:ext cx="1524000" cy="1752600"/>
          </a:xfrm>
          <a:prstGeom prst="upDownArrow">
            <a:avLst>
              <a:gd name="adj1" fmla="val 70619"/>
              <a:gd name="adj2" fmla="val 1992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Optima"/>
                <a:cs typeface="Optima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Optima"/>
                <a:cs typeface="Optima"/>
              </a:rPr>
              <a:t> Instructional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Optima"/>
                <a:cs typeface="Optima"/>
              </a:rPr>
              <a:t>level</a:t>
            </a:r>
            <a:r>
              <a:rPr lang="en-US" sz="1400" b="1" dirty="0">
                <a:solidFill>
                  <a:srgbClr val="000000"/>
                </a:solidFill>
                <a:latin typeface="Optima"/>
                <a:cs typeface="Optima"/>
              </a:rPr>
              <a:t>s</a:t>
            </a:r>
            <a:endParaRPr lang="en-US" sz="1200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6553200" y="2895600"/>
            <a:ext cx="1981200" cy="2819400"/>
          </a:xfrm>
          <a:prstGeom prst="upDownArrow">
            <a:avLst>
              <a:gd name="adj1" fmla="val 70619"/>
              <a:gd name="adj2" fmla="val 19928"/>
            </a:avLst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Optima"/>
                <a:cs typeface="Optima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I</a:t>
            </a:r>
            <a:r>
              <a:rPr lang="en-US" b="1" dirty="0" smtClean="0">
                <a:solidFill>
                  <a:srgbClr val="000000"/>
                </a:solidFill>
                <a:latin typeface="Optima"/>
                <a:cs typeface="Optima"/>
              </a:rPr>
              <a:t>nstructional levels</a:t>
            </a:r>
            <a:endParaRPr lang="en-US" sz="1100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553200" y="5791200"/>
            <a:ext cx="2057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1</a:t>
            </a:r>
            <a:r>
              <a:rPr lang="en-US" sz="2800" baseline="30000" dirty="0" smtClean="0">
                <a:solidFill>
                  <a:schemeClr val="bg1"/>
                </a:solidFill>
                <a:latin typeface="Optima"/>
                <a:cs typeface="Optima"/>
              </a:rPr>
              <a:t>st</a:t>
            </a:r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 Grade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286000" y="3810000"/>
            <a:ext cx="2057400" cy="76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3</a:t>
            </a:r>
            <a:r>
              <a:rPr lang="en-US" sz="2800" baseline="30000" dirty="0" smtClean="0">
                <a:solidFill>
                  <a:schemeClr val="bg1"/>
                </a:solidFill>
                <a:latin typeface="Optima"/>
                <a:cs typeface="Optima"/>
              </a:rPr>
              <a:t>rd</a:t>
            </a:r>
            <a:r>
              <a:rPr lang="en-US" sz="2800" dirty="0" smtClean="0">
                <a:solidFill>
                  <a:schemeClr val="bg1"/>
                </a:solidFill>
                <a:latin typeface="Optima"/>
                <a:cs typeface="Optima"/>
              </a:rPr>
              <a:t> Grade</a:t>
            </a:r>
            <a:endParaRPr lang="en-US" sz="28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36" name="Up-Down Arrow 35"/>
          <p:cNvSpPr/>
          <p:nvPr/>
        </p:nvSpPr>
        <p:spPr>
          <a:xfrm>
            <a:off x="2590800" y="2895600"/>
            <a:ext cx="1524000" cy="914400"/>
          </a:xfrm>
          <a:prstGeom prst="upDownArrow">
            <a:avLst>
              <a:gd name="adj1" fmla="val 70619"/>
              <a:gd name="adj2" fmla="val 19928"/>
            </a:avLst>
          </a:prstGeom>
          <a:solidFill>
            <a:srgbClr val="FFFF00">
              <a:alpha val="3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1</a:t>
            </a:r>
            <a:r>
              <a:rPr lang="en-US" sz="1600" b="1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Optima"/>
                <a:cs typeface="Optima"/>
              </a:rPr>
              <a:t>I</a:t>
            </a:r>
            <a:r>
              <a:rPr lang="en-US" sz="1400" b="1" dirty="0" smtClean="0">
                <a:solidFill>
                  <a:srgbClr val="000000"/>
                </a:solidFill>
                <a:latin typeface="Optima"/>
                <a:cs typeface="Optima"/>
              </a:rPr>
              <a:t>nstructional</a:t>
            </a:r>
            <a:r>
              <a:rPr lang="en-US" sz="1600" b="1" dirty="0" smtClean="0">
                <a:solidFill>
                  <a:srgbClr val="000000"/>
                </a:solidFill>
                <a:latin typeface="Optima"/>
                <a:cs typeface="Optima"/>
              </a:rPr>
              <a:t> level</a:t>
            </a:r>
            <a:endParaRPr lang="en-US" sz="1200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37" name="Up-Down Arrow 36"/>
          <p:cNvSpPr/>
          <p:nvPr/>
        </p:nvSpPr>
        <p:spPr>
          <a:xfrm>
            <a:off x="304800" y="2895600"/>
            <a:ext cx="1676400" cy="2057400"/>
          </a:xfrm>
          <a:prstGeom prst="upDownArrow">
            <a:avLst>
              <a:gd name="adj1" fmla="val 82647"/>
              <a:gd name="adj2" fmla="val 19928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latin typeface="Optima"/>
                <a:cs typeface="Optima"/>
              </a:rPr>
              <a:t>Difference</a:t>
            </a:r>
            <a:endParaRPr lang="en-US" sz="1200" b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97050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Solving Process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1600200"/>
            <a:ext cx="5334000" cy="4648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90900" y="2895600"/>
            <a:ext cx="2362200" cy="2057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>
                <a:latin typeface="Segoe UI" pitchFamily="34" charset="0"/>
                <a:cs typeface="Segoe UI" pitchFamily="34" charset="0"/>
              </a:rPr>
              <a:t>Improved Student Achievement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25616" y="320040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tima"/>
                <a:cs typeface="Optima"/>
              </a:rPr>
              <a:t>2. Problem Analysis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1" name="Circular Arrow 20"/>
          <p:cNvSpPr/>
          <p:nvPr/>
        </p:nvSpPr>
        <p:spPr>
          <a:xfrm rot="21019066">
            <a:off x="4989564" y="2268293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ircular Arrow 24"/>
          <p:cNvSpPr/>
          <p:nvPr/>
        </p:nvSpPr>
        <p:spPr>
          <a:xfrm rot="15648533">
            <a:off x="2599922" y="2172011"/>
            <a:ext cx="1673352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ircular Arrow 25"/>
          <p:cNvSpPr/>
          <p:nvPr/>
        </p:nvSpPr>
        <p:spPr>
          <a:xfrm rot="4701385">
            <a:off x="4907725" y="3642487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10052619">
            <a:off x="2469260" y="3545591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52352" y="160266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Optima"/>
                <a:cs typeface="Optima"/>
              </a:rPr>
              <a:t>1. Problem Identification</a:t>
            </a:r>
            <a:endParaRPr lang="en-US" sz="2600" dirty="0">
              <a:latin typeface="Optima"/>
              <a:cs typeface="Optima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52352" y="5014452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Optima"/>
                <a:cs typeface="Optima"/>
              </a:rPr>
              <a:t>3. Plan Development</a:t>
            </a:r>
            <a:endParaRPr lang="en-US" sz="2500" dirty="0">
              <a:latin typeface="Optima"/>
              <a:cs typeface="Optim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1548" y="3249564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Optima"/>
                <a:cs typeface="Optima"/>
              </a:rPr>
              <a:t>4. Plan Implementation &amp; Evaluation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16764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What</a:t>
            </a:r>
            <a:r>
              <a:rPr lang="en-US" sz="3200" dirty="0" smtClean="0">
                <a:latin typeface="Optima"/>
                <a:cs typeface="Optima"/>
              </a:rPr>
              <a:t> is the problem?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4800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Why</a:t>
            </a:r>
            <a:r>
              <a:rPr lang="en-US" sz="3200" dirty="0" smtClean="0">
                <a:latin typeface="Optima"/>
                <a:cs typeface="Optima"/>
              </a:rPr>
              <a:t> is the problem occurring?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6482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What are we going to </a:t>
            </a:r>
            <a:r>
              <a:rPr lang="en-US" sz="2800" i="1" dirty="0" smtClean="0">
                <a:solidFill>
                  <a:srgbClr val="FF0000"/>
                </a:solidFill>
                <a:latin typeface="Optima"/>
                <a:cs typeface="Optima"/>
              </a:rPr>
              <a:t>do</a:t>
            </a:r>
            <a:r>
              <a:rPr lang="en-US" sz="2800" dirty="0" smtClean="0">
                <a:latin typeface="Optima"/>
                <a:cs typeface="Optima"/>
              </a:rPr>
              <a:t> about the problem?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676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Optima"/>
                <a:cs typeface="Optima"/>
              </a:rPr>
              <a:t>How</a:t>
            </a:r>
            <a:r>
              <a:rPr lang="en-US" sz="3600" dirty="0" smtClean="0">
                <a:latin typeface="Optima"/>
                <a:cs typeface="Optima"/>
              </a:rPr>
              <a:t> is it working?</a:t>
            </a:r>
            <a:endParaRPr lang="en-US" sz="3600" dirty="0">
              <a:latin typeface="Optima"/>
              <a:cs typeface="Optima"/>
            </a:endParaRPr>
          </a:p>
        </p:txBody>
      </p:sp>
      <p:pic>
        <p:nvPicPr>
          <p:cNvPr id="39" name="Picture 5" descr="Problem solving arrow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934200" y="4572000"/>
            <a:ext cx="2209800" cy="205740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Hypothesis Development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0317864"/>
              </p:ext>
            </p:extLst>
          </p:nvPr>
        </p:nvGraphicFramePr>
        <p:xfrm>
          <a:off x="406890" y="990600"/>
          <a:ext cx="8229600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/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1676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1676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4419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419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ICEL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 descr="Screen Shot 2016-04-13 at 9.29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6" y="1295400"/>
            <a:ext cx="8765209" cy="505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is a group effort</a:t>
            </a:r>
            <a:endParaRPr lang="en-US" dirty="0"/>
          </a:p>
        </p:txBody>
      </p:sp>
      <p:pic>
        <p:nvPicPr>
          <p:cNvPr id="4" name="Picture 3" descr="2014-10-31 10.05.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4817"/>
            <a:ext cx="7340600" cy="5505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3505200"/>
            <a:ext cx="16002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Optima"/>
                <a:cs typeface="Optima"/>
              </a:rPr>
              <a:t>What we know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68" y="4343400"/>
            <a:ext cx="1600200" cy="120032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Optima"/>
                <a:cs typeface="Optima"/>
              </a:rPr>
              <a:t>What we can do in core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33" y="5562600"/>
            <a:ext cx="16002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Optima"/>
                <a:cs typeface="Optima"/>
              </a:rPr>
              <a:t>And more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27003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Optima"/>
                <a:cs typeface="Optima"/>
              </a:rPr>
              <a:t>What we need to know</a:t>
            </a:r>
            <a:endParaRPr lang="en-US" sz="24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676400"/>
            <a:ext cx="762000" cy="110799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Optima ExtraBlack"/>
                <a:cs typeface="Optima ExtraBlack"/>
              </a:rPr>
              <a:t>C</a:t>
            </a:r>
            <a:endParaRPr lang="en-US" sz="6600" dirty="0">
              <a:latin typeface="Optima ExtraBlack"/>
              <a:cs typeface="Optima Extra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1676400"/>
            <a:ext cx="762000" cy="110799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Optima ExtraBlack"/>
                <a:cs typeface="Optima ExtraBlack"/>
              </a:rPr>
              <a:t>L</a:t>
            </a:r>
            <a:endParaRPr lang="en-US" sz="6600" dirty="0">
              <a:latin typeface="Optima ExtraBlack"/>
              <a:cs typeface="Optima Extra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676400"/>
            <a:ext cx="762000" cy="110799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Optima ExtraBlack"/>
                <a:cs typeface="Optima ExtraBlack"/>
              </a:rPr>
              <a:t>E</a:t>
            </a:r>
            <a:endParaRPr lang="en-US" sz="6600" dirty="0">
              <a:latin typeface="Optima ExtraBlack"/>
              <a:cs typeface="Optima Extra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676400"/>
            <a:ext cx="762000" cy="110799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Optima ExtraBlack"/>
                <a:cs typeface="Optima ExtraBlack"/>
              </a:rPr>
              <a:t>I</a:t>
            </a:r>
            <a:endParaRPr lang="en-US" sz="6600" dirty="0">
              <a:latin typeface="Optima ExtraBlack"/>
              <a:cs typeface="Optima ExtraBlack"/>
            </a:endParaRPr>
          </a:p>
        </p:txBody>
      </p:sp>
    </p:spTree>
    <p:extLst>
      <p:ext uri="{BB962C8B-B14F-4D97-AF65-F5344CB8AC3E}">
        <p14:creationId xmlns:p14="http://schemas.microsoft.com/office/powerpoint/2010/main" val="44159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information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752600"/>
            <a:ext cx="5486400" cy="4821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741" y1="59358" x2="10741" y2="59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00" y="2743200"/>
            <a:ext cx="1540300" cy="10668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291663" y="13208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 dirty="0" smtClean="0"/>
              <a:t>Some information will be 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</a:rPr>
              <a:t>review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58928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Some information may </a:t>
            </a:r>
            <a:r>
              <a:rPr lang="en-US" b="1" i="1" dirty="0" smtClean="0">
                <a:solidFill>
                  <a:srgbClr val="FF0000"/>
                </a:solidFill>
              </a:rPr>
              <a:t>challenge</a:t>
            </a:r>
            <a:r>
              <a:rPr lang="en-US" dirty="0" smtClean="0"/>
              <a:t> what you currently know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09224" y="2641596"/>
            <a:ext cx="1639187" cy="2159000"/>
            <a:chOff x="6966158" y="2032698"/>
            <a:chExt cx="1034842" cy="15932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6792" y1="41667" x2="46792" y2="41667"/>
                          <a14:foregroundMark x1="44151" y1="45667" x2="44151" y2="45667"/>
                          <a14:foregroundMark x1="41509" y1="42333" x2="41509" y2="42333"/>
                          <a14:foregroundMark x1="48679" y1="45000" x2="48679" y2="45000"/>
                          <a14:foregroundMark x1="49057" y1="41667" x2="49057" y2="41667"/>
                          <a14:foregroundMark x1="51698" y1="35667" x2="51698" y2="35667"/>
                          <a14:foregroundMark x1="39245" y1="37000" x2="39245" y2="37000"/>
                          <a14:foregroundMark x1="36981" y1="33000" x2="36981" y2="33000"/>
                          <a14:foregroundMark x1="75472" y1="42333" x2="75472" y2="42333"/>
                          <a14:foregroundMark x1="77358" y1="36000" x2="77358" y2="36000"/>
                          <a14:foregroundMark x1="59623" y1="83667" x2="59623" y2="83667"/>
                          <a14:foregroundMark x1="55849" y1="75000" x2="57358" y2="74667"/>
                          <a14:foregroundMark x1="64151" y1="73000" x2="64151" y2="73000"/>
                          <a14:foregroundMark x1="71698" y1="63667" x2="71698" y2="63667"/>
                          <a14:foregroundMark x1="47170" y1="66667" x2="47170" y2="66667"/>
                          <a14:foregroundMark x1="52075" y1="78333" x2="52075" y2="78333"/>
                          <a14:foregroundMark x1="60377" y1="95000" x2="60377" y2="95000"/>
                          <a14:backgroundMark x1="53585" y1="38667" x2="53585" y2="38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86600" y="2590800"/>
              <a:ext cx="914400" cy="103517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20493398">
              <a:off x="6966158" y="2258725"/>
              <a:ext cx="5055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Optima"/>
                </a:rPr>
                <a:t>?</a:t>
              </a:r>
              <a:endParaRPr lang="en-US" sz="54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Optima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15717" y="2032698"/>
              <a:ext cx="5055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Optima"/>
                </a:rPr>
                <a:t>?</a:t>
              </a:r>
              <a:endParaRPr lang="en-US" sz="54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Optima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8752" y="3048000"/>
            <a:ext cx="1628148" cy="1981200"/>
            <a:chOff x="238752" y="3048000"/>
            <a:chExt cx="1628148" cy="19812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4472" y1="90000" x2="54472" y2="90000"/>
                          <a14:foregroundMark x1="12195" y1="88667" x2="12195" y2="88667"/>
                          <a14:foregroundMark x1="39024" y1="86667" x2="39024" y2="86667"/>
                          <a14:foregroundMark x1="55285" y1="96000" x2="55285" y2="96000"/>
                          <a14:foregroundMark x1="88618" y1="51333" x2="88618" y2="51333"/>
                          <a14:foregroundMark x1="94309" y1="44000" x2="94309" y2="44000"/>
                          <a14:foregroundMark x1="96748" y1="52667" x2="96748" y2="52667"/>
                          <a14:foregroundMark x1="56098" y1="94000" x2="56098" y2="94000"/>
                          <a14:foregroundMark x1="91870" y1="42000" x2="91870" y2="42000"/>
                          <a14:foregroundMark x1="96748" y1="40667" x2="96748" y2="40667"/>
                          <a14:foregroundMark x1="13008" y1="94000" x2="13008" y2="94000"/>
                          <a14:foregroundMark x1="16260" y1="90667" x2="16260" y2="90667"/>
                          <a14:foregroundMark x1="21138" y1="92667" x2="21138" y2="92667"/>
                          <a14:foregroundMark x1="6504" y1="95333" x2="6504" y2="95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4800" y="3124200"/>
              <a:ext cx="1562100" cy="1905000"/>
            </a:xfrm>
            <a:prstGeom prst="rect">
              <a:avLst/>
            </a:prstGeom>
          </p:spPr>
        </p:pic>
        <p:sp>
          <p:nvSpPr>
            <p:cNvPr id="20" name="Isosceles Triangle 19"/>
            <p:cNvSpPr/>
            <p:nvPr/>
          </p:nvSpPr>
          <p:spPr>
            <a:xfrm rot="10800000">
              <a:off x="990600" y="3048000"/>
              <a:ext cx="152400" cy="533400"/>
            </a:xfrm>
            <a:prstGeom prst="triangle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rot="8029073">
              <a:off x="647366" y="3135233"/>
              <a:ext cx="152400" cy="533400"/>
            </a:xfrm>
            <a:prstGeom prst="triangle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3279574">
              <a:off x="1317232" y="3135231"/>
              <a:ext cx="152400" cy="533400"/>
            </a:xfrm>
            <a:prstGeom prst="triangle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15219967">
              <a:off x="1496566" y="3310429"/>
              <a:ext cx="152400" cy="533400"/>
            </a:xfrm>
            <a:prstGeom prst="triangle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6146266">
              <a:off x="429252" y="3370352"/>
              <a:ext cx="152400" cy="533400"/>
            </a:xfrm>
            <a:prstGeom prst="triangle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038600" cy="12408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Some information will be </a:t>
            </a:r>
            <a:r>
              <a:rPr lang="en-US" sz="3600" b="1" i="1" dirty="0" smtClean="0">
                <a:solidFill>
                  <a:srgbClr val="008000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51452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212"/>
            <a:ext cx="8229600" cy="4557411"/>
          </a:xfrm>
        </p:spPr>
        <p:txBody>
          <a:bodyPr/>
          <a:lstStyle/>
          <a:p>
            <a:pPr>
              <a:buNone/>
            </a:pPr>
            <a:r>
              <a:rPr lang="en-US" sz="5400" dirty="0" smtClean="0"/>
              <a:t>R</a:t>
            </a:r>
          </a:p>
          <a:p>
            <a:pPr>
              <a:buNone/>
            </a:pPr>
            <a:r>
              <a:rPr lang="en-US" sz="5400" dirty="0" smtClean="0"/>
              <a:t>I </a:t>
            </a:r>
          </a:p>
          <a:p>
            <a:pPr>
              <a:buNone/>
            </a:pPr>
            <a:r>
              <a:rPr lang="en-US" sz="5400" dirty="0" smtClean="0"/>
              <a:t>O </a:t>
            </a:r>
          </a:p>
          <a:p>
            <a:pPr>
              <a:buNone/>
            </a:pPr>
            <a:r>
              <a:rPr lang="en-US" sz="5400" dirty="0" smtClean="0"/>
              <a:t>T </a:t>
            </a: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Collecting Information:</a:t>
            </a:r>
            <a:br>
              <a:rPr lang="en-US" dirty="0" smtClean="0"/>
            </a:br>
            <a:r>
              <a:rPr lang="en-US" dirty="0" smtClean="0"/>
              <a:t>RIOT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6000" y="17653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Optima"/>
                <a:cs typeface="Optima"/>
              </a:rPr>
              <a:t> - Review </a:t>
            </a:r>
            <a:endParaRPr lang="en-US" sz="5400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743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Optima"/>
                <a:cs typeface="Optima"/>
              </a:rPr>
              <a:t> - Interview</a:t>
            </a:r>
            <a:endParaRPr lang="en-US" sz="5400" dirty="0">
              <a:latin typeface="Optima"/>
              <a:cs typeface="Opti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733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Optima"/>
                <a:cs typeface="Optima"/>
              </a:rPr>
              <a:t> - Observe</a:t>
            </a:r>
            <a:endParaRPr lang="en-US" sz="5400" dirty="0">
              <a:latin typeface="Optim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800" y="4724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Optima"/>
                <a:cs typeface="Optima"/>
              </a:rPr>
              <a:t> - Test </a:t>
            </a:r>
            <a:endParaRPr lang="en-US" sz="5400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43163"/>
              </p:ext>
            </p:extLst>
          </p:nvPr>
        </p:nvGraphicFramePr>
        <p:xfrm>
          <a:off x="457200" y="1008615"/>
          <a:ext cx="8229600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133"/>
            <a:ext cx="8229600" cy="6580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Hypothesis Development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 rot="18824744">
            <a:off x="5327763" y="2185177"/>
            <a:ext cx="1009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RIOT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25" name="Up Arrow 24"/>
          <p:cNvSpPr/>
          <p:nvPr/>
        </p:nvSpPr>
        <p:spPr>
          <a:xfrm rot="18892579">
            <a:off x="4626939" y="3602747"/>
            <a:ext cx="838200" cy="1143000"/>
          </a:xfrm>
          <a:prstGeom prst="upArrow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2707657">
            <a:off x="3699445" y="3611439"/>
            <a:ext cx="838200" cy="1143000"/>
          </a:xfrm>
          <a:prstGeom prst="upArrow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8049633">
            <a:off x="3696099" y="2686575"/>
            <a:ext cx="838200" cy="1143000"/>
          </a:xfrm>
          <a:prstGeom prst="upArrow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 rot="13479672">
            <a:off x="4612584" y="2683625"/>
            <a:ext cx="838200" cy="1143000"/>
          </a:xfrm>
          <a:prstGeom prst="upArrow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 rot="2750583">
            <a:off x="2818283" y="2212652"/>
            <a:ext cx="1009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RIOT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 rot="2520000">
            <a:off x="5383188" y="4711228"/>
            <a:ext cx="1009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RIOT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 rot="19080000">
            <a:off x="2787990" y="4715359"/>
            <a:ext cx="1009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RIOT</a:t>
            </a:r>
            <a:endParaRPr lang="en-US" b="1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 animBg="1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3-17 at 12.3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888"/>
            <a:ext cx="8382000" cy="4823706"/>
          </a:xfrm>
          <a:prstGeom prst="rect">
            <a:avLst/>
          </a:prstGeom>
        </p:spPr>
      </p:pic>
      <p:pic>
        <p:nvPicPr>
          <p:cNvPr id="4" name="Picture 3" descr="Screen Shot 2016-03-17 at 11.53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39044"/>
            <a:ext cx="76975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9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2816765"/>
              </p:ext>
            </p:extLst>
          </p:nvPr>
        </p:nvGraphicFramePr>
        <p:xfrm>
          <a:off x="507510" y="1066800"/>
          <a:ext cx="8229600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/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1676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1676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4419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419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18793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“It is clear that the program is less important than </a:t>
            </a:r>
            <a:r>
              <a:rPr lang="en-US" b="1" i="1" dirty="0" smtClean="0"/>
              <a:t>how it is delivered</a:t>
            </a:r>
            <a:r>
              <a:rPr lang="en-US" i="1" dirty="0" smtClean="0"/>
              <a:t>, with the most impressive gains associated with more intensity and an </a:t>
            </a:r>
            <a:r>
              <a:rPr lang="en-US" b="1" i="1" dirty="0" smtClean="0"/>
              <a:t>explicit, systematic</a:t>
            </a:r>
            <a:r>
              <a:rPr lang="en-US" i="1" dirty="0" smtClean="0"/>
              <a:t> delivery”</a:t>
            </a:r>
          </a:p>
          <a:p>
            <a:pPr marL="0" indent="0">
              <a:buNone/>
            </a:pPr>
            <a:r>
              <a:rPr lang="en-US" i="1" dirty="0" smtClean="0"/>
              <a:t>	 	Fletcher &amp; colleagues, 2007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When it comes to interventions…</a:t>
            </a:r>
            <a:endParaRPr lang="en-US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Instruction: Examples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533400" y="1752600"/>
            <a:ext cx="8153400" cy="1371600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Explicitness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530770" y="3326308"/>
            <a:ext cx="8153400" cy="1406188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spcCol="91440" rtlCol="0" anchor="ctr">
            <a:no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Pacing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551796" y="4895196"/>
            <a:ext cx="8153400" cy="1371600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Corrective Feedback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182247"/>
              </p:ext>
            </p:extLst>
          </p:nvPr>
        </p:nvGraphicFramePr>
        <p:xfrm>
          <a:off x="914400" y="2057400"/>
          <a:ext cx="73152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Who knows…?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I do,</a:t>
                      </a:r>
                      <a:r>
                        <a:rPr lang="en-US" sz="2000" b="1" baseline="0" dirty="0" smtClean="0">
                          <a:latin typeface="Optima"/>
                          <a:cs typeface="Optima"/>
                        </a:rPr>
                        <a:t> we do, </a:t>
                      </a:r>
                    </a:p>
                    <a:p>
                      <a:pPr algn="r"/>
                      <a:r>
                        <a:rPr lang="en-US" sz="2000" b="1" baseline="0" dirty="0" smtClean="0">
                          <a:latin typeface="Optima"/>
                          <a:cs typeface="Optima"/>
                        </a:rPr>
                        <a:t>y’all do, you do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68805"/>
              </p:ext>
            </p:extLst>
          </p:nvPr>
        </p:nvGraphicFramePr>
        <p:xfrm>
          <a:off x="914400" y="3810000"/>
          <a:ext cx="73152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1-2 OTR’s/min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8-12 OTR’s/min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42247"/>
              </p:ext>
            </p:extLst>
          </p:nvPr>
        </p:nvGraphicFramePr>
        <p:xfrm>
          <a:off x="1006039" y="5231408"/>
          <a:ext cx="73152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&lt;50%</a:t>
                      </a:r>
                      <a:r>
                        <a:rPr lang="en-US" sz="2000" b="1" baseline="0" dirty="0" smtClean="0">
                          <a:latin typeface="Optima"/>
                          <a:cs typeface="Optima"/>
                        </a:rPr>
                        <a:t> errors corrected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95-100% errors</a:t>
                      </a:r>
                      <a:r>
                        <a:rPr lang="en-US" sz="2000" b="1" baseline="0" dirty="0" smtClean="0">
                          <a:latin typeface="Optima"/>
                          <a:cs typeface="Optima"/>
                        </a:rPr>
                        <a:t> corrected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Donut 14"/>
          <p:cNvSpPr/>
          <p:nvPr/>
        </p:nvSpPr>
        <p:spPr>
          <a:xfrm>
            <a:off x="204958" y="1600200"/>
            <a:ext cx="2819400" cy="4876800"/>
          </a:xfrm>
          <a:prstGeom prst="donut">
            <a:avLst>
              <a:gd name="adj" fmla="val 422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20" idx="1"/>
          </p:cNvCxnSpPr>
          <p:nvPr/>
        </p:nvCxnSpPr>
        <p:spPr>
          <a:xfrm flipH="1">
            <a:off x="2286000" y="1740942"/>
            <a:ext cx="1003736" cy="164058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89736" y="1479332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Optima"/>
                <a:cs typeface="Optima"/>
              </a:rPr>
              <a:t>Targets for Intervention</a:t>
            </a:r>
            <a:endParaRPr lang="en-US" sz="2800" b="1" dirty="0">
              <a:solidFill>
                <a:srgbClr val="00206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28648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b="1" i="1" dirty="0" smtClean="0">
                <a:solidFill>
                  <a:srgbClr val="FF0000"/>
                </a:solidFill>
              </a:rPr>
              <a:t>attendance</a:t>
            </a:r>
            <a:r>
              <a:rPr lang="en-US" dirty="0" smtClean="0"/>
              <a:t> consistent?</a:t>
            </a:r>
          </a:p>
          <a:p>
            <a:r>
              <a:rPr lang="en-US" dirty="0" smtClean="0"/>
              <a:t>Is instruction </a:t>
            </a:r>
            <a:r>
              <a:rPr lang="en-US" b="1" i="1" dirty="0" smtClean="0">
                <a:solidFill>
                  <a:srgbClr val="FF0000"/>
                </a:solidFill>
              </a:rPr>
              <a:t>explicit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there a high rate of student </a:t>
            </a:r>
            <a:r>
              <a:rPr lang="en-US" b="1" i="1" dirty="0" smtClean="0">
                <a:solidFill>
                  <a:srgbClr val="FF0000"/>
                </a:solidFill>
              </a:rPr>
              <a:t>opportunities to respond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</a:t>
            </a:r>
            <a:r>
              <a:rPr lang="en-US" b="1" i="1" dirty="0" smtClean="0">
                <a:solidFill>
                  <a:srgbClr val="FF0000"/>
                </a:solidFill>
              </a:rPr>
              <a:t>corrective feedback</a:t>
            </a:r>
            <a:r>
              <a:rPr lang="en-US" dirty="0" smtClean="0"/>
              <a:t> consistently provided?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INSTRUCTION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154833"/>
            <a:ext cx="8305800" cy="2743200"/>
          </a:xfrm>
          <a:prstGeom prst="rect">
            <a:avLst/>
          </a:prstGeom>
          <a:solidFill>
            <a:srgbClr val="008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562600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R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5562600"/>
            <a:ext cx="20574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NTERVIEW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5562600"/>
            <a:ext cx="2057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BSERVE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5562600"/>
            <a:ext cx="2057400" cy="53340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EST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0200" y="1481362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R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3200" y="4352304"/>
            <a:ext cx="2057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BSERVE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74074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b="1" i="1" dirty="0" smtClean="0">
                <a:solidFill>
                  <a:srgbClr val="FF0000"/>
                </a:solidFill>
              </a:rPr>
              <a:t>attendance</a:t>
            </a:r>
            <a:r>
              <a:rPr lang="en-US" dirty="0" smtClean="0"/>
              <a:t> consistent?</a:t>
            </a:r>
          </a:p>
          <a:p>
            <a:pPr marL="914400" lvl="1" indent="-514350"/>
            <a:r>
              <a:rPr lang="en-US" dirty="0" smtClean="0"/>
              <a:t>Students cannot benefit from instruction they do not receive.</a:t>
            </a:r>
            <a:endParaRPr lang="en-US" dirty="0"/>
          </a:p>
          <a:p>
            <a:pPr marL="914400" lvl="1" indent="-514350"/>
            <a:r>
              <a:rPr lang="en-US" dirty="0" smtClean="0"/>
              <a:t>How many instructional sessions (core &amp; interventions) have students attended?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INSTRUCTION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5562600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R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10176"/>
              </p:ext>
            </p:extLst>
          </p:nvPr>
        </p:nvGraphicFramePr>
        <p:xfrm>
          <a:off x="228600" y="4572000"/>
          <a:ext cx="304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Core</a:t>
                      </a:r>
                      <a:endParaRPr lang="en-US" sz="2400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28/30 = 93%</a:t>
                      </a:r>
                      <a:endParaRPr lang="en-US" sz="2400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256033"/>
              </p:ext>
            </p:extLst>
          </p:nvPr>
        </p:nvGraphicFramePr>
        <p:xfrm>
          <a:off x="3652248" y="4572000"/>
          <a:ext cx="5410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Intervention Sessions</a:t>
                      </a:r>
                      <a:endParaRPr lang="en-US" sz="2400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22/30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 = 73%</a:t>
                      </a:r>
                      <a:endParaRPr lang="en-US" sz="2400" dirty="0">
                        <a:solidFill>
                          <a:srgbClr val="00000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7912100" y="4559300"/>
            <a:ext cx="762000" cy="533400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1476910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R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95319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70805"/>
            <a:ext cx="8229600" cy="455741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Is instruction </a:t>
            </a:r>
            <a:r>
              <a:rPr lang="en-US" b="1" i="1" dirty="0" smtClean="0">
                <a:solidFill>
                  <a:srgbClr val="FF0000"/>
                </a:solidFill>
              </a:rPr>
              <a:t>explicit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there a high rate of student </a:t>
            </a:r>
            <a:r>
              <a:rPr lang="en-US" b="1" i="1" dirty="0" smtClean="0">
                <a:solidFill>
                  <a:srgbClr val="FF0000"/>
                </a:solidFill>
              </a:rPr>
              <a:t>opportunities to respond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</a:t>
            </a:r>
            <a:r>
              <a:rPr lang="en-US" b="1" i="1" dirty="0" smtClean="0">
                <a:solidFill>
                  <a:srgbClr val="FF0000"/>
                </a:solidFill>
              </a:rPr>
              <a:t>corrective feedback</a:t>
            </a:r>
            <a:r>
              <a:rPr lang="en-US" dirty="0" smtClean="0"/>
              <a:t> consistently provided?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INSTRUCTION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593026"/>
            <a:ext cx="8305800" cy="2743200"/>
          </a:xfrm>
          <a:prstGeom prst="rect">
            <a:avLst/>
          </a:prstGeom>
          <a:solidFill>
            <a:srgbClr val="0080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5562600"/>
            <a:ext cx="2057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BSERVE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04800" y="1219200"/>
            <a:ext cx="8153400" cy="1406188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spcCol="91440" rtlCol="0" anchor="ctr">
            <a:no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Pacing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58381"/>
              </p:ext>
            </p:extLst>
          </p:nvPr>
        </p:nvGraphicFramePr>
        <p:xfrm>
          <a:off x="688430" y="1702892"/>
          <a:ext cx="73152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1-2 OTR’s/min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8-12 OTR’s/min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3202626"/>
            <a:ext cx="8305800" cy="1066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093622"/>
              </p:ext>
            </p:extLst>
          </p:nvPr>
        </p:nvGraphicFramePr>
        <p:xfrm>
          <a:off x="495687" y="1771163"/>
          <a:ext cx="8229600" cy="3998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683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Activity Observed (Total time)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Student Opportunities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to Respond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Student Errors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Errors Corrected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41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Intervention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– small group direct instruction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10 minutes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  IIII  IIII  IIII  IIII  IIII  IIII  IIII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 IIII  IIII  IIII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  IIII  IIII  IIII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             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82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  IIII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 IIII  IIII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23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</a:t>
                      </a: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4167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Notes: Lots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of explicit modeling and guided practice.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Pacing: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82 OTR’s in 10 minutes = 8.2 OTR’s per minute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Corrective Feedback: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4 out of 23 errors corrected = 17% of errors corrected</a:t>
                      </a:r>
                      <a:endParaRPr lang="en-US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INSTRUCTION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5867400"/>
            <a:ext cx="2057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BSERVE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13528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33560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13488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0800" y="322312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84296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24200" y="3240504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30864" y="323649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3249864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90800" y="359476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37528" y="361749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10832" y="360813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94768" y="360813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0800" y="398913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20192" y="398512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08136" y="397576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14800" y="39624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04328" y="2882232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24360" y="2882232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31024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97545" y="2743200"/>
            <a:ext cx="1905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566690" y="2768104"/>
            <a:ext cx="19939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73858" y="2793744"/>
            <a:ext cx="19431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06598" y="2746502"/>
            <a:ext cx="19812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6358" y="4659421"/>
            <a:ext cx="8153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4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6692517" y="592136"/>
            <a:ext cx="2177635" cy="6000035"/>
          </a:xfrm>
          <a:prstGeom prst="rect">
            <a:avLst/>
          </a:prstGeom>
          <a:solidFill>
            <a:schemeClr val="accent4">
              <a:alpha val="22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2579" y="593182"/>
            <a:ext cx="2129742" cy="59989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458355" y="1809214"/>
            <a:ext cx="494706" cy="653786"/>
            <a:chOff x="2260065" y="4443554"/>
            <a:chExt cx="330705" cy="447407"/>
          </a:xfrm>
          <a:solidFill>
            <a:srgbClr val="FF0000"/>
          </a:solidFill>
        </p:grpSpPr>
        <p:sp>
          <p:nvSpPr>
            <p:cNvPr id="57" name="Wave 56"/>
            <p:cNvSpPr/>
            <p:nvPr/>
          </p:nvSpPr>
          <p:spPr>
            <a:xfrm flipH="1">
              <a:off x="2260065" y="4443554"/>
              <a:ext cx="330705" cy="241458"/>
            </a:xfrm>
            <a:prstGeom prst="wav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2590770" y="4443554"/>
              <a:ext cx="0" cy="447407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226587" y="5747122"/>
            <a:ext cx="494706" cy="653786"/>
            <a:chOff x="2260065" y="4443554"/>
            <a:chExt cx="330705" cy="447407"/>
          </a:xfrm>
          <a:solidFill>
            <a:srgbClr val="FF0000"/>
          </a:solidFill>
        </p:grpSpPr>
        <p:sp>
          <p:nvSpPr>
            <p:cNvPr id="44" name="Wave 43"/>
            <p:cNvSpPr/>
            <p:nvPr/>
          </p:nvSpPr>
          <p:spPr>
            <a:xfrm flipH="1">
              <a:off x="2260065" y="4443554"/>
              <a:ext cx="330705" cy="241458"/>
            </a:xfrm>
            <a:prstGeom prst="wav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590770" y="4443554"/>
              <a:ext cx="0" cy="447407"/>
            </a:xfrm>
            <a:prstGeom prst="line">
              <a:avLst/>
            </a:prstGeom>
            <a:grpFill/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Isosceles Triangle 17"/>
          <p:cNvSpPr/>
          <p:nvPr/>
        </p:nvSpPr>
        <p:spPr>
          <a:xfrm>
            <a:off x="2260065" y="1600810"/>
            <a:ext cx="4623870" cy="5006129"/>
          </a:xfrm>
          <a:prstGeom prst="triangl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2260065" y="1587580"/>
            <a:ext cx="4623870" cy="5006129"/>
          </a:xfrm>
          <a:prstGeom prst="triangle">
            <a:avLst/>
          </a:prstGeom>
          <a:gradFill flip="none" rotWithShape="1">
            <a:gsLst>
              <a:gs pos="50000">
                <a:srgbClr val="008000"/>
              </a:gs>
              <a:gs pos="70000">
                <a:srgbClr val="FFFF00"/>
              </a:gs>
            </a:gsLst>
            <a:lin ang="1620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2258517" y="1586044"/>
            <a:ext cx="4623870" cy="5006129"/>
          </a:xfrm>
          <a:prstGeom prst="triangle">
            <a:avLst/>
          </a:prstGeom>
          <a:gradFill flip="none" rotWithShape="1">
            <a:gsLst>
              <a:gs pos="50000">
                <a:srgbClr val="008000"/>
              </a:gs>
              <a:gs pos="70000">
                <a:srgbClr val="FFFF00"/>
              </a:gs>
              <a:gs pos="90000">
                <a:srgbClr val="FF0000"/>
              </a:gs>
            </a:gsLst>
            <a:lin ang="16200000" scaled="0"/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14568" y="5726274"/>
            <a:ext cx="2114864" cy="810039"/>
          </a:xfrm>
          <a:prstGeom prst="roundRect">
            <a:avLst/>
          </a:prstGeom>
          <a:noFill/>
          <a:ln w="571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tima"/>
                <a:cs typeface="Optima"/>
              </a:rPr>
              <a:t>Research-Based Core Curriculum w/ Strong Instruction  </a:t>
            </a:r>
            <a:endParaRPr lang="en-US" sz="1600" b="1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pic>
        <p:nvPicPr>
          <p:cNvPr id="19" name="Picture 18" descr="student_writing_hg_c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81" y="5081314"/>
            <a:ext cx="620555" cy="897497"/>
          </a:xfrm>
          <a:prstGeom prst="rect">
            <a:avLst/>
          </a:prstGeom>
        </p:spPr>
      </p:pic>
      <p:sp>
        <p:nvSpPr>
          <p:cNvPr id="29" name="Up Arrow 28"/>
          <p:cNvSpPr/>
          <p:nvPr/>
        </p:nvSpPr>
        <p:spPr>
          <a:xfrm>
            <a:off x="4102399" y="4142196"/>
            <a:ext cx="939203" cy="1295257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22405" y="3173247"/>
            <a:ext cx="1427423" cy="779598"/>
          </a:xfrm>
          <a:prstGeom prst="roundRect">
            <a:avLst/>
          </a:prstGeom>
          <a:solidFill>
            <a:srgbClr val="FFFF00"/>
          </a:solidFill>
          <a:ln w="57150" cmpd="sng">
            <a:solidFill>
              <a:srgbClr val="595959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prstClr val="black"/>
                </a:solidFill>
                <a:latin typeface="Optima"/>
                <a:cs typeface="Optima"/>
              </a:rPr>
              <a:t>Tier 2/3 Supplemental Intervention</a:t>
            </a:r>
            <a:endParaRPr lang="en-US" sz="1500" b="1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4300822" y="4441895"/>
            <a:ext cx="542356" cy="568136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312579" y="185289"/>
            <a:ext cx="2129742" cy="846635"/>
          </a:xfrm>
          <a:prstGeom prst="homePlate">
            <a:avLst/>
          </a:prstGeom>
          <a:ln w="57150" cmpd="sng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Optima"/>
                <a:cs typeface="Optima"/>
              </a:rPr>
              <a:t>ASSESSMENT</a:t>
            </a:r>
            <a:endParaRPr lang="en-US" b="1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312579" y="1756294"/>
            <a:ext cx="2129742" cy="846635"/>
          </a:xfrm>
          <a:prstGeom prst="homePlate">
            <a:avLst/>
          </a:prstGeom>
          <a:solidFill>
            <a:srgbClr val="FF0000"/>
          </a:solidFill>
          <a:ln w="57150" cmpd="sng">
            <a:solidFill>
              <a:srgbClr val="4F81BD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prstClr val="white"/>
                </a:solidFill>
                <a:latin typeface="Optima"/>
                <a:cs typeface="Optima"/>
              </a:rPr>
              <a:t>Formal Diagnostic</a:t>
            </a:r>
          </a:p>
          <a:p>
            <a:pPr algn="ctr"/>
            <a:r>
              <a:rPr lang="en-US" sz="1700" b="1" i="1" dirty="0" smtClean="0">
                <a:solidFill>
                  <a:prstClr val="white"/>
                </a:solidFill>
                <a:latin typeface="Optima"/>
                <a:cs typeface="Optima"/>
              </a:rPr>
              <a:t>As needed</a:t>
            </a:r>
            <a:endParaRPr lang="en-US" sz="1700" b="1" i="1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312579" y="3174582"/>
            <a:ext cx="2129742" cy="846635"/>
          </a:xfrm>
          <a:prstGeom prst="homePlate">
            <a:avLst/>
          </a:prstGeom>
          <a:solidFill>
            <a:srgbClr val="FFFF00"/>
          </a:solidFill>
          <a:ln w="57150" cmpd="sng">
            <a:solidFill>
              <a:srgbClr val="4F81BD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Optima"/>
                <a:cs typeface="Optima"/>
              </a:rPr>
              <a:t>Progress Monitoring</a:t>
            </a:r>
          </a:p>
          <a:p>
            <a:pPr algn="ctr"/>
            <a:r>
              <a:rPr lang="en-US" sz="1600" b="1" i="1" dirty="0" smtClean="0">
                <a:solidFill>
                  <a:srgbClr val="000000"/>
                </a:solidFill>
                <a:latin typeface="Optima"/>
                <a:cs typeface="Optima"/>
              </a:rPr>
              <a:t>Weekly-Monthly</a:t>
            </a:r>
            <a:endParaRPr lang="en-US" sz="1600" b="1" i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312579" y="5733298"/>
            <a:ext cx="2129742" cy="846635"/>
          </a:xfrm>
          <a:prstGeom prst="homePlate">
            <a:avLst/>
          </a:prstGeom>
          <a:solidFill>
            <a:srgbClr val="008000"/>
          </a:solidFill>
          <a:ln w="57150" cmpd="sng">
            <a:solidFill>
              <a:schemeClr val="accent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tima"/>
                <a:cs typeface="Optima"/>
              </a:rPr>
              <a:t>Universal Screening</a:t>
            </a:r>
          </a:p>
          <a:p>
            <a:pPr algn="ctr"/>
            <a:r>
              <a:rPr lang="en-US" sz="1600" b="1" i="1" dirty="0" smtClean="0">
                <a:solidFill>
                  <a:prstClr val="white"/>
                </a:solidFill>
                <a:latin typeface="Optima"/>
                <a:cs typeface="Optima"/>
              </a:rPr>
              <a:t>3 times/year</a:t>
            </a:r>
            <a:endParaRPr lang="en-US" sz="1600" b="1" i="1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sp>
        <p:nvSpPr>
          <p:cNvPr id="39" name="Pentagon 38"/>
          <p:cNvSpPr/>
          <p:nvPr/>
        </p:nvSpPr>
        <p:spPr>
          <a:xfrm flipH="1">
            <a:off x="6692517" y="185289"/>
            <a:ext cx="2158184" cy="846635"/>
          </a:xfrm>
          <a:prstGeom prst="homePlate">
            <a:avLst/>
          </a:prstGeom>
          <a:ln w="57150" cmpd="sng">
            <a:solidFill>
              <a:srgbClr val="8064A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Optima"/>
                <a:cs typeface="Optima"/>
              </a:rPr>
              <a:t>DATA-BASED DECISION MAKING</a:t>
            </a:r>
            <a:endParaRPr lang="en-US" b="1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sp>
        <p:nvSpPr>
          <p:cNvPr id="40" name="Pentagon 39"/>
          <p:cNvSpPr/>
          <p:nvPr/>
        </p:nvSpPr>
        <p:spPr>
          <a:xfrm flipH="1">
            <a:off x="6693546" y="1755849"/>
            <a:ext cx="2158184" cy="846635"/>
          </a:xfrm>
          <a:prstGeom prst="homePlate">
            <a:avLst/>
          </a:prstGeom>
          <a:solidFill>
            <a:srgbClr val="FF0000"/>
          </a:solidFill>
          <a:ln w="57150" cmpd="sng">
            <a:solidFill>
              <a:srgbClr val="8064A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tima"/>
                <a:cs typeface="Optima"/>
              </a:rPr>
              <a:t>Individual Problem Solving Team</a:t>
            </a:r>
          </a:p>
          <a:p>
            <a:pPr algn="ctr"/>
            <a:endParaRPr lang="en-US" sz="1600" b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Pentagon 41"/>
          <p:cNvSpPr/>
          <p:nvPr/>
        </p:nvSpPr>
        <p:spPr>
          <a:xfrm flipH="1">
            <a:off x="6692517" y="5733297"/>
            <a:ext cx="2158184" cy="846635"/>
          </a:xfrm>
          <a:prstGeom prst="homePlate">
            <a:avLst/>
          </a:prstGeom>
          <a:solidFill>
            <a:srgbClr val="008000"/>
          </a:solidFill>
          <a:ln w="57150" cmpd="sng">
            <a:solidFill>
              <a:srgbClr val="8064A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prstClr val="white"/>
                </a:solidFill>
                <a:latin typeface="Optima"/>
                <a:cs typeface="Optima"/>
              </a:rPr>
              <a:t>Schoolwide</a:t>
            </a:r>
            <a:r>
              <a:rPr lang="en-US" sz="1600" b="1" dirty="0" smtClean="0">
                <a:solidFill>
                  <a:prstClr val="white"/>
                </a:solidFill>
                <a:latin typeface="Optima"/>
                <a:cs typeface="Optima"/>
              </a:rPr>
              <a:t> Screening reviewed</a:t>
            </a:r>
          </a:p>
          <a:p>
            <a:pPr algn="ctr"/>
            <a:r>
              <a:rPr lang="en-US" sz="1600" b="1" i="1" dirty="0" smtClean="0">
                <a:solidFill>
                  <a:prstClr val="white"/>
                </a:solidFill>
                <a:latin typeface="Optima"/>
                <a:cs typeface="Optima"/>
              </a:rPr>
              <a:t>3 times/year</a:t>
            </a:r>
            <a:endParaRPr lang="en-US" sz="1600" b="1" i="1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633997" y="220248"/>
            <a:ext cx="1876006" cy="81167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45720" rIns="0" rtlCol="0" anchor="ctr"/>
          <a:lstStyle/>
          <a:p>
            <a:pPr algn="ctr"/>
            <a:r>
              <a:rPr lang="en-US" sz="1900" b="1" dirty="0" smtClean="0">
                <a:solidFill>
                  <a:prstClr val="white"/>
                </a:solidFill>
                <a:latin typeface="Optima"/>
                <a:cs typeface="Optima"/>
              </a:rPr>
              <a:t>INSTRUCTION</a:t>
            </a:r>
            <a:endParaRPr lang="en-US" sz="1900" b="1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131634" y="3193219"/>
            <a:ext cx="494706" cy="653786"/>
            <a:chOff x="2260065" y="4443554"/>
            <a:chExt cx="330705" cy="447407"/>
          </a:xfrm>
          <a:solidFill>
            <a:srgbClr val="FF0000"/>
          </a:solidFill>
        </p:grpSpPr>
        <p:cxnSp>
          <p:nvCxnSpPr>
            <p:cNvPr id="50" name="Straight Connector 49"/>
            <p:cNvCxnSpPr/>
            <p:nvPr/>
          </p:nvCxnSpPr>
          <p:spPr>
            <a:xfrm>
              <a:off x="2590770" y="4443554"/>
              <a:ext cx="0" cy="447407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Wave 48"/>
            <p:cNvSpPr/>
            <p:nvPr/>
          </p:nvSpPr>
          <p:spPr>
            <a:xfrm flipH="1">
              <a:off x="2260065" y="4443554"/>
              <a:ext cx="330705" cy="241458"/>
            </a:xfrm>
            <a:prstGeom prst="wav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4810550" y="3173247"/>
            <a:ext cx="1427423" cy="779598"/>
          </a:xfrm>
          <a:prstGeom prst="roundRect">
            <a:avLst/>
          </a:prstGeom>
          <a:solidFill>
            <a:srgbClr val="FFFF00"/>
          </a:solidFill>
          <a:ln w="57150" cmpd="sng">
            <a:solidFill>
              <a:srgbClr val="595959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solidFill>
                  <a:prstClr val="black"/>
                </a:solidFill>
                <a:latin typeface="Optima"/>
                <a:cs typeface="Optima"/>
              </a:rPr>
              <a:t>Tier 2/3 Supplemental Intervention</a:t>
            </a:r>
            <a:endParaRPr lang="en-US" sz="1500" b="1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4392291" y="3373604"/>
            <a:ext cx="460887" cy="30428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879303" y="3206449"/>
            <a:ext cx="494706" cy="653786"/>
            <a:chOff x="2260065" y="4443554"/>
            <a:chExt cx="330705" cy="447407"/>
          </a:xfrm>
          <a:solidFill>
            <a:srgbClr val="FF0000"/>
          </a:solidFill>
        </p:grpSpPr>
        <p:cxnSp>
          <p:nvCxnSpPr>
            <p:cNvPr id="53" name="Straight Connector 52"/>
            <p:cNvCxnSpPr/>
            <p:nvPr/>
          </p:nvCxnSpPr>
          <p:spPr>
            <a:xfrm>
              <a:off x="2590770" y="4443554"/>
              <a:ext cx="0" cy="447407"/>
            </a:xfrm>
            <a:prstGeom prst="line">
              <a:avLst/>
            </a:prstGeom>
            <a:grpFill/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Wave 53"/>
            <p:cNvSpPr/>
            <p:nvPr/>
          </p:nvSpPr>
          <p:spPr>
            <a:xfrm flipH="1">
              <a:off x="2260065" y="4443554"/>
              <a:ext cx="330705" cy="241458"/>
            </a:xfrm>
            <a:prstGeom prst="wav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1" name="Pentagon 40"/>
          <p:cNvSpPr/>
          <p:nvPr/>
        </p:nvSpPr>
        <p:spPr>
          <a:xfrm flipH="1">
            <a:off x="6711968" y="3174582"/>
            <a:ext cx="2158184" cy="846635"/>
          </a:xfrm>
          <a:prstGeom prst="homePlate">
            <a:avLst/>
          </a:prstGeom>
          <a:solidFill>
            <a:srgbClr val="FFFF00"/>
          </a:solidFill>
          <a:ln w="57150" cmpd="sng">
            <a:solidFill>
              <a:srgbClr val="8064A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Optima"/>
                <a:cs typeface="Optima"/>
              </a:rPr>
              <a:t>Intervention Review Team</a:t>
            </a:r>
          </a:p>
          <a:p>
            <a:pPr algn="ctr"/>
            <a:r>
              <a:rPr lang="en-US" sz="1600" b="1" i="1" dirty="0" smtClean="0">
                <a:solidFill>
                  <a:srgbClr val="000000"/>
                </a:solidFill>
                <a:latin typeface="Optima"/>
                <a:cs typeface="Optima"/>
              </a:rPr>
              <a:t>6-8 weeks</a:t>
            </a:r>
            <a:endParaRPr lang="en-US" sz="1600" b="1" i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57677" y="1756294"/>
            <a:ext cx="1428646" cy="811676"/>
          </a:xfrm>
          <a:prstGeom prst="roundRect">
            <a:avLst/>
          </a:prstGeom>
          <a:solidFill>
            <a:srgbClr val="FF0000"/>
          </a:solidFill>
          <a:ln w="57150" cmpd="sng">
            <a:solidFill>
              <a:srgbClr val="59595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Optima"/>
                <a:cs typeface="Optima"/>
              </a:rPr>
              <a:t>Tier 3 Individualized Intervention </a:t>
            </a:r>
            <a:endParaRPr lang="en-US" sz="1400" b="1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sp>
        <p:nvSpPr>
          <p:cNvPr id="55" name="Pentagon 54"/>
          <p:cNvSpPr/>
          <p:nvPr/>
        </p:nvSpPr>
        <p:spPr>
          <a:xfrm flipH="1">
            <a:off x="6694821" y="1755141"/>
            <a:ext cx="2158184" cy="846635"/>
          </a:xfrm>
          <a:prstGeom prst="homePlate">
            <a:avLst/>
          </a:prstGeom>
          <a:solidFill>
            <a:srgbClr val="FF0000"/>
          </a:solidFill>
          <a:ln w="57150" cmpd="sng">
            <a:solidFill>
              <a:srgbClr val="8064A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tima"/>
                <a:cs typeface="Optima"/>
              </a:rPr>
              <a:t>Individual Problem Solving Team</a:t>
            </a:r>
          </a:p>
          <a:p>
            <a:pPr algn="ctr"/>
            <a:r>
              <a:rPr lang="en-US" sz="1600" b="1" i="1" dirty="0" smtClean="0">
                <a:solidFill>
                  <a:prstClr val="white"/>
                </a:solidFill>
                <a:latin typeface="Optima"/>
                <a:cs typeface="Optima"/>
              </a:rPr>
              <a:t>6-8 weeks</a:t>
            </a:r>
            <a:endParaRPr lang="en-US" sz="1600" b="1" i="1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sp>
        <p:nvSpPr>
          <p:cNvPr id="59" name="10-Point Star 58"/>
          <p:cNvSpPr/>
          <p:nvPr/>
        </p:nvSpPr>
        <p:spPr>
          <a:xfrm>
            <a:off x="5029200" y="533400"/>
            <a:ext cx="2154545" cy="986752"/>
          </a:xfrm>
          <a:prstGeom prst="star10">
            <a:avLst/>
          </a:prstGeom>
          <a:ln w="57150" cmpd="sng">
            <a:solidFill>
              <a:schemeClr val="accent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SPED referral?</a:t>
            </a:r>
            <a:endParaRPr lang="en-US" sz="2000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60" name="Up Arrow 59"/>
          <p:cNvSpPr/>
          <p:nvPr/>
        </p:nvSpPr>
        <p:spPr>
          <a:xfrm>
            <a:off x="4290822" y="2593042"/>
            <a:ext cx="562357" cy="540515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0"/>
            <a:ext cx="9144000" cy="12954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4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Practice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110359"/>
              </p:ext>
            </p:extLst>
          </p:nvPr>
        </p:nvGraphicFramePr>
        <p:xfrm>
          <a:off x="457200" y="1765300"/>
          <a:ext cx="8305800" cy="2078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683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Activity Observed (Total time)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Student Opportunities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to Respond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Student Errors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Errors Corrected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416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3962400"/>
            <a:ext cx="8077200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latin typeface="Optima"/>
                <a:cs typeface="Optima"/>
              </a:rPr>
              <a:t>Watch the video and record: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Optima"/>
                <a:cs typeface="Optima"/>
              </a:rPr>
              <a:t>Opportunities to Respond </a:t>
            </a:r>
            <a:r>
              <a:rPr lang="en-US" sz="2400" dirty="0" smtClean="0">
                <a:latin typeface="Optima"/>
                <a:cs typeface="Optima"/>
              </a:rPr>
              <a:t>– student opportunities to say, do, or write in response to a question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Optima"/>
                <a:cs typeface="Optima"/>
              </a:rPr>
              <a:t>Student Errors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latin typeface="Optima"/>
                <a:cs typeface="Optima"/>
              </a:rPr>
              <a:t>Errors Corrected </a:t>
            </a:r>
            <a:r>
              <a:rPr lang="en-US" sz="2400" dirty="0" smtClean="0">
                <a:latin typeface="Optima"/>
                <a:cs typeface="Optima"/>
              </a:rPr>
              <a:t>– The error is corrected relatively immediately (within 3-5 seconds)  </a:t>
            </a:r>
            <a:endParaRPr lang="en-US" sz="24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05519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442090"/>
            <a:ext cx="8763000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Optima"/>
                <a:cs typeface="Optima"/>
              </a:rPr>
              <a:t>Is the student present for instruction (attendance)?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Is the instruction explicit (model-lead-test)?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Is the pacing brisk  (Frequent Opportunities to Respond)?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Is corrective feedback provided?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Are engagement strategies used?</a:t>
            </a:r>
            <a:endParaRPr lang="en-US" sz="2600" b="1" dirty="0"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3632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Core – 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97%</a:t>
            </a:r>
            <a:r>
              <a:rPr lang="en-US" sz="2800" dirty="0" smtClean="0">
                <a:latin typeface="Optima"/>
                <a:cs typeface="Optima"/>
              </a:rPr>
              <a:t> 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83632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Intervention – 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97%</a:t>
            </a:r>
            <a:r>
              <a:rPr lang="en-US" sz="2800" dirty="0" smtClean="0">
                <a:latin typeface="Optima"/>
                <a:cs typeface="Optima"/>
              </a:rPr>
              <a:t> 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67452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Core – 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Good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67452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Intervention – 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Good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43652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Core – </a:t>
            </a:r>
            <a:r>
              <a:rPr lang="en-US" sz="2800" b="1" dirty="0" smtClean="0">
                <a:solidFill>
                  <a:schemeClr val="accent6"/>
                </a:solidFill>
                <a:latin typeface="Optima"/>
                <a:cs typeface="Optima"/>
              </a:rPr>
              <a:t>@2 per min</a:t>
            </a:r>
            <a:endParaRPr lang="en-US" sz="2800" dirty="0">
              <a:solidFill>
                <a:schemeClr val="accent6"/>
              </a:solidFill>
              <a:latin typeface="Optima"/>
              <a:cs typeface="Opti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443652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Intervention – 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@8 per min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519852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Intervention – </a:t>
            </a:r>
            <a:r>
              <a:rPr lang="en-US" sz="2800" b="1" dirty="0" smtClean="0">
                <a:solidFill>
                  <a:srgbClr val="FF0000"/>
                </a:solidFill>
                <a:latin typeface="Optima"/>
                <a:cs typeface="Optima"/>
              </a:rPr>
              <a:t>1 out of 5 errors corrected (20%)</a:t>
            </a:r>
            <a:endParaRPr lang="en-US" sz="28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596052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Core &amp; Interventions – 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High engagement </a:t>
            </a:r>
            <a:endParaRPr lang="en-US" sz="2800" b="1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pic>
        <p:nvPicPr>
          <p:cNvPr id="15" name="Picture 14" descr="Screen Shot 2016-03-17 at 12.35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1"/>
          <a:stretch/>
        </p:blipFill>
        <p:spPr>
          <a:xfrm>
            <a:off x="152400" y="76200"/>
            <a:ext cx="8382000" cy="23713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" y="4495800"/>
            <a:ext cx="3733800" cy="4572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0600" y="5257800"/>
            <a:ext cx="7848600" cy="4572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33600" y="787400"/>
            <a:ext cx="1828800" cy="3810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44160" y="802640"/>
            <a:ext cx="1742440" cy="160020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914400"/>
            <a:ext cx="61722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ü"/>
            </a:pPr>
            <a:r>
              <a:rPr lang="en-US" sz="1700" dirty="0" smtClean="0">
                <a:solidFill>
                  <a:srgbClr val="FF0000"/>
                </a:solidFill>
                <a:latin typeface="Optima ExtraBlack"/>
                <a:cs typeface="Optima ExtraBlack"/>
              </a:rPr>
              <a:t>Targets for Intervention (INSTRUCTION)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sz="1700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More opportunities to respond in the core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sz="1700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More corrective feedback</a:t>
            </a:r>
            <a:endParaRPr lang="en-US" sz="1700" i="1" dirty="0">
              <a:solidFill>
                <a:schemeClr val="tx1"/>
              </a:solidFill>
              <a:latin typeface="Optima ExtraBlack"/>
              <a:cs typeface="Optima ExtraBlack"/>
            </a:endParaRPr>
          </a:p>
        </p:txBody>
      </p:sp>
    </p:spTree>
    <p:extLst>
      <p:ext uri="{BB962C8B-B14F-4D97-AF65-F5344CB8AC3E}">
        <p14:creationId xmlns:p14="http://schemas.microsoft.com/office/powerpoint/2010/main" val="227712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 animBg="1"/>
      <p:bldP spid="17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848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  <a:t>What are you already doing? </a:t>
            </a:r>
            <a:b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</a:br>
            <a: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  <a:t>What do you need to add?</a:t>
            </a:r>
            <a:endParaRPr lang="en-US" sz="3200" b="1" dirty="0">
              <a:solidFill>
                <a:schemeClr val="tx1"/>
              </a:solidFill>
              <a:latin typeface="Goudy Old Style"/>
              <a:cs typeface="Goudy Old Style"/>
            </a:endParaRPr>
          </a:p>
        </p:txBody>
      </p:sp>
      <p:pic>
        <p:nvPicPr>
          <p:cNvPr id="6" name="Picture 5" descr="Screen Shot 2013-12-17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329"/>
            <a:ext cx="9144000" cy="5949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550" y="1498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Optima"/>
                <a:cs typeface="Optima"/>
              </a:rPr>
              <a:t>Attendance</a:t>
            </a:r>
            <a:endParaRPr lang="en-US" sz="14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1450" y="169545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Pacing, Feedback, Explicitness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3517900" y="15811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968750" y="15811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962400" y="175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286500" y="19431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889500" y="15875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280150" y="175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1290" y="187833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Pacing, Feedback, Explicitness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187452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Principal </a:t>
            </a:r>
            <a:r>
              <a:rPr lang="en-US" sz="900" b="1" dirty="0" smtClean="0">
                <a:solidFill>
                  <a:srgbClr val="0000FF"/>
                </a:solidFill>
                <a:latin typeface="Optima"/>
                <a:cs typeface="Optima"/>
              </a:rPr>
              <a:t>(walkthroughs)</a:t>
            </a:r>
            <a:endParaRPr lang="en-US" sz="10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7760" y="151384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Counselor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7760" y="169672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517900" y="19367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0" y="20574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???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87343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CURRICULUM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8085481"/>
              </p:ext>
            </p:extLst>
          </p:nvPr>
        </p:nvGraphicFramePr>
        <p:xfrm>
          <a:off x="457200" y="914400"/>
          <a:ext cx="8229600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/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1676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1676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419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419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544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Curriculum: Examples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533400" y="1752600"/>
            <a:ext cx="8153400" cy="1371600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Skills Taught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530770" y="3326308"/>
            <a:ext cx="8153400" cy="1406188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spcCol="91440" rtlCol="0" anchor="ctr">
            <a:no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Level of Difficulty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551796" y="4895196"/>
            <a:ext cx="8153400" cy="1371600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Fidelity to the core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55747"/>
              </p:ext>
            </p:extLst>
          </p:nvPr>
        </p:nvGraphicFramePr>
        <p:xfrm>
          <a:off x="914400" y="3657600"/>
          <a:ext cx="73152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Optima"/>
                          <a:cs typeface="Optima"/>
                        </a:rPr>
                        <a:t>Frustrational (&lt;80%)</a:t>
                      </a:r>
                      <a:endParaRPr lang="en-US" sz="22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>
                          <a:latin typeface="Optima"/>
                          <a:cs typeface="Optima"/>
                        </a:rPr>
                        <a:t>Instructional </a:t>
                      </a:r>
                    </a:p>
                    <a:p>
                      <a:pPr algn="r"/>
                      <a:r>
                        <a:rPr lang="en-US" sz="2200" b="1" dirty="0" smtClean="0">
                          <a:latin typeface="Optima"/>
                          <a:cs typeface="Optima"/>
                        </a:rPr>
                        <a:t>(&gt;80-90%)</a:t>
                      </a:r>
                      <a:endParaRPr lang="en-US" sz="22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46331"/>
              </p:ext>
            </p:extLst>
          </p:nvPr>
        </p:nvGraphicFramePr>
        <p:xfrm>
          <a:off x="992094" y="5334000"/>
          <a:ext cx="73152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Weak (&lt;80%)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Strong (&gt;80%)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Donut 8"/>
          <p:cNvSpPr/>
          <p:nvPr/>
        </p:nvSpPr>
        <p:spPr>
          <a:xfrm>
            <a:off x="0" y="1600200"/>
            <a:ext cx="2819400" cy="4876800"/>
          </a:xfrm>
          <a:prstGeom prst="donut">
            <a:avLst>
              <a:gd name="adj" fmla="val 422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057400" y="1752600"/>
            <a:ext cx="1295400" cy="1524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9736" y="1479332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Optima"/>
                <a:cs typeface="Optima"/>
              </a:rPr>
              <a:t>Targets for Change</a:t>
            </a:r>
            <a:endParaRPr lang="en-US" sz="2800" b="1" dirty="0">
              <a:solidFill>
                <a:srgbClr val="002060"/>
              </a:solidFill>
              <a:latin typeface="Optima"/>
              <a:cs typeface="Optima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735620"/>
              </p:ext>
            </p:extLst>
          </p:nvPr>
        </p:nvGraphicFramePr>
        <p:xfrm>
          <a:off x="825749" y="2172444"/>
          <a:ext cx="7315200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21004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Not matched to need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Matched to need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4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CURRICULUM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171700"/>
            <a:ext cx="8255000" cy="3323987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Optima"/>
                <a:cs typeface="Optima"/>
              </a:rPr>
              <a:t>Is it matched to the student’s </a:t>
            </a:r>
            <a:r>
              <a:rPr lang="en-US" sz="3200" b="1" i="1" dirty="0" smtClean="0">
                <a:solidFill>
                  <a:srgbClr val="FF0000"/>
                </a:solidFill>
                <a:latin typeface="Optima"/>
                <a:cs typeface="Optima"/>
              </a:rPr>
              <a:t>skill need</a:t>
            </a:r>
            <a:r>
              <a:rPr lang="en-US" sz="3200" dirty="0" smtClean="0">
                <a:latin typeface="Optima"/>
                <a:cs typeface="Optima"/>
              </a:rPr>
              <a:t>?</a:t>
            </a:r>
          </a:p>
          <a:p>
            <a:endParaRPr lang="en-US" sz="3200" dirty="0" smtClean="0">
              <a:latin typeface="Optima"/>
              <a:cs typeface="Optim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Optima"/>
                <a:cs typeface="Optima"/>
              </a:rPr>
              <a:t>Is </a:t>
            </a:r>
            <a:r>
              <a:rPr lang="en-US" sz="3200" dirty="0">
                <a:latin typeface="Optima"/>
                <a:cs typeface="Optima"/>
              </a:rPr>
              <a:t>it at the right</a:t>
            </a:r>
            <a:r>
              <a:rPr lang="en-US" sz="3200" b="1" i="1" dirty="0">
                <a:latin typeface="Optima"/>
                <a:cs typeface="Optima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Optima"/>
                <a:cs typeface="Optima"/>
              </a:rPr>
              <a:t>difficulty level </a:t>
            </a:r>
            <a:r>
              <a:rPr lang="en-US" sz="3200" dirty="0">
                <a:latin typeface="Optima"/>
                <a:cs typeface="Optima"/>
              </a:rPr>
              <a:t>for the student to learn (accuracy)</a:t>
            </a:r>
            <a:r>
              <a:rPr lang="en-US" sz="3200" dirty="0" smtClean="0">
                <a:latin typeface="Optima"/>
                <a:cs typeface="Optima"/>
              </a:rPr>
              <a:t>?</a:t>
            </a:r>
            <a:endParaRPr lang="en-US" sz="3200" dirty="0">
              <a:latin typeface="Optima"/>
              <a:cs typeface="Optima"/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Optima"/>
              <a:cs typeface="Optim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Optima"/>
                <a:cs typeface="Optima"/>
              </a:rPr>
              <a:t>Is it being delivered with </a:t>
            </a:r>
            <a:r>
              <a:rPr lang="en-US" sz="3200" b="1" i="1" dirty="0" smtClean="0">
                <a:solidFill>
                  <a:srgbClr val="FF0000"/>
                </a:solidFill>
                <a:latin typeface="Optima"/>
                <a:cs typeface="Optima"/>
              </a:rPr>
              <a:t>fidelity</a:t>
            </a:r>
            <a:r>
              <a:rPr lang="en-US" sz="3200" dirty="0" smtClean="0">
                <a:latin typeface="Optima"/>
                <a:cs typeface="Optima"/>
              </a:rPr>
              <a:t>?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5562600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R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EVIEW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5562600"/>
            <a:ext cx="20574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NTERVIEW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5562600"/>
            <a:ext cx="2057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BSERVE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1800" y="5562600"/>
            <a:ext cx="2057400" cy="53340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T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EST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3200" y="2209800"/>
            <a:ext cx="1295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R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EVIEW</a:t>
            </a:r>
          </a:p>
        </p:txBody>
      </p:sp>
    </p:spTree>
    <p:extLst>
      <p:ext uri="{BB962C8B-B14F-4D97-AF65-F5344CB8AC3E}">
        <p14:creationId xmlns:p14="http://schemas.microsoft.com/office/powerpoint/2010/main" val="196340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1. Matching data to skill need......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36576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51816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Optima"/>
                <a:cs typeface="Optima"/>
              </a:rPr>
              <a:t>Curricula</a:t>
            </a:r>
            <a:endParaRPr lang="en-US" sz="6000" dirty="0">
              <a:latin typeface="Optima"/>
              <a:cs typeface="Optim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0"/>
            <a:ext cx="3797300" cy="234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257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C</a:t>
            </a:r>
            <a:r>
              <a:rPr lang="en-US" sz="2400" i="1" dirty="0" smtClean="0">
                <a:latin typeface="Optima"/>
                <a:cs typeface="Optima"/>
              </a:rPr>
              <a:t>ore instruction/Small group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5486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Optima"/>
                <a:cs typeface="Optima"/>
              </a:rPr>
              <a:t>Intervention</a:t>
            </a:r>
            <a:endParaRPr lang="en-US" sz="2400" i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20857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5579940"/>
            <a:ext cx="481051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Optima"/>
                <a:cs typeface="Optima"/>
              </a:rPr>
              <a:t>Phonemic Awareness</a:t>
            </a:r>
            <a:endParaRPr lang="en-US" sz="2800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618494"/>
            <a:ext cx="4710292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Optima"/>
                <a:cs typeface="Optima"/>
              </a:rPr>
              <a:t>Phonics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Optima"/>
                <a:cs typeface="Optima"/>
              </a:rPr>
              <a:t>(Alphabetic Principle)</a:t>
            </a:r>
            <a:endParaRPr lang="en-US" sz="2800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741717"/>
            <a:ext cx="4710292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Optima"/>
                <a:cs typeface="Optima"/>
              </a:rPr>
              <a:t>Oral Reading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Optima"/>
                <a:cs typeface="Optima"/>
              </a:rPr>
              <a:t>Accuracy &amp; Fluency</a:t>
            </a:r>
            <a:endParaRPr lang="en-US" sz="2800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2506314" y="2695824"/>
            <a:ext cx="701533" cy="92267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2506314" y="4572602"/>
            <a:ext cx="701533" cy="996996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95400"/>
            <a:ext cx="471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Optima"/>
                <a:cs typeface="Optima"/>
              </a:rPr>
              <a:t>Foundational Skills</a:t>
            </a:r>
            <a:endParaRPr lang="en-US" sz="2400" b="1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28600"/>
            <a:ext cx="83820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Optima"/>
                <a:cs typeface="Optima"/>
              </a:rPr>
              <a:t>Reading Comprehension</a:t>
            </a:r>
            <a:endParaRPr lang="en-US" sz="2800" dirty="0">
              <a:solidFill>
                <a:prstClr val="white"/>
              </a:solidFill>
              <a:latin typeface="Optima"/>
              <a:cs typeface="Optima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2462363" y="785930"/>
            <a:ext cx="701533" cy="53340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6705600" y="914400"/>
            <a:ext cx="1447800" cy="5616384"/>
          </a:xfrm>
          <a:prstGeom prst="upArrow">
            <a:avLst>
              <a:gd name="adj1" fmla="val 77259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wrap="none" lIns="91440" tIns="27432" rIns="91440" bIns="365760"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Optima"/>
                <a:cs typeface="Optima"/>
              </a:rPr>
              <a:t>Vocabulary &amp; </a:t>
            </a:r>
          </a:p>
          <a:p>
            <a:pPr algn="ctr"/>
            <a:r>
              <a:rPr lang="en-US" sz="3200" dirty="0" smtClean="0">
                <a:solidFill>
                  <a:prstClr val="white"/>
                </a:solidFill>
                <a:latin typeface="Optima"/>
                <a:cs typeface="Optima"/>
              </a:rPr>
              <a:t>Language Comprehension</a:t>
            </a:r>
            <a:endParaRPr lang="en-US" sz="3200" dirty="0">
              <a:solidFill>
                <a:prstClr val="white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6630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Burns and Hall (2013) examined 24 </a:t>
            </a:r>
            <a:r>
              <a:rPr lang="en-US" dirty="0"/>
              <a:t>studies of </a:t>
            </a:r>
            <a:r>
              <a:rPr lang="en-US" dirty="0" smtClean="0"/>
              <a:t>K-8 small</a:t>
            </a:r>
            <a:r>
              <a:rPr lang="en-US" dirty="0"/>
              <a:t>-</a:t>
            </a:r>
            <a:r>
              <a:rPr lang="en-US" dirty="0" smtClean="0"/>
              <a:t>group </a:t>
            </a:r>
            <a:r>
              <a:rPr lang="en-US" dirty="0"/>
              <a:t>reading </a:t>
            </a:r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32021"/>
              </p:ext>
            </p:extLst>
          </p:nvPr>
        </p:nvGraphicFramePr>
        <p:xfrm>
          <a:off x="457200" y="2743200"/>
          <a:ext cx="7772400" cy="284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00"/>
                <a:gridCol w="1981200"/>
              </a:tblGrid>
              <a:tr h="6795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Optima"/>
                          <a:cs typeface="Optima"/>
                        </a:rPr>
                        <a:t>Intervention Type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Optima"/>
                          <a:cs typeface="Optima"/>
                        </a:rPr>
                        <a:t>Effect</a:t>
                      </a:r>
                      <a:r>
                        <a:rPr lang="en-US" sz="2800" baseline="0" dirty="0" smtClean="0">
                          <a:latin typeface="Optima"/>
                          <a:cs typeface="Optima"/>
                        </a:rPr>
                        <a:t> Size </a:t>
                      </a:r>
                      <a:endParaRPr lang="en-US" sz="2800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4603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Optima"/>
                          <a:cs typeface="Optima"/>
                        </a:rPr>
                        <a:t>Targeted </a:t>
                      </a:r>
                      <a:r>
                        <a:rPr lang="en-US" sz="2800" b="0" dirty="0" smtClean="0">
                          <a:latin typeface="Optima"/>
                          <a:cs typeface="Optima"/>
                        </a:rPr>
                        <a:t>(comprehension, fluency, vocabulary, decoding, phonemic awareness)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0" dirty="0" smtClean="0">
                          <a:latin typeface="Optima"/>
                          <a:cs typeface="Optima"/>
                        </a:rPr>
                        <a:t>.65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952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Optima"/>
                          <a:cs typeface="Optima"/>
                        </a:rPr>
                        <a:t>Comprehensive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0" dirty="0" smtClean="0">
                          <a:latin typeface="Optima"/>
                          <a:cs typeface="Optima"/>
                        </a:rPr>
                        <a:t>.26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558748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Optima"/>
                <a:cs typeface="Optima"/>
              </a:rPr>
              <a:t>*Anything over .40 could be interpreted as significant</a:t>
            </a:r>
            <a:endParaRPr lang="en-US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45280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data match to the Big 5?</a:t>
            </a:r>
            <a:endParaRPr lang="en-US" dirty="0"/>
          </a:p>
        </p:txBody>
      </p:sp>
      <p:pic>
        <p:nvPicPr>
          <p:cNvPr id="3" name="Picture 2" descr="Screen Shot 2015-03-30 at 2.44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2"/>
          <a:stretch/>
        </p:blipFill>
        <p:spPr>
          <a:xfrm>
            <a:off x="-25400" y="1418449"/>
            <a:ext cx="9144000" cy="54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8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core instruction been purposely addressed? (e.g. 100% meetings, etc.)</a:t>
            </a:r>
          </a:p>
          <a:p>
            <a:r>
              <a:rPr lang="en-US" dirty="0" smtClean="0"/>
              <a:t>Have Tier 2 interventions been delivered with fidelity? How do you know?</a:t>
            </a:r>
          </a:p>
          <a:p>
            <a:r>
              <a:rPr lang="en-US" dirty="0" smtClean="0"/>
              <a:t>Have decision rules been created AND followed?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Individual Problem Solving, consider…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7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052638"/>
              </p:ext>
            </p:extLst>
          </p:nvPr>
        </p:nvGraphicFramePr>
        <p:xfrm>
          <a:off x="189929" y="1393600"/>
          <a:ext cx="8762999" cy="4937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</a:effectLst>
                <a:tableStyleId>{5C22544A-7EE6-4342-B048-85BDC9FD1C3A}</a:tableStyleId>
              </a:tblPr>
              <a:tblGrid>
                <a:gridCol w="1564821"/>
                <a:gridCol w="1408339"/>
                <a:gridCol w="1408339"/>
                <a:gridCol w="1799545"/>
                <a:gridCol w="1173616"/>
                <a:gridCol w="1408339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Optima"/>
                          <a:cs typeface="Optima"/>
                        </a:rPr>
                        <a:t>Phonemic Awareness</a:t>
                      </a:r>
                      <a:endParaRPr lang="en-US" sz="18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9900"/>
                        </a:gs>
                        <a:gs pos="80000">
                          <a:srgbClr val="FF9900"/>
                        </a:gs>
                        <a:gs pos="100000">
                          <a:srgbClr val="FF9900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Optima"/>
                          <a:cs typeface="Optima"/>
                        </a:rPr>
                        <a:t>Phonics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Optima"/>
                          <a:cs typeface="Optima"/>
                        </a:rPr>
                        <a:t>Oral Reading</a:t>
                      </a:r>
                      <a:r>
                        <a:rPr lang="en-US" sz="1800" baseline="0" dirty="0" smtClean="0">
                          <a:latin typeface="Optima"/>
                          <a:cs typeface="Optima"/>
                        </a:rPr>
                        <a:t> Accuracy &amp; Fluency</a:t>
                      </a:r>
                      <a:endParaRPr lang="en-US" sz="18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Optima"/>
                          <a:cs typeface="Optima"/>
                        </a:rPr>
                        <a:t>Vocab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/>
                        </a:gs>
                        <a:gs pos="80000">
                          <a:schemeClr val="accent4"/>
                        </a:gs>
                        <a:gs pos="100000">
                          <a:srgbClr val="9966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Optima"/>
                          <a:cs typeface="Optima"/>
                        </a:rPr>
                        <a:t>Reading Comp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2D050"/>
                        </a:gs>
                        <a:gs pos="80000">
                          <a:srgbClr val="92D050"/>
                        </a:gs>
                        <a:gs pos="100000">
                          <a:srgbClr val="92D050"/>
                        </a:gs>
                      </a:gsLst>
                      <a:lin ang="162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Optima"/>
                          <a:cs typeface="Optima"/>
                        </a:rPr>
                        <a:t>Triumphs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Optima"/>
                          <a:cs typeface="Optima"/>
                        </a:rPr>
                        <a:t>Phonics</a:t>
                      </a:r>
                      <a:r>
                        <a:rPr lang="en-US" sz="1600" baseline="0" dirty="0" smtClean="0">
                          <a:latin typeface="Optima"/>
                          <a:cs typeface="Optima"/>
                        </a:rPr>
                        <a:t> for Reading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 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Optima"/>
                          <a:cs typeface="Optima"/>
                        </a:rPr>
                        <a:t>Read Naturally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Optima"/>
                          <a:cs typeface="Optima"/>
                        </a:rPr>
                        <a:t>STARS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Optima"/>
                          <a:cs typeface="Optima"/>
                        </a:rPr>
                        <a:t>SFA Tutoring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Optima"/>
                          <a:cs typeface="Optima"/>
                        </a:rPr>
                        <a:t>Reading</a:t>
                      </a:r>
                      <a:r>
                        <a:rPr lang="en-US" sz="1600" baseline="0" dirty="0" smtClean="0">
                          <a:latin typeface="Optima"/>
                          <a:cs typeface="Optima"/>
                        </a:rPr>
                        <a:t> Mastery</a:t>
                      </a:r>
                      <a:endParaRPr lang="en-US" sz="1600" dirty="0" smtClean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Optima"/>
                          <a:cs typeface="Optima"/>
                        </a:rPr>
                        <a:t>Language for Thinking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Optima"/>
                          <a:cs typeface="Optima"/>
                        </a:rPr>
                        <a:t>Horizons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ptima"/>
                          <a:cs typeface="Optima"/>
                          <a:sym typeface="Wingdings"/>
                        </a:rPr>
                        <a:t></a:t>
                      </a:r>
                      <a:endParaRPr lang="en-US" sz="24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7051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Goudy Old Style"/>
                <a:ea typeface="+mj-ea"/>
                <a:cs typeface="Goudy Old Style"/>
              </a:rPr>
              <a:t>The Big 5 &amp; Interventions</a:t>
            </a:r>
            <a:endParaRPr lang="en-US" sz="3600" b="1" dirty="0">
              <a:latin typeface="Goudy Old Style"/>
              <a:cs typeface="Goudy Old Styl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3400" y="2349500"/>
            <a:ext cx="7121856" cy="3940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2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CURRICULUM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171700"/>
            <a:ext cx="8255000" cy="3323987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Optima"/>
                <a:cs typeface="Optima"/>
              </a:rPr>
              <a:t>Is it matched to the student’s </a:t>
            </a:r>
            <a:r>
              <a:rPr lang="en-US" sz="3200" b="1" i="1" dirty="0" smtClean="0">
                <a:solidFill>
                  <a:srgbClr val="FF0000"/>
                </a:solidFill>
                <a:latin typeface="Optima"/>
                <a:cs typeface="Optima"/>
              </a:rPr>
              <a:t>skill need</a:t>
            </a:r>
            <a:r>
              <a:rPr lang="en-US" sz="3200" dirty="0" smtClean="0">
                <a:latin typeface="Optima"/>
                <a:cs typeface="Optima"/>
              </a:rPr>
              <a:t>?</a:t>
            </a:r>
          </a:p>
          <a:p>
            <a:endParaRPr lang="en-US" sz="3200" dirty="0" smtClean="0">
              <a:latin typeface="Optima"/>
              <a:cs typeface="Optim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Optima"/>
                <a:cs typeface="Optima"/>
              </a:rPr>
              <a:t>Is </a:t>
            </a:r>
            <a:r>
              <a:rPr lang="en-US" sz="3200" dirty="0">
                <a:latin typeface="Optima"/>
                <a:cs typeface="Optima"/>
              </a:rPr>
              <a:t>it at the right</a:t>
            </a:r>
            <a:r>
              <a:rPr lang="en-US" sz="3200" b="1" i="1" dirty="0">
                <a:latin typeface="Optima"/>
                <a:cs typeface="Optima"/>
              </a:rPr>
              <a:t> difficulty level </a:t>
            </a:r>
            <a:r>
              <a:rPr lang="en-US" sz="3200" dirty="0">
                <a:latin typeface="Optima"/>
                <a:cs typeface="Optima"/>
              </a:rPr>
              <a:t>for the student to learn (accuracy)</a:t>
            </a:r>
            <a:r>
              <a:rPr lang="en-US" sz="3200" dirty="0" smtClean="0">
                <a:latin typeface="Optima"/>
                <a:cs typeface="Optima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  <a:latin typeface="Optima"/>
              <a:cs typeface="Optim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Optima"/>
                <a:cs typeface="Optima"/>
              </a:rPr>
              <a:t>Is it being delivered with </a:t>
            </a:r>
            <a:r>
              <a:rPr lang="en-US" sz="3200" b="1" i="1" dirty="0" smtClean="0">
                <a:solidFill>
                  <a:srgbClr val="FF0000"/>
                </a:solidFill>
                <a:latin typeface="Optima"/>
                <a:cs typeface="Optima"/>
              </a:rPr>
              <a:t>fidelity</a:t>
            </a:r>
            <a:r>
              <a:rPr lang="en-US" sz="3200" dirty="0" smtClean="0">
                <a:latin typeface="Optima"/>
                <a:cs typeface="Optima"/>
              </a:rPr>
              <a:t>?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5562600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R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EVIEW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5562600"/>
            <a:ext cx="20574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NTERVIEW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5562600"/>
            <a:ext cx="2057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BSERVE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1800" y="5562600"/>
            <a:ext cx="2057400" cy="53340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T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EST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3810000"/>
            <a:ext cx="1295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BSERVE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0" y="3810000"/>
            <a:ext cx="1295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R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EVIEW</a:t>
            </a:r>
          </a:p>
        </p:txBody>
      </p:sp>
    </p:spTree>
    <p:extLst>
      <p:ext uri="{BB962C8B-B14F-4D97-AF65-F5344CB8AC3E}">
        <p14:creationId xmlns:p14="http://schemas.microsoft.com/office/powerpoint/2010/main" val="363441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2514600"/>
            <a:ext cx="5478877" cy="267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Difficulty Level?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257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C</a:t>
            </a:r>
            <a:r>
              <a:rPr lang="en-US" sz="2400" i="1" dirty="0" smtClean="0">
                <a:latin typeface="Optima"/>
                <a:cs typeface="Optima"/>
              </a:rPr>
              <a:t>ore instruction (small group)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5486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Optima"/>
                <a:cs typeface="Optima"/>
              </a:rPr>
              <a:t>Intervention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4235304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Optima"/>
                <a:cs typeface="Optima"/>
              </a:rPr>
              <a:t>Instructional Level  (</a:t>
            </a:r>
            <a:r>
              <a:rPr lang="en-US" sz="2400" b="1" dirty="0">
                <a:solidFill>
                  <a:srgbClr val="008000"/>
                </a:solidFill>
                <a:latin typeface="Optima"/>
                <a:cs typeface="Optima"/>
              </a:rPr>
              <a:t>&gt;80-90%)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2286000"/>
            <a:ext cx="2662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Optima"/>
                <a:cs typeface="Optima"/>
              </a:rPr>
              <a:t>Frustrational</a:t>
            </a:r>
            <a:r>
              <a:rPr lang="en-US" sz="2400" b="1" dirty="0" smtClean="0">
                <a:solidFill>
                  <a:srgbClr val="FF0000"/>
                </a:solidFill>
                <a:latin typeface="Optima"/>
                <a:cs typeface="Optima"/>
              </a:rPr>
              <a:t> Level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Optima"/>
                <a:cs typeface="Optima"/>
              </a:rPr>
              <a:t>       (</a:t>
            </a:r>
            <a:r>
              <a:rPr lang="en-US" sz="2400" b="1" dirty="0">
                <a:solidFill>
                  <a:srgbClr val="FF0000"/>
                </a:solidFill>
                <a:latin typeface="Optima"/>
                <a:cs typeface="Optima"/>
              </a:rPr>
              <a:t>&lt;80%)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2661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Optima"/>
                <a:cs typeface="Optima"/>
              </a:rPr>
              <a:t>Independent Level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Optima"/>
                <a:cs typeface="Optima"/>
              </a:rPr>
              <a:t>       (&gt;90%</a:t>
            </a:r>
            <a:r>
              <a:rPr lang="en-US" sz="2400" b="1" dirty="0">
                <a:solidFill>
                  <a:srgbClr val="FF0000"/>
                </a:solidFill>
                <a:latin typeface="Optima"/>
                <a:cs typeface="Optim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06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Accuracy: Work Sample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494395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56718" y="5791200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R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EVIEW</a:t>
            </a:r>
          </a:p>
        </p:txBody>
      </p:sp>
    </p:spTree>
    <p:extLst>
      <p:ext uri="{BB962C8B-B14F-4D97-AF65-F5344CB8AC3E}">
        <p14:creationId xmlns:p14="http://schemas.microsoft.com/office/powerpoint/2010/main" val="6336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300092"/>
              </p:ext>
            </p:extLst>
          </p:nvPr>
        </p:nvGraphicFramePr>
        <p:xfrm>
          <a:off x="457200" y="177292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683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Activity Observed (Total time)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Student Opportunities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to Respond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Student Errors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Errors Corrected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41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Intervention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– small group direct instruction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10 minutes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  IIII  IIII  IIII  IIII  IIII  IIII  IIII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 IIII  IIII  IIII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  IIII  IIII  IIII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             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82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  IIII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 IIII  IIII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23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</a:t>
                      </a: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4167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Notes: Lots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of explicit modeling and guided practice.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Pacing: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82 OTR’s in 10 minutes = 8.2 OTR’s per minute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Corrective Feedback: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4 out of 23 errors corrected = 17% of errors corrected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Student Accuracy: 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59/82 answers correct = 71%</a:t>
                      </a:r>
                      <a:endParaRPr lang="en-US" b="1" dirty="0">
                        <a:solidFill>
                          <a:srgbClr val="FF0000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Accuracy: Observation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8200" y="5791200"/>
            <a:ext cx="2057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BSERVE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13528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33560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13488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0800" y="322312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84296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24200" y="3240504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30864" y="323649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3249864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90800" y="359476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37528" y="361749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10832" y="360813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94768" y="360813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0800" y="398913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20192" y="398512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08136" y="397576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14800" y="39624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04328" y="2882232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24360" y="2882232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31024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7200" y="5486400"/>
            <a:ext cx="5029200" cy="3048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6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If the student is not accurate, determine if the cause is the </a:t>
            </a:r>
            <a:r>
              <a:rPr lang="en-US" b="1" i="1" dirty="0" smtClean="0">
                <a:solidFill>
                  <a:srgbClr val="0000FF"/>
                </a:solidFill>
              </a:rPr>
              <a:t>INSTRUCTION</a:t>
            </a:r>
            <a:r>
              <a:rPr lang="en-US" dirty="0" smtClean="0"/>
              <a:t>, the </a:t>
            </a:r>
            <a:r>
              <a:rPr lang="en-US" b="1" i="1" dirty="0" smtClean="0">
                <a:solidFill>
                  <a:srgbClr val="008000"/>
                </a:solidFill>
              </a:rPr>
              <a:t>CURRICULUM</a:t>
            </a:r>
            <a:r>
              <a:rPr lang="en-US" b="1" i="1" dirty="0" smtClean="0"/>
              <a:t> </a:t>
            </a:r>
            <a:r>
              <a:rPr lang="en-US" dirty="0" smtClean="0"/>
              <a:t>or </a:t>
            </a:r>
            <a:r>
              <a:rPr lang="en-US" b="1" i="1" dirty="0" smtClean="0"/>
              <a:t>both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cause may be </a:t>
            </a:r>
            <a:r>
              <a:rPr lang="en-US" b="1" i="1" dirty="0" smtClean="0">
                <a:solidFill>
                  <a:srgbClr val="0000FF"/>
                </a:solidFill>
              </a:rPr>
              <a:t>INSTRUCTION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if:</a:t>
            </a:r>
          </a:p>
          <a:p>
            <a:pPr lvl="1"/>
            <a:r>
              <a:rPr lang="en-US" dirty="0" smtClean="0"/>
              <a:t>Student errors </a:t>
            </a:r>
            <a:r>
              <a:rPr lang="en-US" b="1" i="1" u="sng" dirty="0" smtClean="0"/>
              <a:t>are not</a:t>
            </a:r>
            <a:r>
              <a:rPr lang="en-US" dirty="0" smtClean="0"/>
              <a:t> consistently corrected (Goal = over 90% of errors corrected)</a:t>
            </a:r>
          </a:p>
          <a:p>
            <a:r>
              <a:rPr lang="en-US" dirty="0" smtClean="0"/>
              <a:t>The cause may be </a:t>
            </a:r>
            <a:r>
              <a:rPr lang="en-US" b="1" i="1" dirty="0" smtClean="0">
                <a:solidFill>
                  <a:srgbClr val="008000"/>
                </a:solidFill>
              </a:rPr>
              <a:t>CURRICULUM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if:</a:t>
            </a:r>
          </a:p>
          <a:p>
            <a:pPr lvl="1"/>
            <a:r>
              <a:rPr lang="en-US" dirty="0" smtClean="0"/>
              <a:t>Student errors </a:t>
            </a:r>
            <a:r>
              <a:rPr lang="en-US" b="1" i="1" u="sng" dirty="0" smtClean="0"/>
              <a:t>are</a:t>
            </a:r>
            <a:r>
              <a:rPr lang="en-US" dirty="0" smtClean="0"/>
              <a:t> consistently corrected, and they continue to make a lot of errors.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</a:t>
            </a:r>
            <a:r>
              <a:rPr lang="en-US" dirty="0"/>
              <a:t>D</a:t>
            </a:r>
            <a:r>
              <a:rPr lang="en-US" dirty="0" smtClean="0"/>
              <a:t>ifficulty </a:t>
            </a:r>
            <a:r>
              <a:rPr lang="en-US" dirty="0"/>
              <a:t>L</a:t>
            </a:r>
            <a:r>
              <a:rPr lang="en-US" dirty="0" smtClean="0"/>
              <a:t>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0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860597"/>
              </p:ext>
            </p:extLst>
          </p:nvPr>
        </p:nvGraphicFramePr>
        <p:xfrm>
          <a:off x="457200" y="1765935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683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Activity Observed (Total time)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Student Opportunities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to Respond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Student Errors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Errors Corrected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41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Intervention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– small group direct instruction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10 minutes</a:t>
                      </a:r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  IIII  IIII  IIII  IIII  IIII  IIII  IIII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 IIII  IIII  IIII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  IIII  IIII  IIII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             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82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  IIII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 IIII  IIII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23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IIII</a:t>
                      </a: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endParaRPr lang="en-US" sz="2400" dirty="0" smtClean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  <a:p>
                      <a:pPr algn="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4167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Notes: Lots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 of explicit modeling and guided practice.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Pacing: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82 OTR’s in 10 minutes = 8.2 OTR’s per minute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Corrective Feedback: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4 out of 23 errors corrected = 17% of errors corrected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Student Accuracy: 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59/82 answers correct = 71%</a:t>
                      </a:r>
                      <a:endParaRPr lang="en-US" b="1" dirty="0">
                        <a:solidFill>
                          <a:srgbClr val="FF0000"/>
                        </a:solidFill>
                        <a:latin typeface="Optima"/>
                        <a:cs typeface="Optima"/>
                      </a:endParaRPr>
                    </a:p>
                  </a:txBody>
                  <a:tcPr marL="90601" marR="90601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Accuracy: Observation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5791200"/>
            <a:ext cx="2057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BSERVE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13528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33560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13488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14800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0800" y="322312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84296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24200" y="3240504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30864" y="323649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3249864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90800" y="359476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37528" y="361749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10832" y="360813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94768" y="360813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90800" y="3989136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20192" y="398512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08136" y="3975768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14800" y="39624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04328" y="2882232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24360" y="2882232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31024" y="2895600"/>
            <a:ext cx="381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own Arrow 3"/>
          <p:cNvSpPr/>
          <p:nvPr/>
        </p:nvSpPr>
        <p:spPr>
          <a:xfrm>
            <a:off x="8190339" y="3276600"/>
            <a:ext cx="609600" cy="914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6056739" y="3276600"/>
            <a:ext cx="609600" cy="914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181600"/>
            <a:ext cx="7696200" cy="3048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5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CURRICULUM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2171700"/>
            <a:ext cx="8255000" cy="3323987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Optima"/>
                <a:cs typeface="Optima"/>
              </a:rPr>
              <a:t>Is it matched to the student’s </a:t>
            </a:r>
            <a:r>
              <a:rPr lang="en-US" sz="3200" b="1" i="1" dirty="0" smtClean="0">
                <a:solidFill>
                  <a:srgbClr val="FF0000"/>
                </a:solidFill>
                <a:latin typeface="Optima"/>
                <a:cs typeface="Optima"/>
              </a:rPr>
              <a:t>skill need</a:t>
            </a:r>
            <a:r>
              <a:rPr lang="en-US" sz="3200" dirty="0" smtClean="0">
                <a:latin typeface="Optima"/>
                <a:cs typeface="Optima"/>
              </a:rPr>
              <a:t>?</a:t>
            </a:r>
          </a:p>
          <a:p>
            <a:endParaRPr lang="en-US" sz="3200" dirty="0" smtClean="0">
              <a:latin typeface="Optima"/>
              <a:cs typeface="Optim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Optima"/>
                <a:cs typeface="Optima"/>
              </a:rPr>
              <a:t>Is </a:t>
            </a:r>
            <a:r>
              <a:rPr lang="en-US" sz="3200" dirty="0">
                <a:latin typeface="Optima"/>
                <a:cs typeface="Optima"/>
              </a:rPr>
              <a:t>it at the right</a:t>
            </a:r>
            <a:r>
              <a:rPr lang="en-US" sz="3200" b="1" i="1" dirty="0">
                <a:latin typeface="Optima"/>
                <a:cs typeface="Optima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Optima"/>
                <a:cs typeface="Optima"/>
              </a:rPr>
              <a:t>difficulty level </a:t>
            </a:r>
            <a:r>
              <a:rPr lang="en-US" sz="3200" dirty="0">
                <a:latin typeface="Optima"/>
                <a:cs typeface="Optima"/>
              </a:rPr>
              <a:t>for the student to learn (accuracy)</a:t>
            </a:r>
            <a:r>
              <a:rPr lang="en-US" sz="3200" dirty="0" smtClean="0">
                <a:latin typeface="Optima"/>
                <a:cs typeface="Optima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  <a:latin typeface="Optima"/>
              <a:cs typeface="Optim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Optima"/>
                <a:cs typeface="Optima"/>
              </a:rPr>
              <a:t>Is it being delivered with </a:t>
            </a:r>
            <a:r>
              <a:rPr lang="en-US" sz="3200" b="1" i="1" dirty="0" smtClean="0">
                <a:solidFill>
                  <a:srgbClr val="000000"/>
                </a:solidFill>
                <a:latin typeface="Optima"/>
                <a:cs typeface="Optima"/>
              </a:rPr>
              <a:t>fidelity</a:t>
            </a:r>
            <a:r>
              <a:rPr lang="en-US" sz="3200" dirty="0" smtClean="0">
                <a:solidFill>
                  <a:srgbClr val="000000"/>
                </a:solidFill>
                <a:latin typeface="Optima"/>
                <a:cs typeface="Optima"/>
              </a:rPr>
              <a:t>?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5562600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R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EVIEW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5562600"/>
            <a:ext cx="20574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NTERVIEW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5562600"/>
            <a:ext cx="2057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BSERVE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81800" y="5562600"/>
            <a:ext cx="2057400" cy="53340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T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EST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4200" y="4648200"/>
            <a:ext cx="1295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BSERVE</a:t>
            </a:r>
          </a:p>
        </p:txBody>
      </p:sp>
    </p:spTree>
    <p:extLst>
      <p:ext uri="{BB962C8B-B14F-4D97-AF65-F5344CB8AC3E}">
        <p14:creationId xmlns:p14="http://schemas.microsoft.com/office/powerpoint/2010/main" val="51343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3" b="2962"/>
          <a:stretch/>
        </p:blipFill>
        <p:spPr>
          <a:xfrm>
            <a:off x="152400" y="2209800"/>
            <a:ext cx="2026196" cy="24404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Fidelity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706" y="1295400"/>
            <a:ext cx="4040188" cy="63976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Core (small group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638800" y="1295400"/>
            <a:ext cx="3048000" cy="60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Interventions</a:t>
            </a:r>
            <a:endParaRPr lang="en-US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362200"/>
            <a:ext cx="4090880" cy="403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648200"/>
            <a:ext cx="4724400" cy="18586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9800" y="2590800"/>
            <a:ext cx="2590800" cy="584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Optima"/>
                <a:cs typeface="Optima"/>
              </a:rPr>
              <a:t>Extra practice</a:t>
            </a:r>
            <a:endParaRPr lang="en-US" sz="32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78855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442090"/>
            <a:ext cx="876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Optima"/>
                <a:cs typeface="Optima"/>
              </a:rPr>
              <a:t>Are skills taught matched to student need?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Is the curriculum evidence-based?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Is curriculum right difficulty level?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Is curriculum taught with fidelity?</a:t>
            </a:r>
          </a:p>
          <a:p>
            <a:endParaRPr lang="en-US" sz="2600" b="1" dirty="0" smtClean="0"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83632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Core (small group) – </a:t>
            </a:r>
            <a:r>
              <a:rPr lang="en-US" sz="2800" b="1" dirty="0" smtClean="0">
                <a:solidFill>
                  <a:srgbClr val="FF0000"/>
                </a:solidFill>
                <a:latin typeface="Optima"/>
                <a:cs typeface="Optima"/>
              </a:rPr>
              <a:t>None</a:t>
            </a:r>
            <a:endParaRPr lang="en-US" sz="28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819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Intervention –</a:t>
            </a:r>
            <a:r>
              <a:rPr lang="en-US" sz="2800" b="1" dirty="0">
                <a:solidFill>
                  <a:srgbClr val="008000"/>
                </a:solidFill>
                <a:latin typeface="Optima"/>
                <a:cs typeface="Optima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Phonics</a:t>
            </a:r>
            <a:r>
              <a:rPr lang="en-US" sz="2800" dirty="0" smtClean="0">
                <a:latin typeface="Optima"/>
                <a:cs typeface="Optima"/>
              </a:rPr>
              <a:t> 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3657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Intervention – 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Yes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43652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Core – </a:t>
            </a:r>
            <a:r>
              <a:rPr lang="en-US" sz="2600" b="1" dirty="0" smtClean="0">
                <a:solidFill>
                  <a:srgbClr val="FF0000"/>
                </a:solidFill>
                <a:latin typeface="Optima"/>
                <a:cs typeface="Optima"/>
              </a:rPr>
              <a:t>low student success</a:t>
            </a:r>
            <a:endParaRPr lang="en-US" sz="26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44196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Optima"/>
                <a:cs typeface="Optima"/>
              </a:rPr>
              <a:t>Intervention – </a:t>
            </a:r>
            <a:r>
              <a:rPr lang="en-US" sz="2800" b="1" dirty="0" smtClean="0">
                <a:solidFill>
                  <a:srgbClr val="FF0000"/>
                </a:solidFill>
                <a:latin typeface="Optima"/>
                <a:cs typeface="Optima"/>
              </a:rPr>
              <a:t>70% correct responding</a:t>
            </a:r>
            <a:endParaRPr lang="en-US" sz="28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5257800"/>
            <a:ext cx="4505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Optima"/>
                <a:cs typeface="Optima"/>
              </a:rPr>
              <a:t>Intervention – 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85%</a:t>
            </a:r>
            <a:r>
              <a:rPr lang="en-US" sz="2800" b="1" dirty="0" smtClean="0">
                <a:solidFill>
                  <a:srgbClr val="FF0000"/>
                </a:solidFill>
                <a:latin typeface="Optima"/>
                <a:cs typeface="Optima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Optima"/>
                <a:cs typeface="Optima"/>
              </a:rPr>
              <a:t>(no error corrections)</a:t>
            </a:r>
            <a:endParaRPr lang="en-US" sz="24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pic>
        <p:nvPicPr>
          <p:cNvPr id="15" name="Picture 14" descr="Screen Shot 2016-03-17 at 12.35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9" b="692"/>
          <a:stretch/>
        </p:blipFill>
        <p:spPr>
          <a:xfrm>
            <a:off x="152400" y="101600"/>
            <a:ext cx="8382000" cy="2438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2895600"/>
            <a:ext cx="4343400" cy="4572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4495800"/>
            <a:ext cx="4648200" cy="8382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33600" y="762000"/>
            <a:ext cx="1828800" cy="12954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54320" y="792480"/>
            <a:ext cx="1742440" cy="117856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5181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Core – </a:t>
            </a:r>
            <a:r>
              <a:rPr lang="en-US" sz="2600" b="1" dirty="0" smtClean="0">
                <a:solidFill>
                  <a:srgbClr val="FF0000"/>
                </a:solidFill>
                <a:latin typeface="Optima"/>
                <a:cs typeface="Optima"/>
              </a:rPr>
              <a:t>no small group</a:t>
            </a:r>
            <a:endParaRPr lang="en-US" sz="26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5334000"/>
            <a:ext cx="4648200" cy="8382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5252720"/>
            <a:ext cx="3505200" cy="5334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09800" y="762000"/>
            <a:ext cx="6172200" cy="1752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ü"/>
            </a:pPr>
            <a:r>
              <a:rPr lang="en-US" sz="1700" dirty="0" smtClean="0">
                <a:solidFill>
                  <a:srgbClr val="FF0000"/>
                </a:solidFill>
                <a:latin typeface="Optima ExtraBlack"/>
                <a:cs typeface="Optima ExtraBlack"/>
              </a:rPr>
              <a:t>Targets for Intervention (CURRICULUM)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sz="1700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More small group during core (focused on phonics)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sz="1700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Follow error correction procedure in curriculum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sz="1700" i="1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Ensure appropriate instructional level of curriculum placement</a:t>
            </a:r>
            <a:endParaRPr lang="en-US" sz="1700" i="1" dirty="0">
              <a:solidFill>
                <a:schemeClr val="tx1"/>
              </a:solidFill>
              <a:latin typeface="Optima ExtraBlack"/>
              <a:cs typeface="Optima ExtraBlack"/>
            </a:endParaRPr>
          </a:p>
        </p:txBody>
      </p:sp>
    </p:spTree>
    <p:extLst>
      <p:ext uri="{BB962C8B-B14F-4D97-AF65-F5344CB8AC3E}">
        <p14:creationId xmlns:p14="http://schemas.microsoft.com/office/powerpoint/2010/main" val="228536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6" grpId="0" animBg="1"/>
      <p:bldP spid="17" grpId="0" animBg="1"/>
      <p:bldP spid="19" grpId="0" animBg="1"/>
      <p:bldP spid="20" grpId="0" animBg="1"/>
      <p:bldP spid="18" grpId="0"/>
      <p:bldP spid="21" grpId="0" animBg="1"/>
      <p:bldP spid="22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 smtClean="0"/>
              <a:t>(Brief) Overview of Individual Problem Solving</a:t>
            </a:r>
            <a:endParaRPr lang="en-US" sz="6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9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848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  <a:t>What are you already doing? </a:t>
            </a:r>
            <a:b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</a:br>
            <a: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  <a:t>What do you need to add?</a:t>
            </a:r>
            <a:endParaRPr lang="en-US" sz="3200" b="1" dirty="0">
              <a:solidFill>
                <a:schemeClr val="tx1"/>
              </a:solidFill>
              <a:latin typeface="Goudy Old Style"/>
              <a:cs typeface="Goudy Old Style"/>
            </a:endParaRPr>
          </a:p>
        </p:txBody>
      </p:sp>
      <p:pic>
        <p:nvPicPr>
          <p:cNvPr id="6" name="Picture 5" descr="Screen Shot 2013-12-17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329"/>
            <a:ext cx="9144000" cy="5949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550" y="1498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Optima"/>
                <a:cs typeface="Optima"/>
              </a:rPr>
              <a:t>Attendance</a:t>
            </a:r>
            <a:endParaRPr lang="en-US" sz="14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1450" y="169545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Pacing, Feedback, Explicitness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3517900" y="15811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968750" y="15811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962400" y="175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286500" y="19431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889500" y="15875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280150" y="175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1290" y="187833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Pacing, Feedback, Explicitness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187452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Principal </a:t>
            </a:r>
            <a:r>
              <a:rPr lang="en-US" sz="900" b="1" dirty="0" smtClean="0">
                <a:solidFill>
                  <a:srgbClr val="0000FF"/>
                </a:solidFill>
                <a:latin typeface="Optima"/>
                <a:cs typeface="Optima"/>
              </a:rPr>
              <a:t>(walkthroughs)</a:t>
            </a:r>
            <a:endParaRPr lang="en-US" sz="10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7760" y="151384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Counselor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7760" y="169672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517900" y="19367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0" y="20574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???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27813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Intervention match to need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29718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Student success rate, fidelity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3975100" y="284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80300" y="27813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3975100" y="302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3505200" y="3225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480300" y="29591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6273800" y="302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47800" y="31369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Student success rate, fidelity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6273800" y="31877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467600" y="31369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Principal </a:t>
            </a:r>
            <a:r>
              <a:rPr lang="en-US" sz="900" b="1" dirty="0" smtClean="0">
                <a:solidFill>
                  <a:srgbClr val="0000FF"/>
                </a:solidFill>
                <a:latin typeface="Optima"/>
                <a:cs typeface="Optima"/>
              </a:rPr>
              <a:t>(walkthroughs)</a:t>
            </a:r>
            <a:endParaRPr lang="en-US" sz="10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4889500" y="284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819400"/>
            <a:ext cx="8915400" cy="1295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ENVIRONMENT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3054049"/>
              </p:ext>
            </p:extLst>
          </p:nvPr>
        </p:nvGraphicFramePr>
        <p:xfrm>
          <a:off x="498630" y="990600"/>
          <a:ext cx="8229600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/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1676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00"/>
                </a:solidFill>
              </a:rPr>
              <a:t>?</a:t>
            </a:r>
            <a:endParaRPr lang="en-US" sz="80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1676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4419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4419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3881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Environment: Examples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533400" y="1752600"/>
            <a:ext cx="8153400" cy="1371600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Behavior </a:t>
            </a:r>
          </a:p>
          <a:p>
            <a:pPr algn="ctr"/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Expectations/Management</a:t>
            </a:r>
            <a:endParaRPr lang="en-US" sz="27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530770" y="3326308"/>
            <a:ext cx="8153400" cy="1406188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spcCol="91440" rtlCol="0" anchor="ctr">
            <a:no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Teacher-student</a:t>
            </a:r>
          </a:p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interactions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551796" y="4895196"/>
            <a:ext cx="8153400" cy="1371600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Physical setup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940063"/>
              </p:ext>
            </p:extLst>
          </p:nvPr>
        </p:nvGraphicFramePr>
        <p:xfrm>
          <a:off x="914400" y="2057400"/>
          <a:ext cx="73152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Not</a:t>
                      </a:r>
                      <a:r>
                        <a:rPr lang="en-US" sz="2000" b="1" baseline="0" dirty="0" smtClean="0">
                          <a:latin typeface="Optima"/>
                          <a:cs typeface="Optima"/>
                        </a:rPr>
                        <a:t> defined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Explicitly</a:t>
                      </a:r>
                      <a:r>
                        <a:rPr lang="en-US" sz="2000" b="1" baseline="0" dirty="0" smtClean="0">
                          <a:latin typeface="Optima"/>
                          <a:cs typeface="Optima"/>
                        </a:rPr>
                        <a:t> taught &amp; reinforced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37665"/>
              </p:ext>
            </p:extLst>
          </p:nvPr>
        </p:nvGraphicFramePr>
        <p:xfrm>
          <a:off x="990600" y="3656112"/>
          <a:ext cx="73152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Optima"/>
                          <a:cs typeface="Optima"/>
                        </a:rPr>
                        <a:t>Low</a:t>
                      </a:r>
                      <a:r>
                        <a:rPr lang="en-US" sz="2200" b="1" baseline="0" dirty="0" smtClean="0">
                          <a:latin typeface="Optima"/>
                          <a:cs typeface="Optima"/>
                        </a:rPr>
                        <a:t> rate of reinforcement</a:t>
                      </a:r>
                      <a:endParaRPr lang="en-US" sz="22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>
                          <a:latin typeface="Optima"/>
                          <a:cs typeface="Optima"/>
                        </a:rPr>
                        <a:t>Mostly positive </a:t>
                      </a:r>
                    </a:p>
                    <a:p>
                      <a:pPr algn="r"/>
                      <a:r>
                        <a:rPr lang="en-US" sz="2200" b="1" dirty="0" smtClean="0">
                          <a:latin typeface="Optima"/>
                          <a:cs typeface="Optima"/>
                        </a:rPr>
                        <a:t>(4:1)</a:t>
                      </a:r>
                      <a:endParaRPr lang="en-US" sz="22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92279"/>
              </p:ext>
            </p:extLst>
          </p:nvPr>
        </p:nvGraphicFramePr>
        <p:xfrm>
          <a:off x="990600" y="5218956"/>
          <a:ext cx="73152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Chaotic </a:t>
                      </a:r>
                    </a:p>
                    <a:p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&amp; distracting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Organized &amp; distraction-free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Donut 8"/>
          <p:cNvSpPr/>
          <p:nvPr/>
        </p:nvSpPr>
        <p:spPr>
          <a:xfrm>
            <a:off x="0" y="1600200"/>
            <a:ext cx="2819400" cy="4876800"/>
          </a:xfrm>
          <a:prstGeom prst="donut">
            <a:avLst>
              <a:gd name="adj" fmla="val 422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057400" y="1752600"/>
            <a:ext cx="1295400" cy="1524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9736" y="1479332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Optima"/>
                <a:cs typeface="Optima"/>
              </a:rPr>
              <a:t>Targets for Intervention</a:t>
            </a:r>
            <a:endParaRPr lang="en-US" sz="2800" b="1" dirty="0">
              <a:solidFill>
                <a:srgbClr val="00206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62175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Is the </a:t>
            </a:r>
            <a:r>
              <a:rPr lang="en-US" sz="2600" b="1" i="1" dirty="0">
                <a:solidFill>
                  <a:srgbClr val="FF0000"/>
                </a:solidFill>
              </a:rPr>
              <a:t>physical setup </a:t>
            </a:r>
            <a:r>
              <a:rPr lang="en-US" sz="2600" dirty="0"/>
              <a:t>of the instruction area conducive to learning? 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Does the </a:t>
            </a:r>
            <a:r>
              <a:rPr lang="en-US" sz="2600" b="1" i="1" dirty="0" smtClean="0">
                <a:solidFill>
                  <a:srgbClr val="FF0000"/>
                </a:solidFill>
              </a:rPr>
              <a:t>behavior </a:t>
            </a:r>
            <a:r>
              <a:rPr lang="en-US" sz="2600" b="1" i="1" dirty="0">
                <a:solidFill>
                  <a:srgbClr val="FF0000"/>
                </a:solidFill>
              </a:rPr>
              <a:t>management system </a:t>
            </a:r>
            <a:r>
              <a:rPr lang="en-US" sz="2600" dirty="0"/>
              <a:t>support student learning</a:t>
            </a:r>
            <a:r>
              <a:rPr lang="en-US" sz="26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Is there a positive </a:t>
            </a:r>
            <a:r>
              <a:rPr lang="en-US" sz="2600" b="1" dirty="0" smtClean="0">
                <a:solidFill>
                  <a:srgbClr val="FF0000"/>
                </a:solidFill>
              </a:rPr>
              <a:t>student-teacher relationship</a:t>
            </a:r>
            <a:r>
              <a:rPr lang="en-US" sz="2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Is the student’s </a:t>
            </a:r>
            <a:r>
              <a:rPr lang="en-US" sz="2600" b="1" dirty="0" smtClean="0">
                <a:solidFill>
                  <a:srgbClr val="FF0000"/>
                </a:solidFill>
              </a:rPr>
              <a:t>culture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honored and valued?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ENVIRONMENT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2088736"/>
            <a:ext cx="13716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BSERVE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8400" y="2088736"/>
            <a:ext cx="14478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NTERVIEW</a:t>
            </a:r>
          </a:p>
        </p:txBody>
      </p:sp>
    </p:spTree>
    <p:extLst>
      <p:ext uri="{BB962C8B-B14F-4D97-AF65-F5344CB8AC3E}">
        <p14:creationId xmlns:p14="http://schemas.microsoft.com/office/powerpoint/2010/main" val="271175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the teacher easily monitor the students?</a:t>
            </a:r>
          </a:p>
          <a:p>
            <a:r>
              <a:rPr lang="en-US" dirty="0" smtClean="0"/>
              <a:t>Is the instructional area free from distractions?</a:t>
            </a:r>
          </a:p>
          <a:p>
            <a:r>
              <a:rPr lang="en-US" dirty="0" smtClean="0"/>
              <a:t>Can students easily share answers with each other?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Arrangement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810000"/>
            <a:ext cx="2937164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3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Is the </a:t>
            </a:r>
            <a:r>
              <a:rPr lang="en-US" sz="2600" b="1" i="1" dirty="0">
                <a:solidFill>
                  <a:srgbClr val="FF0000"/>
                </a:solidFill>
              </a:rPr>
              <a:t>physical setup </a:t>
            </a:r>
            <a:r>
              <a:rPr lang="en-US" sz="2600" dirty="0"/>
              <a:t>of the instruction area conducive to learning? 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Does the </a:t>
            </a:r>
            <a:r>
              <a:rPr lang="en-US" sz="2600" b="1" i="1" dirty="0" smtClean="0">
                <a:solidFill>
                  <a:srgbClr val="FF0000"/>
                </a:solidFill>
              </a:rPr>
              <a:t>behavior </a:t>
            </a:r>
            <a:r>
              <a:rPr lang="en-US" sz="2600" b="1" i="1" dirty="0">
                <a:solidFill>
                  <a:srgbClr val="FF0000"/>
                </a:solidFill>
              </a:rPr>
              <a:t>management system </a:t>
            </a:r>
            <a:r>
              <a:rPr lang="en-US" sz="2600" dirty="0"/>
              <a:t>support student learning</a:t>
            </a:r>
            <a:r>
              <a:rPr lang="en-US" sz="26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Is there a positive </a:t>
            </a:r>
            <a:r>
              <a:rPr lang="en-US" sz="2600" b="1" dirty="0" smtClean="0">
                <a:solidFill>
                  <a:srgbClr val="FF0000"/>
                </a:solidFill>
              </a:rPr>
              <a:t>student-teacher relationship</a:t>
            </a:r>
            <a:r>
              <a:rPr lang="en-US" sz="2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Is the student’s </a:t>
            </a:r>
            <a:r>
              <a:rPr lang="en-US" sz="2600" b="1" dirty="0" smtClean="0">
                <a:solidFill>
                  <a:srgbClr val="FF0000"/>
                </a:solidFill>
              </a:rPr>
              <a:t>culture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honored and valued?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ENVIRONMENT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33800" y="3429000"/>
            <a:ext cx="16002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NTERVIEW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0" y="3429000"/>
            <a:ext cx="13716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BSERVE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4648200"/>
            <a:ext cx="16002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NTERVIEW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4648200"/>
            <a:ext cx="13716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BSERVE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5638800"/>
            <a:ext cx="16002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NTERVIEW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5000" y="5638800"/>
            <a:ext cx="13716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400" b="1" dirty="0">
                <a:solidFill>
                  <a:prstClr val="black"/>
                </a:solidFill>
                <a:latin typeface="Optima"/>
                <a:cs typeface="Optima"/>
              </a:rPr>
              <a:t>O</a:t>
            </a:r>
            <a:r>
              <a:rPr lang="en-US" b="1" dirty="0">
                <a:solidFill>
                  <a:prstClr val="black"/>
                </a:solidFill>
                <a:latin typeface="Optima"/>
                <a:cs typeface="Optima"/>
              </a:rPr>
              <a:t>BSERVE</a:t>
            </a:r>
          </a:p>
        </p:txBody>
      </p:sp>
    </p:spTree>
    <p:extLst>
      <p:ext uri="{BB962C8B-B14F-4D97-AF65-F5344CB8AC3E}">
        <p14:creationId xmlns:p14="http://schemas.microsoft.com/office/powerpoint/2010/main" val="139003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expectations clear?</a:t>
            </a:r>
          </a:p>
          <a:p>
            <a:pPr lvl="1"/>
            <a:r>
              <a:rPr lang="en-US" dirty="0" smtClean="0"/>
              <a:t>Are expectations followed through?</a:t>
            </a:r>
          </a:p>
          <a:p>
            <a:r>
              <a:rPr lang="en-US" dirty="0" smtClean="0"/>
              <a:t>Are students receiving enough reinforcement (at least 4:1 positive ratio)?</a:t>
            </a:r>
          </a:p>
          <a:p>
            <a:r>
              <a:rPr lang="en-US" dirty="0" smtClean="0"/>
              <a:t>Are we inclusive of all our students and provide opportunities for students to share their experiences?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1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Shot 2016-03-17 at 11.53.2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3"/>
          <a:stretch/>
        </p:blipFill>
        <p:spPr>
          <a:xfrm>
            <a:off x="228600" y="60960"/>
            <a:ext cx="8409698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743200"/>
            <a:ext cx="876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Optima"/>
                <a:cs typeface="Optima"/>
              </a:rPr>
              <a:t>Physical Setup conducive to learning?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Behavior Management System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Positive Student-Teacher Relationship?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Student’s culture honored &amp; valued?</a:t>
            </a:r>
          </a:p>
          <a:p>
            <a:endParaRPr lang="en-US" sz="2600" b="1" dirty="0" smtClean="0"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1623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Core &amp; Interventions  – 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Organized, no distractions</a:t>
            </a:r>
            <a:endParaRPr lang="en-US" sz="2800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962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Core – </a:t>
            </a:r>
            <a:r>
              <a:rPr lang="en-US" sz="2800" b="1" dirty="0" err="1" smtClean="0">
                <a:solidFill>
                  <a:srgbClr val="008000"/>
                </a:solidFill>
                <a:latin typeface="Optima"/>
                <a:cs typeface="Optima"/>
              </a:rPr>
              <a:t>Schoolwide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 PBIS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724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Core – </a:t>
            </a:r>
            <a:r>
              <a:rPr lang="en-US" sz="2600" b="1" dirty="0" smtClean="0">
                <a:solidFill>
                  <a:srgbClr val="008000"/>
                </a:solidFill>
                <a:latin typeface="Optima"/>
                <a:cs typeface="Optima"/>
              </a:rPr>
              <a:t>Lots of positive</a:t>
            </a:r>
            <a:endParaRPr lang="en-US" sz="2600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472204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Optima"/>
                <a:cs typeface="Optima"/>
              </a:rPr>
              <a:t>Intervention – </a:t>
            </a:r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8:1</a:t>
            </a:r>
            <a:endParaRPr lang="en-US" sz="2800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812800"/>
            <a:ext cx="1447800" cy="2006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86400" y="762000"/>
            <a:ext cx="1742440" cy="205740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5562600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latin typeface="Optima"/>
                <a:cs typeface="Optima"/>
              </a:rPr>
              <a:t>Student feels valued and included at school</a:t>
            </a:r>
            <a:endParaRPr lang="en-US" sz="2600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7700" y="3886200"/>
            <a:ext cx="3314700" cy="5334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09800" y="1143000"/>
            <a:ext cx="6172200" cy="876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Optima ExtraBlack"/>
                <a:cs typeface="Optima ExtraBlack"/>
              </a:rPr>
              <a:t>Targets for Intervention (ENVIRONMENT)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Create behavior management system to improve student motivation</a:t>
            </a:r>
            <a:endParaRPr lang="en-US" dirty="0">
              <a:solidFill>
                <a:schemeClr val="tx1"/>
              </a:solidFill>
              <a:latin typeface="Optima ExtraBlack"/>
              <a:cs typeface="Optima ExtraBlac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5800" y="39243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Intervention – </a:t>
            </a:r>
            <a:r>
              <a:rPr lang="en-US" sz="2800" b="1" dirty="0" smtClean="0">
                <a:solidFill>
                  <a:srgbClr val="FF0000"/>
                </a:solidFill>
                <a:latin typeface="Optima"/>
                <a:cs typeface="Optima"/>
              </a:rPr>
              <a:t>None</a:t>
            </a:r>
            <a:endParaRPr lang="en-US" sz="28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7494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9" grpId="0" animBg="1"/>
      <p:bldP spid="20" grpId="0" animBg="1"/>
      <p:bldP spid="18" grpId="0"/>
      <p:bldP spid="21" grpId="0" animBg="1"/>
      <p:bldP spid="25" grpId="0" animBg="1"/>
      <p:bldP spid="25" grpId="1" animBg="1"/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848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  <a:t>What are you already doing? </a:t>
            </a:r>
            <a:b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</a:br>
            <a: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  <a:t>What do you need to add?</a:t>
            </a:r>
            <a:endParaRPr lang="en-US" sz="3200" b="1" dirty="0">
              <a:solidFill>
                <a:schemeClr val="tx1"/>
              </a:solidFill>
              <a:latin typeface="Goudy Old Style"/>
              <a:cs typeface="Goudy Old Style"/>
            </a:endParaRPr>
          </a:p>
        </p:txBody>
      </p:sp>
      <p:pic>
        <p:nvPicPr>
          <p:cNvPr id="6" name="Picture 5" descr="Screen Shot 2013-12-17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329"/>
            <a:ext cx="9144000" cy="5949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550" y="1498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Optima"/>
                <a:cs typeface="Optima"/>
              </a:rPr>
              <a:t>Attendance</a:t>
            </a:r>
            <a:endParaRPr lang="en-US" sz="14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1450" y="169545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Pacing, Feedback, Explicitness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3517900" y="15811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968750" y="15811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962400" y="175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286500" y="19431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889500" y="15875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280150" y="175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1290" y="187833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Pacing, Feedback, Explicitness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187452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Principal </a:t>
            </a:r>
            <a:r>
              <a:rPr lang="en-US" sz="900" b="1" dirty="0" smtClean="0">
                <a:solidFill>
                  <a:srgbClr val="0000FF"/>
                </a:solidFill>
                <a:latin typeface="Optima"/>
                <a:cs typeface="Optima"/>
              </a:rPr>
              <a:t>(walkthroughs)</a:t>
            </a:r>
            <a:endParaRPr lang="en-US" sz="10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7760" y="151384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Counselor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7760" y="169672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517900" y="19367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0" y="20574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???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27813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Intervention match to need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29718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Student success rate, fidelity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3975100" y="284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80300" y="27813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3975100" y="302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3505200" y="3225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480300" y="29591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6273800" y="302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47800" y="31369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Student success rate, fidelity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6273800" y="31877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467600" y="31369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Principal </a:t>
            </a:r>
            <a:r>
              <a:rPr lang="en-US" sz="900" b="1" dirty="0" smtClean="0">
                <a:solidFill>
                  <a:srgbClr val="0000FF"/>
                </a:solidFill>
                <a:latin typeface="Optima"/>
                <a:cs typeface="Optima"/>
              </a:rPr>
              <a:t>(walkthroughs)</a:t>
            </a:r>
            <a:endParaRPr lang="en-US" sz="10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3" name="Multiply 32"/>
          <p:cNvSpPr/>
          <p:nvPr/>
        </p:nvSpPr>
        <p:spPr>
          <a:xfrm>
            <a:off x="4889500" y="284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485900" y="40513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Physical setup of room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5900" y="42291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Behavior Management 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35052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39624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3505200" y="429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3962400" y="43053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43800" y="40386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31100" y="42164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2" name="Multiply 41"/>
          <p:cNvSpPr/>
          <p:nvPr/>
        </p:nvSpPr>
        <p:spPr>
          <a:xfrm>
            <a:off x="54991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5499100" y="42799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62611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6273800" y="429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52400" y="4038600"/>
            <a:ext cx="8915400" cy="1295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92098" y="4404832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Student inclusion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8" name="Multiply 47"/>
          <p:cNvSpPr/>
          <p:nvPr/>
        </p:nvSpPr>
        <p:spPr>
          <a:xfrm>
            <a:off x="3505200" y="4453464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3962400" y="4474635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ltiply 49"/>
          <p:cNvSpPr/>
          <p:nvPr/>
        </p:nvSpPr>
        <p:spPr>
          <a:xfrm>
            <a:off x="5507565" y="4466163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531100" y="439928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82328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LEARNER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7701863"/>
              </p:ext>
            </p:extLst>
          </p:nvPr>
        </p:nvGraphicFramePr>
        <p:xfrm>
          <a:off x="457200" y="990600"/>
          <a:ext cx="8229600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/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1676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00"/>
                </a:solidFill>
              </a:rPr>
              <a:t>?</a:t>
            </a:r>
            <a:endParaRPr lang="en-US" sz="80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16764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4419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4419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0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600" smtClean="0"/>
              <a:t>			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70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tx1"/>
                </a:solidFill>
              </a:rPr>
              <a:t>The Water…</a:t>
            </a:r>
            <a:endParaRPr lang="en-US" u="sng" dirty="0" smtClean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3798" name="Picture 6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962400" cy="3581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086600" y="3352800"/>
            <a:ext cx="36589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800040"/>
                </a:solidFill>
                <a:latin typeface="Optima"/>
                <a:cs typeface="Optima"/>
              </a:rPr>
              <a:t>I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105400" y="3657600"/>
            <a:ext cx="550830" cy="57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800040"/>
                </a:solidFill>
                <a:latin typeface="Optima"/>
                <a:cs typeface="Optima"/>
              </a:rPr>
              <a:t>C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 rot="20720082">
            <a:off x="5718507" y="4597432"/>
            <a:ext cx="368128" cy="45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800040"/>
              </a:solidFill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 rot="20440025">
            <a:off x="5886954" y="3624078"/>
            <a:ext cx="367013" cy="6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rgbClr val="800040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 rot="20720082">
            <a:off x="5706828" y="2399274"/>
            <a:ext cx="368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800040"/>
                </a:solidFill>
                <a:latin typeface="Optima"/>
                <a:cs typeface="Optima"/>
              </a:rPr>
              <a:t>E</a:t>
            </a:r>
            <a:endParaRPr lang="en-US" dirty="0">
              <a:solidFill>
                <a:srgbClr val="800040"/>
              </a:solidFill>
              <a:latin typeface="Optima"/>
              <a:cs typeface="Optima"/>
            </a:endParaRPr>
          </a:p>
        </p:txBody>
      </p:sp>
      <p:sp>
        <p:nvSpPr>
          <p:cNvPr id="33797" name="Rectangle 16"/>
          <p:cNvSpPr>
            <a:spLocks noChangeArrowheads="1"/>
          </p:cNvSpPr>
          <p:nvPr/>
        </p:nvSpPr>
        <p:spPr bwMode="auto">
          <a:xfrm>
            <a:off x="914400" y="2438400"/>
            <a:ext cx="31845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Focus on “the water”-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3200" dirty="0" smtClean="0">
                <a:latin typeface="Optima"/>
                <a:cs typeface="Optima"/>
              </a:rPr>
              <a:t>Instruction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3200" dirty="0" smtClean="0">
                <a:latin typeface="Optima"/>
                <a:cs typeface="Optima"/>
              </a:rPr>
              <a:t>Curriculum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3200" dirty="0" smtClean="0">
                <a:latin typeface="Optima"/>
                <a:cs typeface="Optima"/>
              </a:rPr>
              <a:t>Environment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3" grpId="0"/>
      <p:bldP spid="3379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447800"/>
            <a:ext cx="690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5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Learner: Examples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533400" y="1752600"/>
            <a:ext cx="8153400" cy="1371600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Language Skills</a:t>
            </a:r>
            <a:endParaRPr lang="en-US" sz="27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530770" y="3326308"/>
            <a:ext cx="8153400" cy="1406188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spcCol="91440" rtlCol="0" anchor="ctr">
            <a:no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Academic Achievement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551796" y="4895196"/>
            <a:ext cx="8153400" cy="1371600"/>
          </a:xfrm>
          <a:prstGeom prst="leftRightArrow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Optima"/>
                <a:cs typeface="Optima"/>
              </a:rPr>
              <a:t>Student behavior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Optima"/>
              <a:cs typeface="Optim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34504"/>
              </p:ext>
            </p:extLst>
          </p:nvPr>
        </p:nvGraphicFramePr>
        <p:xfrm>
          <a:off x="977771" y="2083056"/>
          <a:ext cx="73152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No</a:t>
                      </a:r>
                      <a:r>
                        <a:rPr lang="en-US" sz="2000" b="1" baseline="0" dirty="0" smtClean="0">
                          <a:latin typeface="Optima"/>
                          <a:cs typeface="Optima"/>
                        </a:rPr>
                        <a:t> English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baseline="0" dirty="0" smtClean="0">
                          <a:latin typeface="Optima"/>
                          <a:cs typeface="Optima"/>
                        </a:rPr>
                        <a:t>Advanced English </a:t>
                      </a:r>
                    </a:p>
                    <a:p>
                      <a:pPr algn="r"/>
                      <a:r>
                        <a:rPr lang="en-US" sz="2000" b="1" baseline="0" dirty="0" smtClean="0">
                          <a:latin typeface="Optima"/>
                          <a:cs typeface="Optima"/>
                        </a:rPr>
                        <a:t>speaker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535979"/>
              </p:ext>
            </p:extLst>
          </p:nvPr>
        </p:nvGraphicFramePr>
        <p:xfrm>
          <a:off x="1092458" y="3633480"/>
          <a:ext cx="73152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latin typeface="Optima"/>
                          <a:cs typeface="Optima"/>
                        </a:rPr>
                        <a:t>Well below benchmarks</a:t>
                      </a:r>
                      <a:endParaRPr lang="en-US" sz="22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>
                          <a:latin typeface="Optima"/>
                          <a:cs typeface="Optima"/>
                        </a:rPr>
                        <a:t>At benchmarks</a:t>
                      </a:r>
                      <a:endParaRPr lang="en-US" sz="22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779519"/>
              </p:ext>
            </p:extLst>
          </p:nvPr>
        </p:nvGraphicFramePr>
        <p:xfrm>
          <a:off x="990600" y="5207256"/>
          <a:ext cx="73152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2252870"/>
                <a:gridCol w="26239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Off-task, disruptive,</a:t>
                      </a:r>
                      <a:r>
                        <a:rPr lang="en-US" sz="2000" b="1" baseline="0" dirty="0" smtClean="0">
                          <a:latin typeface="Optima"/>
                          <a:cs typeface="Optima"/>
                        </a:rPr>
                        <a:t> disengaged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Focused </a:t>
                      </a:r>
                    </a:p>
                    <a:p>
                      <a:pPr algn="r"/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&amp;</a:t>
                      </a:r>
                      <a:r>
                        <a:rPr lang="en-US" sz="2000" b="1" baseline="0" dirty="0" smtClean="0">
                          <a:latin typeface="Optima"/>
                          <a:cs typeface="Optima"/>
                        </a:rPr>
                        <a:t> </a:t>
                      </a:r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attentive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01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 Are</a:t>
            </a:r>
            <a:r>
              <a:rPr lang="en-US" sz="3300" dirty="0" smtClean="0">
                <a:solidFill>
                  <a:srgbClr val="000000"/>
                </a:solidFill>
              </a:rPr>
              <a:t> </a:t>
            </a:r>
            <a:r>
              <a:rPr lang="en-US" sz="3300" dirty="0">
                <a:solidFill>
                  <a:srgbClr val="000000"/>
                </a:solidFill>
              </a:rPr>
              <a:t>there </a:t>
            </a:r>
            <a:r>
              <a:rPr lang="en-US" sz="3300" b="1" dirty="0">
                <a:solidFill>
                  <a:srgbClr val="FF0000"/>
                </a:solidFill>
              </a:rPr>
              <a:t>health/developmental</a:t>
            </a:r>
            <a:r>
              <a:rPr lang="en-US" sz="3300" b="1" dirty="0">
                <a:solidFill>
                  <a:srgbClr val="000000"/>
                </a:solidFill>
              </a:rPr>
              <a:t> </a:t>
            </a:r>
            <a:r>
              <a:rPr lang="en-US" sz="3300" dirty="0">
                <a:solidFill>
                  <a:srgbClr val="000000"/>
                </a:solidFill>
              </a:rPr>
              <a:t>concerns?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>
                <a:solidFill>
                  <a:srgbClr val="000000"/>
                </a:solidFill>
              </a:rPr>
              <a:t> Parental concerns? </a:t>
            </a:r>
            <a:r>
              <a:rPr lang="en-US" sz="3300" b="1" i="1" dirty="0" smtClean="0">
                <a:solidFill>
                  <a:srgbClr val="FF0000"/>
                </a:solidFill>
              </a:rPr>
              <a:t>Behavior</a:t>
            </a:r>
            <a:r>
              <a:rPr lang="en-US" sz="3300" dirty="0" smtClean="0">
                <a:solidFill>
                  <a:srgbClr val="000000"/>
                </a:solidFill>
              </a:rPr>
              <a:t> </a:t>
            </a:r>
            <a:r>
              <a:rPr lang="en-US" sz="3300" dirty="0" smtClean="0"/>
              <a:t>issues?</a:t>
            </a:r>
            <a:endParaRPr lang="en-US" sz="3300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>
                <a:solidFill>
                  <a:srgbClr val="000000"/>
                </a:solidFill>
              </a:rPr>
              <a:t> </a:t>
            </a:r>
            <a:r>
              <a:rPr lang="en-US" sz="3300" b="1" i="1" dirty="0" smtClean="0">
                <a:solidFill>
                  <a:srgbClr val="FF0000"/>
                </a:solidFill>
              </a:rPr>
              <a:t>English </a:t>
            </a:r>
            <a:r>
              <a:rPr lang="en-US" sz="3300" b="1" i="1" dirty="0">
                <a:solidFill>
                  <a:srgbClr val="FF0000"/>
                </a:solidFill>
              </a:rPr>
              <a:t>language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>
                <a:solidFill>
                  <a:srgbClr val="000000"/>
                </a:solidFill>
              </a:rPr>
              <a:t>difficulties?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 Current </a:t>
            </a:r>
            <a:r>
              <a:rPr lang="en-US" sz="3300" dirty="0"/>
              <a:t>and past </a:t>
            </a:r>
            <a:r>
              <a:rPr lang="en-US" sz="3300" b="1" dirty="0">
                <a:solidFill>
                  <a:srgbClr val="FF0000"/>
                </a:solidFill>
              </a:rPr>
              <a:t>academic skills</a:t>
            </a:r>
            <a:r>
              <a:rPr lang="en-US" sz="3400" dirty="0"/>
              <a:t>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LEARNER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562600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R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5562600"/>
            <a:ext cx="20574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NTERVIEW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5562600"/>
            <a:ext cx="2057400" cy="533400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O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BSERVE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5562600"/>
            <a:ext cx="2057400" cy="53340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EST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1828800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R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2743200"/>
            <a:ext cx="15240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NTERVIEW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9149" y="4038600"/>
            <a:ext cx="1905000" cy="53340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EST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0" y="3352800"/>
            <a:ext cx="2057400" cy="53340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EST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79237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 Are </a:t>
            </a:r>
            <a:r>
              <a:rPr lang="en-US" sz="3300" dirty="0"/>
              <a:t>there </a:t>
            </a:r>
            <a:r>
              <a:rPr lang="en-US" sz="3300" b="1" dirty="0">
                <a:solidFill>
                  <a:srgbClr val="FF0000"/>
                </a:solidFill>
              </a:rPr>
              <a:t>health/developmental </a:t>
            </a:r>
            <a:r>
              <a:rPr lang="en-US" sz="3300" dirty="0"/>
              <a:t>concerns</a:t>
            </a:r>
            <a:r>
              <a:rPr lang="en-US" sz="3300" dirty="0" smtClean="0"/>
              <a:t>?</a:t>
            </a:r>
          </a:p>
          <a:p>
            <a:pPr lvl="1"/>
            <a:r>
              <a:rPr lang="en-US" sz="2900" dirty="0" smtClean="0"/>
              <a:t>Developmental history</a:t>
            </a:r>
          </a:p>
          <a:p>
            <a:pPr lvl="1"/>
            <a:r>
              <a:rPr lang="en-US" sz="2900" dirty="0" smtClean="0"/>
              <a:t>Health and vision records</a:t>
            </a:r>
            <a:endParaRPr lang="en-US" sz="2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LEARNER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562600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R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1828800"/>
            <a:ext cx="2057400" cy="533400"/>
          </a:xfrm>
          <a:prstGeom prst="rect">
            <a:avLst/>
          </a:prstGeom>
          <a:solidFill>
            <a:srgbClr val="0000FF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R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55591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300" dirty="0" smtClean="0"/>
              <a:t> Parental Concerns? </a:t>
            </a:r>
            <a:r>
              <a:rPr lang="en-US" sz="3300" b="1" i="1" dirty="0" smtClean="0">
                <a:solidFill>
                  <a:srgbClr val="FF0000"/>
                </a:solidFill>
              </a:rPr>
              <a:t>Behavior</a:t>
            </a:r>
            <a:r>
              <a:rPr lang="en-US" sz="3300" dirty="0" smtClean="0"/>
              <a:t> issues?</a:t>
            </a:r>
          </a:p>
          <a:p>
            <a:pPr marL="914400" lvl="1" indent="-514350"/>
            <a:r>
              <a:rPr lang="en-US" sz="2900" dirty="0" smtClean="0"/>
              <a:t>What are the parents concerned about? What can they tell you about the student’s history?</a:t>
            </a:r>
          </a:p>
          <a:p>
            <a:pPr marL="914400" lvl="1" indent="-514350"/>
            <a:r>
              <a:rPr lang="en-US" sz="2900" dirty="0" smtClean="0"/>
              <a:t>Do significant behavioral issues interfere with student learning?</a:t>
            </a:r>
          </a:p>
          <a:p>
            <a:pPr marL="914400" lvl="1" indent="-514350"/>
            <a:r>
              <a:rPr lang="en-US" sz="2900" dirty="0" smtClean="0"/>
              <a:t>Is a Functional Behavior Assessment needed?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LEARNER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562600"/>
            <a:ext cx="20574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NTERVIEW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94600" y="1828800"/>
            <a:ext cx="1524000" cy="5334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NTERVIEW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29396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300" dirty="0" smtClean="0">
                <a:solidFill>
                  <a:srgbClr val="000000"/>
                </a:solidFill>
              </a:rPr>
              <a:t> </a:t>
            </a:r>
            <a:r>
              <a:rPr lang="en-US" sz="3300" b="1" i="1" dirty="0" smtClean="0">
                <a:solidFill>
                  <a:srgbClr val="FF0000"/>
                </a:solidFill>
              </a:rPr>
              <a:t>English </a:t>
            </a:r>
            <a:r>
              <a:rPr lang="en-US" sz="3300" b="1" i="1" dirty="0">
                <a:solidFill>
                  <a:srgbClr val="FF0000"/>
                </a:solidFill>
              </a:rPr>
              <a:t>language </a:t>
            </a:r>
            <a:r>
              <a:rPr lang="en-US" sz="3300" dirty="0">
                <a:solidFill>
                  <a:srgbClr val="000000"/>
                </a:solidFill>
              </a:rPr>
              <a:t>difficulties</a:t>
            </a:r>
            <a:r>
              <a:rPr lang="en-US" sz="3300" dirty="0" smtClean="0"/>
              <a:t>?</a:t>
            </a:r>
          </a:p>
          <a:p>
            <a:pPr marL="919163" lvl="1" indent="-581025"/>
            <a:r>
              <a:rPr lang="en-US" sz="3000" dirty="0"/>
              <a:t>What is the student’s native language? Primary language spoken at home? Level of acculturation</a:t>
            </a:r>
            <a:r>
              <a:rPr lang="en-US" sz="3000" dirty="0" smtClean="0"/>
              <a:t>?</a:t>
            </a:r>
            <a:endParaRPr lang="en-US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LEARNER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77000" y="1524000"/>
            <a:ext cx="2057400" cy="53340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EST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23700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 peer analysis is critical in determining if the student</a:t>
            </a:r>
            <a:r>
              <a:rPr lang="ja-JP" altLang="en-US" dirty="0"/>
              <a:t>’</a:t>
            </a:r>
            <a:r>
              <a:rPr lang="en-US" dirty="0"/>
              <a:t>s performance is atypical.</a:t>
            </a:r>
          </a:p>
          <a:p>
            <a:pPr eaLnBrk="1" hangingPunct="1"/>
            <a:r>
              <a:rPr lang="en-US" dirty="0"/>
              <a:t>The ideal peer group are ELLs, same language background, same time in program, same grade of entry in school.</a:t>
            </a:r>
          </a:p>
          <a:p>
            <a:pPr eaLnBrk="1" hangingPunct="1"/>
            <a:r>
              <a:rPr lang="en-US" dirty="0"/>
              <a:t>Scour district longitudinal data and find as large a peer group as possible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When Problem Solving for an ELL student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5257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 OSPI,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5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(native)</a:t>
            </a:r>
          </a:p>
          <a:p>
            <a:r>
              <a:rPr lang="en-US" dirty="0" smtClean="0"/>
              <a:t>Level of native language proficiency</a:t>
            </a:r>
          </a:p>
          <a:p>
            <a:r>
              <a:rPr lang="en-US" dirty="0" smtClean="0"/>
              <a:t>Level of English language proficiency</a:t>
            </a:r>
          </a:p>
          <a:p>
            <a:r>
              <a:rPr lang="en-US" dirty="0" smtClean="0"/>
              <a:t>Length of time in school</a:t>
            </a:r>
          </a:p>
          <a:p>
            <a:r>
              <a:rPr lang="en-US" dirty="0" smtClean="0"/>
              <a:t>Length of time in country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L’s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876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Optima" charset="0"/>
                <a:ea typeface="Optima" charset="0"/>
                <a:cs typeface="Optima" charset="0"/>
              </a:rPr>
              <a:t>Not all ELL students are the same!</a:t>
            </a:r>
          </a:p>
        </p:txBody>
      </p:sp>
    </p:spTree>
    <p:extLst>
      <p:ext uri="{BB962C8B-B14F-4D97-AF65-F5344CB8AC3E}">
        <p14:creationId xmlns:p14="http://schemas.microsoft.com/office/powerpoint/2010/main" val="330329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Cohort Data</a:t>
            </a:r>
            <a:endParaRPr lang="en-US" dirty="0"/>
          </a:p>
        </p:txBody>
      </p:sp>
      <p:pic>
        <p:nvPicPr>
          <p:cNvPr id="8" name="Picture 7" descr="Screen Shot 2016-01-29 at 12.53.06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7" y="1978830"/>
            <a:ext cx="4674697" cy="2689394"/>
          </a:xfrm>
          <a:prstGeom prst="rect">
            <a:avLst/>
          </a:prstGeom>
        </p:spPr>
      </p:pic>
      <p:pic>
        <p:nvPicPr>
          <p:cNvPr id="13" name="Picture 12" descr="Screen Shot 2016-01-29 at 12.53.23 PM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7"/>
          <a:stretch/>
        </p:blipFill>
        <p:spPr>
          <a:xfrm>
            <a:off x="4343400" y="3276600"/>
            <a:ext cx="4648200" cy="301349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683000" y="3125174"/>
            <a:ext cx="444500" cy="10922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1219200"/>
            <a:ext cx="401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Optima"/>
                <a:cs typeface="Optima"/>
              </a:rPr>
              <a:t>Language issue? Instruction issue?</a:t>
            </a:r>
            <a:endParaRPr lang="en-US" sz="32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77200" y="4419600"/>
            <a:ext cx="228600" cy="354575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62900" y="3276599"/>
            <a:ext cx="342900" cy="1143001"/>
          </a:xfrm>
          <a:prstGeom prst="ellipse">
            <a:avLst/>
          </a:prstGeom>
          <a:solidFill>
            <a:srgbClr val="008000">
              <a:alpha val="23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53000" y="2590800"/>
            <a:ext cx="401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Optima"/>
                <a:cs typeface="Optima"/>
              </a:rPr>
              <a:t>Individual issue</a:t>
            </a:r>
            <a:endParaRPr lang="en-US" sz="32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9128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02303"/>
            <a:ext cx="8229600" cy="177429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300" dirty="0" smtClean="0"/>
              <a:t>Current </a:t>
            </a:r>
            <a:r>
              <a:rPr lang="en-US" sz="3300" dirty="0"/>
              <a:t>and past </a:t>
            </a:r>
            <a:r>
              <a:rPr lang="en-US" sz="3300" b="1" dirty="0">
                <a:solidFill>
                  <a:srgbClr val="FF0000"/>
                </a:solidFill>
              </a:rPr>
              <a:t>academic skills</a:t>
            </a:r>
            <a:r>
              <a:rPr lang="en-US" sz="3400" dirty="0" smtClean="0"/>
              <a:t>?</a:t>
            </a:r>
          </a:p>
          <a:p>
            <a:pPr marL="914400" lvl="1" indent="-514350"/>
            <a:r>
              <a:rPr lang="en-US" sz="3000" dirty="0" smtClean="0"/>
              <a:t>What skills does the student have and what skills are they missing?</a:t>
            </a:r>
          </a:p>
          <a:p>
            <a:pPr marL="400050" lvl="1" indent="0">
              <a:buNone/>
            </a:pPr>
            <a:endParaRPr lang="en-US" sz="3000" dirty="0"/>
          </a:p>
          <a:p>
            <a:pPr marL="400050" lvl="1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LEARNER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34200" y="2819400"/>
            <a:ext cx="2057400" cy="533400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T</a:t>
            </a:r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EST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9624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Optima"/>
                <a:cs typeface="Optima"/>
              </a:rPr>
              <a:t>Diagnostic Assessments</a:t>
            </a:r>
            <a:endParaRPr lang="en-US" sz="44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80060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FF"/>
                </a:solidFill>
                <a:latin typeface="Optima"/>
                <a:cs typeface="Optima"/>
              </a:rPr>
              <a:t>Curriculum-Based Evaluation</a:t>
            </a: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Optima"/>
                <a:cs typeface="Optima"/>
              </a:rPr>
              <a:t>(Next Session)</a:t>
            </a:r>
            <a:endParaRPr lang="en-US" sz="2000" b="1" i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54959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ICEL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1828800"/>
            <a:ext cx="6109365" cy="4154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Optima"/>
                <a:cs typeface="Optima"/>
              </a:rPr>
              <a:t>I – Instruction </a:t>
            </a:r>
          </a:p>
          <a:p>
            <a:r>
              <a:rPr lang="en-US" sz="6600" dirty="0" smtClean="0">
                <a:latin typeface="Optima"/>
                <a:cs typeface="Optima"/>
              </a:rPr>
              <a:t>C – Curriculum</a:t>
            </a:r>
          </a:p>
          <a:p>
            <a:r>
              <a:rPr lang="en-US" sz="6600" dirty="0" smtClean="0">
                <a:latin typeface="Optima"/>
                <a:cs typeface="Optima"/>
              </a:rPr>
              <a:t>E – Environment</a:t>
            </a:r>
          </a:p>
          <a:p>
            <a:r>
              <a:rPr lang="en-US" sz="6600" dirty="0" smtClean="0">
                <a:latin typeface="Optima"/>
                <a:cs typeface="Optima"/>
              </a:rPr>
              <a:t>L – Learner 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6934200" cy="3200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29200"/>
            <a:ext cx="6934200" cy="83820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2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Shot 2016-03-17 at 11.53.2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7" b="228"/>
          <a:stretch/>
        </p:blipFill>
        <p:spPr>
          <a:xfrm>
            <a:off x="228600" y="152400"/>
            <a:ext cx="8409698" cy="276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2819400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Optima"/>
                <a:cs typeface="Optima"/>
              </a:rPr>
              <a:t>Health/Developmental Concerns?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Parental Concerns?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Behavioral Concerns?</a:t>
            </a:r>
          </a:p>
          <a:p>
            <a:endParaRPr lang="en-US" sz="2600" b="1" dirty="0" smtClean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English Language Difficulties? Acculturation?</a:t>
            </a:r>
          </a:p>
          <a:p>
            <a:endParaRPr lang="en-US" sz="2600" b="1" dirty="0">
              <a:latin typeface="Optima"/>
              <a:cs typeface="Optima"/>
            </a:endParaRPr>
          </a:p>
          <a:p>
            <a:r>
              <a:rPr lang="en-US" sz="2600" b="1" dirty="0" smtClean="0">
                <a:latin typeface="Optima"/>
                <a:cs typeface="Optima"/>
              </a:rPr>
              <a:t>Academic Skills?</a:t>
            </a:r>
          </a:p>
          <a:p>
            <a:endParaRPr lang="en-US" sz="2600" b="1" dirty="0" smtClean="0"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175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Optima"/>
                <a:cs typeface="Optima"/>
              </a:rPr>
              <a:t>None</a:t>
            </a:r>
            <a:endParaRPr lang="en-US" sz="2800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800" y="4724400"/>
            <a:ext cx="373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latin typeface="Optima"/>
                <a:cs typeface="Optima"/>
              </a:rPr>
              <a:t>None significant</a:t>
            </a:r>
            <a:endParaRPr lang="en-US" sz="2600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812800"/>
            <a:ext cx="1447800" cy="2006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62800" y="838200"/>
            <a:ext cx="1447800" cy="20574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554990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  <a:latin typeface="Optima"/>
                <a:cs typeface="Optima"/>
              </a:rPr>
              <a:t>None</a:t>
            </a:r>
            <a:endParaRPr lang="en-US" sz="2600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6324600"/>
            <a:ext cx="8763000" cy="53340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41300" y="3937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Optima"/>
                <a:cs typeface="Optima"/>
              </a:rPr>
              <a:t>No Preschool or Consistent Kindergarten</a:t>
            </a:r>
            <a:endParaRPr lang="en-US" sz="28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6365557"/>
            <a:ext cx="883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Optima"/>
                <a:cs typeface="Optima"/>
              </a:rPr>
              <a:t>Consistent reading deficits, with foundational skills lacking</a:t>
            </a:r>
            <a:endParaRPr lang="en-US" sz="26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762000"/>
            <a:ext cx="1752600" cy="21336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838200"/>
            <a:ext cx="1676400" cy="2006600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2200" y="838200"/>
            <a:ext cx="6172200" cy="198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Target instruction on identified missing skills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Accelerate progress by providing “more” of current </a:t>
            </a:r>
            <a:r>
              <a:rPr lang="en-US" i="1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intervention</a:t>
            </a:r>
            <a:endParaRPr lang="en-US" i="1" dirty="0">
              <a:solidFill>
                <a:schemeClr val="tx1"/>
              </a:solidFill>
              <a:latin typeface="Optima ExtraBlack"/>
              <a:cs typeface="Optima ExtraBlack"/>
            </a:endParaRPr>
          </a:p>
        </p:txBody>
      </p:sp>
    </p:spTree>
    <p:extLst>
      <p:ext uri="{BB962C8B-B14F-4D97-AF65-F5344CB8AC3E}">
        <p14:creationId xmlns:p14="http://schemas.microsoft.com/office/powerpoint/2010/main" val="380094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 animBg="1"/>
      <p:bldP spid="20" grpId="0" animBg="1"/>
      <p:bldP spid="18" grpId="0"/>
      <p:bldP spid="21" grpId="0" animBg="1"/>
      <p:bldP spid="26" grpId="0"/>
      <p:bldP spid="14" grpId="0"/>
      <p:bldP spid="16" grpId="0" animBg="1"/>
      <p:bldP spid="17" grpId="0" animBg="1"/>
      <p:bldP spid="15" grpId="0" animBg="1"/>
      <p:bldP spid="15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2848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  <a:t>What are you already doing? </a:t>
            </a:r>
            <a:b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</a:br>
            <a:r>
              <a:rPr lang="en-US" sz="3200" b="1" dirty="0" smtClean="0">
                <a:solidFill>
                  <a:schemeClr val="tx1"/>
                </a:solidFill>
                <a:latin typeface="Goudy Old Style"/>
                <a:cs typeface="Goudy Old Style"/>
              </a:rPr>
              <a:t>What do you need to add?</a:t>
            </a:r>
            <a:endParaRPr lang="en-US" sz="3200" b="1" dirty="0">
              <a:solidFill>
                <a:schemeClr val="tx1"/>
              </a:solidFill>
              <a:latin typeface="Goudy Old Style"/>
              <a:cs typeface="Goudy Old Style"/>
            </a:endParaRPr>
          </a:p>
        </p:txBody>
      </p:sp>
      <p:pic>
        <p:nvPicPr>
          <p:cNvPr id="6" name="Picture 5" descr="Screen Shot 2013-12-17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329"/>
            <a:ext cx="9144000" cy="5949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550" y="1498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Optima"/>
                <a:cs typeface="Optima"/>
              </a:rPr>
              <a:t>Attendance</a:t>
            </a:r>
            <a:endParaRPr lang="en-US" sz="14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1450" y="169545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Pacing, Feedback, Explicitness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3517900" y="15811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968750" y="15811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962400" y="175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286500" y="19431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889500" y="15875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280150" y="175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1290" y="187833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Pacing, Feedback, Explicitness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187452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Principal </a:t>
            </a:r>
            <a:r>
              <a:rPr lang="en-US" sz="900" b="1" dirty="0" smtClean="0">
                <a:solidFill>
                  <a:srgbClr val="0000FF"/>
                </a:solidFill>
                <a:latin typeface="Optima"/>
                <a:cs typeface="Optima"/>
              </a:rPr>
              <a:t>(walkthroughs)</a:t>
            </a:r>
            <a:endParaRPr lang="en-US" sz="10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7760" y="151384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Counselor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7760" y="169672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517900" y="19367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0" y="20574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???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7923" y="5306230"/>
            <a:ext cx="23728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Optima"/>
                <a:cs typeface="Optima"/>
              </a:rPr>
              <a:t>Developmental History</a:t>
            </a:r>
            <a:endParaRPr lang="en-US" sz="13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3200" y="5481660"/>
            <a:ext cx="23728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Optima"/>
                <a:cs typeface="Optima"/>
              </a:rPr>
              <a:t>Health Records</a:t>
            </a:r>
            <a:endParaRPr lang="en-US" sz="13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3200" y="5661502"/>
            <a:ext cx="23728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Optima"/>
                <a:cs typeface="Optima"/>
              </a:rPr>
              <a:t>Student Behavior</a:t>
            </a:r>
            <a:endParaRPr lang="en-US" sz="13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7763" y="5828016"/>
            <a:ext cx="23728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Optima"/>
                <a:cs typeface="Optima"/>
              </a:rPr>
              <a:t>Academic Skills</a:t>
            </a:r>
            <a:endParaRPr lang="en-US" sz="13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4889500" y="53953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4889500" y="5571188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5513070" y="5731496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6965950" y="5914506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47800" y="27813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Intervention match to need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29718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Student success rate, fidelity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3975100" y="284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480300" y="27813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3975100" y="302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480300" y="29591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6273800" y="302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447800" y="31369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Student success rate, fidelity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6273800" y="31877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467600" y="31369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Principal </a:t>
            </a:r>
            <a:r>
              <a:rPr lang="en-US" sz="900" b="1" dirty="0" smtClean="0">
                <a:solidFill>
                  <a:srgbClr val="0000FF"/>
                </a:solidFill>
                <a:latin typeface="Optima"/>
                <a:cs typeface="Optima"/>
              </a:rPr>
              <a:t>(walkthroughs)</a:t>
            </a:r>
            <a:endParaRPr lang="en-US" sz="10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4889500" y="284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505200" y="32004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480300" y="53213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Counselor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80300" y="54991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Counselor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93000" y="568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93000" y="5867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85900" y="40513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Physical setup of room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85900" y="42291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Behavior Management 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8" name="Multiply 47"/>
          <p:cNvSpPr/>
          <p:nvPr/>
        </p:nvSpPr>
        <p:spPr>
          <a:xfrm>
            <a:off x="39624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3962400" y="43053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543800" y="40386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31100" y="42164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52" name="Multiply 51"/>
          <p:cNvSpPr/>
          <p:nvPr/>
        </p:nvSpPr>
        <p:spPr>
          <a:xfrm>
            <a:off x="54991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5499100" y="42799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62611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6273800" y="429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35306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3517900" y="42672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52400" y="5334000"/>
            <a:ext cx="8915400" cy="12954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492098" y="4404832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Student inclusion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60" name="Multiply 59"/>
          <p:cNvSpPr/>
          <p:nvPr/>
        </p:nvSpPr>
        <p:spPr>
          <a:xfrm>
            <a:off x="3505200" y="4453464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>
            <a:off x="3962400" y="4474635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ultiply 61"/>
          <p:cNvSpPr/>
          <p:nvPr/>
        </p:nvSpPr>
        <p:spPr>
          <a:xfrm>
            <a:off x="5507565" y="4466163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531100" y="439928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00157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Solving Process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1600200"/>
            <a:ext cx="5334000" cy="4648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90900" y="2895600"/>
            <a:ext cx="2362200" cy="2057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>
                <a:latin typeface="Segoe UI" pitchFamily="34" charset="0"/>
                <a:cs typeface="Segoe UI" pitchFamily="34" charset="0"/>
              </a:rPr>
              <a:t>Improved Student Achievement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25616" y="320040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tima"/>
                <a:cs typeface="Optima"/>
              </a:rPr>
              <a:t>2. Problem Analysis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1" name="Circular Arrow 20"/>
          <p:cNvSpPr/>
          <p:nvPr/>
        </p:nvSpPr>
        <p:spPr>
          <a:xfrm rot="21019066">
            <a:off x="4989564" y="2268293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ircular Arrow 24"/>
          <p:cNvSpPr/>
          <p:nvPr/>
        </p:nvSpPr>
        <p:spPr>
          <a:xfrm rot="15648533">
            <a:off x="2599922" y="2172011"/>
            <a:ext cx="1673352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ircular Arrow 25"/>
          <p:cNvSpPr/>
          <p:nvPr/>
        </p:nvSpPr>
        <p:spPr>
          <a:xfrm rot="4701385">
            <a:off x="4907725" y="3642487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10052619">
            <a:off x="2469260" y="3545591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52352" y="160266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Optima"/>
                <a:cs typeface="Optima"/>
              </a:rPr>
              <a:t>1. Problem Identification</a:t>
            </a:r>
            <a:endParaRPr lang="en-US" sz="2600" dirty="0">
              <a:latin typeface="Optima"/>
              <a:cs typeface="Optima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52352" y="5014452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Optima"/>
                <a:cs typeface="Optima"/>
              </a:rPr>
              <a:t>3. Plan Development</a:t>
            </a:r>
            <a:endParaRPr lang="en-US" sz="2500" dirty="0">
              <a:latin typeface="Optima"/>
              <a:cs typeface="Optim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1548" y="3249564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Optima"/>
                <a:cs typeface="Optima"/>
              </a:rPr>
              <a:t>4. Plan Implementation &amp; Evaluation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16764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What</a:t>
            </a:r>
            <a:r>
              <a:rPr lang="en-US" sz="3200" dirty="0" smtClean="0">
                <a:latin typeface="Optima"/>
                <a:cs typeface="Optima"/>
              </a:rPr>
              <a:t> is the problem?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4800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Why</a:t>
            </a:r>
            <a:r>
              <a:rPr lang="en-US" sz="3200" dirty="0" smtClean="0">
                <a:latin typeface="Optima"/>
                <a:cs typeface="Optima"/>
              </a:rPr>
              <a:t> is the problem occurring?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6482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What are we going to </a:t>
            </a:r>
            <a:r>
              <a:rPr lang="en-US" sz="2800" i="1" dirty="0" smtClean="0">
                <a:solidFill>
                  <a:srgbClr val="FF0000"/>
                </a:solidFill>
                <a:latin typeface="Optima"/>
                <a:cs typeface="Optima"/>
              </a:rPr>
              <a:t>do</a:t>
            </a:r>
            <a:r>
              <a:rPr lang="en-US" sz="2800" dirty="0" smtClean="0">
                <a:latin typeface="Optima"/>
                <a:cs typeface="Optima"/>
              </a:rPr>
              <a:t> about the problem?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676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Optima"/>
                <a:cs typeface="Optima"/>
              </a:rPr>
              <a:t>How</a:t>
            </a:r>
            <a:r>
              <a:rPr lang="en-US" sz="3600" dirty="0" smtClean="0">
                <a:latin typeface="Optima"/>
                <a:cs typeface="Optima"/>
              </a:rPr>
              <a:t> is it working?</a:t>
            </a:r>
            <a:endParaRPr lang="en-US" sz="3600" dirty="0">
              <a:latin typeface="Optima"/>
              <a:cs typeface="Optima"/>
            </a:endParaRPr>
          </a:p>
        </p:txBody>
      </p:sp>
      <p:pic>
        <p:nvPicPr>
          <p:cNvPr id="39" name="Picture 5" descr="Problem solving arrow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2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Intervention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6BC8-A5D9-4ED2-ACA6-085BA616CD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81087"/>
            <a:ext cx="766801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ame 4"/>
          <p:cNvSpPr/>
          <p:nvPr/>
        </p:nvSpPr>
        <p:spPr>
          <a:xfrm>
            <a:off x="962025" y="2630425"/>
            <a:ext cx="7391400" cy="1844566"/>
          </a:xfrm>
          <a:prstGeom prst="frame">
            <a:avLst>
              <a:gd name="adj1" fmla="val 38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05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9467" y="1190978"/>
            <a:ext cx="6172200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Consistent corrective feedback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More opportunities to respond during Core</a:t>
            </a:r>
            <a:endParaRPr lang="en-US" dirty="0">
              <a:solidFill>
                <a:schemeClr val="tx1"/>
              </a:solidFill>
              <a:latin typeface="Optima ExtraBlack"/>
              <a:cs typeface="Optima Extra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1000" y="2514600"/>
            <a:ext cx="6172200" cy="129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ü"/>
            </a:pPr>
            <a:r>
              <a:rPr lang="en-US" sz="1700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More small group during core (focused on phonics)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sz="1700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Follow error correction procedure in curriculum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sz="1700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Ensure appropriate instructional level of curriculum placement</a:t>
            </a:r>
            <a:endParaRPr lang="en-US" sz="1700" dirty="0">
              <a:solidFill>
                <a:schemeClr val="tx1"/>
              </a:solidFill>
              <a:latin typeface="Optima ExtraBlack"/>
              <a:cs typeface="Optima Extra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3700" y="3848100"/>
            <a:ext cx="6172200" cy="876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Create behavior management system to improve student motivation</a:t>
            </a:r>
            <a:endParaRPr lang="en-US" dirty="0">
              <a:solidFill>
                <a:schemeClr val="tx1"/>
              </a:solidFill>
              <a:latin typeface="Optima ExtraBlack"/>
              <a:cs typeface="Optima Extra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7934" y="4823177"/>
            <a:ext cx="6172200" cy="1981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Target instruction on identified missing skills</a:t>
            </a:r>
          </a:p>
          <a:p>
            <a:pPr marL="285750" indent="-285750" algn="ctr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Accelerate progress by providing “more” of current </a:t>
            </a:r>
            <a:r>
              <a:rPr lang="en-US" i="1" dirty="0" smtClean="0">
                <a:solidFill>
                  <a:schemeClr val="tx1"/>
                </a:solidFill>
                <a:latin typeface="Optima ExtraBlack"/>
                <a:cs typeface="Optima ExtraBlack"/>
              </a:rPr>
              <a:t>intervention</a:t>
            </a:r>
            <a:endParaRPr lang="en-US" i="1" dirty="0">
              <a:solidFill>
                <a:schemeClr val="tx1"/>
              </a:solidFill>
              <a:latin typeface="Optima ExtraBlack"/>
              <a:cs typeface="Optima Extra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0" y="11303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Optima"/>
                <a:cs typeface="Optima"/>
              </a:rPr>
              <a:t>I</a:t>
            </a:r>
            <a:r>
              <a:rPr lang="en-US" sz="4000" b="1" dirty="0" smtClean="0">
                <a:latin typeface="Optima"/>
                <a:cs typeface="Optima"/>
              </a:rPr>
              <a:t>nstruction</a:t>
            </a:r>
            <a:endParaRPr lang="en-US" sz="4000" b="1" dirty="0"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0" y="2438400"/>
            <a:ext cx="309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Optima"/>
                <a:cs typeface="Optima"/>
              </a:rPr>
              <a:t>C</a:t>
            </a:r>
            <a:r>
              <a:rPr lang="en-US" sz="3600" b="1" dirty="0" smtClean="0">
                <a:latin typeface="Optima"/>
                <a:cs typeface="Optima"/>
              </a:rPr>
              <a:t>urriculum</a:t>
            </a:r>
            <a:endParaRPr lang="en-US" sz="3600" b="1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5560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Optima"/>
                <a:cs typeface="Optima"/>
              </a:rPr>
              <a:t>E</a:t>
            </a:r>
            <a:r>
              <a:rPr lang="en-US" sz="3200" b="1" dirty="0" smtClean="0">
                <a:latin typeface="Optima"/>
                <a:cs typeface="Optima"/>
              </a:rPr>
              <a:t>nvironment</a:t>
            </a:r>
            <a:endParaRPr lang="en-US" sz="3200" b="1" dirty="0">
              <a:latin typeface="Optima"/>
              <a:cs typeface="Opti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1816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Optima"/>
                <a:cs typeface="Optima"/>
              </a:rPr>
              <a:t>L</a:t>
            </a:r>
            <a:r>
              <a:rPr lang="en-US" sz="4000" b="1" dirty="0" smtClean="0">
                <a:latin typeface="Optima"/>
                <a:cs typeface="Optima"/>
              </a:rPr>
              <a:t>earner</a:t>
            </a:r>
            <a:endParaRPr lang="en-US" sz="4000" b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88283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8101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Goudy Old Style"/>
                <a:cs typeface="Goudy Old Style"/>
              </a:rPr>
              <a:t>Have a plan for data collection</a:t>
            </a:r>
            <a:endParaRPr lang="en-US" sz="4400" b="1" dirty="0">
              <a:solidFill>
                <a:schemeClr val="tx1"/>
              </a:solidFill>
              <a:latin typeface="Goudy Old Style"/>
              <a:cs typeface="Goudy Old Style"/>
            </a:endParaRPr>
          </a:p>
        </p:txBody>
      </p:sp>
      <p:pic>
        <p:nvPicPr>
          <p:cNvPr id="6" name="Picture 5" descr="Screen Shot 2013-12-17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329"/>
            <a:ext cx="9144000" cy="5949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550" y="1498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Optima"/>
                <a:cs typeface="Optima"/>
              </a:rPr>
              <a:t>Attendance</a:t>
            </a:r>
            <a:endParaRPr lang="en-US" sz="14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1450" y="169545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Pacing, Feedback, Explicitness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3517900" y="15811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968750" y="15811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962400" y="175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286500" y="19431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889500" y="15875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280150" y="175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31290" y="187833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Pacing, Feedback, Explicitness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187452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Principal </a:t>
            </a:r>
            <a:r>
              <a:rPr lang="en-US" sz="900" b="1" dirty="0" smtClean="0">
                <a:solidFill>
                  <a:srgbClr val="0000FF"/>
                </a:solidFill>
                <a:latin typeface="Optima"/>
                <a:cs typeface="Optima"/>
              </a:rPr>
              <a:t>(walkthroughs)</a:t>
            </a:r>
            <a:endParaRPr lang="en-US" sz="10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7760" y="151384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Counselor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77760" y="169672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517900" y="193675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0" y="20574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???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7923" y="5306230"/>
            <a:ext cx="23728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Optima"/>
                <a:cs typeface="Optima"/>
              </a:rPr>
              <a:t>Developmental History</a:t>
            </a:r>
            <a:endParaRPr lang="en-US" sz="13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3200" y="5481660"/>
            <a:ext cx="23728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Optima"/>
                <a:cs typeface="Optima"/>
              </a:rPr>
              <a:t>Health Records</a:t>
            </a:r>
            <a:endParaRPr lang="en-US" sz="13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3200" y="5661502"/>
            <a:ext cx="23728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Optima"/>
                <a:cs typeface="Optima"/>
              </a:rPr>
              <a:t>Student Behavior</a:t>
            </a:r>
            <a:endParaRPr lang="en-US" sz="13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7763" y="5828016"/>
            <a:ext cx="23728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Optima"/>
                <a:cs typeface="Optima"/>
              </a:rPr>
              <a:t>Academic Skills</a:t>
            </a:r>
            <a:endParaRPr lang="en-US" sz="13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4889500" y="53953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4889500" y="5571188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5513070" y="5731496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6965950" y="5914506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47800" y="27813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Intervention match to need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800" y="29718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Student success rate, fidelity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2" name="Multiply 31"/>
          <p:cNvSpPr/>
          <p:nvPr/>
        </p:nvSpPr>
        <p:spPr>
          <a:xfrm>
            <a:off x="3975100" y="284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480300" y="27813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3975100" y="302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480300" y="29591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Lit Specialist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6273800" y="302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447800" y="31369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Student success rate, fidelity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6273800" y="31877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467600" y="31369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Principal </a:t>
            </a:r>
            <a:r>
              <a:rPr lang="en-US" sz="900" b="1" dirty="0" smtClean="0">
                <a:solidFill>
                  <a:srgbClr val="0000FF"/>
                </a:solidFill>
                <a:latin typeface="Optima"/>
                <a:cs typeface="Optima"/>
              </a:rPr>
              <a:t>(walkthroughs)</a:t>
            </a:r>
            <a:endParaRPr lang="en-US" sz="10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4889500" y="284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505200" y="32004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480300" y="53213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Counselor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80300" y="54991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Counselor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93000" y="568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93000" y="5867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85900" y="40513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Physical setup of room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85900" y="4229100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Behavior Management 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48" name="Multiply 47"/>
          <p:cNvSpPr/>
          <p:nvPr/>
        </p:nvSpPr>
        <p:spPr>
          <a:xfrm>
            <a:off x="39624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ultiply 48"/>
          <p:cNvSpPr/>
          <p:nvPr/>
        </p:nvSpPr>
        <p:spPr>
          <a:xfrm>
            <a:off x="3962400" y="43053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543800" y="40386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31100" y="421640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52" name="Multiply 51"/>
          <p:cNvSpPr/>
          <p:nvPr/>
        </p:nvSpPr>
        <p:spPr>
          <a:xfrm>
            <a:off x="54991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5499100" y="42799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62611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6273800" y="42926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3530600" y="41148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3517900" y="4267200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492098" y="4404832"/>
            <a:ext cx="221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Student inclusion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  <p:sp>
        <p:nvSpPr>
          <p:cNvPr id="59" name="Multiply 58"/>
          <p:cNvSpPr/>
          <p:nvPr/>
        </p:nvSpPr>
        <p:spPr>
          <a:xfrm>
            <a:off x="3505200" y="4453464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3962400" y="4474635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y 60"/>
          <p:cNvSpPr/>
          <p:nvPr/>
        </p:nvSpPr>
        <p:spPr>
          <a:xfrm>
            <a:off x="5507565" y="4466163"/>
            <a:ext cx="152400" cy="152400"/>
          </a:xfrm>
          <a:prstGeom prst="mathMultiply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31100" y="4399280"/>
            <a:ext cx="124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Optima"/>
                <a:cs typeface="Optima"/>
              </a:rPr>
              <a:t>School Psych</a:t>
            </a:r>
            <a:endParaRPr lang="en-US" sz="1200" b="1" dirty="0">
              <a:solidFill>
                <a:srgbClr val="0000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23124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897429"/>
              </p:ext>
            </p:extLst>
          </p:nvPr>
        </p:nvGraphicFramePr>
        <p:xfrm>
          <a:off x="457200" y="1008615"/>
          <a:ext cx="8229600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/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Student Learning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981200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solidFill>
                  <a:prstClr val="black"/>
                </a:solidFill>
                <a:latin typeface="Optima"/>
                <a:cs typeface="Optima"/>
              </a:rPr>
              <a:t>How</a:t>
            </a:r>
            <a:r>
              <a:rPr lang="en-US" sz="3400" b="1" dirty="0" smtClean="0">
                <a:solidFill>
                  <a:prstClr val="black"/>
                </a:solidFill>
                <a:latin typeface="Optima"/>
                <a:cs typeface="Optima"/>
              </a:rPr>
              <a:t> </a:t>
            </a:r>
            <a:r>
              <a:rPr lang="en-US" sz="3400" dirty="0" smtClean="0">
                <a:solidFill>
                  <a:prstClr val="black"/>
                </a:solidFill>
                <a:latin typeface="Optima"/>
                <a:cs typeface="Optima"/>
              </a:rPr>
              <a:t>you teach</a:t>
            </a:r>
            <a:endParaRPr lang="en-US" sz="340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016456"/>
            <a:ext cx="365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solidFill>
                  <a:prstClr val="black"/>
                </a:solidFill>
                <a:latin typeface="Optima"/>
                <a:cs typeface="Optima"/>
              </a:rPr>
              <a:t>What</a:t>
            </a:r>
            <a:r>
              <a:rPr lang="en-US" sz="3400" b="1" dirty="0" smtClean="0">
                <a:solidFill>
                  <a:prstClr val="black"/>
                </a:solidFill>
                <a:latin typeface="Optima"/>
                <a:cs typeface="Optima"/>
              </a:rPr>
              <a:t> </a:t>
            </a:r>
            <a:r>
              <a:rPr lang="en-US" sz="3400" dirty="0" smtClean="0">
                <a:solidFill>
                  <a:prstClr val="black"/>
                </a:solidFill>
                <a:latin typeface="Optima"/>
                <a:cs typeface="Optima"/>
              </a:rPr>
              <a:t>you teach</a:t>
            </a:r>
            <a:endParaRPr lang="en-US" sz="340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784" y="4759656"/>
            <a:ext cx="381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solidFill>
                  <a:prstClr val="black"/>
                </a:solidFill>
                <a:latin typeface="Optima"/>
                <a:cs typeface="Optima"/>
              </a:rPr>
              <a:t>Where</a:t>
            </a:r>
            <a:r>
              <a:rPr lang="en-US" sz="3400" b="1" dirty="0" smtClean="0">
                <a:solidFill>
                  <a:prstClr val="black"/>
                </a:solidFill>
                <a:latin typeface="Optima"/>
                <a:cs typeface="Optima"/>
              </a:rPr>
              <a:t> </a:t>
            </a:r>
            <a:r>
              <a:rPr lang="en-US" sz="3400" dirty="0" smtClean="0">
                <a:solidFill>
                  <a:prstClr val="black"/>
                </a:solidFill>
                <a:latin typeface="Optima"/>
                <a:cs typeface="Optima"/>
              </a:rPr>
              <a:t>you teach</a:t>
            </a:r>
            <a:endParaRPr lang="en-US" sz="340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746008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solidFill>
                  <a:prstClr val="black"/>
                </a:solidFill>
                <a:latin typeface="Optima"/>
                <a:cs typeface="Optima"/>
              </a:rPr>
              <a:t>Who</a:t>
            </a:r>
            <a:r>
              <a:rPr lang="en-US" sz="3400" b="1" dirty="0" smtClean="0">
                <a:solidFill>
                  <a:prstClr val="black"/>
                </a:solidFill>
                <a:latin typeface="Optima"/>
                <a:cs typeface="Optima"/>
              </a:rPr>
              <a:t> </a:t>
            </a:r>
            <a:r>
              <a:rPr lang="en-US" sz="3400" dirty="0" smtClean="0">
                <a:solidFill>
                  <a:prstClr val="black"/>
                </a:solidFill>
                <a:latin typeface="Optima"/>
                <a:cs typeface="Optima"/>
              </a:rPr>
              <a:t>you teach</a:t>
            </a:r>
            <a:endParaRPr lang="en-US" sz="340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sp>
        <p:nvSpPr>
          <p:cNvPr id="12" name="Up Arrow 11"/>
          <p:cNvSpPr/>
          <p:nvPr/>
        </p:nvSpPr>
        <p:spPr>
          <a:xfrm rot="18892579">
            <a:off x="4626939" y="3602747"/>
            <a:ext cx="838200" cy="1143000"/>
          </a:xfrm>
          <a:prstGeom prst="upArrow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Up Arrow 12"/>
          <p:cNvSpPr/>
          <p:nvPr/>
        </p:nvSpPr>
        <p:spPr>
          <a:xfrm rot="2707657">
            <a:off x="3699445" y="3611439"/>
            <a:ext cx="838200" cy="1143000"/>
          </a:xfrm>
          <a:prstGeom prst="upArrow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Up Arrow 14"/>
          <p:cNvSpPr/>
          <p:nvPr/>
        </p:nvSpPr>
        <p:spPr>
          <a:xfrm rot="8049633">
            <a:off x="3696099" y="2686575"/>
            <a:ext cx="838200" cy="1143000"/>
          </a:xfrm>
          <a:prstGeom prst="upArrow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Up Arrow 15"/>
          <p:cNvSpPr/>
          <p:nvPr/>
        </p:nvSpPr>
        <p:spPr>
          <a:xfrm rot="13479672">
            <a:off x="4612584" y="2683625"/>
            <a:ext cx="838200" cy="1143000"/>
          </a:xfrm>
          <a:prstGeom prst="upArrow">
            <a:avLst/>
          </a:prstGeom>
          <a:solidFill>
            <a:srgbClr val="00B05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54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8" grpId="0"/>
      <p:bldP spid="10" grpId="0"/>
      <p:bldP spid="14" grpId="0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2303"/>
            <a:ext cx="8686800" cy="4557411"/>
          </a:xfrm>
        </p:spPr>
        <p:txBody>
          <a:bodyPr/>
          <a:lstStyle/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500" dirty="0" smtClean="0"/>
              <a:t>We can control the </a:t>
            </a:r>
            <a:r>
              <a:rPr lang="en-US" sz="3500" b="1" i="1" u="sng" dirty="0" smtClean="0"/>
              <a:t>how</a:t>
            </a:r>
            <a:r>
              <a:rPr lang="en-US" sz="3500" dirty="0" smtClean="0"/>
              <a:t>, </a:t>
            </a:r>
            <a:r>
              <a:rPr lang="en-US" sz="3500" b="1" i="1" u="sng" dirty="0" smtClean="0"/>
              <a:t>what</a:t>
            </a:r>
            <a:r>
              <a:rPr lang="en-US" sz="3500" dirty="0" smtClean="0"/>
              <a:t>, and </a:t>
            </a:r>
            <a:r>
              <a:rPr lang="en-US" sz="3500" b="1" i="1" u="sng" dirty="0" smtClean="0"/>
              <a:t>where</a:t>
            </a:r>
            <a:r>
              <a:rPr lang="en-US" sz="3500" dirty="0" smtClean="0"/>
              <a:t>. </a:t>
            </a:r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500" dirty="0" smtClean="0"/>
              <a:t>We don’t have much control over the </a:t>
            </a:r>
            <a:r>
              <a:rPr lang="en-US" sz="3500" b="1" i="1" u="sng" dirty="0" smtClean="0"/>
              <a:t>who</a:t>
            </a:r>
            <a:r>
              <a:rPr lang="en-US" sz="3500" dirty="0" smtClean="0"/>
              <a:t>.</a:t>
            </a:r>
          </a:p>
          <a:p>
            <a:endParaRPr lang="en-US" sz="3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2B856BC8-A5D9-4ED2-ACA6-085BA616CD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77455</TotalTime>
  <Words>3066</Words>
  <Application>Microsoft Macintosh PowerPoint</Application>
  <PresentationFormat>On-screen Show (4:3)</PresentationFormat>
  <Paragraphs>848</Paragraphs>
  <Slides>75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Default Theme</vt:lpstr>
      <vt:lpstr>Going Deeper with Individual Problem Solving: Evaluating ICE</vt:lpstr>
      <vt:lpstr>Today’s information</vt:lpstr>
      <vt:lpstr>PowerPoint Presentation</vt:lpstr>
      <vt:lpstr>Before Individual Problem Solving, consider…</vt:lpstr>
      <vt:lpstr>PowerPoint Presentation</vt:lpstr>
      <vt:lpstr>The Water…</vt:lpstr>
      <vt:lpstr>ICEL</vt:lpstr>
      <vt:lpstr>Student Learning</vt:lpstr>
      <vt:lpstr>PowerPoint Presentation</vt:lpstr>
      <vt:lpstr>The Problem Solving Process</vt:lpstr>
      <vt:lpstr>Problem Solving Form</vt:lpstr>
      <vt:lpstr>The Problem Solving Process</vt:lpstr>
      <vt:lpstr>Step 1: Problem Identification</vt:lpstr>
      <vt:lpstr>Step 1: Problem Identification</vt:lpstr>
      <vt:lpstr>Step 1: Problem Identification</vt:lpstr>
      <vt:lpstr>The Problem Solving Process</vt:lpstr>
      <vt:lpstr>Hypothesis Development</vt:lpstr>
      <vt:lpstr>ICEL</vt:lpstr>
      <vt:lpstr>The plan is a group effort</vt:lpstr>
      <vt:lpstr>Collecting Information: RIOT</vt:lpstr>
      <vt:lpstr>Hypothesis Development</vt:lpstr>
      <vt:lpstr>PowerPoint Presentation</vt:lpstr>
      <vt:lpstr>INSTRUCTION</vt:lpstr>
      <vt:lpstr>When it comes to interventions…</vt:lpstr>
      <vt:lpstr>Instruction: Examples</vt:lpstr>
      <vt:lpstr>Evaluating INSTRUCTION</vt:lpstr>
      <vt:lpstr>Evaluating INSTRUCTION</vt:lpstr>
      <vt:lpstr>Evaluating INSTRUCTION</vt:lpstr>
      <vt:lpstr>Evaluating INSTRUCTION</vt:lpstr>
      <vt:lpstr>Video Practice</vt:lpstr>
      <vt:lpstr>PowerPoint Presentation</vt:lpstr>
      <vt:lpstr>What are you already doing?  What do you need to add?</vt:lpstr>
      <vt:lpstr>CURRICULUM</vt:lpstr>
      <vt:lpstr>Curriculum: Examples</vt:lpstr>
      <vt:lpstr>Evaluating CURRICULUM</vt:lpstr>
      <vt:lpstr>1. Matching data to skill need......</vt:lpstr>
      <vt:lpstr>PowerPoint Presentation</vt:lpstr>
      <vt:lpstr>PowerPoint Presentation</vt:lpstr>
      <vt:lpstr>How do data match to the Big 5?</vt:lpstr>
      <vt:lpstr>PowerPoint Presentation</vt:lpstr>
      <vt:lpstr>Evaluating CURRICULUM</vt:lpstr>
      <vt:lpstr>Right Difficulty Level?</vt:lpstr>
      <vt:lpstr>Student Accuracy: Work Sample</vt:lpstr>
      <vt:lpstr>Student Accuracy: Observation</vt:lpstr>
      <vt:lpstr>Right Difficulty Level</vt:lpstr>
      <vt:lpstr>Student Accuracy: Observation</vt:lpstr>
      <vt:lpstr>Evaluating CURRICULUM</vt:lpstr>
      <vt:lpstr>Fidelity</vt:lpstr>
      <vt:lpstr>PowerPoint Presentation</vt:lpstr>
      <vt:lpstr>What are you already doing?  What do you need to add?</vt:lpstr>
      <vt:lpstr>ENVIRONMENT</vt:lpstr>
      <vt:lpstr>Environment: Examples</vt:lpstr>
      <vt:lpstr>Evaluating ENVIRONMENT</vt:lpstr>
      <vt:lpstr>Physical Arrangement</vt:lpstr>
      <vt:lpstr>Evaluating ENVIRONMENT</vt:lpstr>
      <vt:lpstr>Environment</vt:lpstr>
      <vt:lpstr>PowerPoint Presentation</vt:lpstr>
      <vt:lpstr>What are you already doing?  What do you need to add?</vt:lpstr>
      <vt:lpstr>LEARNER</vt:lpstr>
      <vt:lpstr>LEARNER</vt:lpstr>
      <vt:lpstr>Learner: Examples</vt:lpstr>
      <vt:lpstr>Evaluating LEARNER</vt:lpstr>
      <vt:lpstr>Evaluating LEARNER</vt:lpstr>
      <vt:lpstr>Evaluating LEARNER</vt:lpstr>
      <vt:lpstr>Evaluating LEARNER</vt:lpstr>
      <vt:lpstr>When Problem Solving for an ELL student</vt:lpstr>
      <vt:lpstr>5 L’s</vt:lpstr>
      <vt:lpstr>Using Cohort Data</vt:lpstr>
      <vt:lpstr>Evaluating LEARNER</vt:lpstr>
      <vt:lpstr>PowerPoint Presentation</vt:lpstr>
      <vt:lpstr>What are you already doing?  What do you need to add?</vt:lpstr>
      <vt:lpstr>The Problem Solving Process</vt:lpstr>
      <vt:lpstr>Intervention Plan</vt:lpstr>
      <vt:lpstr>PowerPoint Presentation</vt:lpstr>
      <vt:lpstr>Have a plan for data collection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Solving Process</dc:title>
  <dc:creator>jpotter</dc:creator>
  <cp:lastModifiedBy>Teacher Tigard-Tualatin</cp:lastModifiedBy>
  <cp:revision>775</cp:revision>
  <dcterms:created xsi:type="dcterms:W3CDTF">2011-10-20T17:09:49Z</dcterms:created>
  <dcterms:modified xsi:type="dcterms:W3CDTF">2016-04-20T19:03:01Z</dcterms:modified>
</cp:coreProperties>
</file>