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327" r:id="rId3"/>
    <p:sldId id="257" r:id="rId4"/>
    <p:sldId id="325" r:id="rId5"/>
    <p:sldId id="369" r:id="rId6"/>
    <p:sldId id="390" r:id="rId7"/>
    <p:sldId id="331" r:id="rId8"/>
    <p:sldId id="332" r:id="rId9"/>
    <p:sldId id="391" r:id="rId10"/>
    <p:sldId id="336" r:id="rId11"/>
    <p:sldId id="343" r:id="rId12"/>
    <p:sldId id="339" r:id="rId13"/>
    <p:sldId id="345" r:id="rId14"/>
    <p:sldId id="344" r:id="rId15"/>
    <p:sldId id="284" r:id="rId16"/>
    <p:sldId id="346" r:id="rId17"/>
    <p:sldId id="307" r:id="rId18"/>
    <p:sldId id="383" r:id="rId19"/>
    <p:sldId id="373" r:id="rId20"/>
    <p:sldId id="385" r:id="rId21"/>
    <p:sldId id="347" r:id="rId22"/>
    <p:sldId id="310" r:id="rId23"/>
    <p:sldId id="374" r:id="rId24"/>
    <p:sldId id="384" r:id="rId25"/>
    <p:sldId id="349" r:id="rId26"/>
    <p:sldId id="311" r:id="rId27"/>
    <p:sldId id="376" r:id="rId28"/>
    <p:sldId id="350" r:id="rId29"/>
    <p:sldId id="388" r:id="rId30"/>
    <p:sldId id="351" r:id="rId31"/>
    <p:sldId id="312" r:id="rId32"/>
    <p:sldId id="352" r:id="rId33"/>
    <p:sldId id="382" r:id="rId34"/>
    <p:sldId id="353" r:id="rId35"/>
    <p:sldId id="313" r:id="rId36"/>
    <p:sldId id="354" r:id="rId37"/>
    <p:sldId id="378" r:id="rId38"/>
    <p:sldId id="389" r:id="rId39"/>
    <p:sldId id="355" r:id="rId40"/>
    <p:sldId id="314" r:id="rId41"/>
    <p:sldId id="379" r:id="rId42"/>
    <p:sldId id="357" r:id="rId43"/>
    <p:sldId id="315" r:id="rId44"/>
    <p:sldId id="380" r:id="rId45"/>
    <p:sldId id="396" r:id="rId46"/>
    <p:sldId id="394" r:id="rId47"/>
    <p:sldId id="360" r:id="rId48"/>
    <p:sldId id="387" r:id="rId49"/>
    <p:sldId id="392" r:id="rId50"/>
    <p:sldId id="39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D19BF36-6E12-0346-ABD9-528C8B1F3C4C}">
          <p14:sldIdLst>
            <p14:sldId id="256"/>
            <p14:sldId id="327"/>
            <p14:sldId id="257"/>
            <p14:sldId id="325"/>
            <p14:sldId id="369"/>
            <p14:sldId id="390"/>
            <p14:sldId id="331"/>
            <p14:sldId id="332"/>
            <p14:sldId id="391"/>
            <p14:sldId id="336"/>
            <p14:sldId id="343"/>
            <p14:sldId id="339"/>
          </p14:sldIdLst>
        </p14:section>
        <p14:section name="Explicit Phonics Lesson" id="{8651860D-B983-D849-8B23-D43BDA08C4E8}">
          <p14:sldIdLst>
            <p14:sldId id="345"/>
            <p14:sldId id="344"/>
            <p14:sldId id="284"/>
            <p14:sldId id="346"/>
            <p14:sldId id="307"/>
            <p14:sldId id="383"/>
            <p14:sldId id="373"/>
            <p14:sldId id="385"/>
            <p14:sldId id="347"/>
            <p14:sldId id="310"/>
            <p14:sldId id="374"/>
            <p14:sldId id="384"/>
            <p14:sldId id="349"/>
            <p14:sldId id="311"/>
            <p14:sldId id="376"/>
            <p14:sldId id="350"/>
            <p14:sldId id="388"/>
            <p14:sldId id="351"/>
            <p14:sldId id="312"/>
            <p14:sldId id="352"/>
            <p14:sldId id="382"/>
            <p14:sldId id="353"/>
            <p14:sldId id="313"/>
            <p14:sldId id="354"/>
            <p14:sldId id="378"/>
            <p14:sldId id="389"/>
            <p14:sldId id="355"/>
            <p14:sldId id="314"/>
            <p14:sldId id="379"/>
            <p14:sldId id="357"/>
            <p14:sldId id="315"/>
            <p14:sldId id="380"/>
            <p14:sldId id="396"/>
            <p14:sldId id="394"/>
            <p14:sldId id="360"/>
            <p14:sldId id="387"/>
            <p14:sldId id="392"/>
            <p14:sldId id="3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D60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323" autoAdjust="0"/>
  </p:normalViewPr>
  <p:slideViewPr>
    <p:cSldViewPr snapToGrid="0" snapToObjects="1">
      <p:cViewPr>
        <p:scale>
          <a:sx n="94" d="100"/>
          <a:sy n="94" d="100"/>
        </p:scale>
        <p:origin x="-8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7D3D9-C5B1-0F48-A083-E24427AEC3C0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EBAD2-DAAF-C346-972D-128D86D77E5F}">
      <dgm:prSet phldrT="[Text]" custT="1"/>
      <dgm:spPr/>
      <dgm:t>
        <a:bodyPr/>
        <a:lstStyle/>
        <a:p>
          <a:r>
            <a:rPr lang="en-US" sz="2800" dirty="0" smtClean="0"/>
            <a:t>Plan</a:t>
          </a:r>
          <a:endParaRPr lang="en-US" sz="2800" dirty="0"/>
        </a:p>
      </dgm:t>
    </dgm:pt>
    <dgm:pt modelId="{C93DFDF9-D3E2-7D41-A682-EC7AEB920568}" type="parTrans" cxnId="{F895A535-FE11-624C-A655-3347B819D5A2}">
      <dgm:prSet/>
      <dgm:spPr/>
      <dgm:t>
        <a:bodyPr/>
        <a:lstStyle/>
        <a:p>
          <a:endParaRPr lang="en-US"/>
        </a:p>
      </dgm:t>
    </dgm:pt>
    <dgm:pt modelId="{06D887AD-2762-C14B-8187-35762157B8C3}" type="sibTrans" cxnId="{F895A535-FE11-624C-A655-3347B819D5A2}">
      <dgm:prSet/>
      <dgm:spPr/>
      <dgm:t>
        <a:bodyPr/>
        <a:lstStyle/>
        <a:p>
          <a:endParaRPr lang="en-US"/>
        </a:p>
      </dgm:t>
    </dgm:pt>
    <dgm:pt modelId="{8722A2F3-458F-3B43-ACF9-7DBF7F268101}">
      <dgm:prSet phldrT="[Text]"/>
      <dgm:spPr/>
      <dgm:t>
        <a:bodyPr/>
        <a:lstStyle/>
        <a:p>
          <a:r>
            <a:rPr lang="en-US" dirty="0" smtClean="0"/>
            <a:t>…What you need to teach</a:t>
          </a:r>
          <a:endParaRPr lang="en-US" dirty="0"/>
        </a:p>
      </dgm:t>
    </dgm:pt>
    <dgm:pt modelId="{FBBA2F09-EB39-2748-84F5-2FB2947D2D4C}" type="parTrans" cxnId="{027758CA-2EC4-2E4B-994B-137EAC51C868}">
      <dgm:prSet/>
      <dgm:spPr/>
      <dgm:t>
        <a:bodyPr/>
        <a:lstStyle/>
        <a:p>
          <a:endParaRPr lang="en-US"/>
        </a:p>
      </dgm:t>
    </dgm:pt>
    <dgm:pt modelId="{FD4A1CF1-4247-5042-AAAF-76F2C8A00637}" type="sibTrans" cxnId="{027758CA-2EC4-2E4B-994B-137EAC51C868}">
      <dgm:prSet/>
      <dgm:spPr/>
      <dgm:t>
        <a:bodyPr/>
        <a:lstStyle/>
        <a:p>
          <a:endParaRPr lang="en-US"/>
        </a:p>
      </dgm:t>
    </dgm:pt>
    <dgm:pt modelId="{BD08BA3F-5FD3-3F4B-AE5D-226C4236B1A9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800" dirty="0" smtClean="0"/>
            <a:t>Observe</a:t>
          </a:r>
          <a:endParaRPr lang="en-US" sz="2800" dirty="0"/>
        </a:p>
      </dgm:t>
    </dgm:pt>
    <dgm:pt modelId="{92F56B51-55B5-F748-B5EC-14517F7876EC}" type="parTrans" cxnId="{D88F4226-B80F-5748-B7E3-E44565216DFE}">
      <dgm:prSet/>
      <dgm:spPr/>
      <dgm:t>
        <a:bodyPr/>
        <a:lstStyle/>
        <a:p>
          <a:endParaRPr lang="en-US"/>
        </a:p>
      </dgm:t>
    </dgm:pt>
    <dgm:pt modelId="{F60D74CB-0A0C-364A-9FF1-DB9BF94A3629}" type="sibTrans" cxnId="{D88F4226-B80F-5748-B7E3-E44565216DFE}">
      <dgm:prSet/>
      <dgm:spPr/>
      <dgm:t>
        <a:bodyPr/>
        <a:lstStyle/>
        <a:p>
          <a:endParaRPr lang="en-US"/>
        </a:p>
      </dgm:t>
    </dgm:pt>
    <dgm:pt modelId="{5B9A9E0A-3262-6043-A46D-FE95C85CE823}">
      <dgm:prSet phldrT="[Text]"/>
      <dgm:spPr/>
      <dgm:t>
        <a:bodyPr/>
        <a:lstStyle/>
        <a:p>
          <a:r>
            <a:rPr lang="en-US" dirty="0" smtClean="0"/>
            <a:t>…It be delivered</a:t>
          </a:r>
          <a:endParaRPr lang="en-US" dirty="0"/>
        </a:p>
      </dgm:t>
    </dgm:pt>
    <dgm:pt modelId="{4B185365-40B7-4D42-B430-E8027418AE7D}" type="parTrans" cxnId="{0F91D47E-CD93-984C-9691-70610B6F1D35}">
      <dgm:prSet/>
      <dgm:spPr/>
      <dgm:t>
        <a:bodyPr/>
        <a:lstStyle/>
        <a:p>
          <a:endParaRPr lang="en-US"/>
        </a:p>
      </dgm:t>
    </dgm:pt>
    <dgm:pt modelId="{5D5C451D-AF16-1E46-B5EF-79D84D3B643E}" type="sibTrans" cxnId="{0F91D47E-CD93-984C-9691-70610B6F1D35}">
      <dgm:prSet/>
      <dgm:spPr/>
      <dgm:t>
        <a:bodyPr/>
        <a:lstStyle/>
        <a:p>
          <a:endParaRPr lang="en-US"/>
        </a:p>
      </dgm:t>
    </dgm:pt>
    <dgm:pt modelId="{80A41047-58FB-2C4A-93D3-5454D52CD445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Reflect</a:t>
          </a:r>
          <a:endParaRPr lang="en-US" dirty="0"/>
        </a:p>
      </dgm:t>
    </dgm:pt>
    <dgm:pt modelId="{B990AEFD-6FF5-0141-B9E4-DCBAE33F3F70}" type="parTrans" cxnId="{6E0FA20E-4FF7-EC4A-95D9-F6F50CBE8201}">
      <dgm:prSet/>
      <dgm:spPr/>
      <dgm:t>
        <a:bodyPr/>
        <a:lstStyle/>
        <a:p>
          <a:endParaRPr lang="en-US"/>
        </a:p>
      </dgm:t>
    </dgm:pt>
    <dgm:pt modelId="{947369EA-5C6A-FC4C-8EF8-8D8B0B1CA1C8}" type="sibTrans" cxnId="{6E0FA20E-4FF7-EC4A-95D9-F6F50CBE8201}">
      <dgm:prSet/>
      <dgm:spPr/>
      <dgm:t>
        <a:bodyPr/>
        <a:lstStyle/>
        <a:p>
          <a:endParaRPr lang="en-US"/>
        </a:p>
      </dgm:t>
    </dgm:pt>
    <dgm:pt modelId="{0FC167CE-752B-1841-B3C9-1D7B2E9E8190}">
      <dgm:prSet phldrT="[Text]"/>
      <dgm:spPr/>
      <dgm:t>
        <a:bodyPr/>
        <a:lstStyle/>
        <a:p>
          <a:r>
            <a:rPr lang="en-US" dirty="0" smtClean="0"/>
            <a:t>…On what you observed</a:t>
          </a:r>
          <a:endParaRPr lang="en-US" dirty="0"/>
        </a:p>
      </dgm:t>
    </dgm:pt>
    <dgm:pt modelId="{F649E78C-F5EB-9449-853B-181B4C3D5A53}" type="parTrans" cxnId="{5FE93E5A-0F5A-654B-A46C-6752450DD5B5}">
      <dgm:prSet/>
      <dgm:spPr/>
      <dgm:t>
        <a:bodyPr/>
        <a:lstStyle/>
        <a:p>
          <a:endParaRPr lang="en-US"/>
        </a:p>
      </dgm:t>
    </dgm:pt>
    <dgm:pt modelId="{5DD82AD7-E080-B64D-BDFC-CBDCF6A5C71F}" type="sibTrans" cxnId="{5FE93E5A-0F5A-654B-A46C-6752450DD5B5}">
      <dgm:prSet/>
      <dgm:spPr/>
      <dgm:t>
        <a:bodyPr/>
        <a:lstStyle/>
        <a:p>
          <a:endParaRPr lang="en-US"/>
        </a:p>
      </dgm:t>
    </dgm:pt>
    <dgm:pt modelId="{ADB6F71A-5F79-4B44-9C07-275185F35F91}" type="pres">
      <dgm:prSet presAssocID="{FF37D3D9-C5B1-0F48-A083-E24427AEC3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1120CA-40BA-AE4F-B55E-CF01BC194627}" type="pres">
      <dgm:prSet presAssocID="{AF6EBAD2-DAAF-C346-972D-128D86D77E5F}" presName="composite" presStyleCnt="0"/>
      <dgm:spPr/>
    </dgm:pt>
    <dgm:pt modelId="{33967ABF-F22B-1D49-BB2E-C663BD060C61}" type="pres">
      <dgm:prSet presAssocID="{AF6EBAD2-DAAF-C346-972D-128D86D77E5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0C976-A337-0246-AC3A-8CFB097F3C93}" type="pres">
      <dgm:prSet presAssocID="{AF6EBAD2-DAAF-C346-972D-128D86D77E5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6956E-B106-2241-8149-E50CE7072CC8}" type="pres">
      <dgm:prSet presAssocID="{06D887AD-2762-C14B-8187-35762157B8C3}" presName="sp" presStyleCnt="0"/>
      <dgm:spPr/>
    </dgm:pt>
    <dgm:pt modelId="{30D35900-0AAA-AA4A-AA64-4502C6A43F29}" type="pres">
      <dgm:prSet presAssocID="{BD08BA3F-5FD3-3F4B-AE5D-226C4236B1A9}" presName="composite" presStyleCnt="0"/>
      <dgm:spPr/>
    </dgm:pt>
    <dgm:pt modelId="{C3C59630-96B2-8247-B398-26DB35B749A5}" type="pres">
      <dgm:prSet presAssocID="{BD08BA3F-5FD3-3F4B-AE5D-226C4236B1A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AF014-52E3-134D-A583-A75F7A847613}" type="pres">
      <dgm:prSet presAssocID="{BD08BA3F-5FD3-3F4B-AE5D-226C4236B1A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1DCD7-E042-A943-A5B8-1934D5E8A399}" type="pres">
      <dgm:prSet presAssocID="{F60D74CB-0A0C-364A-9FF1-DB9BF94A3629}" presName="sp" presStyleCnt="0"/>
      <dgm:spPr/>
    </dgm:pt>
    <dgm:pt modelId="{FEA98C2B-F236-2E47-A718-E9A7EC554871}" type="pres">
      <dgm:prSet presAssocID="{80A41047-58FB-2C4A-93D3-5454D52CD445}" presName="composite" presStyleCnt="0"/>
      <dgm:spPr/>
    </dgm:pt>
    <dgm:pt modelId="{24393E5E-B5E3-104F-8A90-3D02CD543BB6}" type="pres">
      <dgm:prSet presAssocID="{80A41047-58FB-2C4A-93D3-5454D52CD44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D0549-6AF9-3345-A343-DFD235577042}" type="pres">
      <dgm:prSet presAssocID="{80A41047-58FB-2C4A-93D3-5454D52CD44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E93E5A-0F5A-654B-A46C-6752450DD5B5}" srcId="{80A41047-58FB-2C4A-93D3-5454D52CD445}" destId="{0FC167CE-752B-1841-B3C9-1D7B2E9E8190}" srcOrd="0" destOrd="0" parTransId="{F649E78C-F5EB-9449-853B-181B4C3D5A53}" sibTransId="{5DD82AD7-E080-B64D-BDFC-CBDCF6A5C71F}"/>
    <dgm:cxn modelId="{EA9FA548-BFB7-4842-9859-EE61EF5A44FD}" type="presOf" srcId="{BD08BA3F-5FD3-3F4B-AE5D-226C4236B1A9}" destId="{C3C59630-96B2-8247-B398-26DB35B749A5}" srcOrd="0" destOrd="0" presId="urn:microsoft.com/office/officeart/2005/8/layout/chevron2"/>
    <dgm:cxn modelId="{F895A535-FE11-624C-A655-3347B819D5A2}" srcId="{FF37D3D9-C5B1-0F48-A083-E24427AEC3C0}" destId="{AF6EBAD2-DAAF-C346-972D-128D86D77E5F}" srcOrd="0" destOrd="0" parTransId="{C93DFDF9-D3E2-7D41-A682-EC7AEB920568}" sibTransId="{06D887AD-2762-C14B-8187-35762157B8C3}"/>
    <dgm:cxn modelId="{7E0C26E8-958D-B940-9DBE-A9E077381447}" type="presOf" srcId="{5B9A9E0A-3262-6043-A46D-FE95C85CE823}" destId="{34BAF014-52E3-134D-A583-A75F7A847613}" srcOrd="0" destOrd="0" presId="urn:microsoft.com/office/officeart/2005/8/layout/chevron2"/>
    <dgm:cxn modelId="{027758CA-2EC4-2E4B-994B-137EAC51C868}" srcId="{AF6EBAD2-DAAF-C346-972D-128D86D77E5F}" destId="{8722A2F3-458F-3B43-ACF9-7DBF7F268101}" srcOrd="0" destOrd="0" parTransId="{FBBA2F09-EB39-2748-84F5-2FB2947D2D4C}" sibTransId="{FD4A1CF1-4247-5042-AAAF-76F2C8A00637}"/>
    <dgm:cxn modelId="{E1BAFF4D-6412-B74B-B268-9AE8F104FEBA}" type="presOf" srcId="{FF37D3D9-C5B1-0F48-A083-E24427AEC3C0}" destId="{ADB6F71A-5F79-4B44-9C07-275185F35F91}" srcOrd="0" destOrd="0" presId="urn:microsoft.com/office/officeart/2005/8/layout/chevron2"/>
    <dgm:cxn modelId="{C4CF8753-B7EB-C740-985F-6E4B9EA4E858}" type="presOf" srcId="{AF6EBAD2-DAAF-C346-972D-128D86D77E5F}" destId="{33967ABF-F22B-1D49-BB2E-C663BD060C61}" srcOrd="0" destOrd="0" presId="urn:microsoft.com/office/officeart/2005/8/layout/chevron2"/>
    <dgm:cxn modelId="{9C7FAFD0-C27D-0646-AD18-B17FC842841D}" type="presOf" srcId="{0FC167CE-752B-1841-B3C9-1D7B2E9E8190}" destId="{1B8D0549-6AF9-3345-A343-DFD235577042}" srcOrd="0" destOrd="0" presId="urn:microsoft.com/office/officeart/2005/8/layout/chevron2"/>
    <dgm:cxn modelId="{CF7A358E-11EB-DF43-8E83-839599AF4806}" type="presOf" srcId="{80A41047-58FB-2C4A-93D3-5454D52CD445}" destId="{24393E5E-B5E3-104F-8A90-3D02CD543BB6}" srcOrd="0" destOrd="0" presId="urn:microsoft.com/office/officeart/2005/8/layout/chevron2"/>
    <dgm:cxn modelId="{6E0FA20E-4FF7-EC4A-95D9-F6F50CBE8201}" srcId="{FF37D3D9-C5B1-0F48-A083-E24427AEC3C0}" destId="{80A41047-58FB-2C4A-93D3-5454D52CD445}" srcOrd="2" destOrd="0" parTransId="{B990AEFD-6FF5-0141-B9E4-DCBAE33F3F70}" sibTransId="{947369EA-5C6A-FC4C-8EF8-8D8B0B1CA1C8}"/>
    <dgm:cxn modelId="{002F183F-D471-BA49-AEF7-7BE076292C97}" type="presOf" srcId="{8722A2F3-458F-3B43-ACF9-7DBF7F268101}" destId="{CBA0C976-A337-0246-AC3A-8CFB097F3C93}" srcOrd="0" destOrd="0" presId="urn:microsoft.com/office/officeart/2005/8/layout/chevron2"/>
    <dgm:cxn modelId="{0F91D47E-CD93-984C-9691-70610B6F1D35}" srcId="{BD08BA3F-5FD3-3F4B-AE5D-226C4236B1A9}" destId="{5B9A9E0A-3262-6043-A46D-FE95C85CE823}" srcOrd="0" destOrd="0" parTransId="{4B185365-40B7-4D42-B430-E8027418AE7D}" sibTransId="{5D5C451D-AF16-1E46-B5EF-79D84D3B643E}"/>
    <dgm:cxn modelId="{D88F4226-B80F-5748-B7E3-E44565216DFE}" srcId="{FF37D3D9-C5B1-0F48-A083-E24427AEC3C0}" destId="{BD08BA3F-5FD3-3F4B-AE5D-226C4236B1A9}" srcOrd="1" destOrd="0" parTransId="{92F56B51-55B5-F748-B5EC-14517F7876EC}" sibTransId="{F60D74CB-0A0C-364A-9FF1-DB9BF94A3629}"/>
    <dgm:cxn modelId="{3E788AA9-237F-B041-AFBB-0D85311E0F45}" type="presParOf" srcId="{ADB6F71A-5F79-4B44-9C07-275185F35F91}" destId="{891120CA-40BA-AE4F-B55E-CF01BC194627}" srcOrd="0" destOrd="0" presId="urn:microsoft.com/office/officeart/2005/8/layout/chevron2"/>
    <dgm:cxn modelId="{73C4DC87-9808-9442-AEED-60D97810F17F}" type="presParOf" srcId="{891120CA-40BA-AE4F-B55E-CF01BC194627}" destId="{33967ABF-F22B-1D49-BB2E-C663BD060C61}" srcOrd="0" destOrd="0" presId="urn:microsoft.com/office/officeart/2005/8/layout/chevron2"/>
    <dgm:cxn modelId="{E18045BE-427E-F24C-A73C-8FF9F9A9C39E}" type="presParOf" srcId="{891120CA-40BA-AE4F-B55E-CF01BC194627}" destId="{CBA0C976-A337-0246-AC3A-8CFB097F3C93}" srcOrd="1" destOrd="0" presId="urn:microsoft.com/office/officeart/2005/8/layout/chevron2"/>
    <dgm:cxn modelId="{090B5F63-4372-A545-9ABE-DC1CB43A8777}" type="presParOf" srcId="{ADB6F71A-5F79-4B44-9C07-275185F35F91}" destId="{21E6956E-B106-2241-8149-E50CE7072CC8}" srcOrd="1" destOrd="0" presId="urn:microsoft.com/office/officeart/2005/8/layout/chevron2"/>
    <dgm:cxn modelId="{310161CC-CCAF-3848-95BC-EE8896878786}" type="presParOf" srcId="{ADB6F71A-5F79-4B44-9C07-275185F35F91}" destId="{30D35900-0AAA-AA4A-AA64-4502C6A43F29}" srcOrd="2" destOrd="0" presId="urn:microsoft.com/office/officeart/2005/8/layout/chevron2"/>
    <dgm:cxn modelId="{64E87D2F-9327-DC49-8A8F-15B0C085B0F9}" type="presParOf" srcId="{30D35900-0AAA-AA4A-AA64-4502C6A43F29}" destId="{C3C59630-96B2-8247-B398-26DB35B749A5}" srcOrd="0" destOrd="0" presId="urn:microsoft.com/office/officeart/2005/8/layout/chevron2"/>
    <dgm:cxn modelId="{5DBDEC0A-9CA0-7C4C-88A3-C9FDEF737B5F}" type="presParOf" srcId="{30D35900-0AAA-AA4A-AA64-4502C6A43F29}" destId="{34BAF014-52E3-134D-A583-A75F7A847613}" srcOrd="1" destOrd="0" presId="urn:microsoft.com/office/officeart/2005/8/layout/chevron2"/>
    <dgm:cxn modelId="{B0D14163-0BCD-2545-866F-72ED6C3FA876}" type="presParOf" srcId="{ADB6F71A-5F79-4B44-9C07-275185F35F91}" destId="{43B1DCD7-E042-A943-A5B8-1934D5E8A399}" srcOrd="3" destOrd="0" presId="urn:microsoft.com/office/officeart/2005/8/layout/chevron2"/>
    <dgm:cxn modelId="{DE9D1A1F-6ABF-3240-9C46-50B09FE802E9}" type="presParOf" srcId="{ADB6F71A-5F79-4B44-9C07-275185F35F91}" destId="{FEA98C2B-F236-2E47-A718-E9A7EC554871}" srcOrd="4" destOrd="0" presId="urn:microsoft.com/office/officeart/2005/8/layout/chevron2"/>
    <dgm:cxn modelId="{B64AF2DB-96F5-9347-8AF9-3FA8D6D9FAF8}" type="presParOf" srcId="{FEA98C2B-F236-2E47-A718-E9A7EC554871}" destId="{24393E5E-B5E3-104F-8A90-3D02CD543BB6}" srcOrd="0" destOrd="0" presId="urn:microsoft.com/office/officeart/2005/8/layout/chevron2"/>
    <dgm:cxn modelId="{7F7BC600-9890-7849-BD2D-5058EE9A57B2}" type="presParOf" srcId="{FEA98C2B-F236-2E47-A718-E9A7EC554871}" destId="{1B8D0549-6AF9-3345-A343-DFD2355770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1AE9-65B3-5E48-BE30-495A71CFF962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91DD0-1FCB-5C4F-A0AA-CA1B2FCC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Lisa: intro (slides</a:t>
            </a:r>
            <a:r>
              <a:rPr lang="en-US" baseline="0" dirty="0" smtClean="0"/>
              <a:t> 1-12) 25 minutes</a:t>
            </a:r>
          </a:p>
          <a:p>
            <a:r>
              <a:rPr lang="en-US" baseline="0" dirty="0" smtClean="0"/>
              <a:t>Teresa: Explicit Phonics Lesson (slides 13-45) 30 minutes</a:t>
            </a:r>
          </a:p>
          <a:p>
            <a:r>
              <a:rPr lang="en-US" baseline="0" dirty="0" smtClean="0"/>
              <a:t>Lisa: activity and closing (slides 46-48)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Explicit Phonics Lesson:</a:t>
            </a:r>
          </a:p>
          <a:p>
            <a:r>
              <a:rPr lang="en-US" baseline="0" dirty="0" smtClean="0"/>
              <a:t>Slides 16-20: 4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21-24: 3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25-28: 7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30-33: 4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34-37: 7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39-41: 1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42-44: 2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Model: 5-6 </a:t>
            </a:r>
            <a:r>
              <a:rPr lang="en-US" baseline="0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assessment data and groups</a:t>
            </a:r>
            <a:r>
              <a:rPr lang="en-US" baseline="0" dirty="0" smtClean="0"/>
              <a:t> are flexible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FB47-8FEC-8E4C-981A-C5E02DC993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0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FB47-8FEC-8E4C-981A-C5E02DC993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FB47-8FEC-8E4C-981A-C5E02DC993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</a:p>
          <a:p>
            <a:endParaRPr lang="en-US" dirty="0" smtClean="0"/>
          </a:p>
          <a:p>
            <a:r>
              <a:rPr lang="en-US" dirty="0" smtClean="0"/>
              <a:t>Built into the </a:t>
            </a:r>
            <a:r>
              <a:rPr lang="en-US" smtClean="0"/>
              <a:t>core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Garrett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1DD0-1FCB-5C4F-A0AA-CA1B2FCC95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8.wdp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3.wdp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4.wdp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5.wdp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7.wdp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5400" y="1651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Optima"/>
                <a:cs typeface="Optima"/>
              </a:rPr>
              <a:t>Vision: Every </a:t>
            </a:r>
            <a:r>
              <a:rPr lang="en-US" sz="1600" b="1" i="1" dirty="0">
                <a:latin typeface="Optima"/>
                <a:cs typeface="Optima"/>
              </a:rPr>
              <a:t>child in every district receives the instruction that they need and </a:t>
            </a:r>
            <a:r>
              <a:rPr lang="en-US" sz="1600" b="1" i="1" dirty="0" smtClean="0">
                <a:latin typeface="Optima"/>
                <a:cs typeface="Optima"/>
              </a:rPr>
              <a:t>deserve…every </a:t>
            </a:r>
            <a:r>
              <a:rPr lang="en-US" sz="1600" b="1" i="1" dirty="0">
                <a:latin typeface="Optima"/>
                <a:cs typeface="Optima"/>
              </a:rPr>
              <a:t>day</a:t>
            </a:r>
            <a:r>
              <a:rPr lang="en-US" sz="1600" b="1" i="1" dirty="0" smtClean="0">
                <a:latin typeface="Optima"/>
                <a:cs typeface="Optima"/>
              </a:rPr>
              <a:t>.</a:t>
            </a:r>
            <a:endParaRPr lang="en-US" sz="1600" b="1" i="1" dirty="0"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5362" y="5824733"/>
            <a:ext cx="2048256" cy="197552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25000"/>
                </a:srgbClr>
              </a:gs>
              <a:gs pos="8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01647" y="5547129"/>
            <a:ext cx="2048256" cy="301752"/>
          </a:xfrm>
          <a:prstGeom prst="rect">
            <a:avLst/>
          </a:prstGeom>
          <a:gradFill flip="none" rotWithShape="1">
            <a:gsLst>
              <a:gs pos="50000">
                <a:srgbClr val="FFFF00">
                  <a:alpha val="25000"/>
                </a:srgbClr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26917" y="4939956"/>
            <a:ext cx="2046097" cy="603504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1830382" y="5824733"/>
            <a:ext cx="2048256" cy="197552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25000"/>
                </a:srgbClr>
              </a:gs>
              <a:gs pos="8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1794097" y="5549810"/>
            <a:ext cx="2048256" cy="299071"/>
          </a:xfrm>
          <a:prstGeom prst="rect">
            <a:avLst/>
          </a:prstGeom>
          <a:gradFill flip="none" rotWithShape="1">
            <a:gsLst>
              <a:gs pos="50000">
                <a:srgbClr val="FFFF00">
                  <a:alpha val="25000"/>
                </a:srgbClr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1890857" y="4965356"/>
            <a:ext cx="2048256" cy="598142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FF0000"/>
                </a:gs>
                <a:gs pos="100000">
                  <a:srgbClr val="008501"/>
                </a:gs>
                <a:gs pos="23000">
                  <a:srgbClr val="FFFF00"/>
                </a:gs>
              </a:gsLst>
              <a:lin ang="162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6"/>
            <a:ext cx="6400800" cy="869642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7229"/>
            <a:ext cx="7772400" cy="1470025"/>
          </a:xfrm>
        </p:spPr>
        <p:txBody>
          <a:bodyPr>
            <a:normAutofit/>
          </a:bodyPr>
          <a:lstStyle>
            <a:lvl1pPr>
              <a:defRPr sz="4800" b="1" i="0"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17384" y="4753423"/>
            <a:ext cx="1909233" cy="1639844"/>
            <a:chOff x="3617384" y="4753423"/>
            <a:chExt cx="1909233" cy="1639844"/>
          </a:xfrm>
        </p:grpSpPr>
        <p:pic>
          <p:nvPicPr>
            <p:cNvPr id="29" name="Picture 28" descr="ORTIi_RGB_Color_Logo.gif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61" b="96963" l="4880" r="96324">
                          <a14:foregroundMark x1="14238" y1="9190" x2="13904" y2="17290"/>
                          <a14:foregroundMark x1="14238" y1="17445" x2="12500" y2="34190"/>
                          <a14:foregroundMark x1="12299" y1="34579" x2="9759" y2="42290"/>
                          <a14:foregroundMark x1="8556" y1="46495" x2="8556" y2="51480"/>
                          <a14:foregroundMark x1="9759" y1="54984" x2="12500" y2="59735"/>
                          <a14:foregroundMark x1="9291" y1="57710" x2="7888" y2="62695"/>
                          <a14:foregroundMark x1="7286" y1="65421" x2="7286" y2="65421"/>
                          <a14:foregroundMark x1="7420" y1="70794" x2="7420" y2="70794"/>
                          <a14:foregroundMark x1="7420" y1="76480" x2="7420" y2="76480"/>
                          <a14:foregroundMark x1="9024" y1="82555" x2="9024" y2="82555"/>
                          <a14:foregroundMark x1="7888" y1="79595" x2="7888" y2="79595"/>
                          <a14:foregroundMark x1="11029" y1="83100" x2="61564" y2="83100"/>
                          <a14:foregroundMark x1="66711" y1="82555" x2="91377" y2="81776"/>
                          <a14:foregroundMark x1="91511" y1="81075" x2="90709" y2="49844"/>
                          <a14:foregroundMark x1="90575" y1="48676" x2="91511" y2="43380"/>
                          <a14:foregroundMark x1="90575" y1="42290" x2="88035" y2="41511"/>
                          <a14:foregroundMark x1="88035" y1="40810" x2="87433" y2="38941"/>
                          <a14:foregroundMark x1="87567" y1="38240" x2="90842" y2="32009"/>
                          <a14:foregroundMark x1="91043" y1="30685" x2="92112" y2="26090"/>
                          <a14:foregroundMark x1="92447" y1="25389" x2="94786" y2="17290"/>
                          <a14:foregroundMark x1="13703" y1="60826" x2="13703" y2="60826"/>
                          <a14:foregroundMark x1="20388" y1="63785" x2="20388" y2="63785"/>
                          <a14:foregroundMark x1="15775" y1="62305" x2="15775" y2="62305"/>
                          <a14:foregroundMark x1="25401" y1="63240" x2="25401" y2="63240"/>
                          <a14:foregroundMark x1="31417" y1="59190" x2="31417" y2="59190"/>
                          <a14:foregroundMark x1="29011" y1="61760" x2="29011" y2="61760"/>
                          <a14:foregroundMark x1="32821" y1="57165" x2="35361" y2="44315"/>
                          <a14:foregroundMark x1="34425" y1="43380" x2="30749" y2="35826"/>
                          <a14:foregroundMark x1="14238" y1="34579" x2="20053" y2="32321"/>
                          <a14:foregroundMark x1="29813" y1="35280" x2="24599" y2="32710"/>
                          <a14:foregroundMark x1="39572" y1="62150" x2="39305" y2="40421"/>
                          <a14:foregroundMark x1="43249" y1="51636" x2="50936" y2="62461"/>
                          <a14:foregroundMark x1="46056" y1="50389" x2="50000" y2="45950"/>
                          <a14:foregroundMark x1="41979" y1="39486" x2="45455" y2="39720"/>
                          <a14:foregroundMark x1="55080" y1="39875" x2="67981" y2="39875"/>
                          <a14:foregroundMark x1="61230" y1="41199" x2="61364" y2="62305"/>
                          <a14:foregroundMark x1="73195" y1="40654" x2="73195" y2="62695"/>
                          <a14:foregroundMark x1="81083" y1="47819" x2="81083" y2="62695"/>
                          <a14:foregroundMark x1="81417" y1="39486" x2="81417" y2="39486"/>
                          <a14:foregroundMark x1="7420" y1="93224" x2="7420" y2="93224"/>
                          <a14:foregroundMark x1="14973" y1="8645" x2="17513" y2="8489"/>
                          <a14:foregroundMark x1="18182" y1="7321" x2="19586" y2="7321"/>
                          <a14:foregroundMark x1="19719" y1="8489" x2="20856" y2="9891"/>
                          <a14:foregroundMark x1="22259" y1="9034" x2="24131" y2="9190"/>
                          <a14:foregroundMark x1="24799" y1="10125" x2="26671" y2="13629"/>
                          <a14:foregroundMark x1="26337" y1="14486" x2="26805" y2="18224"/>
                          <a14:foregroundMark x1="27741" y1="18925" x2="32487" y2="20561"/>
                          <a14:foregroundMark x1="17513" y1="13863" x2="16644" y2="29517"/>
                          <a14:foregroundMark x1="16043" y1="16277" x2="16043" y2="16277"/>
                          <a14:foregroundMark x1="15575" y1="18769" x2="15575" y2="18769"/>
                          <a14:foregroundMark x1="15174" y1="25078" x2="15174" y2="25078"/>
                          <a14:foregroundMark x1="14773" y1="30997" x2="15174" y2="27570"/>
                          <a14:foregroundMark x1="14104" y1="32477" x2="22126" y2="27804"/>
                          <a14:foregroundMark x1="20053" y1="25857" x2="19586" y2="15576"/>
                          <a14:foregroundMark x1="16444" y1="12150" x2="21056" y2="13318"/>
                          <a14:foregroundMark x1="16243" y1="11137" x2="19385" y2="11137"/>
                          <a14:foregroundMark x1="15842" y1="37150" x2="14572" y2="53271"/>
                          <a14:foregroundMark x1="13302" y1="41044" x2="13102" y2="50312"/>
                          <a14:foregroundMark x1="12634" y1="52570" x2="17513" y2="58956"/>
                          <a14:foregroundMark x1="14372" y1="57477" x2="15575" y2="59190"/>
                          <a14:foregroundMark x1="16845" y1="35670" x2="21925" y2="35436"/>
                          <a14:foregroundMark x1="16243" y1="36137" x2="22727" y2="42757"/>
                          <a14:foregroundMark x1="17513" y1="40265" x2="20655" y2="55218"/>
                          <a14:foregroundMark x1="17313" y1="50078" x2="19385" y2="58178"/>
                          <a14:foregroundMark x1="17513" y1="63084" x2="17513" y2="63084"/>
                          <a14:foregroundMark x1="33489" y1="19704" x2="37500" y2="17757"/>
                          <a14:foregroundMark x1="10561" y1="61838" x2="11430" y2="79050"/>
                          <a14:foregroundMark x1="10361" y1="60125" x2="16845" y2="67991"/>
                          <a14:foregroundMark x1="10361" y1="79984" x2="24465" y2="79283"/>
                          <a14:foregroundMark x1="14572" y1="76090" x2="13904" y2="66978"/>
                          <a14:foregroundMark x1="17045" y1="76090" x2="18316" y2="66745"/>
                          <a14:foregroundMark x1="16644" y1="59891" x2="23195" y2="60670"/>
                          <a14:foregroundMark x1="91979" y1="17290" x2="86497" y2="33178"/>
                          <a14:foregroundMark x1="88570" y1="31464" x2="89439" y2="29517"/>
                          <a14:foregroundMark x1="92380" y1="18224" x2="91310" y2="16044"/>
                          <a14:foregroundMark x1="86898" y1="33411" x2="85027" y2="40031"/>
                          <a14:foregroundMark x1="85227" y1="41745" x2="88770" y2="45483"/>
                          <a14:foregroundMark x1="88770" y1="45717" x2="87767" y2="62617"/>
                          <a14:foregroundMark x1="88770" y1="60125" x2="89037" y2="77336"/>
                          <a14:foregroundMark x1="89439" y1="78505" x2="75535" y2="78271"/>
                          <a14:foregroundMark x1="90307" y1="79517" x2="77674" y2="79984"/>
                          <a14:foregroundMark x1="85628" y1="75623" x2="85628" y2="46184"/>
                          <a14:foregroundMark x1="90040" y1="15576" x2="86497" y2="27804"/>
                          <a14:foregroundMark x1="84626" y1="30530" x2="83556" y2="37150"/>
                          <a14:foregroundMark x1="84158" y1="44237" x2="83957" y2="52570"/>
                          <a14:foregroundMark x1="83757" y1="55763" x2="83556" y2="73910"/>
                          <a14:foregroundMark x1="46658" y1="40031" x2="49666" y2="424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267" t="2877" r="2500" b="2192"/>
            <a:stretch/>
          </p:blipFill>
          <p:spPr>
            <a:xfrm>
              <a:off x="3623733" y="4753423"/>
              <a:ext cx="1896534" cy="1639844"/>
            </a:xfrm>
            <a:prstGeom prst="rect">
              <a:avLst/>
            </a:prstGeom>
          </p:spPr>
        </p:pic>
        <p:pic>
          <p:nvPicPr>
            <p:cNvPr id="28" name="Picture 27" descr="ORTIi_RGB_Color_Logo.pdf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79" t="89309" r="2670" b="1866"/>
            <a:stretch/>
          </p:blipFill>
          <p:spPr>
            <a:xfrm>
              <a:off x="3617384" y="6216772"/>
              <a:ext cx="1909233" cy="15296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5357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er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FF0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FF0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40" name="Rectangle 39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47" name="Picture 46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77" b="99098" l="1702" r="98723">
                            <a14:foregroundMark x1="11631" y1="6645" x2="11277" y2="15176"/>
                            <a14:foregroundMark x1="11631" y1="15340" x2="9787" y2="32978"/>
                            <a14:foregroundMark x1="9574" y1="33388" x2="6879" y2="41509"/>
                            <a14:foregroundMark x1="5603" y1="45939" x2="5603" y2="51189"/>
                            <a14:foregroundMark x1="6879" y1="54881" x2="9787" y2="59885"/>
                            <a14:foregroundMark x1="6383" y1="57752" x2="4894" y2="63002"/>
                            <a14:foregroundMark x1="4255" y1="65874" x2="4255" y2="65874"/>
                            <a14:foregroundMark x1="4397" y1="71534" x2="4397" y2="71534"/>
                            <a14:foregroundMark x1="4397" y1="77523" x2="4397" y2="77523"/>
                            <a14:foregroundMark x1="6099" y1="83921" x2="6099" y2="83921"/>
                            <a14:foregroundMark x1="4894" y1="80804" x2="4894" y2="80804"/>
                            <a14:foregroundMark x1="8227" y1="84495" x2="61844" y2="84495"/>
                            <a14:foregroundMark x1="67305" y1="83921" x2="93475" y2="83101"/>
                            <a14:foregroundMark x1="93617" y1="82363" x2="92766" y2="49467"/>
                            <a14:foregroundMark x1="92624" y1="48236" x2="93617" y2="42658"/>
                            <a14:foregroundMark x1="92624" y1="41509" x2="89929" y2="40689"/>
                            <a14:foregroundMark x1="89929" y1="39951" x2="89291" y2="37982"/>
                            <a14:foregroundMark x1="89433" y1="37244" x2="92908" y2="30681"/>
                            <a14:foregroundMark x1="93121" y1="29286" x2="94255" y2="24446"/>
                            <a14:foregroundMark x1="94610" y1="23708" x2="97092" y2="15176"/>
                            <a14:foregroundMark x1="11064" y1="61034" x2="11064" y2="61034"/>
                            <a14:foregroundMark x1="18156" y1="64151" x2="18156" y2="64151"/>
                            <a14:foregroundMark x1="13262" y1="62592" x2="13262" y2="62592"/>
                            <a14:foregroundMark x1="23475" y1="63577" x2="23475" y2="63577"/>
                            <a14:foregroundMark x1="29858" y1="59311" x2="29858" y2="59311"/>
                            <a14:foregroundMark x1="27305" y1="62018" x2="27305" y2="62018"/>
                            <a14:foregroundMark x1="31348" y1="57178" x2="34043" y2="43642"/>
                            <a14:foregroundMark x1="33050" y1="42658" x2="29149" y2="34701"/>
                            <a14:foregroundMark x1="11631" y1="33388" x2="17801" y2="31009"/>
                            <a14:foregroundMark x1="28156" y1="34126" x2="22624" y2="31419"/>
                            <a14:foregroundMark x1="38511" y1="62428" x2="38227" y2="39541"/>
                            <a14:foregroundMark x1="42411" y1="51354" x2="50567" y2="62756"/>
                            <a14:foregroundMark x1="45390" y1="50041" x2="49574" y2="45365"/>
                            <a14:foregroundMark x1="41064" y1="38556" x2="44752" y2="38802"/>
                            <a14:foregroundMark x1="54965" y1="38966" x2="68652" y2="38966"/>
                            <a14:foregroundMark x1="61489" y1="40361" x2="61631" y2="62592"/>
                            <a14:foregroundMark x1="74184" y1="39787" x2="74184" y2="63002"/>
                            <a14:foregroundMark x1="82553" y1="47334" x2="82553" y2="63002"/>
                            <a14:foregroundMark x1="82908" y1="38556" x2="82908" y2="38556"/>
                            <a14:foregroundMark x1="4397" y1="95160" x2="4397" y2="95160"/>
                            <a14:foregroundMark x1="12411" y1="6071" x2="15106" y2="5906"/>
                            <a14:foregroundMark x1="15816" y1="4676" x2="17305" y2="4676"/>
                            <a14:foregroundMark x1="17447" y1="5906" x2="18652" y2="7383"/>
                            <a14:foregroundMark x1="20142" y1="6481" x2="22128" y2="6645"/>
                            <a14:foregroundMark x1="22837" y1="7629" x2="24823" y2="11321"/>
                            <a14:foregroundMark x1="24468" y1="12223" x2="24965" y2="16161"/>
                            <a14:foregroundMark x1="25957" y1="16899" x2="30993" y2="18622"/>
                            <a14:foregroundMark x1="15106" y1="11567" x2="14184" y2="28056"/>
                            <a14:foregroundMark x1="13546" y1="14110" x2="13546" y2="14110"/>
                            <a14:foregroundMark x1="13050" y1="16735" x2="13050" y2="16735"/>
                            <a14:foregroundMark x1="12624" y1="23380" x2="12624" y2="23380"/>
                            <a14:foregroundMark x1="12199" y1="29614" x2="12624" y2="26005"/>
                            <a14:foregroundMark x1="11489" y1="31173" x2="20000" y2="26251"/>
                            <a14:foregroundMark x1="17801" y1="24200" x2="17305" y2="13372"/>
                            <a14:foregroundMark x1="13972" y1="9762" x2="18865" y2="10993"/>
                            <a14:foregroundMark x1="13759" y1="8696" x2="17092" y2="8696"/>
                            <a14:foregroundMark x1="13333" y1="36095" x2="11986" y2="53076"/>
                            <a14:foregroundMark x1="10638" y1="40197" x2="10426" y2="49959"/>
                            <a14:foregroundMark x1="9929" y1="52338" x2="15106" y2="59065"/>
                            <a14:foregroundMark x1="11773" y1="57506" x2="13050" y2="59311"/>
                            <a14:foregroundMark x1="14397" y1="34537" x2="19787" y2="34290"/>
                            <a14:foregroundMark x1="13759" y1="35029" x2="20638" y2="42002"/>
                            <a14:foregroundMark x1="15106" y1="39377" x2="18440" y2="55127"/>
                            <a14:foregroundMark x1="14894" y1="49713" x2="17092" y2="58244"/>
                            <a14:foregroundMark x1="15106" y1="63413" x2="15106" y2="63413"/>
                            <a14:foregroundMark x1="32057" y1="17719" x2="36312" y2="15669"/>
                            <a14:foregroundMark x1="7730" y1="62100" x2="8652" y2="80230"/>
                            <a14:foregroundMark x1="7518" y1="60295" x2="14397" y2="68581"/>
                            <a14:foregroundMark x1="7518" y1="81214" x2="22482" y2="80476"/>
                            <a14:foregroundMark x1="11986" y1="77112" x2="11277" y2="67514"/>
                            <a14:foregroundMark x1="14610" y1="77112" x2="15957" y2="67268"/>
                            <a14:foregroundMark x1="14184" y1="60049" x2="21135" y2="60870"/>
                            <a14:foregroundMark x1="94113" y1="15176" x2="88298" y2="31911"/>
                            <a14:foregroundMark x1="90496" y1="30107" x2="91418" y2="28056"/>
                            <a14:foregroundMark x1="94539" y1="16161" x2="93404" y2="13864"/>
                            <a14:foregroundMark x1="88723" y1="32158" x2="86738" y2="39130"/>
                            <a14:foregroundMark x1="86950" y1="40935" x2="90709" y2="44873"/>
                            <a14:foregroundMark x1="90709" y1="45119" x2="89645" y2="62920"/>
                            <a14:foregroundMark x1="90709" y1="60295" x2="90993" y2="78425"/>
                            <a14:foregroundMark x1="91418" y1="79655" x2="76667" y2="79409"/>
                            <a14:foregroundMark x1="92340" y1="80722" x2="78936" y2="81214"/>
                            <a14:foregroundMark x1="87376" y1="76620" x2="87376" y2="45611"/>
                            <a14:foregroundMark x1="92057" y1="13372" x2="88298" y2="26251"/>
                            <a14:foregroundMark x1="86312" y1="29122" x2="85177" y2="36095"/>
                            <a14:foregroundMark x1="85816" y1="43560" x2="85603" y2="52338"/>
                            <a14:foregroundMark x1="85390" y1="55701" x2="85177" y2="74815"/>
                            <a14:foregroundMark x1="46028" y1="39130" x2="49220" y2="416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48" name="Picture 47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1502304"/>
            <a:ext cx="8229600" cy="458160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9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cument 22"/>
          <p:cNvSpPr/>
          <p:nvPr/>
        </p:nvSpPr>
        <p:spPr>
          <a:xfrm>
            <a:off x="0" y="24"/>
            <a:ext cx="9144000" cy="1417638"/>
          </a:xfrm>
          <a:prstGeom prst="flowChartDocumen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573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263"/>
            <a:ext cx="4040188" cy="3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573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9263"/>
            <a:ext cx="4041775" cy="3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2280" y="6149253"/>
            <a:ext cx="9015540" cy="680609"/>
            <a:chOff x="128460" y="6098599"/>
            <a:chExt cx="9015540" cy="680609"/>
          </a:xfrm>
        </p:grpSpPr>
        <p:pic>
          <p:nvPicPr>
            <p:cNvPr id="17" name="Picture 16" descr="OrRT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60" y="6098599"/>
              <a:ext cx="926786" cy="6806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974428" y="6406538"/>
              <a:ext cx="293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i="0" dirty="0" smtClean="0">
                  <a:latin typeface="Futura Condensed"/>
                  <a:cs typeface="Futura Condensed"/>
                </a:rPr>
                <a:t>Oregon Response to Intervention</a:t>
              </a:r>
              <a:endParaRPr lang="en-US" b="0" i="0" dirty="0">
                <a:latin typeface="Futura Condensed"/>
                <a:cs typeface="Futura Condensed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977759" y="6406538"/>
              <a:ext cx="216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latin typeface="Futura"/>
                  <a:cs typeface="Futura"/>
                </a:rPr>
                <a:t>www.oregonrti.org</a:t>
              </a:r>
              <a:endParaRPr lang="en-US" b="0" i="0" dirty="0">
                <a:latin typeface="Futura"/>
                <a:cs typeface="Futu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70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egon Response to Interv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cument 14"/>
          <p:cNvSpPr/>
          <p:nvPr/>
        </p:nvSpPr>
        <p:spPr>
          <a:xfrm>
            <a:off x="0" y="24"/>
            <a:ext cx="9144000" cy="1417638"/>
          </a:xfrm>
          <a:prstGeom prst="flowChartDocumen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06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632"/>
            <a:ext cx="8229600" cy="436153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80" y="6149253"/>
            <a:ext cx="9015540" cy="680609"/>
            <a:chOff x="128460" y="6098599"/>
            <a:chExt cx="9015540" cy="680609"/>
          </a:xfrm>
        </p:grpSpPr>
        <p:pic>
          <p:nvPicPr>
            <p:cNvPr id="10" name="Picture 9" descr="OrRT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60" y="6098599"/>
              <a:ext cx="926786" cy="6806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974428" y="6406538"/>
              <a:ext cx="293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i="0" dirty="0" smtClean="0">
                  <a:latin typeface="Futura Condensed"/>
                  <a:cs typeface="Futura Condensed"/>
                </a:rPr>
                <a:t>Oregon Response to Intervention</a:t>
              </a:r>
              <a:endParaRPr lang="en-US" b="0" i="0" dirty="0">
                <a:latin typeface="Futura Condensed"/>
                <a:cs typeface="Futura Condensed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6977759" y="6406538"/>
              <a:ext cx="216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latin typeface="Futura"/>
                  <a:cs typeface="Futura"/>
                </a:rPr>
                <a:t>www.oregonrti.org</a:t>
              </a:r>
              <a:endParaRPr lang="en-US" b="0" i="0" dirty="0">
                <a:latin typeface="Futura"/>
                <a:cs typeface="Futu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2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71667"/>
            <a:ext cx="8851900" cy="667512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28" name="Picture 27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77" b="99098" l="1702" r="98723">
                            <a14:foregroundMark x1="11631" y1="6645" x2="11277" y2="15176"/>
                            <a14:foregroundMark x1="11631" y1="15340" x2="9787" y2="32978"/>
                            <a14:foregroundMark x1="9574" y1="33388" x2="6879" y2="41509"/>
                            <a14:foregroundMark x1="5603" y1="45939" x2="5603" y2="51189"/>
                            <a14:foregroundMark x1="6879" y1="54881" x2="9787" y2="59885"/>
                            <a14:foregroundMark x1="6383" y1="57752" x2="4894" y2="63002"/>
                            <a14:foregroundMark x1="4255" y1="65874" x2="4255" y2="65874"/>
                            <a14:foregroundMark x1="4397" y1="71534" x2="4397" y2="71534"/>
                            <a14:foregroundMark x1="4397" y1="77523" x2="4397" y2="77523"/>
                            <a14:foregroundMark x1="6099" y1="83921" x2="6099" y2="83921"/>
                            <a14:foregroundMark x1="4894" y1="80804" x2="4894" y2="80804"/>
                            <a14:foregroundMark x1="8227" y1="84495" x2="61844" y2="84495"/>
                            <a14:foregroundMark x1="67305" y1="83921" x2="93475" y2="83101"/>
                            <a14:foregroundMark x1="93617" y1="82363" x2="92766" y2="49467"/>
                            <a14:foregroundMark x1="92624" y1="48236" x2="93617" y2="42658"/>
                            <a14:foregroundMark x1="92624" y1="41509" x2="89929" y2="40689"/>
                            <a14:foregroundMark x1="89929" y1="39951" x2="89291" y2="37982"/>
                            <a14:foregroundMark x1="89433" y1="37244" x2="92908" y2="30681"/>
                            <a14:foregroundMark x1="93121" y1="29286" x2="94255" y2="24446"/>
                            <a14:foregroundMark x1="94610" y1="23708" x2="97092" y2="15176"/>
                            <a14:foregroundMark x1="11064" y1="61034" x2="11064" y2="61034"/>
                            <a14:foregroundMark x1="18156" y1="64151" x2="18156" y2="64151"/>
                            <a14:foregroundMark x1="13262" y1="62592" x2="13262" y2="62592"/>
                            <a14:foregroundMark x1="23475" y1="63577" x2="23475" y2="63577"/>
                            <a14:foregroundMark x1="29858" y1="59311" x2="29858" y2="59311"/>
                            <a14:foregroundMark x1="27305" y1="62018" x2="27305" y2="62018"/>
                            <a14:foregroundMark x1="31348" y1="57178" x2="34043" y2="43642"/>
                            <a14:foregroundMark x1="33050" y1="42658" x2="29149" y2="34701"/>
                            <a14:foregroundMark x1="11631" y1="33388" x2="17801" y2="31009"/>
                            <a14:foregroundMark x1="28156" y1="34126" x2="22624" y2="31419"/>
                            <a14:foregroundMark x1="38511" y1="62428" x2="38227" y2="39541"/>
                            <a14:foregroundMark x1="42411" y1="51354" x2="50567" y2="62756"/>
                            <a14:foregroundMark x1="45390" y1="50041" x2="49574" y2="45365"/>
                            <a14:foregroundMark x1="41064" y1="38556" x2="44752" y2="38802"/>
                            <a14:foregroundMark x1="54965" y1="38966" x2="68652" y2="38966"/>
                            <a14:foregroundMark x1="61489" y1="40361" x2="61631" y2="62592"/>
                            <a14:foregroundMark x1="74184" y1="39787" x2="74184" y2="63002"/>
                            <a14:foregroundMark x1="82553" y1="47334" x2="82553" y2="63002"/>
                            <a14:foregroundMark x1="82908" y1="38556" x2="82908" y2="38556"/>
                            <a14:foregroundMark x1="4397" y1="95160" x2="4397" y2="95160"/>
                            <a14:foregroundMark x1="12411" y1="6071" x2="15106" y2="5906"/>
                            <a14:foregroundMark x1="15816" y1="4676" x2="17305" y2="4676"/>
                            <a14:foregroundMark x1="17447" y1="5906" x2="18652" y2="7383"/>
                            <a14:foregroundMark x1="20142" y1="6481" x2="22128" y2="6645"/>
                            <a14:foregroundMark x1="22837" y1="7629" x2="24823" y2="11321"/>
                            <a14:foregroundMark x1="24468" y1="12223" x2="24965" y2="16161"/>
                            <a14:foregroundMark x1="25957" y1="16899" x2="30993" y2="18622"/>
                            <a14:foregroundMark x1="15106" y1="11567" x2="14184" y2="28056"/>
                            <a14:foregroundMark x1="13546" y1="14110" x2="13546" y2="14110"/>
                            <a14:foregroundMark x1="13050" y1="16735" x2="13050" y2="16735"/>
                            <a14:foregroundMark x1="12624" y1="23380" x2="12624" y2="23380"/>
                            <a14:foregroundMark x1="12199" y1="29614" x2="12624" y2="26005"/>
                            <a14:foregroundMark x1="11489" y1="31173" x2="20000" y2="26251"/>
                            <a14:foregroundMark x1="17801" y1="24200" x2="17305" y2="13372"/>
                            <a14:foregroundMark x1="13972" y1="9762" x2="18865" y2="10993"/>
                            <a14:foregroundMark x1="13759" y1="8696" x2="17092" y2="8696"/>
                            <a14:foregroundMark x1="13333" y1="36095" x2="11986" y2="53076"/>
                            <a14:foregroundMark x1="10638" y1="40197" x2="10426" y2="49959"/>
                            <a14:foregroundMark x1="9929" y1="52338" x2="15106" y2="59065"/>
                            <a14:foregroundMark x1="11773" y1="57506" x2="13050" y2="59311"/>
                            <a14:foregroundMark x1="14397" y1="34537" x2="19787" y2="34290"/>
                            <a14:foregroundMark x1="13759" y1="35029" x2="20638" y2="42002"/>
                            <a14:foregroundMark x1="15106" y1="39377" x2="18440" y2="55127"/>
                            <a14:foregroundMark x1="14894" y1="49713" x2="17092" y2="58244"/>
                            <a14:foregroundMark x1="15106" y1="63413" x2="15106" y2="63413"/>
                            <a14:foregroundMark x1="32057" y1="17719" x2="36312" y2="15669"/>
                            <a14:foregroundMark x1="7730" y1="62100" x2="8652" y2="80230"/>
                            <a14:foregroundMark x1="7518" y1="60295" x2="14397" y2="68581"/>
                            <a14:foregroundMark x1="7518" y1="81214" x2="22482" y2="80476"/>
                            <a14:foregroundMark x1="11986" y1="77112" x2="11277" y2="67514"/>
                            <a14:foregroundMark x1="14610" y1="77112" x2="15957" y2="67268"/>
                            <a14:foregroundMark x1="14184" y1="60049" x2="21135" y2="60870"/>
                            <a14:foregroundMark x1="94113" y1="15176" x2="88298" y2="31911"/>
                            <a14:foregroundMark x1="90496" y1="30107" x2="91418" y2="28056"/>
                            <a14:foregroundMark x1="94539" y1="16161" x2="93404" y2="13864"/>
                            <a14:foregroundMark x1="88723" y1="32158" x2="86738" y2="39130"/>
                            <a14:foregroundMark x1="86950" y1="40935" x2="90709" y2="44873"/>
                            <a14:foregroundMark x1="90709" y1="45119" x2="89645" y2="62920"/>
                            <a14:foregroundMark x1="90709" y1="60295" x2="90993" y2="78425"/>
                            <a14:foregroundMark x1="91418" y1="79655" x2="76667" y2="79409"/>
                            <a14:foregroundMark x1="92340" y1="80722" x2="78936" y2="81214"/>
                            <a14:foregroundMark x1="87376" y1="76620" x2="87376" y2="45611"/>
                            <a14:foregroundMark x1="92057" y1="13372" x2="88298" y2="26251"/>
                            <a14:foregroundMark x1="86312" y1="29122" x2="85177" y2="36095"/>
                            <a14:foregroundMark x1="85816" y1="43560" x2="85603" y2="52338"/>
                            <a14:foregroundMark x1="85390" y1="55701" x2="85177" y2="74815"/>
                            <a14:foregroundMark x1="46028" y1="39130" x2="49220" y2="416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29" name="Picture 28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55741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3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02302"/>
            <a:ext cx="8229600" cy="5004935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5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42" name="Rectangle 41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49" name="Picture 48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77" b="99098" l="1702" r="98723">
                            <a14:foregroundMark x1="11631" y1="6645" x2="11277" y2="15176"/>
                            <a14:foregroundMark x1="11631" y1="15340" x2="9787" y2="32978"/>
                            <a14:foregroundMark x1="9574" y1="33388" x2="6879" y2="41509"/>
                            <a14:foregroundMark x1="5603" y1="45939" x2="5603" y2="51189"/>
                            <a14:foregroundMark x1="6879" y1="54881" x2="9787" y2="59885"/>
                            <a14:foregroundMark x1="6383" y1="57752" x2="4894" y2="63002"/>
                            <a14:foregroundMark x1="4255" y1="65874" x2="4255" y2="65874"/>
                            <a14:foregroundMark x1="4397" y1="71534" x2="4397" y2="71534"/>
                            <a14:foregroundMark x1="4397" y1="77523" x2="4397" y2="77523"/>
                            <a14:foregroundMark x1="6099" y1="83921" x2="6099" y2="83921"/>
                            <a14:foregroundMark x1="4894" y1="80804" x2="4894" y2="80804"/>
                            <a14:foregroundMark x1="8227" y1="84495" x2="61844" y2="84495"/>
                            <a14:foregroundMark x1="67305" y1="83921" x2="93475" y2="83101"/>
                            <a14:foregroundMark x1="93617" y1="82363" x2="92766" y2="49467"/>
                            <a14:foregroundMark x1="92624" y1="48236" x2="93617" y2="42658"/>
                            <a14:foregroundMark x1="92624" y1="41509" x2="89929" y2="40689"/>
                            <a14:foregroundMark x1="89929" y1="39951" x2="89291" y2="37982"/>
                            <a14:foregroundMark x1="89433" y1="37244" x2="92908" y2="30681"/>
                            <a14:foregroundMark x1="93121" y1="29286" x2="94255" y2="24446"/>
                            <a14:foregroundMark x1="94610" y1="23708" x2="97092" y2="15176"/>
                            <a14:foregroundMark x1="11064" y1="61034" x2="11064" y2="61034"/>
                            <a14:foregroundMark x1="18156" y1="64151" x2="18156" y2="64151"/>
                            <a14:foregroundMark x1="13262" y1="62592" x2="13262" y2="62592"/>
                            <a14:foregroundMark x1="23475" y1="63577" x2="23475" y2="63577"/>
                            <a14:foregroundMark x1="29858" y1="59311" x2="29858" y2="59311"/>
                            <a14:foregroundMark x1="27305" y1="62018" x2="27305" y2="62018"/>
                            <a14:foregroundMark x1="31348" y1="57178" x2="34043" y2="43642"/>
                            <a14:foregroundMark x1="33050" y1="42658" x2="29149" y2="34701"/>
                            <a14:foregroundMark x1="11631" y1="33388" x2="17801" y2="31009"/>
                            <a14:foregroundMark x1="28156" y1="34126" x2="22624" y2="31419"/>
                            <a14:foregroundMark x1="38511" y1="62428" x2="38227" y2="39541"/>
                            <a14:foregroundMark x1="42411" y1="51354" x2="50567" y2="62756"/>
                            <a14:foregroundMark x1="45390" y1="50041" x2="49574" y2="45365"/>
                            <a14:foregroundMark x1="41064" y1="38556" x2="44752" y2="38802"/>
                            <a14:foregroundMark x1="54965" y1="38966" x2="68652" y2="38966"/>
                            <a14:foregroundMark x1="61489" y1="40361" x2="61631" y2="62592"/>
                            <a14:foregroundMark x1="74184" y1="39787" x2="74184" y2="63002"/>
                            <a14:foregroundMark x1="82553" y1="47334" x2="82553" y2="63002"/>
                            <a14:foregroundMark x1="82908" y1="38556" x2="82908" y2="38556"/>
                            <a14:foregroundMark x1="4397" y1="95160" x2="4397" y2="95160"/>
                            <a14:foregroundMark x1="12411" y1="6071" x2="15106" y2="5906"/>
                            <a14:foregroundMark x1="15816" y1="4676" x2="17305" y2="4676"/>
                            <a14:foregroundMark x1="17447" y1="5906" x2="18652" y2="7383"/>
                            <a14:foregroundMark x1="20142" y1="6481" x2="22128" y2="6645"/>
                            <a14:foregroundMark x1="22837" y1="7629" x2="24823" y2="11321"/>
                            <a14:foregroundMark x1="24468" y1="12223" x2="24965" y2="16161"/>
                            <a14:foregroundMark x1="25957" y1="16899" x2="30993" y2="18622"/>
                            <a14:foregroundMark x1="15106" y1="11567" x2="14184" y2="28056"/>
                            <a14:foregroundMark x1="13546" y1="14110" x2="13546" y2="14110"/>
                            <a14:foregroundMark x1="13050" y1="16735" x2="13050" y2="16735"/>
                            <a14:foregroundMark x1="12624" y1="23380" x2="12624" y2="23380"/>
                            <a14:foregroundMark x1="12199" y1="29614" x2="12624" y2="26005"/>
                            <a14:foregroundMark x1="11489" y1="31173" x2="20000" y2="26251"/>
                            <a14:foregroundMark x1="17801" y1="24200" x2="17305" y2="13372"/>
                            <a14:foregroundMark x1="13972" y1="9762" x2="18865" y2="10993"/>
                            <a14:foregroundMark x1="13759" y1="8696" x2="17092" y2="8696"/>
                            <a14:foregroundMark x1="13333" y1="36095" x2="11986" y2="53076"/>
                            <a14:foregroundMark x1="10638" y1="40197" x2="10426" y2="49959"/>
                            <a14:foregroundMark x1="9929" y1="52338" x2="15106" y2="59065"/>
                            <a14:foregroundMark x1="11773" y1="57506" x2="13050" y2="59311"/>
                            <a14:foregroundMark x1="14397" y1="34537" x2="19787" y2="34290"/>
                            <a14:foregroundMark x1="13759" y1="35029" x2="20638" y2="42002"/>
                            <a14:foregroundMark x1="15106" y1="39377" x2="18440" y2="55127"/>
                            <a14:foregroundMark x1="14894" y1="49713" x2="17092" y2="58244"/>
                            <a14:foregroundMark x1="15106" y1="63413" x2="15106" y2="63413"/>
                            <a14:foregroundMark x1="32057" y1="17719" x2="36312" y2="15669"/>
                            <a14:foregroundMark x1="7730" y1="62100" x2="8652" y2="80230"/>
                            <a14:foregroundMark x1="7518" y1="60295" x2="14397" y2="68581"/>
                            <a14:foregroundMark x1="7518" y1="81214" x2="22482" y2="80476"/>
                            <a14:foregroundMark x1="11986" y1="77112" x2="11277" y2="67514"/>
                            <a14:foregroundMark x1="14610" y1="77112" x2="15957" y2="67268"/>
                            <a14:foregroundMark x1="14184" y1="60049" x2="21135" y2="60870"/>
                            <a14:foregroundMark x1="94113" y1="15176" x2="88298" y2="31911"/>
                            <a14:foregroundMark x1="90496" y1="30107" x2="91418" y2="28056"/>
                            <a14:foregroundMark x1="94539" y1="16161" x2="93404" y2="13864"/>
                            <a14:foregroundMark x1="88723" y1="32158" x2="86738" y2="39130"/>
                            <a14:foregroundMark x1="86950" y1="40935" x2="90709" y2="44873"/>
                            <a14:foregroundMark x1="90709" y1="45119" x2="89645" y2="62920"/>
                            <a14:foregroundMark x1="90709" y1="60295" x2="90993" y2="78425"/>
                            <a14:foregroundMark x1="91418" y1="79655" x2="76667" y2="79409"/>
                            <a14:foregroundMark x1="92340" y1="80722" x2="78936" y2="81214"/>
                            <a14:foregroundMark x1="87376" y1="76620" x2="87376" y2="45611"/>
                            <a14:foregroundMark x1="92057" y1="13372" x2="88298" y2="26251"/>
                            <a14:foregroundMark x1="86312" y1="29122" x2="85177" y2="36095"/>
                            <a14:foregroundMark x1="85816" y1="43560" x2="85603" y2="52338"/>
                            <a14:foregroundMark x1="85390" y1="55701" x2="85177" y2="74815"/>
                            <a14:foregroundMark x1="46028" y1="39130" x2="49220" y2="416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50" name="Picture 49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6" name="Content Placeholder 2"/>
          <p:cNvSpPr>
            <a:spLocks noGrp="1"/>
          </p:cNvSpPr>
          <p:nvPr>
            <p:ph idx="11"/>
          </p:nvPr>
        </p:nvSpPr>
        <p:spPr>
          <a:xfrm>
            <a:off x="4627638" y="1502303"/>
            <a:ext cx="4042229" cy="4593697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4042229" cy="4593697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61" name="Picture 60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77" b="99098" l="1702" r="98723">
                            <a14:foregroundMark x1="11631" y1="6645" x2="11277" y2="15176"/>
                            <a14:foregroundMark x1="11631" y1="15340" x2="9787" y2="32978"/>
                            <a14:foregroundMark x1="9574" y1="33388" x2="6879" y2="41509"/>
                            <a14:foregroundMark x1="5603" y1="45939" x2="5603" y2="51189"/>
                            <a14:foregroundMark x1="6879" y1="54881" x2="9787" y2="59885"/>
                            <a14:foregroundMark x1="6383" y1="57752" x2="4894" y2="63002"/>
                            <a14:foregroundMark x1="4255" y1="65874" x2="4255" y2="65874"/>
                            <a14:foregroundMark x1="4397" y1="71534" x2="4397" y2="71534"/>
                            <a14:foregroundMark x1="4397" y1="77523" x2="4397" y2="77523"/>
                            <a14:foregroundMark x1="6099" y1="83921" x2="6099" y2="83921"/>
                            <a14:foregroundMark x1="4894" y1="80804" x2="4894" y2="80804"/>
                            <a14:foregroundMark x1="8227" y1="84495" x2="61844" y2="84495"/>
                            <a14:foregroundMark x1="67305" y1="83921" x2="93475" y2="83101"/>
                            <a14:foregroundMark x1="93617" y1="82363" x2="92766" y2="49467"/>
                            <a14:foregroundMark x1="92624" y1="48236" x2="93617" y2="42658"/>
                            <a14:foregroundMark x1="92624" y1="41509" x2="89929" y2="40689"/>
                            <a14:foregroundMark x1="89929" y1="39951" x2="89291" y2="37982"/>
                            <a14:foregroundMark x1="89433" y1="37244" x2="92908" y2="30681"/>
                            <a14:foregroundMark x1="93121" y1="29286" x2="94255" y2="24446"/>
                            <a14:foregroundMark x1="94610" y1="23708" x2="97092" y2="15176"/>
                            <a14:foregroundMark x1="11064" y1="61034" x2="11064" y2="61034"/>
                            <a14:foregroundMark x1="18156" y1="64151" x2="18156" y2="64151"/>
                            <a14:foregroundMark x1="13262" y1="62592" x2="13262" y2="62592"/>
                            <a14:foregroundMark x1="23475" y1="63577" x2="23475" y2="63577"/>
                            <a14:foregroundMark x1="29858" y1="59311" x2="29858" y2="59311"/>
                            <a14:foregroundMark x1="27305" y1="62018" x2="27305" y2="62018"/>
                            <a14:foregroundMark x1="31348" y1="57178" x2="34043" y2="43642"/>
                            <a14:foregroundMark x1="33050" y1="42658" x2="29149" y2="34701"/>
                            <a14:foregroundMark x1="11631" y1="33388" x2="17801" y2="31009"/>
                            <a14:foregroundMark x1="28156" y1="34126" x2="22624" y2="31419"/>
                            <a14:foregroundMark x1="38511" y1="62428" x2="38227" y2="39541"/>
                            <a14:foregroundMark x1="42411" y1="51354" x2="50567" y2="62756"/>
                            <a14:foregroundMark x1="45390" y1="50041" x2="49574" y2="45365"/>
                            <a14:foregroundMark x1="41064" y1="38556" x2="44752" y2="38802"/>
                            <a14:foregroundMark x1="54965" y1="38966" x2="68652" y2="38966"/>
                            <a14:foregroundMark x1="61489" y1="40361" x2="61631" y2="62592"/>
                            <a14:foregroundMark x1="74184" y1="39787" x2="74184" y2="63002"/>
                            <a14:foregroundMark x1="82553" y1="47334" x2="82553" y2="63002"/>
                            <a14:foregroundMark x1="82908" y1="38556" x2="82908" y2="38556"/>
                            <a14:foregroundMark x1="4397" y1="95160" x2="4397" y2="95160"/>
                            <a14:foregroundMark x1="12411" y1="6071" x2="15106" y2="5906"/>
                            <a14:foregroundMark x1="15816" y1="4676" x2="17305" y2="4676"/>
                            <a14:foregroundMark x1="17447" y1="5906" x2="18652" y2="7383"/>
                            <a14:foregroundMark x1="20142" y1="6481" x2="22128" y2="6645"/>
                            <a14:foregroundMark x1="22837" y1="7629" x2="24823" y2="11321"/>
                            <a14:foregroundMark x1="24468" y1="12223" x2="24965" y2="16161"/>
                            <a14:foregroundMark x1="25957" y1="16899" x2="30993" y2="18622"/>
                            <a14:foregroundMark x1="15106" y1="11567" x2="14184" y2="28056"/>
                            <a14:foregroundMark x1="13546" y1="14110" x2="13546" y2="14110"/>
                            <a14:foregroundMark x1="13050" y1="16735" x2="13050" y2="16735"/>
                            <a14:foregroundMark x1="12624" y1="23380" x2="12624" y2="23380"/>
                            <a14:foregroundMark x1="12199" y1="29614" x2="12624" y2="26005"/>
                            <a14:foregroundMark x1="11489" y1="31173" x2="20000" y2="26251"/>
                            <a14:foregroundMark x1="17801" y1="24200" x2="17305" y2="13372"/>
                            <a14:foregroundMark x1="13972" y1="9762" x2="18865" y2="10993"/>
                            <a14:foregroundMark x1="13759" y1="8696" x2="17092" y2="8696"/>
                            <a14:foregroundMark x1="13333" y1="36095" x2="11986" y2="53076"/>
                            <a14:foregroundMark x1="10638" y1="40197" x2="10426" y2="49959"/>
                            <a14:foregroundMark x1="9929" y1="52338" x2="15106" y2="59065"/>
                            <a14:foregroundMark x1="11773" y1="57506" x2="13050" y2="59311"/>
                            <a14:foregroundMark x1="14397" y1="34537" x2="19787" y2="34290"/>
                            <a14:foregroundMark x1="13759" y1="35029" x2="20638" y2="42002"/>
                            <a14:foregroundMark x1="15106" y1="39377" x2="18440" y2="55127"/>
                            <a14:foregroundMark x1="14894" y1="49713" x2="17092" y2="58244"/>
                            <a14:foregroundMark x1="15106" y1="63413" x2="15106" y2="63413"/>
                            <a14:foregroundMark x1="32057" y1="17719" x2="36312" y2="15669"/>
                            <a14:foregroundMark x1="7730" y1="62100" x2="8652" y2="80230"/>
                            <a14:foregroundMark x1="7518" y1="60295" x2="14397" y2="68581"/>
                            <a14:foregroundMark x1="7518" y1="81214" x2="22482" y2="80476"/>
                            <a14:foregroundMark x1="11986" y1="77112" x2="11277" y2="67514"/>
                            <a14:foregroundMark x1="14610" y1="77112" x2="15957" y2="67268"/>
                            <a14:foregroundMark x1="14184" y1="60049" x2="21135" y2="60870"/>
                            <a14:foregroundMark x1="94113" y1="15176" x2="88298" y2="31911"/>
                            <a14:foregroundMark x1="90496" y1="30107" x2="91418" y2="28056"/>
                            <a14:foregroundMark x1="94539" y1="16161" x2="93404" y2="13864"/>
                            <a14:foregroundMark x1="88723" y1="32158" x2="86738" y2="39130"/>
                            <a14:foregroundMark x1="86950" y1="40935" x2="90709" y2="44873"/>
                            <a14:foregroundMark x1="90709" y1="45119" x2="89645" y2="62920"/>
                            <a14:foregroundMark x1="90709" y1="60295" x2="90993" y2="78425"/>
                            <a14:foregroundMark x1="91418" y1="79655" x2="76667" y2="79409"/>
                            <a14:foregroundMark x1="92340" y1="80722" x2="78936" y2="81214"/>
                            <a14:foregroundMark x1="87376" y1="76620" x2="87376" y2="45611"/>
                            <a14:foregroundMark x1="92057" y1="13372" x2="88298" y2="26251"/>
                            <a14:foregroundMark x1="86312" y1="29122" x2="85177" y2="36095"/>
                            <a14:foregroundMark x1="85816" y1="43560" x2="85603" y2="52338"/>
                            <a14:foregroundMark x1="85390" y1="55701" x2="85177" y2="74815"/>
                            <a14:foregroundMark x1="46028" y1="39130" x2="49220" y2="416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62" name="Picture 61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45" name="Content Placeholder 2"/>
          <p:cNvSpPr>
            <a:spLocks noGrp="1"/>
          </p:cNvSpPr>
          <p:nvPr>
            <p:ph idx="11"/>
          </p:nvPr>
        </p:nvSpPr>
        <p:spPr>
          <a:xfrm>
            <a:off x="4627638" y="2189238"/>
            <a:ext cx="4042229" cy="388257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2189238"/>
            <a:ext cx="4042229" cy="388257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8" name="Text Placeholder 46"/>
          <p:cNvSpPr>
            <a:spLocks noGrp="1"/>
          </p:cNvSpPr>
          <p:nvPr>
            <p:ph type="body" sz="quarter" idx="13"/>
          </p:nvPr>
        </p:nvSpPr>
        <p:spPr>
          <a:xfrm>
            <a:off x="4627638" y="1499584"/>
            <a:ext cx="4041775" cy="5683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2"/>
          </p:nvPr>
        </p:nvSpPr>
        <p:spPr>
          <a:xfrm>
            <a:off x="457200" y="1499584"/>
            <a:ext cx="4041775" cy="5683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 (No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D2029-D1E8-CF46-9B7B-21DD0B9E2F8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51" name="Picture 50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77" b="99098" l="1702" r="98723">
                            <a14:foregroundMark x1="11631" y1="6645" x2="11277" y2="15176"/>
                            <a14:foregroundMark x1="11631" y1="15340" x2="9787" y2="32978"/>
                            <a14:foregroundMark x1="9574" y1="33388" x2="6879" y2="41509"/>
                            <a14:foregroundMark x1="5603" y1="45939" x2="5603" y2="51189"/>
                            <a14:foregroundMark x1="6879" y1="54881" x2="9787" y2="59885"/>
                            <a14:foregroundMark x1="6383" y1="57752" x2="4894" y2="63002"/>
                            <a14:foregroundMark x1="4255" y1="65874" x2="4255" y2="65874"/>
                            <a14:foregroundMark x1="4397" y1="71534" x2="4397" y2="71534"/>
                            <a14:foregroundMark x1="4397" y1="77523" x2="4397" y2="77523"/>
                            <a14:foregroundMark x1="6099" y1="83921" x2="6099" y2="83921"/>
                            <a14:foregroundMark x1="4894" y1="80804" x2="4894" y2="80804"/>
                            <a14:foregroundMark x1="8227" y1="84495" x2="61844" y2="84495"/>
                            <a14:foregroundMark x1="67305" y1="83921" x2="93475" y2="83101"/>
                            <a14:foregroundMark x1="93617" y1="82363" x2="92766" y2="49467"/>
                            <a14:foregroundMark x1="92624" y1="48236" x2="93617" y2="42658"/>
                            <a14:foregroundMark x1="92624" y1="41509" x2="89929" y2="40689"/>
                            <a14:foregroundMark x1="89929" y1="39951" x2="89291" y2="37982"/>
                            <a14:foregroundMark x1="89433" y1="37244" x2="92908" y2="30681"/>
                            <a14:foregroundMark x1="93121" y1="29286" x2="94255" y2="24446"/>
                            <a14:foregroundMark x1="94610" y1="23708" x2="97092" y2="15176"/>
                            <a14:foregroundMark x1="11064" y1="61034" x2="11064" y2="61034"/>
                            <a14:foregroundMark x1="18156" y1="64151" x2="18156" y2="64151"/>
                            <a14:foregroundMark x1="13262" y1="62592" x2="13262" y2="62592"/>
                            <a14:foregroundMark x1="23475" y1="63577" x2="23475" y2="63577"/>
                            <a14:foregroundMark x1="29858" y1="59311" x2="29858" y2="59311"/>
                            <a14:foregroundMark x1="27305" y1="62018" x2="27305" y2="62018"/>
                            <a14:foregroundMark x1="31348" y1="57178" x2="34043" y2="43642"/>
                            <a14:foregroundMark x1="33050" y1="42658" x2="29149" y2="34701"/>
                            <a14:foregroundMark x1="11631" y1="33388" x2="17801" y2="31009"/>
                            <a14:foregroundMark x1="28156" y1="34126" x2="22624" y2="31419"/>
                            <a14:foregroundMark x1="38511" y1="62428" x2="38227" y2="39541"/>
                            <a14:foregroundMark x1="42411" y1="51354" x2="50567" y2="62756"/>
                            <a14:foregroundMark x1="45390" y1="50041" x2="49574" y2="45365"/>
                            <a14:foregroundMark x1="41064" y1="38556" x2="44752" y2="38802"/>
                            <a14:foregroundMark x1="54965" y1="38966" x2="68652" y2="38966"/>
                            <a14:foregroundMark x1="61489" y1="40361" x2="61631" y2="62592"/>
                            <a14:foregroundMark x1="74184" y1="39787" x2="74184" y2="63002"/>
                            <a14:foregroundMark x1="82553" y1="47334" x2="82553" y2="63002"/>
                            <a14:foregroundMark x1="82908" y1="38556" x2="82908" y2="38556"/>
                            <a14:foregroundMark x1="4397" y1="95160" x2="4397" y2="95160"/>
                            <a14:foregroundMark x1="12411" y1="6071" x2="15106" y2="5906"/>
                            <a14:foregroundMark x1="15816" y1="4676" x2="17305" y2="4676"/>
                            <a14:foregroundMark x1="17447" y1="5906" x2="18652" y2="7383"/>
                            <a14:foregroundMark x1="20142" y1="6481" x2="22128" y2="6645"/>
                            <a14:foregroundMark x1="22837" y1="7629" x2="24823" y2="11321"/>
                            <a14:foregroundMark x1="24468" y1="12223" x2="24965" y2="16161"/>
                            <a14:foregroundMark x1="25957" y1="16899" x2="30993" y2="18622"/>
                            <a14:foregroundMark x1="15106" y1="11567" x2="14184" y2="28056"/>
                            <a14:foregroundMark x1="13546" y1="14110" x2="13546" y2="14110"/>
                            <a14:foregroundMark x1="13050" y1="16735" x2="13050" y2="16735"/>
                            <a14:foregroundMark x1="12624" y1="23380" x2="12624" y2="23380"/>
                            <a14:foregroundMark x1="12199" y1="29614" x2="12624" y2="26005"/>
                            <a14:foregroundMark x1="11489" y1="31173" x2="20000" y2="26251"/>
                            <a14:foregroundMark x1="17801" y1="24200" x2="17305" y2="13372"/>
                            <a14:foregroundMark x1="13972" y1="9762" x2="18865" y2="10993"/>
                            <a14:foregroundMark x1="13759" y1="8696" x2="17092" y2="8696"/>
                            <a14:foregroundMark x1="13333" y1="36095" x2="11986" y2="53076"/>
                            <a14:foregroundMark x1="10638" y1="40197" x2="10426" y2="49959"/>
                            <a14:foregroundMark x1="9929" y1="52338" x2="15106" y2="59065"/>
                            <a14:foregroundMark x1="11773" y1="57506" x2="13050" y2="59311"/>
                            <a14:foregroundMark x1="14397" y1="34537" x2="19787" y2="34290"/>
                            <a14:foregroundMark x1="13759" y1="35029" x2="20638" y2="42002"/>
                            <a14:foregroundMark x1="15106" y1="39377" x2="18440" y2="55127"/>
                            <a14:foregroundMark x1="14894" y1="49713" x2="17092" y2="58244"/>
                            <a14:foregroundMark x1="15106" y1="63413" x2="15106" y2="63413"/>
                            <a14:foregroundMark x1="32057" y1="17719" x2="36312" y2="15669"/>
                            <a14:foregroundMark x1="7730" y1="62100" x2="8652" y2="80230"/>
                            <a14:foregroundMark x1="7518" y1="60295" x2="14397" y2="68581"/>
                            <a14:foregroundMark x1="7518" y1="81214" x2="22482" y2="80476"/>
                            <a14:foregroundMark x1="11986" y1="77112" x2="11277" y2="67514"/>
                            <a14:foregroundMark x1="14610" y1="77112" x2="15957" y2="67268"/>
                            <a14:foregroundMark x1="14184" y1="60049" x2="21135" y2="60870"/>
                            <a14:foregroundMark x1="94113" y1="15176" x2="88298" y2="31911"/>
                            <a14:foregroundMark x1="90496" y1="30107" x2="91418" y2="28056"/>
                            <a14:foregroundMark x1="94539" y1="16161" x2="93404" y2="13864"/>
                            <a14:foregroundMark x1="88723" y1="32158" x2="86738" y2="39130"/>
                            <a14:foregroundMark x1="86950" y1="40935" x2="90709" y2="44873"/>
                            <a14:foregroundMark x1="90709" y1="45119" x2="89645" y2="62920"/>
                            <a14:foregroundMark x1="90709" y1="60295" x2="90993" y2="78425"/>
                            <a14:foregroundMark x1="91418" y1="79655" x2="76667" y2="79409"/>
                            <a14:foregroundMark x1="92340" y1="80722" x2="78936" y2="81214"/>
                            <a14:foregroundMark x1="87376" y1="76620" x2="87376" y2="45611"/>
                            <a14:foregroundMark x1="92057" y1="13372" x2="88298" y2="26251"/>
                            <a14:foregroundMark x1="86312" y1="29122" x2="85177" y2="36095"/>
                            <a14:foregroundMark x1="85816" y1="43560" x2="85603" y2="52338"/>
                            <a14:foregroundMark x1="85390" y1="55701" x2="85177" y2="74815"/>
                            <a14:foregroundMark x1="46028" y1="39130" x2="49220" y2="416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52" name="Picture 51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4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854047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2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- No State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53322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51405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9" name="Rectangle 8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16" name="Picture 15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477" b="99098" l="1702" r="98723">
                            <a14:foregroundMark x1="11631" y1="6645" x2="11277" y2="15176"/>
                            <a14:foregroundMark x1="11631" y1="15340" x2="9787" y2="32978"/>
                            <a14:foregroundMark x1="9574" y1="33388" x2="6879" y2="41509"/>
                            <a14:foregroundMark x1="5603" y1="45939" x2="5603" y2="51189"/>
                            <a14:foregroundMark x1="6879" y1="54881" x2="9787" y2="59885"/>
                            <a14:foregroundMark x1="6383" y1="57752" x2="4894" y2="63002"/>
                            <a14:foregroundMark x1="4255" y1="65874" x2="4255" y2="65874"/>
                            <a14:foregroundMark x1="4397" y1="71534" x2="4397" y2="71534"/>
                            <a14:foregroundMark x1="4397" y1="77523" x2="4397" y2="77523"/>
                            <a14:foregroundMark x1="6099" y1="83921" x2="6099" y2="83921"/>
                            <a14:foregroundMark x1="4894" y1="80804" x2="4894" y2="80804"/>
                            <a14:foregroundMark x1="8227" y1="84495" x2="61844" y2="84495"/>
                            <a14:foregroundMark x1="67305" y1="83921" x2="93475" y2="83101"/>
                            <a14:foregroundMark x1="93617" y1="82363" x2="92766" y2="49467"/>
                            <a14:foregroundMark x1="92624" y1="48236" x2="93617" y2="42658"/>
                            <a14:foregroundMark x1="92624" y1="41509" x2="89929" y2="40689"/>
                            <a14:foregroundMark x1="89929" y1="39951" x2="89291" y2="37982"/>
                            <a14:foregroundMark x1="89433" y1="37244" x2="92908" y2="30681"/>
                            <a14:foregroundMark x1="93121" y1="29286" x2="94255" y2="24446"/>
                            <a14:foregroundMark x1="94610" y1="23708" x2="97092" y2="15176"/>
                            <a14:foregroundMark x1="11064" y1="61034" x2="11064" y2="61034"/>
                            <a14:foregroundMark x1="18156" y1="64151" x2="18156" y2="64151"/>
                            <a14:foregroundMark x1="13262" y1="62592" x2="13262" y2="62592"/>
                            <a14:foregroundMark x1="23475" y1="63577" x2="23475" y2="63577"/>
                            <a14:foregroundMark x1="29858" y1="59311" x2="29858" y2="59311"/>
                            <a14:foregroundMark x1="27305" y1="62018" x2="27305" y2="62018"/>
                            <a14:foregroundMark x1="31348" y1="57178" x2="34043" y2="43642"/>
                            <a14:foregroundMark x1="33050" y1="42658" x2="29149" y2="34701"/>
                            <a14:foregroundMark x1="11631" y1="33388" x2="17801" y2="31009"/>
                            <a14:foregroundMark x1="28156" y1="34126" x2="22624" y2="31419"/>
                            <a14:foregroundMark x1="38511" y1="62428" x2="38227" y2="39541"/>
                            <a14:foregroundMark x1="42411" y1="51354" x2="50567" y2="62756"/>
                            <a14:foregroundMark x1="45390" y1="50041" x2="49574" y2="45365"/>
                            <a14:foregroundMark x1="41064" y1="38556" x2="44752" y2="38802"/>
                            <a14:foregroundMark x1="54965" y1="38966" x2="68652" y2="38966"/>
                            <a14:foregroundMark x1="61489" y1="40361" x2="61631" y2="62592"/>
                            <a14:foregroundMark x1="74184" y1="39787" x2="74184" y2="63002"/>
                            <a14:foregroundMark x1="82553" y1="47334" x2="82553" y2="63002"/>
                            <a14:foregroundMark x1="82908" y1="38556" x2="82908" y2="38556"/>
                            <a14:foregroundMark x1="4397" y1="95160" x2="4397" y2="95160"/>
                            <a14:foregroundMark x1="12411" y1="6071" x2="15106" y2="5906"/>
                            <a14:foregroundMark x1="15816" y1="4676" x2="17305" y2="4676"/>
                            <a14:foregroundMark x1="17447" y1="5906" x2="18652" y2="7383"/>
                            <a14:foregroundMark x1="20142" y1="6481" x2="22128" y2="6645"/>
                            <a14:foregroundMark x1="22837" y1="7629" x2="24823" y2="11321"/>
                            <a14:foregroundMark x1="24468" y1="12223" x2="24965" y2="16161"/>
                            <a14:foregroundMark x1="25957" y1="16899" x2="30993" y2="18622"/>
                            <a14:foregroundMark x1="15106" y1="11567" x2="14184" y2="28056"/>
                            <a14:foregroundMark x1="13546" y1="14110" x2="13546" y2="14110"/>
                            <a14:foregroundMark x1="13050" y1="16735" x2="13050" y2="16735"/>
                            <a14:foregroundMark x1="12624" y1="23380" x2="12624" y2="23380"/>
                            <a14:foregroundMark x1="12199" y1="29614" x2="12624" y2="26005"/>
                            <a14:foregroundMark x1="11489" y1="31173" x2="20000" y2="26251"/>
                            <a14:foregroundMark x1="17801" y1="24200" x2="17305" y2="13372"/>
                            <a14:foregroundMark x1="13972" y1="9762" x2="18865" y2="10993"/>
                            <a14:foregroundMark x1="13759" y1="8696" x2="17092" y2="8696"/>
                            <a14:foregroundMark x1="13333" y1="36095" x2="11986" y2="53076"/>
                            <a14:foregroundMark x1="10638" y1="40197" x2="10426" y2="49959"/>
                            <a14:foregroundMark x1="9929" y1="52338" x2="15106" y2="59065"/>
                            <a14:foregroundMark x1="11773" y1="57506" x2="13050" y2="59311"/>
                            <a14:foregroundMark x1="14397" y1="34537" x2="19787" y2="34290"/>
                            <a14:foregroundMark x1="13759" y1="35029" x2="20638" y2="42002"/>
                            <a14:foregroundMark x1="15106" y1="39377" x2="18440" y2="55127"/>
                            <a14:foregroundMark x1="14894" y1="49713" x2="17092" y2="58244"/>
                            <a14:foregroundMark x1="15106" y1="63413" x2="15106" y2="63413"/>
                            <a14:foregroundMark x1="32057" y1="17719" x2="36312" y2="15669"/>
                            <a14:foregroundMark x1="7730" y1="62100" x2="8652" y2="80230"/>
                            <a14:foregroundMark x1="7518" y1="60295" x2="14397" y2="68581"/>
                            <a14:foregroundMark x1="7518" y1="81214" x2="22482" y2="80476"/>
                            <a14:foregroundMark x1="11986" y1="77112" x2="11277" y2="67514"/>
                            <a14:foregroundMark x1="14610" y1="77112" x2="15957" y2="67268"/>
                            <a14:foregroundMark x1="14184" y1="60049" x2="21135" y2="60870"/>
                            <a14:foregroundMark x1="94113" y1="15176" x2="88298" y2="31911"/>
                            <a14:foregroundMark x1="90496" y1="30107" x2="91418" y2="28056"/>
                            <a14:foregroundMark x1="94539" y1="16161" x2="93404" y2="13864"/>
                            <a14:foregroundMark x1="88723" y1="32158" x2="86738" y2="39130"/>
                            <a14:foregroundMark x1="86950" y1="40935" x2="90709" y2="44873"/>
                            <a14:foregroundMark x1="90709" y1="45119" x2="89645" y2="62920"/>
                            <a14:foregroundMark x1="90709" y1="60295" x2="90993" y2="78425"/>
                            <a14:foregroundMark x1="91418" y1="79655" x2="76667" y2="79409"/>
                            <a14:foregroundMark x1="92340" y1="80722" x2="78936" y2="81214"/>
                            <a14:foregroundMark x1="87376" y1="76620" x2="87376" y2="45611"/>
                            <a14:foregroundMark x1="92057" y1="13372" x2="88298" y2="26251"/>
                            <a14:foregroundMark x1="86312" y1="29122" x2="85177" y2="36095"/>
                            <a14:foregroundMark x1="85816" y1="43560" x2="85603" y2="52338"/>
                            <a14:foregroundMark x1="85390" y1="55701" x2="85177" y2="74815"/>
                            <a14:foregroundMark x1="46028" y1="39130" x2="49220" y2="416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17" name="Picture 16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81235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er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FFFF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FFFF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30" name="Rectangle 29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37" name="Picture 36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77" b="99098" l="1702" r="98723">
                            <a14:foregroundMark x1="11631" y1="6645" x2="11277" y2="15176"/>
                            <a14:foregroundMark x1="11631" y1="15340" x2="9787" y2="32978"/>
                            <a14:foregroundMark x1="9574" y1="33388" x2="6879" y2="41509"/>
                            <a14:foregroundMark x1="5603" y1="45939" x2="5603" y2="51189"/>
                            <a14:foregroundMark x1="6879" y1="54881" x2="9787" y2="59885"/>
                            <a14:foregroundMark x1="6383" y1="57752" x2="4894" y2="63002"/>
                            <a14:foregroundMark x1="4255" y1="65874" x2="4255" y2="65874"/>
                            <a14:foregroundMark x1="4397" y1="71534" x2="4397" y2="71534"/>
                            <a14:foregroundMark x1="4397" y1="77523" x2="4397" y2="77523"/>
                            <a14:foregroundMark x1="6099" y1="83921" x2="6099" y2="83921"/>
                            <a14:foregroundMark x1="4894" y1="80804" x2="4894" y2="80804"/>
                            <a14:foregroundMark x1="8227" y1="84495" x2="61844" y2="84495"/>
                            <a14:foregroundMark x1="67305" y1="83921" x2="93475" y2="83101"/>
                            <a14:foregroundMark x1="93617" y1="82363" x2="92766" y2="49467"/>
                            <a14:foregroundMark x1="92624" y1="48236" x2="93617" y2="42658"/>
                            <a14:foregroundMark x1="92624" y1="41509" x2="89929" y2="40689"/>
                            <a14:foregroundMark x1="89929" y1="39951" x2="89291" y2="37982"/>
                            <a14:foregroundMark x1="89433" y1="37244" x2="92908" y2="30681"/>
                            <a14:foregroundMark x1="93121" y1="29286" x2="94255" y2="24446"/>
                            <a14:foregroundMark x1="94610" y1="23708" x2="97092" y2="15176"/>
                            <a14:foregroundMark x1="11064" y1="61034" x2="11064" y2="61034"/>
                            <a14:foregroundMark x1="18156" y1="64151" x2="18156" y2="64151"/>
                            <a14:foregroundMark x1="13262" y1="62592" x2="13262" y2="62592"/>
                            <a14:foregroundMark x1="23475" y1="63577" x2="23475" y2="63577"/>
                            <a14:foregroundMark x1="29858" y1="59311" x2="29858" y2="59311"/>
                            <a14:foregroundMark x1="27305" y1="62018" x2="27305" y2="62018"/>
                            <a14:foregroundMark x1="31348" y1="57178" x2="34043" y2="43642"/>
                            <a14:foregroundMark x1="33050" y1="42658" x2="29149" y2="34701"/>
                            <a14:foregroundMark x1="11631" y1="33388" x2="17801" y2="31009"/>
                            <a14:foregroundMark x1="28156" y1="34126" x2="22624" y2="31419"/>
                            <a14:foregroundMark x1="38511" y1="62428" x2="38227" y2="39541"/>
                            <a14:foregroundMark x1="42411" y1="51354" x2="50567" y2="62756"/>
                            <a14:foregroundMark x1="45390" y1="50041" x2="49574" y2="45365"/>
                            <a14:foregroundMark x1="41064" y1="38556" x2="44752" y2="38802"/>
                            <a14:foregroundMark x1="54965" y1="38966" x2="68652" y2="38966"/>
                            <a14:foregroundMark x1="61489" y1="40361" x2="61631" y2="62592"/>
                            <a14:foregroundMark x1="74184" y1="39787" x2="74184" y2="63002"/>
                            <a14:foregroundMark x1="82553" y1="47334" x2="82553" y2="63002"/>
                            <a14:foregroundMark x1="82908" y1="38556" x2="82908" y2="38556"/>
                            <a14:foregroundMark x1="4397" y1="95160" x2="4397" y2="95160"/>
                            <a14:foregroundMark x1="12411" y1="6071" x2="15106" y2="5906"/>
                            <a14:foregroundMark x1="15816" y1="4676" x2="17305" y2="4676"/>
                            <a14:foregroundMark x1="17447" y1="5906" x2="18652" y2="7383"/>
                            <a14:foregroundMark x1="20142" y1="6481" x2="22128" y2="6645"/>
                            <a14:foregroundMark x1="22837" y1="7629" x2="24823" y2="11321"/>
                            <a14:foregroundMark x1="24468" y1="12223" x2="24965" y2="16161"/>
                            <a14:foregroundMark x1="25957" y1="16899" x2="30993" y2="18622"/>
                            <a14:foregroundMark x1="15106" y1="11567" x2="14184" y2="28056"/>
                            <a14:foregroundMark x1="13546" y1="14110" x2="13546" y2="14110"/>
                            <a14:foregroundMark x1="13050" y1="16735" x2="13050" y2="16735"/>
                            <a14:foregroundMark x1="12624" y1="23380" x2="12624" y2="23380"/>
                            <a14:foregroundMark x1="12199" y1="29614" x2="12624" y2="26005"/>
                            <a14:foregroundMark x1="11489" y1="31173" x2="20000" y2="26251"/>
                            <a14:foregroundMark x1="17801" y1="24200" x2="17305" y2="13372"/>
                            <a14:foregroundMark x1="13972" y1="9762" x2="18865" y2="10993"/>
                            <a14:foregroundMark x1="13759" y1="8696" x2="17092" y2="8696"/>
                            <a14:foregroundMark x1="13333" y1="36095" x2="11986" y2="53076"/>
                            <a14:foregroundMark x1="10638" y1="40197" x2="10426" y2="49959"/>
                            <a14:foregroundMark x1="9929" y1="52338" x2="15106" y2="59065"/>
                            <a14:foregroundMark x1="11773" y1="57506" x2="13050" y2="59311"/>
                            <a14:foregroundMark x1="14397" y1="34537" x2="19787" y2="34290"/>
                            <a14:foregroundMark x1="13759" y1="35029" x2="20638" y2="42002"/>
                            <a14:foregroundMark x1="15106" y1="39377" x2="18440" y2="55127"/>
                            <a14:foregroundMark x1="14894" y1="49713" x2="17092" y2="58244"/>
                            <a14:foregroundMark x1="15106" y1="63413" x2="15106" y2="63413"/>
                            <a14:foregroundMark x1="32057" y1="17719" x2="36312" y2="15669"/>
                            <a14:foregroundMark x1="7730" y1="62100" x2="8652" y2="80230"/>
                            <a14:foregroundMark x1="7518" y1="60295" x2="14397" y2="68581"/>
                            <a14:foregroundMark x1="7518" y1="81214" x2="22482" y2="80476"/>
                            <a14:foregroundMark x1="11986" y1="77112" x2="11277" y2="67514"/>
                            <a14:foregroundMark x1="14610" y1="77112" x2="15957" y2="67268"/>
                            <a14:foregroundMark x1="14184" y1="60049" x2="21135" y2="60870"/>
                            <a14:foregroundMark x1="94113" y1="15176" x2="88298" y2="31911"/>
                            <a14:foregroundMark x1="90496" y1="30107" x2="91418" y2="28056"/>
                            <a14:foregroundMark x1="94539" y1="16161" x2="93404" y2="13864"/>
                            <a14:foregroundMark x1="88723" y1="32158" x2="86738" y2="39130"/>
                            <a14:foregroundMark x1="86950" y1="40935" x2="90709" y2="44873"/>
                            <a14:foregroundMark x1="90709" y1="45119" x2="89645" y2="62920"/>
                            <a14:foregroundMark x1="90709" y1="60295" x2="90993" y2="78425"/>
                            <a14:foregroundMark x1="91418" y1="79655" x2="76667" y2="79409"/>
                            <a14:foregroundMark x1="92340" y1="80722" x2="78936" y2="81214"/>
                            <a14:foregroundMark x1="87376" y1="76620" x2="87376" y2="45611"/>
                            <a14:foregroundMark x1="92057" y1="13372" x2="88298" y2="26251"/>
                            <a14:foregroundMark x1="86312" y1="29122" x2="85177" y2="36095"/>
                            <a14:foregroundMark x1="85816" y1="43560" x2="85603" y2="52338"/>
                            <a14:foregroundMark x1="85390" y1="55701" x2="85177" y2="74815"/>
                            <a14:foregroundMark x1="46028" y1="39130" x2="49220" y2="416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38" name="Picture 37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521126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5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2029-D1E8-CF46-9B7B-21DD0B9E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b="1" i="0" kern="1200">
          <a:solidFill>
            <a:srgbClr val="000000"/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e.state.co.us/sites/default/files/documents/coloradoliteracy/clf/downloads/instructional_templates.pdf" TargetMode="External"/><Relationship Id="rId3" Type="http://schemas.openxmlformats.org/officeDocument/2006/relationships/hyperlink" Target="http://treasures.macmillanmh.com/assets/extras/0001/2063/InstructionalRoutine_CA_B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Catch Up Growth: Intensifying Small Group Instruction </a:t>
            </a:r>
            <a:br>
              <a:rPr lang="en-US" dirty="0" smtClean="0"/>
            </a:br>
            <a:r>
              <a:rPr lang="en-US" dirty="0" smtClean="0"/>
              <a:t>(The Explicit Phonics Lesson K-2)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2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9794"/>
            <a:ext cx="9144000" cy="6571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267" y="6481309"/>
            <a:ext cx="6081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Oregon Reading </a:t>
            </a:r>
            <a:r>
              <a:rPr lang="en-US" sz="1100" dirty="0"/>
              <a:t>First: http://</a:t>
            </a:r>
            <a:r>
              <a:rPr lang="en-US" sz="1100" dirty="0" err="1"/>
              <a:t>oregonreadingfirst.uoregon.edu</a:t>
            </a:r>
            <a:r>
              <a:rPr lang="en-US" sz="11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814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is the skill need?</a:t>
            </a:r>
          </a:p>
          <a:p>
            <a:pPr lvl="1"/>
            <a:r>
              <a:rPr lang="en-US" dirty="0" smtClean="0"/>
              <a:t>What is the Big 5 area of need?</a:t>
            </a:r>
          </a:p>
          <a:p>
            <a:pPr lvl="2"/>
            <a:r>
              <a:rPr lang="en-US" i="1" dirty="0" smtClean="0"/>
              <a:t>phonics</a:t>
            </a:r>
          </a:p>
          <a:p>
            <a:pPr lvl="1"/>
            <a:r>
              <a:rPr lang="en-US" dirty="0" smtClean="0"/>
              <a:t>What is the targeted skill/strategy? </a:t>
            </a:r>
          </a:p>
          <a:p>
            <a:pPr lvl="2"/>
            <a:r>
              <a:rPr lang="en-US" i="1" dirty="0" smtClean="0"/>
              <a:t>Long vowel and silent e</a:t>
            </a:r>
          </a:p>
          <a:p>
            <a:pPr lvl="2"/>
            <a:r>
              <a:rPr lang="en-US" dirty="0"/>
              <a:t>Sounds-spelling</a:t>
            </a:r>
            <a:r>
              <a:rPr lang="en-US" dirty="0" smtClean="0"/>
              <a:t>/ sound by sound blending</a:t>
            </a:r>
            <a:endParaRPr lang="en-US" i="1" dirty="0" smtClean="0"/>
          </a:p>
          <a:p>
            <a:pPr lvl="1"/>
            <a:r>
              <a:rPr lang="en-US" dirty="0" smtClean="0"/>
              <a:t>What is the intensity level?</a:t>
            </a:r>
          </a:p>
          <a:p>
            <a:pPr lvl="2"/>
            <a:r>
              <a:rPr lang="en-US" i="1" dirty="0" smtClean="0"/>
              <a:t>intensive</a:t>
            </a:r>
          </a:p>
          <a:p>
            <a:r>
              <a:rPr lang="en-US" dirty="0" smtClean="0"/>
              <a:t>How much time should you spend teaching the skill need versus grade level skill/strategy?</a:t>
            </a:r>
          </a:p>
          <a:p>
            <a:pPr lvl="1"/>
            <a:r>
              <a:rPr lang="en-US" dirty="0" smtClean="0"/>
              <a:t>4 days on skill need and 1 day on grade level skill/strategy?</a:t>
            </a:r>
          </a:p>
          <a:p>
            <a:r>
              <a:rPr lang="en-US" dirty="0" smtClean="0"/>
              <a:t>What materials should you use?</a:t>
            </a:r>
          </a:p>
          <a:p>
            <a:pPr lvl="1"/>
            <a:r>
              <a:rPr lang="en-US" dirty="0" smtClean="0"/>
              <a:t>Decodable text containing long vowel/silent e from first grade core</a:t>
            </a:r>
          </a:p>
          <a:p>
            <a:r>
              <a:rPr lang="en-US" dirty="0" smtClean="0"/>
              <a:t>What is the best approach to teach these needs?</a:t>
            </a:r>
          </a:p>
          <a:p>
            <a:pPr lvl="1"/>
            <a:r>
              <a:rPr lang="en-US" i="1" dirty="0" smtClean="0"/>
              <a:t>Explicit Phonics Lesson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Miranda &amp; Miles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097" y="1479844"/>
            <a:ext cx="2320158" cy="1342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76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9794"/>
            <a:ext cx="9144000" cy="6571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267" y="6481309"/>
            <a:ext cx="6081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Oregon Reading </a:t>
            </a:r>
            <a:r>
              <a:rPr lang="en-US" sz="1100" dirty="0"/>
              <a:t>First: http://</a:t>
            </a:r>
            <a:r>
              <a:rPr lang="en-US" sz="1100" dirty="0" err="1"/>
              <a:t>oregonreadingfirst.uoregon.edu</a:t>
            </a:r>
            <a:r>
              <a:rPr lang="en-US" sz="1100" dirty="0"/>
              <a:t>/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2768" y="3377493"/>
            <a:ext cx="1472769" cy="2445305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63911" y="202650"/>
            <a:ext cx="2121327" cy="6038957"/>
          </a:xfrm>
          <a:prstGeom prst="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i="1" dirty="0" smtClean="0"/>
              <a:t>How do we do it?</a:t>
            </a:r>
            <a:endParaRPr lang="en-US" sz="4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</a:p>
          <a:p>
            <a:r>
              <a:rPr lang="en-US" dirty="0" smtClean="0"/>
              <a:t>Sound or sound spellings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Regular/irregular word reading</a:t>
            </a:r>
          </a:p>
          <a:p>
            <a:r>
              <a:rPr lang="en-US" dirty="0" smtClean="0"/>
              <a:t>Decodable text</a:t>
            </a:r>
          </a:p>
          <a:p>
            <a:r>
              <a:rPr lang="en-US" dirty="0" smtClean="0"/>
              <a:t>Dictation</a:t>
            </a:r>
          </a:p>
          <a:p>
            <a:r>
              <a:rPr lang="en-US" dirty="0" smtClean="0"/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  <p:pic>
        <p:nvPicPr>
          <p:cNvPr id="2" name="Picture 1" descr="Scan 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r="18055"/>
          <a:stretch/>
        </p:blipFill>
        <p:spPr>
          <a:xfrm rot="16200000">
            <a:off x="5747689" y="3331653"/>
            <a:ext cx="2850606" cy="3942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14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State what students get to learn</a:t>
            </a:r>
          </a:p>
          <a:p>
            <a:pPr lvl="1"/>
            <a:r>
              <a:rPr lang="en-US" i="1" dirty="0" smtClean="0"/>
              <a:t> say it, reference it, &amp; post it</a:t>
            </a:r>
            <a:endParaRPr lang="en-US" i="1" dirty="0"/>
          </a:p>
          <a:p>
            <a:pPr marL="342900" lvl="1" indent="-342900">
              <a:buFont typeface="Arial"/>
              <a:buChar char="•"/>
            </a:pPr>
            <a:r>
              <a:rPr lang="en-US" u="sng" dirty="0" smtClean="0"/>
              <a:t>Get kids excited…hook them in! </a:t>
            </a:r>
          </a:p>
          <a:p>
            <a:pPr marL="742950" lvl="2" indent="-342900"/>
            <a:r>
              <a:rPr lang="en-US" sz="2800" dirty="0" smtClean="0"/>
              <a:t>Connect</a:t>
            </a:r>
            <a:r>
              <a:rPr lang="en-US" sz="2800" dirty="0"/>
              <a:t>/Review to previous </a:t>
            </a:r>
            <a:r>
              <a:rPr lang="en-US" sz="2800" dirty="0" smtClean="0"/>
              <a:t>learning and</a:t>
            </a:r>
            <a:r>
              <a:rPr lang="en-US" sz="2800" dirty="0"/>
              <a:t> s</a:t>
            </a:r>
            <a:r>
              <a:rPr lang="en-US" sz="2800" dirty="0" smtClean="0"/>
              <a:t>et purpose</a:t>
            </a:r>
            <a:endParaRPr lang="en-US" sz="2800" dirty="0"/>
          </a:p>
          <a:p>
            <a:pPr lvl="2"/>
            <a:r>
              <a:rPr lang="en-US" sz="2800" i="1" dirty="0"/>
              <a:t>Yesterday, you…</a:t>
            </a:r>
            <a:r>
              <a:rPr lang="en-US" sz="2800" i="1" dirty="0" smtClean="0"/>
              <a:t>.</a:t>
            </a:r>
            <a:r>
              <a:rPr lang="en-US" sz="2800" u="sng" dirty="0" smtClean="0"/>
              <a:t> </a:t>
            </a:r>
            <a:r>
              <a:rPr lang="en-US" sz="2800" i="1" dirty="0" smtClean="0"/>
              <a:t>Today we are going to learn…</a:t>
            </a:r>
          </a:p>
          <a:p>
            <a:r>
              <a:rPr lang="en-US" sz="2800" u="sng" dirty="0" smtClean="0"/>
              <a:t>State what you will be doing before each activity</a:t>
            </a:r>
          </a:p>
          <a:p>
            <a:pPr lvl="1"/>
            <a:r>
              <a:rPr lang="en-US" i="1" dirty="0" smtClean="0"/>
              <a:t>Today we get to use our sound by sound blending routine to read words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2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Phonological awareness </a:t>
            </a:r>
          </a:p>
          <a:p>
            <a:r>
              <a:rPr lang="en-US" dirty="0" smtClean="0"/>
              <a:t>Sound or sound spellings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Regular/irregular word reading</a:t>
            </a:r>
          </a:p>
          <a:p>
            <a:r>
              <a:rPr lang="en-US" dirty="0" smtClean="0"/>
              <a:t>Decodable text</a:t>
            </a:r>
          </a:p>
          <a:p>
            <a:r>
              <a:rPr lang="en-US" dirty="0" smtClean="0"/>
              <a:t>Dictation</a:t>
            </a:r>
          </a:p>
          <a:p>
            <a:r>
              <a:rPr lang="en-US" dirty="0" smtClean="0"/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brief warm-up activates students’ phonological processor and prepares them to make the connection to print</a:t>
            </a:r>
          </a:p>
          <a:p>
            <a:pPr lvl="1"/>
            <a:r>
              <a:rPr lang="en-US" dirty="0" smtClean="0"/>
              <a:t>Warm up for the brain</a:t>
            </a:r>
          </a:p>
          <a:p>
            <a:r>
              <a:rPr lang="en-US" dirty="0" smtClean="0"/>
              <a:t>Should be connected to phonics skill being taught/reviewed</a:t>
            </a:r>
          </a:p>
          <a:p>
            <a:r>
              <a:rPr lang="en-US" dirty="0" smtClean="0"/>
              <a:t>Time: 2-</a:t>
            </a:r>
            <a:r>
              <a:rPr lang="en-US" dirty="0"/>
              <a:t>3</a:t>
            </a:r>
            <a:r>
              <a:rPr lang="en-US" dirty="0" smtClean="0"/>
              <a:t> minutes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Phonological Awareness </a:t>
            </a:r>
            <a:br>
              <a:rPr lang="en-US" dirty="0" smtClean="0"/>
            </a:br>
            <a:r>
              <a:rPr lang="en-US" dirty="0" smtClean="0"/>
              <a:t>(auditory only)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7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Phonological Awareness Sequence</a:t>
            </a:r>
            <a:endParaRPr lang="en-US" dirty="0"/>
          </a:p>
        </p:txBody>
      </p:sp>
      <p:pic>
        <p:nvPicPr>
          <p:cNvPr id="2" name="Content Placeholder 1" descr="Screen Shot 2016-04-25 at 10.14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1099"/>
          <a:stretch/>
        </p:blipFill>
        <p:spPr>
          <a:xfrm>
            <a:off x="2040257" y="1502302"/>
            <a:ext cx="5229004" cy="5004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96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6-04-19 at 12.22.40 PM.png"/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4" b="-597"/>
          <a:stretch/>
        </p:blipFill>
        <p:spPr>
          <a:xfrm>
            <a:off x="4627185" y="2194447"/>
            <a:ext cx="4042229" cy="387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</a:p>
          <a:p>
            <a:pPr lvl="1"/>
            <a:r>
              <a:rPr lang="en-US" dirty="0" smtClean="0"/>
              <a:t>4, 5, 6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69748" y="1499584"/>
            <a:ext cx="4899666" cy="568325"/>
          </a:xfrm>
        </p:spPr>
        <p:txBody>
          <a:bodyPr/>
          <a:lstStyle/>
          <a:p>
            <a:r>
              <a:rPr lang="en-US" i="1" dirty="0" smtClean="0"/>
              <a:t>PA Activities for Small Groups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Templates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7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600D8"/>
                </a:solidFill>
              </a:rPr>
              <a:t>What is the skill need?</a:t>
            </a:r>
          </a:p>
          <a:p>
            <a:r>
              <a:rPr lang="en-US" dirty="0" smtClean="0">
                <a:solidFill>
                  <a:srgbClr val="D600D8"/>
                </a:solidFill>
              </a:rPr>
              <a:t>How </a:t>
            </a:r>
            <a:r>
              <a:rPr lang="en-US" dirty="0">
                <a:solidFill>
                  <a:srgbClr val="D600D8"/>
                </a:solidFill>
              </a:rPr>
              <a:t>much time should you spend teaching the skill need versus grade level skill/strategy</a:t>
            </a:r>
            <a:r>
              <a:rPr lang="en-US" dirty="0" smtClean="0">
                <a:solidFill>
                  <a:srgbClr val="D600D8"/>
                </a:solidFill>
              </a:rPr>
              <a:t>?</a:t>
            </a:r>
          </a:p>
          <a:p>
            <a:r>
              <a:rPr lang="en-US" dirty="0">
                <a:solidFill>
                  <a:srgbClr val="D600D8"/>
                </a:solidFill>
              </a:rPr>
              <a:t>What materials should you use</a:t>
            </a:r>
            <a:r>
              <a:rPr lang="en-US" dirty="0" smtClean="0">
                <a:solidFill>
                  <a:srgbClr val="D600D8"/>
                </a:solidFill>
              </a:rPr>
              <a:t>?</a:t>
            </a:r>
            <a:endParaRPr lang="en-US" dirty="0">
              <a:solidFill>
                <a:srgbClr val="D600D8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What </a:t>
            </a:r>
            <a:r>
              <a:rPr lang="en-US" dirty="0">
                <a:solidFill>
                  <a:srgbClr val="0000FF"/>
                </a:solidFill>
              </a:rPr>
              <a:t>is the best approach to teach these needs?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Making Process </a:t>
            </a:r>
            <a:br>
              <a:rPr lang="en-US" dirty="0" smtClean="0"/>
            </a:br>
            <a:r>
              <a:rPr lang="en-US" dirty="0" smtClean="0"/>
              <a:t>for Small 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2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FCRR</a:t>
            </a: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PA: Practice</a:t>
            </a:r>
            <a:endParaRPr lang="en-US" dirty="0"/>
          </a:p>
        </p:txBody>
      </p:sp>
      <p:pic>
        <p:nvPicPr>
          <p:cNvPr id="10" name="Picture 9" descr="Screen Shot 2016-04-21 at 9.48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/>
          <a:stretch/>
        </p:blipFill>
        <p:spPr>
          <a:xfrm>
            <a:off x="457200" y="2164292"/>
            <a:ext cx="4066285" cy="4363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6" r="-2336"/>
          <a:stretch>
            <a:fillRect/>
          </a:stretch>
        </p:blipFill>
        <p:spPr>
          <a:xfrm>
            <a:off x="5595430" y="2593408"/>
            <a:ext cx="3091370" cy="18108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5121" y="1502302"/>
            <a:ext cx="2450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Optima"/>
                <a:cs typeface="Optima"/>
              </a:rPr>
              <a:t>PA Activities</a:t>
            </a:r>
            <a:endParaRPr lang="en-US" sz="3200" i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214527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Phonological awareness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Sound or sound spellings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Regular/irregular word reading</a:t>
            </a:r>
          </a:p>
          <a:p>
            <a:r>
              <a:rPr lang="en-US" dirty="0" smtClean="0"/>
              <a:t>Decodable text</a:t>
            </a:r>
          </a:p>
          <a:p>
            <a:r>
              <a:rPr lang="en-US" dirty="0" smtClean="0"/>
              <a:t>Dictation</a:t>
            </a:r>
          </a:p>
          <a:p>
            <a:r>
              <a:rPr lang="en-US" dirty="0" smtClean="0"/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7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effective instructional practices to connect phoneme to grapheme</a:t>
            </a:r>
          </a:p>
          <a:p>
            <a:pPr lvl="1"/>
            <a:r>
              <a:rPr lang="en-US" dirty="0" smtClean="0"/>
              <a:t>Sound to print</a:t>
            </a:r>
          </a:p>
          <a:p>
            <a:r>
              <a:rPr lang="en-US" dirty="0" smtClean="0"/>
              <a:t>Time: 3-4 minutes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or sound spelling</a:t>
            </a:r>
            <a:endParaRPr lang="en-US" dirty="0"/>
          </a:p>
        </p:txBody>
      </p:sp>
      <p:pic>
        <p:nvPicPr>
          <p:cNvPr id="6" name="Content Placeholder 5" descr="Screen Shot 2016-04-12 at 3.01.26 PM.png"/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2095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63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627638" y="2189238"/>
            <a:ext cx="4276530" cy="38825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sounds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card 2)- kindergarten</a:t>
            </a:r>
          </a:p>
          <a:p>
            <a:r>
              <a:rPr lang="en-US" dirty="0"/>
              <a:t>Sound/spellings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card 7)- first </a:t>
            </a:r>
            <a:r>
              <a:rPr lang="en-US" dirty="0" smtClean="0"/>
              <a:t>grade +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Lines of Practice</a:t>
            </a:r>
          </a:p>
          <a:p>
            <a:r>
              <a:rPr lang="en-US" i="1" dirty="0"/>
              <a:t>	S</a:t>
            </a:r>
            <a:r>
              <a:rPr lang="en-US" i="1" dirty="0" smtClean="0"/>
              <a:t>ounds</a:t>
            </a:r>
          </a:p>
          <a:p>
            <a:r>
              <a:rPr lang="en-US" i="1" dirty="0" smtClean="0"/>
              <a:t>Sound/spellings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i="1" dirty="0" smtClean="0"/>
              <a:t>Templates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i="1" dirty="0" smtClean="0"/>
              <a:t>Sound or Sound/Spelling Card</a:t>
            </a:r>
            <a:endParaRPr lang="en-US" sz="32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Sound/Sound Spelling: Materials</a:t>
            </a:r>
            <a:endParaRPr lang="en-US" dirty="0"/>
          </a:p>
        </p:txBody>
      </p:sp>
      <p:pic>
        <p:nvPicPr>
          <p:cNvPr id="9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46" r="-17646"/>
          <a:stretch>
            <a:fillRect/>
          </a:stretch>
        </p:blipFill>
        <p:spPr>
          <a:xfrm>
            <a:off x="456746" y="2675597"/>
            <a:ext cx="4042229" cy="3882572"/>
          </a:xfrm>
        </p:spPr>
      </p:pic>
    </p:spTree>
    <p:extLst>
      <p:ext uri="{BB962C8B-B14F-4D97-AF65-F5344CB8AC3E}">
        <p14:creationId xmlns:p14="http://schemas.microsoft.com/office/powerpoint/2010/main" val="238110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FCRR</a:t>
            </a: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Sounds/Sound Spellings: Practice </a:t>
            </a:r>
            <a:endParaRPr lang="en-US" dirty="0"/>
          </a:p>
        </p:txBody>
      </p:sp>
      <p:pic>
        <p:nvPicPr>
          <p:cNvPr id="9" name="Picture 8" descr="Screen Shot 2016-04-21 at 9.5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08" y="1731972"/>
            <a:ext cx="4006604" cy="4981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19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</a:p>
          <a:p>
            <a:r>
              <a:rPr lang="en-US" dirty="0" smtClean="0"/>
              <a:t>Sound or sound spellings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Blending</a:t>
            </a:r>
          </a:p>
          <a:p>
            <a:r>
              <a:rPr lang="en-US" dirty="0" smtClean="0"/>
              <a:t>Regular/irregular word reading</a:t>
            </a:r>
          </a:p>
          <a:p>
            <a:r>
              <a:rPr lang="en-US" dirty="0" smtClean="0"/>
              <a:t>Decodable text</a:t>
            </a:r>
          </a:p>
          <a:p>
            <a:r>
              <a:rPr lang="en-US" dirty="0" smtClean="0"/>
              <a:t>Dictation</a:t>
            </a:r>
          </a:p>
          <a:p>
            <a:r>
              <a:rPr lang="en-US" dirty="0" smtClean="0"/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5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are involved in a variety of activities that help them to accurately decode and recode new words using the focus phonics element/s  </a:t>
            </a:r>
          </a:p>
          <a:p>
            <a:pPr lvl="1"/>
            <a:r>
              <a:rPr lang="en-US" dirty="0" smtClean="0"/>
              <a:t>Continuous sound blending (K-1</a:t>
            </a:r>
            <a:r>
              <a:rPr lang="en-US" baseline="30000" dirty="0" smtClean="0"/>
              <a:t>st</a:t>
            </a:r>
            <a:r>
              <a:rPr lang="en-US" dirty="0" smtClean="0"/>
              <a:t> grades)</a:t>
            </a:r>
          </a:p>
          <a:p>
            <a:pPr lvl="1"/>
            <a:r>
              <a:rPr lang="en-US" dirty="0" smtClean="0"/>
              <a:t>Sound by sound blending (1</a:t>
            </a:r>
            <a:r>
              <a:rPr lang="en-US" baseline="30000" dirty="0" smtClean="0"/>
              <a:t>st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Word reading spelling focused (2</a:t>
            </a:r>
            <a:r>
              <a:rPr lang="en-US" baseline="30000" dirty="0" smtClean="0"/>
              <a:t>nd</a:t>
            </a:r>
            <a:r>
              <a:rPr lang="en-US" dirty="0" smtClean="0"/>
              <a:t> grade)</a:t>
            </a:r>
          </a:p>
          <a:p>
            <a:pPr lvl="2"/>
            <a:r>
              <a:rPr lang="en-US" dirty="0" smtClean="0"/>
              <a:t>Single syllable </a:t>
            </a:r>
          </a:p>
          <a:p>
            <a:pPr lvl="2"/>
            <a:r>
              <a:rPr lang="en-US" dirty="0" smtClean="0"/>
              <a:t>Two syllable</a:t>
            </a:r>
          </a:p>
          <a:p>
            <a:pPr lvl="2"/>
            <a:r>
              <a:rPr lang="en-US" dirty="0" smtClean="0"/>
              <a:t>Multisyllabic</a:t>
            </a:r>
          </a:p>
          <a:p>
            <a:r>
              <a:rPr lang="en-US" dirty="0" smtClean="0"/>
              <a:t>Time: 10 minutes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85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234" y="2067909"/>
            <a:ext cx="4229196" cy="38825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Sounds/blending</a:t>
            </a:r>
          </a:p>
          <a:p>
            <a:pPr lvl="1"/>
            <a:r>
              <a:rPr lang="en-US" dirty="0" smtClean="0"/>
              <a:t>Continuous blending (9)</a:t>
            </a:r>
          </a:p>
          <a:p>
            <a:r>
              <a:rPr lang="en-US" dirty="0" smtClean="0"/>
              <a:t>Sounds-Spelling/Blending</a:t>
            </a:r>
          </a:p>
          <a:p>
            <a:pPr lvl="1"/>
            <a:r>
              <a:rPr lang="en-US" dirty="0" smtClean="0"/>
              <a:t>Read sound spelling (7)</a:t>
            </a:r>
          </a:p>
          <a:p>
            <a:pPr lvl="1"/>
            <a:r>
              <a:rPr lang="en-US" dirty="0" smtClean="0"/>
              <a:t>Sound by sound blending (8)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Lines of Practice</a:t>
            </a:r>
          </a:p>
          <a:p>
            <a:r>
              <a:rPr lang="en-US" i="1" dirty="0"/>
              <a:t>	</a:t>
            </a:r>
            <a:r>
              <a:rPr lang="en-US" i="1" dirty="0" smtClean="0"/>
              <a:t>words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7870" y="1526581"/>
            <a:ext cx="4041775" cy="568325"/>
          </a:xfrm>
        </p:spPr>
        <p:txBody>
          <a:bodyPr/>
          <a:lstStyle/>
          <a:p>
            <a:r>
              <a:rPr lang="en-US" sz="3000" i="1" dirty="0" smtClean="0"/>
              <a:t>Continuous Sound Blending Activities</a:t>
            </a:r>
            <a:endParaRPr lang="en-US" sz="30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000" i="1" dirty="0" smtClean="0"/>
              <a:t>Templates</a:t>
            </a:r>
            <a:endParaRPr lang="en-US" sz="30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Blending: Materials</a:t>
            </a:r>
            <a:endParaRPr lang="en-US" dirty="0"/>
          </a:p>
        </p:txBody>
      </p:sp>
      <p:pic>
        <p:nvPicPr>
          <p:cNvPr id="22" name="Content Placeholder 21" descr="Screen Shot 2016-04-19 at 12.42.19 PM.png"/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-537" r="4231" b="1557"/>
          <a:stretch/>
        </p:blipFill>
        <p:spPr>
          <a:xfrm>
            <a:off x="5119728" y="2931664"/>
            <a:ext cx="3702188" cy="3391003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32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r="1636"/>
          <a:stretch/>
        </p:blipFill>
        <p:spPr>
          <a:xfrm>
            <a:off x="1405210" y="1502303"/>
            <a:ext cx="6120772" cy="45574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What have you been currently doing in your lessons to support blending?</a:t>
            </a:r>
          </a:p>
          <a:p>
            <a:pPr marL="0" indent="0">
              <a:buNone/>
            </a:pPr>
            <a:endParaRPr lang="en-US" sz="4000" i="1" dirty="0" smtClean="0"/>
          </a:p>
          <a:p>
            <a:r>
              <a:rPr lang="en-US" sz="4000" i="1" dirty="0" smtClean="0"/>
              <a:t>What would you change in your lessons to support blending?</a:t>
            </a:r>
            <a:endParaRPr lang="en-US" sz="4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7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“catch students up” by teaching an Explicit Phonics Lesson during small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5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</a:p>
          <a:p>
            <a:r>
              <a:rPr lang="en-US" dirty="0" smtClean="0"/>
              <a:t>Sound or sound spellings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Regular/irregular word reading</a:t>
            </a:r>
          </a:p>
          <a:p>
            <a:r>
              <a:rPr lang="en-US" dirty="0" smtClean="0"/>
              <a:t>Decodable text</a:t>
            </a:r>
          </a:p>
          <a:p>
            <a:r>
              <a:rPr lang="en-US" dirty="0" smtClean="0"/>
              <a:t>Dictation</a:t>
            </a:r>
          </a:p>
          <a:p>
            <a:r>
              <a:rPr lang="en-US" dirty="0" smtClean="0"/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99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Using systematic relationships between letters and phonemes (letter-sound correspondence) to </a:t>
            </a:r>
            <a:r>
              <a:rPr lang="en-US" b="1" dirty="0" smtClean="0"/>
              <a:t>retrieve</a:t>
            </a:r>
            <a:r>
              <a:rPr lang="en-US" dirty="0" smtClean="0"/>
              <a:t> the pronunciation of unknown printed string or to spell words </a:t>
            </a:r>
          </a:p>
          <a:p>
            <a:pPr lvl="1"/>
            <a:r>
              <a:rPr lang="en-US" dirty="0" smtClean="0"/>
              <a:t>Practice reading irregular words </a:t>
            </a:r>
          </a:p>
          <a:p>
            <a:pPr lvl="2"/>
            <a:r>
              <a:rPr lang="en-US" dirty="0" smtClean="0"/>
              <a:t>Say it, spell it, say it</a:t>
            </a:r>
          </a:p>
          <a:p>
            <a:pPr lvl="1"/>
            <a:r>
              <a:rPr lang="en-US" dirty="0" smtClean="0"/>
              <a:t>Identify regular words to be read </a:t>
            </a:r>
          </a:p>
          <a:p>
            <a:pPr lvl="2"/>
            <a:r>
              <a:rPr lang="en-US" dirty="0" smtClean="0"/>
              <a:t>within 1-3 seconds</a:t>
            </a:r>
          </a:p>
          <a:p>
            <a:r>
              <a:rPr lang="en-US" dirty="0" smtClean="0"/>
              <a:t>Time: 5-10 minutes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Regular and </a:t>
            </a:r>
            <a:br>
              <a:rPr lang="en-US" dirty="0" smtClean="0"/>
            </a:br>
            <a:r>
              <a:rPr lang="en-US" dirty="0" smtClean="0"/>
              <a:t>Irregular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Teacher: word….said… word?</a:t>
            </a:r>
          </a:p>
          <a:p>
            <a:r>
              <a:rPr lang="en-US" dirty="0" smtClean="0"/>
              <a:t>Students: said</a:t>
            </a:r>
          </a:p>
          <a:p>
            <a:r>
              <a:rPr lang="en-US" dirty="0" smtClean="0"/>
              <a:t>Teacher: spell said</a:t>
            </a:r>
          </a:p>
          <a:p>
            <a:r>
              <a:rPr lang="en-US" dirty="0" smtClean="0"/>
              <a:t>Students: s…a…</a:t>
            </a:r>
            <a:r>
              <a:rPr lang="en-US" dirty="0" err="1" smtClean="0"/>
              <a:t>i</a:t>
            </a:r>
            <a:r>
              <a:rPr lang="en-US" dirty="0" smtClean="0"/>
              <a:t>…d</a:t>
            </a:r>
          </a:p>
          <a:p>
            <a:r>
              <a:rPr lang="en-US" dirty="0" smtClean="0"/>
              <a:t>Teacher: word?</a:t>
            </a:r>
          </a:p>
          <a:p>
            <a:r>
              <a:rPr lang="en-US" dirty="0" smtClean="0"/>
              <a:t>Students: said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Irregular Words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31" y="4114290"/>
            <a:ext cx="41783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Irregular words</a:t>
            </a:r>
          </a:p>
          <a:p>
            <a:r>
              <a:rPr lang="en-US" dirty="0" smtClean="0"/>
              <a:t>Regular words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Card 3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i="1" dirty="0" smtClean="0"/>
              <a:t>Lines of Practice</a:t>
            </a:r>
            <a:endParaRPr lang="en-US" sz="36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i="1" dirty="0" smtClean="0"/>
              <a:t>Templates</a:t>
            </a:r>
            <a:endParaRPr lang="en-US" sz="3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Regular/Irregular Word Reading: Materials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096" y="3526103"/>
            <a:ext cx="4066411" cy="2559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3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</a:p>
          <a:p>
            <a:r>
              <a:rPr lang="en-US" dirty="0" smtClean="0"/>
              <a:t>Sound or sound spellings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Regular/irregular word reading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Decodable text</a:t>
            </a:r>
          </a:p>
          <a:p>
            <a:r>
              <a:rPr lang="en-US" dirty="0" smtClean="0"/>
              <a:t>Dictation</a:t>
            </a:r>
          </a:p>
          <a:p>
            <a:r>
              <a:rPr lang="en-US" dirty="0" smtClean="0"/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5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apply the newly learned phonics element in text that is controlled for high-frequency words and sound-spelling correspondence </a:t>
            </a:r>
          </a:p>
          <a:p>
            <a:pPr lvl="1"/>
            <a:r>
              <a:rPr lang="en-US" dirty="0" smtClean="0"/>
              <a:t>Practice sound or sound/spellings in text (application)</a:t>
            </a:r>
          </a:p>
          <a:p>
            <a:pPr marL="571500" indent="-514350"/>
            <a:r>
              <a:rPr lang="en-US" dirty="0" smtClean="0"/>
              <a:t>Time: </a:t>
            </a:r>
            <a:r>
              <a:rPr lang="en-US" dirty="0"/>
              <a:t>10 minutes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Decodable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5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Decodable Text</a:t>
            </a:r>
            <a:endParaRPr lang="en-US" dirty="0"/>
          </a:p>
        </p:txBody>
      </p:sp>
      <p:pic>
        <p:nvPicPr>
          <p:cNvPr id="6" name="Content Placeholder 5" descr="imgr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r="-2103"/>
          <a:stretch/>
        </p:blipFill>
        <p:spPr>
          <a:xfrm>
            <a:off x="5526258" y="1675235"/>
            <a:ext cx="3458979" cy="399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30036" y="1511569"/>
            <a:ext cx="5175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Read three </a:t>
            </a:r>
            <a:r>
              <a:rPr lang="en-US" sz="3200" dirty="0" smtClean="0">
                <a:latin typeface="Optima"/>
                <a:cs typeface="Optima"/>
              </a:rPr>
              <a:t>times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Do </a:t>
            </a:r>
            <a:r>
              <a:rPr lang="en-US" sz="2800" dirty="0">
                <a:latin typeface="Optima"/>
                <a:cs typeface="Optima"/>
              </a:rPr>
              <a:t>not do a </a:t>
            </a:r>
            <a:r>
              <a:rPr lang="en-US" sz="2800" dirty="0" smtClean="0">
                <a:latin typeface="Optima"/>
                <a:cs typeface="Optima"/>
              </a:rPr>
              <a:t>picture walk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Optima"/>
                <a:cs typeface="Optima"/>
              </a:rPr>
              <a:t>Ensure </a:t>
            </a:r>
            <a:r>
              <a:rPr lang="en-US" sz="3200" dirty="0">
                <a:latin typeface="Optima"/>
                <a:cs typeface="Optima"/>
              </a:rPr>
              <a:t>first read is at instructional </a:t>
            </a:r>
            <a:r>
              <a:rPr lang="en-US" sz="3200" dirty="0" smtClean="0">
                <a:latin typeface="Optima"/>
                <a:cs typeface="Optima"/>
              </a:rPr>
              <a:t>level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i="1" dirty="0" smtClean="0">
                <a:latin typeface="Optima"/>
                <a:cs typeface="Optima"/>
              </a:rPr>
              <a:t>(</a:t>
            </a:r>
            <a:r>
              <a:rPr lang="en-US" sz="3200" i="1" dirty="0">
                <a:latin typeface="Optima"/>
                <a:cs typeface="Optima"/>
              </a:rPr>
              <a:t>94-97% accurate</a:t>
            </a:r>
            <a:r>
              <a:rPr lang="en-US" sz="3200" i="1" dirty="0" smtClean="0">
                <a:latin typeface="Optima"/>
                <a:cs typeface="Optima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Optima"/>
                <a:cs typeface="Optima"/>
              </a:rPr>
              <a:t>Last </a:t>
            </a:r>
            <a:r>
              <a:rPr lang="en-US" sz="3200" dirty="0">
                <a:latin typeface="Optima"/>
                <a:cs typeface="Optima"/>
              </a:rPr>
              <a:t>read should be at independent </a:t>
            </a:r>
            <a:r>
              <a:rPr lang="en-US" sz="3200" dirty="0" smtClean="0">
                <a:latin typeface="Optima"/>
                <a:cs typeface="Optima"/>
              </a:rPr>
              <a:t>level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i="1" dirty="0" smtClean="0">
                <a:latin typeface="Optima"/>
                <a:cs typeface="Optima"/>
              </a:rPr>
              <a:t>(</a:t>
            </a:r>
            <a:r>
              <a:rPr lang="en-US" sz="3200" i="1" dirty="0">
                <a:latin typeface="Optima"/>
                <a:cs typeface="Optima"/>
              </a:rPr>
              <a:t>98%-100% accurate)</a:t>
            </a:r>
          </a:p>
        </p:txBody>
      </p:sp>
    </p:spTree>
    <p:extLst>
      <p:ext uri="{BB962C8B-B14F-4D97-AF65-F5344CB8AC3E}">
        <p14:creationId xmlns:p14="http://schemas.microsoft.com/office/powerpoint/2010/main" val="23841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830312" y="1518509"/>
            <a:ext cx="4042229" cy="459369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Lines of Practice</a:t>
            </a:r>
          </a:p>
          <a:p>
            <a:pPr lvl="1"/>
            <a:r>
              <a:rPr lang="en-US" dirty="0" smtClean="0"/>
              <a:t>Phrases</a:t>
            </a:r>
          </a:p>
          <a:p>
            <a:pPr lvl="1"/>
            <a:r>
              <a:rPr lang="en-US" dirty="0" smtClean="0"/>
              <a:t>Sentences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2" t="-59" r="2359" b="824"/>
          <a:stretch/>
        </p:blipFill>
        <p:spPr>
          <a:xfrm>
            <a:off x="249868" y="2229146"/>
            <a:ext cx="4377770" cy="348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Decodable Text: Materials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2838" y="1502303"/>
            <a:ext cx="23240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Optima"/>
                <a:cs typeface="Optima"/>
              </a:rPr>
              <a:t>Templates</a:t>
            </a:r>
            <a:endParaRPr lang="en-US" sz="3200" i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13339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What are you currently doing in your lessons to support reading decodable text?</a:t>
            </a:r>
          </a:p>
          <a:p>
            <a:pPr marL="0" indent="0">
              <a:buNone/>
            </a:pPr>
            <a:endParaRPr lang="en-US" sz="4000" i="1" dirty="0" smtClean="0"/>
          </a:p>
          <a:p>
            <a:r>
              <a:rPr lang="en-US" sz="4000" i="1" dirty="0" smtClean="0"/>
              <a:t>What would you change to support reading of decodable text?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5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</a:p>
          <a:p>
            <a:r>
              <a:rPr lang="en-US" dirty="0" smtClean="0"/>
              <a:t>Sound or sound spellings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Regular/irregular word reading</a:t>
            </a:r>
          </a:p>
          <a:p>
            <a:r>
              <a:rPr lang="en-US" dirty="0" smtClean="0"/>
              <a:t>Decodable text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Dictation</a:t>
            </a:r>
          </a:p>
          <a:p>
            <a:r>
              <a:rPr lang="en-US" dirty="0" smtClean="0"/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5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Helps to ensure mastery of letter-sound knowledge, phonemic decoding strategies, critical vocabulary, or reading </a:t>
            </a:r>
            <a:r>
              <a:rPr lang="en-US" smtClean="0"/>
              <a:t>comprehension strategies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Teacher supports student’s development of effective strategies for processing and make meaning of text</a:t>
            </a:r>
          </a:p>
          <a:p>
            <a:r>
              <a:rPr lang="en-US" dirty="0" smtClean="0"/>
              <a:t>Monitor student reading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Skill Focused Instruction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Guided Reading 	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General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Types of Small Group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having the opportunity to decode words using the lesson objective, students match speech to print through a word, phrase or sentence dictation</a:t>
            </a:r>
          </a:p>
          <a:p>
            <a:pPr lvl="1"/>
            <a:r>
              <a:rPr lang="en-US" dirty="0" smtClean="0"/>
              <a:t>Sound or word writing to reinforce sound or sound spelling</a:t>
            </a:r>
          </a:p>
          <a:p>
            <a:pPr lvl="2"/>
            <a:r>
              <a:rPr lang="en-US" dirty="0" smtClean="0"/>
              <a:t>Auditory to grapheme</a:t>
            </a:r>
          </a:p>
          <a:p>
            <a:r>
              <a:rPr lang="en-US" dirty="0" smtClean="0"/>
              <a:t>Time: </a:t>
            </a:r>
            <a:r>
              <a:rPr lang="en-US" dirty="0"/>
              <a:t>10 minutes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96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6-04-19 at 12.55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2645" r="2440" b="7196"/>
          <a:stretch/>
        </p:blipFill>
        <p:spPr>
          <a:xfrm>
            <a:off x="1783536" y="2163083"/>
            <a:ext cx="5782980" cy="45123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Dictation: Materials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796908" y="1392108"/>
            <a:ext cx="4041775" cy="568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Dictation Routine </a:t>
            </a:r>
          </a:p>
        </p:txBody>
      </p:sp>
    </p:spTree>
    <p:extLst>
      <p:ext uri="{BB962C8B-B14F-4D97-AF65-F5344CB8AC3E}">
        <p14:creationId xmlns:p14="http://schemas.microsoft.com/office/powerpoint/2010/main" val="1009048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</a:p>
          <a:p>
            <a:r>
              <a:rPr lang="en-US" dirty="0" smtClean="0"/>
              <a:t>Sound or sound spellings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Regular/irregular word reading</a:t>
            </a:r>
          </a:p>
          <a:p>
            <a:r>
              <a:rPr lang="en-US" dirty="0" smtClean="0"/>
              <a:t>Decodable text</a:t>
            </a:r>
          </a:p>
          <a:p>
            <a:r>
              <a:rPr lang="en-US" dirty="0" smtClean="0"/>
              <a:t>Dictation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Word 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51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knowledge of words is expanded through concise practice and application</a:t>
            </a:r>
          </a:p>
          <a:p>
            <a:pPr lvl="1"/>
            <a:r>
              <a:rPr lang="en-US" dirty="0" smtClean="0"/>
              <a:t>Apply learning of the sound or sound spellings</a:t>
            </a:r>
          </a:p>
          <a:p>
            <a:r>
              <a:rPr lang="en-US" dirty="0" smtClean="0"/>
              <a:t>Differentiated to the level and need of the group</a:t>
            </a:r>
          </a:p>
          <a:p>
            <a:r>
              <a:rPr lang="en-US" dirty="0" smtClean="0"/>
              <a:t>Game like activities</a:t>
            </a:r>
          </a:p>
          <a:p>
            <a:pPr lvl="1"/>
            <a:r>
              <a:rPr lang="en-US" dirty="0" smtClean="0"/>
              <a:t>Short, fast paced and “monitored”</a:t>
            </a:r>
          </a:p>
          <a:p>
            <a:r>
              <a:rPr lang="en-US" dirty="0" smtClean="0"/>
              <a:t>Time: 10 minutes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Work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3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Work Materials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57200" y="1500188"/>
            <a:ext cx="4041775" cy="568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FCRR</a:t>
            </a:r>
            <a:endParaRPr lang="en-US" i="1" dirty="0"/>
          </a:p>
        </p:txBody>
      </p:sp>
      <p:pic>
        <p:nvPicPr>
          <p:cNvPr id="6" name="Picture 5" descr="Screen Shot 2016-04-19 at 2.0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7" y="2155211"/>
            <a:ext cx="4041775" cy="435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9780133996333_p0_v1_s192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24" y="2720552"/>
            <a:ext cx="2438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75774" y="1602287"/>
            <a:ext cx="20758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Optima"/>
                <a:cs typeface="Optima"/>
              </a:rPr>
              <a:t>Activities</a:t>
            </a:r>
            <a:endParaRPr lang="en-US" sz="3600" i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087341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63337"/>
              </p:ext>
            </p:extLst>
          </p:nvPr>
        </p:nvGraphicFramePr>
        <p:xfrm>
          <a:off x="457200" y="1502302"/>
          <a:ext cx="8229600" cy="500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9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4-25 at 10.25.2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-493"/>
          <a:stretch/>
        </p:blipFill>
        <p:spPr>
          <a:xfrm>
            <a:off x="1445745" y="310729"/>
            <a:ext cx="6431539" cy="6322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82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i="1" dirty="0" smtClean="0"/>
              <a:t>Now watch a model lesson</a:t>
            </a:r>
            <a:endParaRPr lang="en-US" sz="4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2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4-25 at 10.27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r="3240"/>
          <a:stretch/>
        </p:blipFill>
        <p:spPr>
          <a:xfrm>
            <a:off x="905280" y="1502302"/>
            <a:ext cx="7336818" cy="5004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51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4-25 at 10.30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r="2816"/>
          <a:stretch/>
        </p:blipFill>
        <p:spPr>
          <a:xfrm>
            <a:off x="1594373" y="1502302"/>
            <a:ext cx="5769470" cy="5004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Phonics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3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Practice the skill/strategy that was taught during the whole group during small group</a:t>
            </a:r>
          </a:p>
          <a:p>
            <a:pPr marL="457200" lvl="1" indent="0">
              <a:buNone/>
            </a:pPr>
            <a:r>
              <a:rPr lang="en-US" sz="2400" i="1" dirty="0" smtClean="0"/>
              <a:t>Ex. Summarizing is taught in whole group....review summarizing with accessible text during small group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Catch students up!</a:t>
            </a:r>
          </a:p>
          <a:p>
            <a:r>
              <a:rPr lang="en-US" sz="2800" dirty="0" smtClean="0"/>
              <a:t>Provide </a:t>
            </a:r>
            <a:r>
              <a:rPr lang="en-US" sz="2800" i="1" dirty="0" smtClean="0"/>
              <a:t>focused</a:t>
            </a:r>
            <a:r>
              <a:rPr lang="en-US" sz="2800" dirty="0" smtClean="0"/>
              <a:t> instruction &amp; practice on </a:t>
            </a:r>
            <a:r>
              <a:rPr lang="en-US" sz="2800" i="1" dirty="0" smtClean="0"/>
              <a:t>skills</a:t>
            </a:r>
            <a:r>
              <a:rPr lang="en-US" sz="2800" dirty="0" smtClean="0"/>
              <a:t> that are </a:t>
            </a:r>
            <a:r>
              <a:rPr lang="en-US" sz="2800" i="1" dirty="0" smtClean="0"/>
              <a:t>missing</a:t>
            </a:r>
          </a:p>
          <a:p>
            <a:pPr lvl="1"/>
            <a:r>
              <a:rPr lang="en-US" sz="2400" dirty="0" smtClean="0"/>
              <a:t>May not be within the scope of that grade level’s instruction</a:t>
            </a:r>
          </a:p>
          <a:p>
            <a:endParaRPr lang="en-US" dirty="0"/>
          </a:p>
          <a:p>
            <a:pPr marL="234950" lvl="2" indent="0">
              <a:buNone/>
            </a:pPr>
            <a:r>
              <a:rPr lang="en-US" sz="2600" i="1" dirty="0" smtClean="0"/>
              <a:t>Ex.  Third grade students needs basic phonics (continuous blending with CVC words)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7638" y="1215421"/>
            <a:ext cx="4041775" cy="568325"/>
          </a:xfrm>
        </p:spPr>
        <p:txBody>
          <a:bodyPr>
            <a:noAutofit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Increase Grade Level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kill/Strategy 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386695"/>
            <a:ext cx="4041775" cy="568325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Reduce Deficit Skill/s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Types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Skill Focused </a:t>
            </a:r>
            <a:r>
              <a:rPr lang="en-US" dirty="0" smtClean="0"/>
              <a:t>Small Group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6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Templates</a:t>
            </a:r>
          </a:p>
          <a:p>
            <a:pPr lvl="1"/>
            <a:r>
              <a:rPr lang="en-US" dirty="0">
                <a:hlinkClick r:id="rId2"/>
              </a:rPr>
              <a:t>https://www.cde.state.co.us/sites/default/files/documents/coloradoliteracy/clf/downloads/</a:t>
            </a:r>
            <a:r>
              <a:rPr lang="en-US" dirty="0" smtClean="0">
                <a:hlinkClick r:id="rId2"/>
              </a:rPr>
              <a:t>instructional_templates.pdf</a:t>
            </a:r>
            <a:endParaRPr lang="en-US" dirty="0" smtClean="0"/>
          </a:p>
          <a:p>
            <a:r>
              <a:rPr lang="en-US" dirty="0" smtClean="0"/>
              <a:t>Journeys</a:t>
            </a:r>
          </a:p>
          <a:p>
            <a:pPr lvl="1"/>
            <a:r>
              <a:rPr lang="en-US" dirty="0" smtClean="0"/>
              <a:t>Grab and Go Resource box</a:t>
            </a:r>
          </a:p>
          <a:p>
            <a:pPr lvl="2"/>
            <a:r>
              <a:rPr lang="en-US" dirty="0" smtClean="0"/>
              <a:t>Additional Resources</a:t>
            </a:r>
          </a:p>
          <a:p>
            <a:r>
              <a:rPr lang="en-US" dirty="0" smtClean="0"/>
              <a:t>Wonders</a:t>
            </a:r>
          </a:p>
          <a:p>
            <a:pPr lvl="1"/>
            <a:r>
              <a:rPr lang="en-US" dirty="0">
                <a:hlinkClick r:id="rId3"/>
              </a:rPr>
              <a:t>http://treasures.macmillanmh.com/assets/extras/0001/2063/</a:t>
            </a:r>
            <a:r>
              <a:rPr lang="en-US" dirty="0" smtClean="0">
                <a:hlinkClick r:id="rId3"/>
              </a:rPr>
              <a:t>InstructionalRoutine_CA_B.pdf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Routine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3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0800000">
            <a:off x="179294" y="372185"/>
            <a:ext cx="4661647" cy="6022631"/>
            <a:chOff x="313764" y="582707"/>
            <a:chExt cx="4557059" cy="6006353"/>
          </a:xfrm>
        </p:grpSpPr>
        <p:sp>
          <p:nvSpPr>
            <p:cNvPr id="9" name="Isosceles Triangle 8"/>
            <p:cNvSpPr/>
            <p:nvPr/>
          </p:nvSpPr>
          <p:spPr>
            <a:xfrm>
              <a:off x="313764" y="582707"/>
              <a:ext cx="4557059" cy="6006353"/>
            </a:xfrm>
            <a:prstGeom prst="triangle">
              <a:avLst/>
            </a:prstGeom>
            <a:solidFill>
              <a:srgbClr val="008000">
                <a:alpha val="54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165412" y="582707"/>
              <a:ext cx="2838823" cy="3720352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2002118" y="582707"/>
              <a:ext cx="1180353" cy="1553881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78823" y="702234"/>
            <a:ext cx="37651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vocabulary/comprehension (leveled readers)</a:t>
            </a:r>
          </a:p>
          <a:p>
            <a:r>
              <a:rPr lang="en-US" sz="2000" dirty="0"/>
              <a:t>Some PA, phonics review, fluency practice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78823" y="2999357"/>
            <a:ext cx="38847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Core small group program materials with additional </a:t>
            </a:r>
          </a:p>
          <a:p>
            <a:r>
              <a:rPr lang="en-US" sz="2000" dirty="0" smtClean="0"/>
              <a:t>skill focus practice, enhancements, explicit phonics lesson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78823" y="5483055"/>
            <a:ext cx="267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Explicit phonics lesson, enhancements, supplemental, replacement core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31964" y="881530"/>
            <a:ext cx="2387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Practice grade level skills</a:t>
            </a:r>
            <a:endParaRPr lang="en-US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64338" y="2664381"/>
            <a:ext cx="177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Reteach &amp; practice  grade level or slightly lower skills</a:t>
            </a:r>
            <a:endParaRPr lang="en-US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01807" y="4836724"/>
            <a:ext cx="144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Catch students </a:t>
            </a:r>
          </a:p>
          <a:p>
            <a:pPr algn="ctr"/>
            <a:r>
              <a:rPr lang="en-US" sz="2000" b="1" i="1" dirty="0" smtClean="0"/>
              <a:t>up</a:t>
            </a:r>
            <a:endParaRPr lang="en-US" sz="2000" b="1" i="1" dirty="0"/>
          </a:p>
        </p:txBody>
      </p:sp>
      <p:sp>
        <p:nvSpPr>
          <p:cNvPr id="21" name="Right Arrow 20"/>
          <p:cNvSpPr/>
          <p:nvPr/>
        </p:nvSpPr>
        <p:spPr>
          <a:xfrm>
            <a:off x="4791512" y="1284941"/>
            <a:ext cx="467782" cy="4034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153647" y="3451412"/>
            <a:ext cx="1105647" cy="4116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753223" y="5440728"/>
            <a:ext cx="1105647" cy="4116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855282" y="1686046"/>
            <a:ext cx="4042229" cy="16608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Lines of practice</a:t>
            </a:r>
          </a:p>
          <a:p>
            <a:r>
              <a:rPr lang="en-US" sz="2400" dirty="0" smtClean="0"/>
              <a:t>Templates</a:t>
            </a:r>
          </a:p>
          <a:p>
            <a:r>
              <a:rPr lang="en-US" sz="2400" dirty="0" smtClean="0"/>
              <a:t>FCRR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746" y="1700465"/>
            <a:ext cx="4042229" cy="20934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Anthology/Anchor Text</a:t>
            </a:r>
          </a:p>
          <a:p>
            <a:r>
              <a:rPr lang="en-US" sz="2400" dirty="0" smtClean="0"/>
              <a:t>Leveled Readers</a:t>
            </a:r>
          </a:p>
          <a:p>
            <a:r>
              <a:rPr lang="en-US" sz="2400" dirty="0" smtClean="0"/>
              <a:t>Decodable readers</a:t>
            </a:r>
          </a:p>
          <a:p>
            <a:r>
              <a:rPr lang="en-US" sz="2400" dirty="0" smtClean="0"/>
              <a:t>Sound Spelling cards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7637" y="1294236"/>
            <a:ext cx="4041775" cy="568325"/>
          </a:xfrm>
        </p:spPr>
        <p:txBody>
          <a:bodyPr/>
          <a:lstStyle/>
          <a:p>
            <a:r>
              <a:rPr lang="en-US" sz="2400" b="1" u="sng" dirty="0" smtClean="0"/>
              <a:t>Enhancement Materials</a:t>
            </a:r>
            <a:endParaRPr lang="en-US" sz="2400" b="1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256404"/>
            <a:ext cx="4041775" cy="568325"/>
          </a:xfrm>
        </p:spPr>
        <p:txBody>
          <a:bodyPr/>
          <a:lstStyle/>
          <a:p>
            <a:r>
              <a:rPr lang="en-US" sz="2400" b="1" u="sng" dirty="0" smtClean="0"/>
              <a:t>Core Materials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 of Materials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746" y="4390700"/>
            <a:ext cx="4398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Optima"/>
                <a:cs typeface="Optima"/>
              </a:rPr>
              <a:t>Alternatives to Round Robin reading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Optima"/>
                <a:cs typeface="Optima"/>
              </a:rPr>
              <a:t>Purposes of text types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Optima"/>
                <a:cs typeface="Optima"/>
              </a:rPr>
              <a:t>Explicit Phonics Lesson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Optima"/>
                <a:cs typeface="Optima"/>
              </a:rPr>
              <a:t>PA sequence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8469" y="4356185"/>
            <a:ext cx="39555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Optima"/>
                <a:cs typeface="Optima"/>
              </a:rPr>
              <a:t>Phonics sequence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Optima"/>
                <a:cs typeface="Optima"/>
              </a:rPr>
              <a:t>Blending routine chart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Optima"/>
                <a:cs typeface="Optima"/>
              </a:rPr>
              <a:t>PA activities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Optima"/>
                <a:cs typeface="Optima"/>
              </a:rPr>
              <a:t>Continuous Sound Blending Activities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96671" y="3817756"/>
            <a:ext cx="2499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Optima"/>
                <a:cs typeface="Optima"/>
              </a:rPr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8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What was something new to you?</a:t>
            </a:r>
          </a:p>
          <a:p>
            <a:pPr lvl="1">
              <a:buFont typeface="Arial"/>
              <a:buChar char="•"/>
            </a:pPr>
            <a:r>
              <a:rPr lang="en-US" dirty="0"/>
              <a:t>How can it help your instruction?</a:t>
            </a:r>
          </a:p>
          <a:p>
            <a:pPr marL="285750" indent="-285750"/>
            <a:r>
              <a:rPr lang="en-US" dirty="0"/>
              <a:t>What was something that you knew or have used before?</a:t>
            </a:r>
          </a:p>
          <a:p>
            <a:pPr lvl="1">
              <a:buFont typeface="Arial"/>
              <a:buChar char="•"/>
            </a:pPr>
            <a:r>
              <a:rPr lang="en-US" dirty="0"/>
              <a:t>How did it help your instruction?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5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i="1" dirty="0" smtClean="0"/>
              <a:t>How do we sort it all out?</a:t>
            </a:r>
            <a:endParaRPr lang="en-US" sz="4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3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5 ORTIi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ORTIi PPT Theme.thmx</Template>
  <TotalTime>7102</TotalTime>
  <Words>1519</Words>
  <Application>Microsoft Macintosh PowerPoint</Application>
  <PresentationFormat>On-screen Show (4:3)</PresentationFormat>
  <Paragraphs>326</Paragraphs>
  <Slides>50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2015 ORTIi PPT Theme</vt:lpstr>
      <vt:lpstr>Catch Up Growth: Intensifying Small Group Instruction  (The Explicit Phonics Lesson K-2)</vt:lpstr>
      <vt:lpstr>Decision Making Process  for Small Group </vt:lpstr>
      <vt:lpstr>What you will learn…</vt:lpstr>
      <vt:lpstr>General Types of Small Group Instruction</vt:lpstr>
      <vt:lpstr>Types of Skill Focused Small Group Instruction</vt:lpstr>
      <vt:lpstr>PowerPoint Presentation</vt:lpstr>
      <vt:lpstr>Gallery Walk of Materials </vt:lpstr>
      <vt:lpstr>Gallery Walk Questions</vt:lpstr>
      <vt:lpstr>PowerPoint Presentation</vt:lpstr>
      <vt:lpstr>PowerPoint Presentation</vt:lpstr>
      <vt:lpstr>Miranda &amp; Miles</vt:lpstr>
      <vt:lpstr>PowerPoint Presentation</vt:lpstr>
      <vt:lpstr>PowerPoint Presentation</vt:lpstr>
      <vt:lpstr>Explicit Phonics Lesson</vt:lpstr>
      <vt:lpstr>Setting the Purpose</vt:lpstr>
      <vt:lpstr>Explicit Phonics Lesson</vt:lpstr>
      <vt:lpstr>Phonological Awareness  (auditory only) </vt:lpstr>
      <vt:lpstr>Phonological Awareness Sequence</vt:lpstr>
      <vt:lpstr>PA Materials</vt:lpstr>
      <vt:lpstr>PA: Practice</vt:lpstr>
      <vt:lpstr>Explicit Phonics Lesson</vt:lpstr>
      <vt:lpstr>Sound or sound spelling</vt:lpstr>
      <vt:lpstr>Sound/Sound Spelling: Materials</vt:lpstr>
      <vt:lpstr>Sounds/Sound Spellings: Practice </vt:lpstr>
      <vt:lpstr>Explicit Phonics Lesson</vt:lpstr>
      <vt:lpstr>Blending</vt:lpstr>
      <vt:lpstr>Blending: Materials</vt:lpstr>
      <vt:lpstr>Blending</vt:lpstr>
      <vt:lpstr>Talk Time</vt:lpstr>
      <vt:lpstr>Explicit Phonics Lesson</vt:lpstr>
      <vt:lpstr>Reading Regular and  Irregular Words</vt:lpstr>
      <vt:lpstr>Reading  Irregular Words</vt:lpstr>
      <vt:lpstr>Regular/Irregular Word Reading: Materials</vt:lpstr>
      <vt:lpstr>Explicit Phonics Lesson</vt:lpstr>
      <vt:lpstr>Decodable Text</vt:lpstr>
      <vt:lpstr>Decodable Text</vt:lpstr>
      <vt:lpstr>Decodable Text: Materials</vt:lpstr>
      <vt:lpstr>Talk Time</vt:lpstr>
      <vt:lpstr>Explicit Phonics Lesson</vt:lpstr>
      <vt:lpstr>Dictation</vt:lpstr>
      <vt:lpstr>Dictation: Materials</vt:lpstr>
      <vt:lpstr>Explicit Phonics Lesson</vt:lpstr>
      <vt:lpstr>Word Work Application</vt:lpstr>
      <vt:lpstr>Word Work Materials</vt:lpstr>
      <vt:lpstr>Model Lesson</vt:lpstr>
      <vt:lpstr>PowerPoint Presentation</vt:lpstr>
      <vt:lpstr>PowerPoint Presentation</vt:lpstr>
      <vt:lpstr>Lesson Plan</vt:lpstr>
      <vt:lpstr>Explicit Phonics Lesson</vt:lpstr>
      <vt:lpstr>Instructional Routine Resources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Your Small Group Instruction with the Explicit Phonics Lesson  (K-2)</dc:title>
  <dc:creator>Teacher Tigard-Tualatin</dc:creator>
  <cp:lastModifiedBy>Teacher Tigard-Tualatin</cp:lastModifiedBy>
  <cp:revision>238</cp:revision>
  <cp:lastPrinted>2016-04-25T17:11:11Z</cp:lastPrinted>
  <dcterms:created xsi:type="dcterms:W3CDTF">2016-03-15T16:46:22Z</dcterms:created>
  <dcterms:modified xsi:type="dcterms:W3CDTF">2016-04-25T18:30:44Z</dcterms:modified>
</cp:coreProperties>
</file>