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3" ContentType="audio/mpeg"/>
  <Default Extension="xlsx" ContentType="application/vnd.openxmlformats-officedocument.spreadsheetml.sheet"/>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 id="2147483733" r:id="rId2"/>
  </p:sldMasterIdLst>
  <p:notesMasterIdLst>
    <p:notesMasterId r:id="rId51"/>
  </p:notesMasterIdLst>
  <p:sldIdLst>
    <p:sldId id="256" r:id="rId3"/>
    <p:sldId id="362" r:id="rId4"/>
    <p:sldId id="270" r:id="rId5"/>
    <p:sldId id="376" r:id="rId6"/>
    <p:sldId id="412" r:id="rId7"/>
    <p:sldId id="444" r:id="rId8"/>
    <p:sldId id="349" r:id="rId9"/>
    <p:sldId id="432" r:id="rId10"/>
    <p:sldId id="371" r:id="rId11"/>
    <p:sldId id="379" r:id="rId12"/>
    <p:sldId id="380" r:id="rId13"/>
    <p:sldId id="398" r:id="rId14"/>
    <p:sldId id="399" r:id="rId15"/>
    <p:sldId id="419" r:id="rId16"/>
    <p:sldId id="445" r:id="rId17"/>
    <p:sldId id="441" r:id="rId18"/>
    <p:sldId id="433" r:id="rId19"/>
    <p:sldId id="263" r:id="rId20"/>
    <p:sldId id="337" r:id="rId21"/>
    <p:sldId id="368" r:id="rId22"/>
    <p:sldId id="289" r:id="rId23"/>
    <p:sldId id="404" r:id="rId24"/>
    <p:sldId id="421" r:id="rId25"/>
    <p:sldId id="434" r:id="rId26"/>
    <p:sldId id="308" r:id="rId27"/>
    <p:sldId id="291" r:id="rId28"/>
    <p:sldId id="394" r:id="rId29"/>
    <p:sldId id="331" r:id="rId30"/>
    <p:sldId id="367" r:id="rId31"/>
    <p:sldId id="435" r:id="rId32"/>
    <p:sldId id="269" r:id="rId33"/>
    <p:sldId id="282" r:id="rId34"/>
    <p:sldId id="341" r:id="rId35"/>
    <p:sldId id="361" r:id="rId36"/>
    <p:sldId id="442" r:id="rId37"/>
    <p:sldId id="443" r:id="rId38"/>
    <p:sldId id="405" r:id="rId39"/>
    <p:sldId id="281" r:id="rId40"/>
    <p:sldId id="332" r:id="rId41"/>
    <p:sldId id="333" r:id="rId42"/>
    <p:sldId id="436" r:id="rId43"/>
    <p:sldId id="439" r:id="rId44"/>
    <p:sldId id="440" r:id="rId45"/>
    <p:sldId id="446" r:id="rId46"/>
    <p:sldId id="395" r:id="rId47"/>
    <p:sldId id="397" r:id="rId48"/>
    <p:sldId id="403" r:id="rId49"/>
    <p:sldId id="313"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0432FF"/>
    <a:srgbClr val="C03B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3"/>
    <p:restoredTop sz="93027" autoAdjust="0"/>
  </p:normalViewPr>
  <p:slideViewPr>
    <p:cSldViewPr snapToGrid="0" snapToObjects="1">
      <p:cViewPr>
        <p:scale>
          <a:sx n="111" d="100"/>
          <a:sy n="111" d="100"/>
        </p:scale>
        <p:origin x="288" y="144"/>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8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teacher/Dropbox%20(OrRTI)/Oregon%20RTI/7.%20ORTIi%20Data/ORTIi%20OUTCOME%20DATA/2016-2017/ELEM%20READING%20Screening%20Data%20and%20DIET-SBs%202016-201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potter:Desktop:Spring%20Conference%202015:Culture:Equity%20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B05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Sheet1!$G$66:$K$67</c:f>
              <c:multiLvlStrCache>
                <c:ptCount val="5"/>
                <c:lvl>
                  <c:pt idx="0">
                    <c:v>Culture Over 90%</c:v>
                  </c:pt>
                  <c:pt idx="1">
                    <c:v>Culture Under 70%</c:v>
                  </c:pt>
                  <c:pt idx="3">
                    <c:v>Culture Over 90%</c:v>
                  </c:pt>
                  <c:pt idx="4">
                    <c:v>Culture Under 70%</c:v>
                  </c:pt>
                </c:lvl>
                <c:lvl>
                  <c:pt idx="0">
                    <c:v>Spring 2016</c:v>
                  </c:pt>
                  <c:pt idx="3">
                    <c:v>Spring 2017</c:v>
                  </c:pt>
                </c:lvl>
              </c:multiLvlStrCache>
            </c:multiLvlStrRef>
          </c:cat>
          <c:val>
            <c:numRef>
              <c:f>Sheet1!$G$68:$K$68</c:f>
              <c:numCache>
                <c:formatCode>0%</c:formatCode>
                <c:ptCount val="5"/>
                <c:pt idx="0">
                  <c:v>0.68</c:v>
                </c:pt>
                <c:pt idx="1">
                  <c:v>0.51</c:v>
                </c:pt>
                <c:pt idx="3">
                  <c:v>0.63</c:v>
                </c:pt>
                <c:pt idx="4">
                  <c:v>0.45</c:v>
                </c:pt>
              </c:numCache>
            </c:numRef>
          </c:val>
        </c:ser>
        <c:ser>
          <c:idx val="1"/>
          <c:order val="1"/>
          <c:spPr>
            <a:solidFill>
              <a:srgbClr val="FFFF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Sheet1!$G$66:$K$67</c:f>
              <c:multiLvlStrCache>
                <c:ptCount val="5"/>
                <c:lvl>
                  <c:pt idx="0">
                    <c:v>Culture Over 90%</c:v>
                  </c:pt>
                  <c:pt idx="1">
                    <c:v>Culture Under 70%</c:v>
                  </c:pt>
                  <c:pt idx="3">
                    <c:v>Culture Over 90%</c:v>
                  </c:pt>
                  <c:pt idx="4">
                    <c:v>Culture Under 70%</c:v>
                  </c:pt>
                </c:lvl>
                <c:lvl>
                  <c:pt idx="0">
                    <c:v>Spring 2016</c:v>
                  </c:pt>
                  <c:pt idx="3">
                    <c:v>Spring 2017</c:v>
                  </c:pt>
                </c:lvl>
              </c:multiLvlStrCache>
            </c:multiLvlStrRef>
          </c:cat>
          <c:val>
            <c:numRef>
              <c:f>Sheet1!$G$69:$K$69</c:f>
              <c:numCache>
                <c:formatCode>0%</c:formatCode>
                <c:ptCount val="5"/>
                <c:pt idx="0">
                  <c:v>0.12</c:v>
                </c:pt>
                <c:pt idx="1">
                  <c:v>0.16</c:v>
                </c:pt>
                <c:pt idx="3">
                  <c:v>0.16</c:v>
                </c:pt>
                <c:pt idx="4">
                  <c:v>0.19</c:v>
                </c:pt>
              </c:numCache>
            </c:numRef>
          </c:val>
        </c:ser>
        <c:ser>
          <c:idx val="2"/>
          <c:order val="2"/>
          <c:spPr>
            <a:solidFill>
              <a:srgbClr val="FF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Sheet1!$G$66:$K$67</c:f>
              <c:multiLvlStrCache>
                <c:ptCount val="5"/>
                <c:lvl>
                  <c:pt idx="0">
                    <c:v>Culture Over 90%</c:v>
                  </c:pt>
                  <c:pt idx="1">
                    <c:v>Culture Under 70%</c:v>
                  </c:pt>
                  <c:pt idx="3">
                    <c:v>Culture Over 90%</c:v>
                  </c:pt>
                  <c:pt idx="4">
                    <c:v>Culture Under 70%</c:v>
                  </c:pt>
                </c:lvl>
                <c:lvl>
                  <c:pt idx="0">
                    <c:v>Spring 2016</c:v>
                  </c:pt>
                  <c:pt idx="3">
                    <c:v>Spring 2017</c:v>
                  </c:pt>
                </c:lvl>
              </c:multiLvlStrCache>
            </c:multiLvlStrRef>
          </c:cat>
          <c:val>
            <c:numRef>
              <c:f>Sheet1!$G$70:$K$70</c:f>
              <c:numCache>
                <c:formatCode>0%</c:formatCode>
                <c:ptCount val="5"/>
                <c:pt idx="0">
                  <c:v>0.2</c:v>
                </c:pt>
                <c:pt idx="1">
                  <c:v>0.33</c:v>
                </c:pt>
                <c:pt idx="3">
                  <c:v>0.21</c:v>
                </c:pt>
                <c:pt idx="4">
                  <c:v>0.36</c:v>
                </c:pt>
              </c:numCache>
            </c:numRef>
          </c:val>
        </c:ser>
        <c:dLbls>
          <c:showLegendKey val="0"/>
          <c:showVal val="0"/>
          <c:showCatName val="0"/>
          <c:showSerName val="0"/>
          <c:showPercent val="0"/>
          <c:showBubbleSize val="0"/>
        </c:dLbls>
        <c:gapWidth val="30"/>
        <c:overlap val="100"/>
        <c:axId val="1507729232"/>
        <c:axId val="1507507008"/>
      </c:barChart>
      <c:catAx>
        <c:axId val="150772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07507008"/>
        <c:crosses val="autoZero"/>
        <c:auto val="1"/>
        <c:lblAlgn val="ctr"/>
        <c:lblOffset val="100"/>
        <c:noMultiLvlLbl val="0"/>
      </c:catAx>
      <c:valAx>
        <c:axId val="1507507008"/>
        <c:scaling>
          <c:orientation val="minMax"/>
          <c:max val="1.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507729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93375"/>
          <c:y val="0.0513568766196073"/>
          <c:w val="0.753245614035088"/>
          <c:h val="0.713368046256123"/>
        </c:manualLayout>
      </c:layout>
      <c:barChart>
        <c:barDir val="col"/>
        <c:grouping val="stacked"/>
        <c:varyColors val="0"/>
        <c:ser>
          <c:idx val="1"/>
          <c:order val="1"/>
          <c:tx>
            <c:strRef>
              <c:f>Sheet1!$A$3</c:f>
              <c:strCache>
                <c:ptCount val="1"/>
                <c:pt idx="0">
                  <c:v>Latino</c:v>
                </c:pt>
              </c:strCache>
            </c:strRef>
          </c:tx>
          <c:spPr>
            <a:noFill/>
            <a:ln>
              <a:noFill/>
            </a:ln>
            <a:effectLst/>
          </c:spPr>
          <c:invertIfNegative val="0"/>
          <c:cat>
            <c:strRef>
              <c:f>Sheet1!$B$1:$D$1</c:f>
              <c:strCache>
                <c:ptCount val="3"/>
                <c:pt idx="0">
                  <c:v>2011-12</c:v>
                </c:pt>
                <c:pt idx="1">
                  <c:v>2012-13</c:v>
                </c:pt>
                <c:pt idx="2">
                  <c:v>2013-14</c:v>
                </c:pt>
              </c:strCache>
            </c:strRef>
          </c:cat>
          <c:val>
            <c:numRef>
              <c:f>Sheet1!$B$3:$D$3</c:f>
              <c:numCache>
                <c:formatCode>0%</c:formatCode>
                <c:ptCount val="3"/>
                <c:pt idx="0">
                  <c:v>0.71</c:v>
                </c:pt>
                <c:pt idx="1">
                  <c:v>0.62</c:v>
                </c:pt>
                <c:pt idx="2">
                  <c:v>0.44</c:v>
                </c:pt>
              </c:numCache>
            </c:numRef>
          </c:val>
        </c:ser>
        <c:ser>
          <c:idx val="2"/>
          <c:order val="2"/>
          <c:tx>
            <c:strRef>
              <c:f>Sheet1!$A$4</c:f>
              <c:strCache>
                <c:ptCount val="1"/>
                <c:pt idx="0">
                  <c:v>Gap</c:v>
                </c:pt>
              </c:strCache>
            </c:strRef>
          </c:tx>
          <c:spPr>
            <a:solidFill>
              <a:schemeClr val="accent5">
                <a:lumMod val="60000"/>
                <a:lumOff val="40000"/>
              </a:schemeClr>
            </a:solidFill>
            <a:ln>
              <a:solidFill>
                <a:schemeClr val="tx1"/>
              </a:solidFill>
            </a:ln>
          </c:spPr>
          <c:invertIfNegative val="0"/>
          <c:dLbls>
            <c:spPr>
              <a:noFill/>
              <a:ln>
                <a:noFill/>
              </a:ln>
              <a:effectLst/>
            </c:spPr>
            <c:txPr>
              <a:bodyPr/>
              <a:lstStyle/>
              <a:p>
                <a:pPr>
                  <a:defRPr sz="2400" b="1">
                    <a:latin typeface="Optima"/>
                    <a:cs typeface="Optim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Sheet1!$B$1:$D$1</c:f>
              <c:strCache>
                <c:ptCount val="3"/>
                <c:pt idx="0">
                  <c:v>2011-12</c:v>
                </c:pt>
                <c:pt idx="1">
                  <c:v>2012-13</c:v>
                </c:pt>
                <c:pt idx="2">
                  <c:v>2013-14</c:v>
                </c:pt>
              </c:strCache>
            </c:strRef>
          </c:cat>
          <c:val>
            <c:numRef>
              <c:f>Sheet1!$B$4:$D$4</c:f>
              <c:numCache>
                <c:formatCode>0%</c:formatCode>
                <c:ptCount val="3"/>
                <c:pt idx="0">
                  <c:v>0.06</c:v>
                </c:pt>
                <c:pt idx="1">
                  <c:v>0.17</c:v>
                </c:pt>
                <c:pt idx="2">
                  <c:v>0.29</c:v>
                </c:pt>
              </c:numCache>
            </c:numRef>
          </c:val>
        </c:ser>
        <c:dLbls>
          <c:showLegendKey val="0"/>
          <c:showVal val="0"/>
          <c:showCatName val="0"/>
          <c:showSerName val="0"/>
          <c:showPercent val="0"/>
          <c:showBubbleSize val="0"/>
        </c:dLbls>
        <c:gapWidth val="150"/>
        <c:overlap val="100"/>
        <c:axId val="1593475472"/>
        <c:axId val="1507660784"/>
      </c:barChart>
      <c:lineChart>
        <c:grouping val="standard"/>
        <c:varyColors val="0"/>
        <c:ser>
          <c:idx val="0"/>
          <c:order val="0"/>
          <c:tx>
            <c:strRef>
              <c:f>Sheet1!$A$2</c:f>
              <c:strCache>
                <c:ptCount val="1"/>
                <c:pt idx="0">
                  <c:v>White</c:v>
                </c:pt>
              </c:strCache>
            </c:strRef>
          </c:tx>
          <c:spPr>
            <a:ln>
              <a:solidFill>
                <a:srgbClr val="660066"/>
              </a:solidFill>
            </a:ln>
          </c:spPr>
          <c:marker>
            <c:symbol val="none"/>
          </c:marker>
          <c:dLbls>
            <c:spPr>
              <a:noFill/>
              <a:ln>
                <a:noFill/>
              </a:ln>
              <a:effectLst/>
            </c:spPr>
            <c:txPr>
              <a:bodyPr/>
              <a:lstStyle/>
              <a:p>
                <a:pPr>
                  <a:defRPr sz="1800" b="0">
                    <a:latin typeface="Optima"/>
                    <a:cs typeface="Optima"/>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Sheet1!$B$1:$D$1</c:f>
              <c:strCache>
                <c:ptCount val="3"/>
                <c:pt idx="0">
                  <c:v>2011-12</c:v>
                </c:pt>
                <c:pt idx="1">
                  <c:v>2012-13</c:v>
                </c:pt>
                <c:pt idx="2">
                  <c:v>2013-14</c:v>
                </c:pt>
              </c:strCache>
            </c:strRef>
          </c:cat>
          <c:val>
            <c:numRef>
              <c:f>Sheet1!$B$2:$D$2</c:f>
              <c:numCache>
                <c:formatCode>0%</c:formatCode>
                <c:ptCount val="3"/>
                <c:pt idx="0">
                  <c:v>0.77</c:v>
                </c:pt>
                <c:pt idx="1">
                  <c:v>0.79</c:v>
                </c:pt>
                <c:pt idx="2">
                  <c:v>0.73</c:v>
                </c:pt>
              </c:numCache>
            </c:numRef>
          </c:val>
          <c:smooth val="0"/>
        </c:ser>
        <c:ser>
          <c:idx val="3"/>
          <c:order val="3"/>
          <c:tx>
            <c:strRef>
              <c:f>Sheet1!$A$5</c:f>
              <c:strCache>
                <c:ptCount val="1"/>
                <c:pt idx="0">
                  <c:v>Latino</c:v>
                </c:pt>
              </c:strCache>
            </c:strRef>
          </c:tx>
          <c:spPr>
            <a:ln>
              <a:solidFill>
                <a:schemeClr val="accent3">
                  <a:lumMod val="50000"/>
                </a:schemeClr>
              </a:solidFill>
            </a:ln>
          </c:spPr>
          <c:marker>
            <c:symbol val="none"/>
          </c:marker>
          <c:dLbls>
            <c:dLbl>
              <c:idx val="0"/>
              <c:layout>
                <c:manualLayout>
                  <c:x val="-0.0527922134733158"/>
                  <c:y val="0.043055555555555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555699912510936"/>
                  <c:y val="0.0523148148148148"/>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800" b="0">
                    <a:latin typeface="Optima"/>
                    <a:cs typeface="Optima"/>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Sheet1!$B$1:$D$1</c:f>
              <c:strCache>
                <c:ptCount val="3"/>
                <c:pt idx="0">
                  <c:v>2011-12</c:v>
                </c:pt>
                <c:pt idx="1">
                  <c:v>2012-13</c:v>
                </c:pt>
                <c:pt idx="2">
                  <c:v>2013-14</c:v>
                </c:pt>
              </c:strCache>
            </c:strRef>
          </c:cat>
          <c:val>
            <c:numRef>
              <c:f>Sheet1!$B$5:$D$5</c:f>
              <c:numCache>
                <c:formatCode>0%</c:formatCode>
                <c:ptCount val="3"/>
                <c:pt idx="0">
                  <c:v>0.71</c:v>
                </c:pt>
                <c:pt idx="1">
                  <c:v>0.62</c:v>
                </c:pt>
                <c:pt idx="2">
                  <c:v>0.44</c:v>
                </c:pt>
              </c:numCache>
            </c:numRef>
          </c:val>
          <c:smooth val="0"/>
        </c:ser>
        <c:dLbls>
          <c:showLegendKey val="0"/>
          <c:showVal val="0"/>
          <c:showCatName val="0"/>
          <c:showSerName val="0"/>
          <c:showPercent val="0"/>
          <c:showBubbleSize val="0"/>
        </c:dLbls>
        <c:marker val="1"/>
        <c:smooth val="0"/>
        <c:axId val="1593475472"/>
        <c:axId val="1507660784"/>
      </c:lineChart>
      <c:catAx>
        <c:axId val="1593475472"/>
        <c:scaling>
          <c:orientation val="minMax"/>
        </c:scaling>
        <c:delete val="0"/>
        <c:axPos val="b"/>
        <c:numFmt formatCode="General" sourceLinked="0"/>
        <c:majorTickMark val="out"/>
        <c:minorTickMark val="none"/>
        <c:tickLblPos val="nextTo"/>
        <c:txPr>
          <a:bodyPr/>
          <a:lstStyle/>
          <a:p>
            <a:pPr>
              <a:defRPr sz="2400" b="1">
                <a:latin typeface="Optima"/>
                <a:cs typeface="Optima"/>
              </a:defRPr>
            </a:pPr>
            <a:endParaRPr lang="en-US"/>
          </a:p>
        </c:txPr>
        <c:crossAx val="1507660784"/>
        <c:crosses val="autoZero"/>
        <c:auto val="1"/>
        <c:lblAlgn val="ctr"/>
        <c:lblOffset val="100"/>
        <c:noMultiLvlLbl val="0"/>
      </c:catAx>
      <c:valAx>
        <c:axId val="1507660784"/>
        <c:scaling>
          <c:orientation val="minMax"/>
          <c:max val="1.0"/>
        </c:scaling>
        <c:delete val="0"/>
        <c:axPos val="l"/>
        <c:numFmt formatCode="0%" sourceLinked="1"/>
        <c:majorTickMark val="out"/>
        <c:minorTickMark val="none"/>
        <c:tickLblPos val="nextTo"/>
        <c:txPr>
          <a:bodyPr/>
          <a:lstStyle/>
          <a:p>
            <a:pPr>
              <a:defRPr sz="2000" b="1">
                <a:latin typeface="Optima"/>
                <a:cs typeface="Optima"/>
              </a:defRPr>
            </a:pPr>
            <a:endParaRPr lang="en-US"/>
          </a:p>
        </c:txPr>
        <c:crossAx val="1593475472"/>
        <c:crosses val="autoZero"/>
        <c:crossBetween val="between"/>
      </c:valAx>
      <c:spPr>
        <a:solidFill>
          <a:schemeClr val="bg1"/>
        </a:solidFill>
      </c:spPr>
    </c:plotArea>
    <c:legend>
      <c:legendPos val="r"/>
      <c:legendEntry>
        <c:idx val="0"/>
        <c:delete val="1"/>
      </c:legendEntry>
      <c:legendEntry>
        <c:idx val="1"/>
        <c:delete val="1"/>
      </c:legendEntry>
      <c:layout>
        <c:manualLayout>
          <c:xMode val="edge"/>
          <c:yMode val="edge"/>
          <c:x val="0.224093567251462"/>
          <c:y val="0.626364040804423"/>
          <c:w val="0.218391812865497"/>
          <c:h val="0.12663000458276"/>
        </c:manualLayout>
      </c:layout>
      <c:overlay val="0"/>
      <c:txPr>
        <a:bodyPr/>
        <a:lstStyle/>
        <a:p>
          <a:pPr>
            <a:defRPr sz="1600">
              <a:latin typeface="Optima"/>
              <a:cs typeface="Optima"/>
            </a:defRPr>
          </a:pPr>
          <a:endParaRPr lang="en-US"/>
        </a:p>
      </c:txPr>
    </c:legend>
    <c:plotVisOnly val="1"/>
    <c:dispBlanksAs val="gap"/>
    <c:showDLblsOverMax val="0"/>
  </c:chart>
  <c:spPr>
    <a:solidFill>
      <a:schemeClr val="bg1"/>
    </a:solidFill>
    <a:ln w="25400">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8875"/>
          <c:y val="0.0379954990768971"/>
          <c:w val="0.749225608897762"/>
          <c:h val="0.860317256953905"/>
        </c:manualLayout>
      </c:layout>
      <c:barChart>
        <c:barDir val="col"/>
        <c:grouping val="stacked"/>
        <c:varyColors val="0"/>
        <c:ser>
          <c:idx val="1"/>
          <c:order val="1"/>
          <c:tx>
            <c:strRef>
              <c:f>Sheet1!$A$3</c:f>
              <c:strCache>
                <c:ptCount val="1"/>
                <c:pt idx="0">
                  <c:v>Latino</c:v>
                </c:pt>
              </c:strCache>
            </c:strRef>
          </c:tx>
          <c:spPr>
            <a:noFill/>
            <a:ln>
              <a:noFill/>
            </a:ln>
            <a:effectLst/>
          </c:spPr>
          <c:invertIfNegative val="0"/>
          <c:cat>
            <c:strRef>
              <c:f>Sheet1!$B$1:$D$1</c:f>
              <c:strCache>
                <c:ptCount val="3"/>
                <c:pt idx="0">
                  <c:v>2011-12</c:v>
                </c:pt>
                <c:pt idx="1">
                  <c:v>2012-13</c:v>
                </c:pt>
                <c:pt idx="2">
                  <c:v>2013-14</c:v>
                </c:pt>
              </c:strCache>
            </c:strRef>
          </c:cat>
          <c:val>
            <c:numRef>
              <c:f>Sheet1!$B$3:$D$3</c:f>
              <c:numCache>
                <c:formatCode>0%</c:formatCode>
                <c:ptCount val="3"/>
                <c:pt idx="0">
                  <c:v>0.48</c:v>
                </c:pt>
                <c:pt idx="1">
                  <c:v>0.6</c:v>
                </c:pt>
                <c:pt idx="2">
                  <c:v>0.69</c:v>
                </c:pt>
              </c:numCache>
            </c:numRef>
          </c:val>
        </c:ser>
        <c:ser>
          <c:idx val="2"/>
          <c:order val="2"/>
          <c:tx>
            <c:strRef>
              <c:f>Sheet1!$A$4</c:f>
              <c:strCache>
                <c:ptCount val="1"/>
                <c:pt idx="0">
                  <c:v>Gap</c:v>
                </c:pt>
              </c:strCache>
            </c:strRef>
          </c:tx>
          <c:spPr>
            <a:solidFill>
              <a:schemeClr val="accent5">
                <a:lumMod val="60000"/>
                <a:lumOff val="40000"/>
              </a:schemeClr>
            </a:solidFill>
            <a:ln>
              <a:solidFill>
                <a:schemeClr val="tx1"/>
              </a:solidFill>
            </a:ln>
          </c:spPr>
          <c:invertIfNegative val="0"/>
          <c:dLbls>
            <c:spPr>
              <a:noFill/>
              <a:ln>
                <a:noFill/>
              </a:ln>
              <a:effectLst/>
            </c:spPr>
            <c:txPr>
              <a:bodyPr/>
              <a:lstStyle/>
              <a:p>
                <a:pPr>
                  <a:defRPr sz="2400" b="1">
                    <a:latin typeface="Optima"/>
                    <a:cs typeface="Optim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Sheet1!$B$1:$D$1</c:f>
              <c:strCache>
                <c:ptCount val="3"/>
                <c:pt idx="0">
                  <c:v>2011-12</c:v>
                </c:pt>
                <c:pt idx="1">
                  <c:v>2012-13</c:v>
                </c:pt>
                <c:pt idx="2">
                  <c:v>2013-14</c:v>
                </c:pt>
              </c:strCache>
            </c:strRef>
          </c:cat>
          <c:val>
            <c:numRef>
              <c:f>Sheet1!$B$4:$D$4</c:f>
              <c:numCache>
                <c:formatCode>0%</c:formatCode>
                <c:ptCount val="3"/>
                <c:pt idx="0">
                  <c:v>0.28</c:v>
                </c:pt>
                <c:pt idx="1">
                  <c:v>0.24</c:v>
                </c:pt>
                <c:pt idx="2">
                  <c:v>0.18</c:v>
                </c:pt>
              </c:numCache>
            </c:numRef>
          </c:val>
        </c:ser>
        <c:dLbls>
          <c:showLegendKey val="0"/>
          <c:showVal val="0"/>
          <c:showCatName val="0"/>
          <c:showSerName val="0"/>
          <c:showPercent val="0"/>
          <c:showBubbleSize val="0"/>
        </c:dLbls>
        <c:gapWidth val="150"/>
        <c:overlap val="100"/>
        <c:axId val="1593106400"/>
        <c:axId val="1593108448"/>
      </c:barChart>
      <c:lineChart>
        <c:grouping val="standard"/>
        <c:varyColors val="0"/>
        <c:ser>
          <c:idx val="0"/>
          <c:order val="0"/>
          <c:tx>
            <c:strRef>
              <c:f>Sheet1!$A$2</c:f>
              <c:strCache>
                <c:ptCount val="1"/>
                <c:pt idx="0">
                  <c:v>White</c:v>
                </c:pt>
              </c:strCache>
            </c:strRef>
          </c:tx>
          <c:spPr>
            <a:ln>
              <a:solidFill>
                <a:srgbClr val="660066"/>
              </a:solidFill>
            </a:ln>
          </c:spPr>
          <c:marker>
            <c:symbol val="none"/>
          </c:marker>
          <c:dLbls>
            <c:spPr>
              <a:noFill/>
              <a:ln>
                <a:noFill/>
              </a:ln>
              <a:effectLst/>
            </c:spPr>
            <c:txPr>
              <a:bodyPr/>
              <a:lstStyle/>
              <a:p>
                <a:pPr>
                  <a:defRPr sz="1800" b="0">
                    <a:latin typeface="Optima"/>
                    <a:cs typeface="Optima"/>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Sheet1!$B$1:$D$1</c:f>
              <c:strCache>
                <c:ptCount val="3"/>
                <c:pt idx="0">
                  <c:v>2011-12</c:v>
                </c:pt>
                <c:pt idx="1">
                  <c:v>2012-13</c:v>
                </c:pt>
                <c:pt idx="2">
                  <c:v>2013-14</c:v>
                </c:pt>
              </c:strCache>
            </c:strRef>
          </c:cat>
          <c:val>
            <c:numRef>
              <c:f>Sheet1!$B$2:$D$2</c:f>
              <c:numCache>
                <c:formatCode>0%</c:formatCode>
                <c:ptCount val="3"/>
                <c:pt idx="0">
                  <c:v>0.76</c:v>
                </c:pt>
                <c:pt idx="1">
                  <c:v>0.84</c:v>
                </c:pt>
                <c:pt idx="2">
                  <c:v>0.87</c:v>
                </c:pt>
              </c:numCache>
            </c:numRef>
          </c:val>
          <c:smooth val="0"/>
        </c:ser>
        <c:ser>
          <c:idx val="3"/>
          <c:order val="3"/>
          <c:tx>
            <c:strRef>
              <c:f>Sheet1!$A$5</c:f>
              <c:strCache>
                <c:ptCount val="1"/>
                <c:pt idx="0">
                  <c:v>Latino</c:v>
                </c:pt>
              </c:strCache>
            </c:strRef>
          </c:tx>
          <c:spPr>
            <a:ln>
              <a:solidFill>
                <a:schemeClr val="accent3">
                  <a:lumMod val="50000"/>
                </a:schemeClr>
              </a:solidFill>
            </a:ln>
          </c:spPr>
          <c:marker>
            <c:symbol val="none"/>
          </c:marker>
          <c:dLbls>
            <c:dLbl>
              <c:idx val="0"/>
              <c:layout>
                <c:manualLayout>
                  <c:x val="-0.0527922134733158"/>
                  <c:y val="0.043055555555555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555699912510936"/>
                  <c:y val="0.0523148148148148"/>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800" b="0">
                    <a:latin typeface="Optima"/>
                    <a:cs typeface="Optima"/>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Sheet1!$B$1:$D$1</c:f>
              <c:strCache>
                <c:ptCount val="3"/>
                <c:pt idx="0">
                  <c:v>2011-12</c:v>
                </c:pt>
                <c:pt idx="1">
                  <c:v>2012-13</c:v>
                </c:pt>
                <c:pt idx="2">
                  <c:v>2013-14</c:v>
                </c:pt>
              </c:strCache>
            </c:strRef>
          </c:cat>
          <c:val>
            <c:numRef>
              <c:f>Sheet1!$B$5:$D$5</c:f>
              <c:numCache>
                <c:formatCode>0%</c:formatCode>
                <c:ptCount val="3"/>
                <c:pt idx="0">
                  <c:v>0.48</c:v>
                </c:pt>
                <c:pt idx="1">
                  <c:v>0.6</c:v>
                </c:pt>
                <c:pt idx="2">
                  <c:v>0.69</c:v>
                </c:pt>
              </c:numCache>
            </c:numRef>
          </c:val>
          <c:smooth val="0"/>
        </c:ser>
        <c:dLbls>
          <c:showLegendKey val="0"/>
          <c:showVal val="0"/>
          <c:showCatName val="0"/>
          <c:showSerName val="0"/>
          <c:showPercent val="0"/>
          <c:showBubbleSize val="0"/>
        </c:dLbls>
        <c:marker val="1"/>
        <c:smooth val="0"/>
        <c:axId val="1593106400"/>
        <c:axId val="1593108448"/>
      </c:lineChart>
      <c:catAx>
        <c:axId val="1593106400"/>
        <c:scaling>
          <c:orientation val="minMax"/>
        </c:scaling>
        <c:delete val="0"/>
        <c:axPos val="b"/>
        <c:numFmt formatCode="General" sourceLinked="0"/>
        <c:majorTickMark val="out"/>
        <c:minorTickMark val="none"/>
        <c:tickLblPos val="nextTo"/>
        <c:txPr>
          <a:bodyPr/>
          <a:lstStyle/>
          <a:p>
            <a:pPr>
              <a:defRPr sz="2400" b="1">
                <a:latin typeface="Optima"/>
              </a:defRPr>
            </a:pPr>
            <a:endParaRPr lang="en-US"/>
          </a:p>
        </c:txPr>
        <c:crossAx val="1593108448"/>
        <c:crosses val="autoZero"/>
        <c:auto val="1"/>
        <c:lblAlgn val="ctr"/>
        <c:lblOffset val="100"/>
        <c:noMultiLvlLbl val="0"/>
      </c:catAx>
      <c:valAx>
        <c:axId val="1593108448"/>
        <c:scaling>
          <c:orientation val="minMax"/>
        </c:scaling>
        <c:delete val="0"/>
        <c:axPos val="l"/>
        <c:numFmt formatCode="0%" sourceLinked="1"/>
        <c:majorTickMark val="out"/>
        <c:minorTickMark val="none"/>
        <c:tickLblPos val="nextTo"/>
        <c:txPr>
          <a:bodyPr/>
          <a:lstStyle/>
          <a:p>
            <a:pPr>
              <a:defRPr sz="2000" b="1">
                <a:latin typeface="Optima"/>
                <a:cs typeface="Optima"/>
              </a:defRPr>
            </a:pPr>
            <a:endParaRPr lang="en-US"/>
          </a:p>
        </c:txPr>
        <c:crossAx val="1593106400"/>
        <c:crosses val="autoZero"/>
        <c:crossBetween val="between"/>
      </c:valAx>
      <c:spPr>
        <a:solidFill>
          <a:schemeClr val="bg1"/>
        </a:solidFill>
        <a:ln>
          <a:noFill/>
        </a:ln>
      </c:spPr>
    </c:plotArea>
    <c:legend>
      <c:legendPos val="r"/>
      <c:legendEntry>
        <c:idx val="0"/>
        <c:delete val="1"/>
      </c:legendEntry>
      <c:legendEntry>
        <c:idx val="1"/>
        <c:delete val="1"/>
      </c:legendEntry>
      <c:layout>
        <c:manualLayout>
          <c:xMode val="edge"/>
          <c:yMode val="edge"/>
          <c:x val="0.222610860897126"/>
          <c:y val="0.630389395872783"/>
          <c:w val="0.218537373629394"/>
          <c:h val="0.126645362182432"/>
        </c:manualLayout>
      </c:layout>
      <c:overlay val="0"/>
      <c:txPr>
        <a:bodyPr/>
        <a:lstStyle/>
        <a:p>
          <a:pPr>
            <a:defRPr sz="1600">
              <a:latin typeface="Optima"/>
              <a:cs typeface="Optima"/>
            </a:defRPr>
          </a:pPr>
          <a:endParaRPr lang="en-US"/>
        </a:p>
      </c:txPr>
    </c:legend>
    <c:plotVisOnly val="1"/>
    <c:dispBlanksAs val="gap"/>
    <c:showDLblsOverMax val="0"/>
  </c:chart>
  <c:spPr>
    <a:solidFill>
      <a:schemeClr val="bg1"/>
    </a:solidFill>
    <a:ln w="19050">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85565476190476"/>
          <c:y val="0.0574324324324324"/>
          <c:w val="0.79607459223847"/>
          <c:h val="0.735720898063418"/>
        </c:manualLayout>
      </c:layout>
      <c:barChart>
        <c:barDir val="col"/>
        <c:grouping val="clustered"/>
        <c:varyColors val="0"/>
        <c:ser>
          <c:idx val="0"/>
          <c:order val="0"/>
          <c:tx>
            <c:strRef>
              <c:f>Sheet1!$B$1</c:f>
              <c:strCache>
                <c:ptCount val="1"/>
                <c:pt idx="0">
                  <c:v>White</c:v>
                </c:pt>
              </c:strCache>
            </c:strRef>
          </c:tx>
          <c:spPr>
            <a:solidFill>
              <a:schemeClr val="accent5"/>
            </a:solidFill>
            <a:ln>
              <a:solidFill>
                <a:schemeClr val="tx1"/>
              </a:solidFill>
            </a:ln>
          </c:spPr>
          <c:invertIfNegative val="0"/>
          <c:dLbls>
            <c:numFmt formatCode="#,##0.00" sourceLinked="0"/>
            <c:spPr>
              <a:noFill/>
              <a:ln>
                <a:noFill/>
              </a:ln>
              <a:effectLst/>
            </c:spPr>
            <c:txPr>
              <a:bodyPr/>
              <a:lstStyle/>
              <a:p>
                <a:pPr>
                  <a:defRPr b="1" i="0">
                    <a:latin typeface="Optim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Learning Disability</c:v>
                </c:pt>
                <c:pt idx="1">
                  <c:v>Behavior/Emotional Disorder</c:v>
                </c:pt>
                <c:pt idx="2">
                  <c:v>Talented &amp; Gifted</c:v>
                </c:pt>
              </c:strCache>
            </c:strRef>
          </c:cat>
          <c:val>
            <c:numRef>
              <c:f>Sheet1!$B$2:$B$4</c:f>
              <c:numCache>
                <c:formatCode>General</c:formatCode>
                <c:ptCount val="3"/>
                <c:pt idx="0">
                  <c:v>0.929</c:v>
                </c:pt>
                <c:pt idx="1">
                  <c:v>0.401</c:v>
                </c:pt>
                <c:pt idx="2">
                  <c:v>0.878</c:v>
                </c:pt>
              </c:numCache>
            </c:numRef>
          </c:val>
        </c:ser>
        <c:ser>
          <c:idx val="1"/>
          <c:order val="1"/>
          <c:tx>
            <c:strRef>
              <c:f>Sheet1!$C$1</c:f>
              <c:strCache>
                <c:ptCount val="1"/>
                <c:pt idx="0">
                  <c:v>Black</c:v>
                </c:pt>
              </c:strCache>
            </c:strRef>
          </c:tx>
          <c:spPr>
            <a:solidFill>
              <a:schemeClr val="accent3"/>
            </a:solidFill>
            <a:ln>
              <a:solidFill>
                <a:schemeClr val="tx1"/>
              </a:solidFill>
            </a:ln>
          </c:spPr>
          <c:invertIfNegative val="0"/>
          <c:dLbls>
            <c:numFmt formatCode="#,##0.00" sourceLinked="0"/>
            <c:spPr>
              <a:noFill/>
              <a:ln>
                <a:noFill/>
              </a:ln>
              <a:effectLst/>
            </c:spPr>
            <c:txPr>
              <a:bodyPr/>
              <a:lstStyle/>
              <a:p>
                <a:pPr>
                  <a:defRPr b="1">
                    <a:latin typeface="Optima"/>
                    <a:cs typeface="Optim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Learning Disability</c:v>
                </c:pt>
                <c:pt idx="1">
                  <c:v>Behavior/Emotional Disorder</c:v>
                </c:pt>
                <c:pt idx="2">
                  <c:v>Talented &amp; Gifted</c:v>
                </c:pt>
              </c:strCache>
            </c:strRef>
          </c:cat>
          <c:val>
            <c:numRef>
              <c:f>Sheet1!$C$2:$C$4</c:f>
              <c:numCache>
                <c:formatCode>General</c:formatCode>
                <c:ptCount val="3"/>
                <c:pt idx="0">
                  <c:v>0.634</c:v>
                </c:pt>
                <c:pt idx="1">
                  <c:v>0.678</c:v>
                </c:pt>
                <c:pt idx="2">
                  <c:v>0.689</c:v>
                </c:pt>
              </c:numCache>
            </c:numRef>
          </c:val>
        </c:ser>
        <c:ser>
          <c:idx val="2"/>
          <c:order val="2"/>
          <c:tx>
            <c:strRef>
              <c:f>Sheet1!$D$1</c:f>
              <c:strCache>
                <c:ptCount val="1"/>
                <c:pt idx="0">
                  <c:v>Latino</c:v>
                </c:pt>
              </c:strCache>
            </c:strRef>
          </c:tx>
          <c:spPr>
            <a:solidFill>
              <a:schemeClr val="accent2"/>
            </a:solidFill>
            <a:ln>
              <a:solidFill>
                <a:schemeClr val="tx1"/>
              </a:solidFill>
            </a:ln>
          </c:spPr>
          <c:invertIfNegative val="0"/>
          <c:dLbls>
            <c:numFmt formatCode="#,##0.00" sourceLinked="0"/>
            <c:spPr>
              <a:noFill/>
              <a:ln>
                <a:noFill/>
              </a:ln>
              <a:effectLst/>
            </c:spPr>
            <c:txPr>
              <a:bodyPr/>
              <a:lstStyle/>
              <a:p>
                <a:pPr>
                  <a:defRPr b="1">
                    <a:latin typeface="Optima"/>
                    <a:cs typeface="Optim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Learning Disability</c:v>
                </c:pt>
                <c:pt idx="1">
                  <c:v>Behavior/Emotional Disorder</c:v>
                </c:pt>
                <c:pt idx="2">
                  <c:v>Talented &amp; Gifted</c:v>
                </c:pt>
              </c:strCache>
            </c:strRef>
          </c:cat>
          <c:val>
            <c:numRef>
              <c:f>Sheet1!$D$2:$D$4</c:f>
              <c:numCache>
                <c:formatCode>General</c:formatCode>
                <c:ptCount val="3"/>
                <c:pt idx="0">
                  <c:v>0.585</c:v>
                </c:pt>
                <c:pt idx="1">
                  <c:v>0.564</c:v>
                </c:pt>
                <c:pt idx="2">
                  <c:v>0.523</c:v>
                </c:pt>
              </c:numCache>
            </c:numRef>
          </c:val>
        </c:ser>
        <c:dLbls>
          <c:showLegendKey val="0"/>
          <c:showVal val="0"/>
          <c:showCatName val="0"/>
          <c:showSerName val="0"/>
          <c:showPercent val="0"/>
          <c:showBubbleSize val="0"/>
        </c:dLbls>
        <c:gapWidth val="150"/>
        <c:axId val="1563602688"/>
        <c:axId val="1564070656"/>
      </c:barChart>
      <c:catAx>
        <c:axId val="1563602688"/>
        <c:scaling>
          <c:orientation val="minMax"/>
        </c:scaling>
        <c:delete val="0"/>
        <c:axPos val="b"/>
        <c:numFmt formatCode="General" sourceLinked="0"/>
        <c:majorTickMark val="out"/>
        <c:minorTickMark val="none"/>
        <c:tickLblPos val="nextTo"/>
        <c:txPr>
          <a:bodyPr/>
          <a:lstStyle/>
          <a:p>
            <a:pPr>
              <a:defRPr>
                <a:latin typeface="Optima"/>
                <a:cs typeface="Optima"/>
              </a:defRPr>
            </a:pPr>
            <a:endParaRPr lang="en-US"/>
          </a:p>
        </c:txPr>
        <c:crossAx val="1564070656"/>
        <c:crosses val="autoZero"/>
        <c:auto val="1"/>
        <c:lblAlgn val="ctr"/>
        <c:lblOffset val="100"/>
        <c:noMultiLvlLbl val="0"/>
      </c:catAx>
      <c:valAx>
        <c:axId val="1564070656"/>
        <c:scaling>
          <c:orientation val="minMax"/>
        </c:scaling>
        <c:delete val="0"/>
        <c:axPos val="l"/>
        <c:numFmt formatCode="General" sourceLinked="1"/>
        <c:majorTickMark val="out"/>
        <c:minorTickMark val="none"/>
        <c:tickLblPos val="nextTo"/>
        <c:txPr>
          <a:bodyPr/>
          <a:lstStyle/>
          <a:p>
            <a:pPr>
              <a:defRPr sz="2000">
                <a:latin typeface="Optima"/>
                <a:cs typeface="Optima"/>
              </a:defRPr>
            </a:pPr>
            <a:endParaRPr lang="en-US"/>
          </a:p>
        </c:txPr>
        <c:crossAx val="1563602688"/>
        <c:crosses val="autoZero"/>
        <c:crossBetween val="between"/>
      </c:valAx>
    </c:plotArea>
    <c:legend>
      <c:legendPos val="r"/>
      <c:layout/>
      <c:overlay val="0"/>
      <c:txPr>
        <a:bodyPr/>
        <a:lstStyle/>
        <a:p>
          <a:pPr>
            <a:defRPr>
              <a:latin typeface="Optima"/>
              <a:cs typeface="Optima"/>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32157-4968-4FF2-B5E0-5DA35F82F349}" type="doc">
      <dgm:prSet loTypeId="urn:microsoft.com/office/officeart/2005/8/layout/target1" loCatId="relationship" qsTypeId="urn:microsoft.com/office/officeart/2005/8/quickstyle/simple1" qsCatId="simple" csTypeId="urn:microsoft.com/office/officeart/2005/8/colors/accent1_2" csCatId="accent1" phldr="1"/>
      <dgm:spPr/>
    </dgm:pt>
    <dgm:pt modelId="{2916F06C-5E74-48F9-9639-CAFE48366333}">
      <dgm:prSet phldrT="[Text]"/>
      <dgm:spPr/>
      <dgm:t>
        <a:bodyPr/>
        <a:lstStyle/>
        <a:p>
          <a:r>
            <a:rPr lang="en-US" u="none" dirty="0" smtClean="0">
              <a:solidFill>
                <a:schemeClr val="tx1"/>
              </a:solidFill>
              <a:latin typeface="Optima"/>
              <a:cs typeface="Optima"/>
            </a:rPr>
            <a:t>Why</a:t>
          </a:r>
          <a:endParaRPr lang="en-US" u="none" dirty="0">
            <a:solidFill>
              <a:schemeClr val="tx1"/>
            </a:solidFill>
            <a:latin typeface="Optima"/>
            <a:cs typeface="Optima"/>
          </a:endParaRPr>
        </a:p>
      </dgm:t>
    </dgm:pt>
    <dgm:pt modelId="{E854CE4D-7A10-4CB9-A351-0A6882E79120}" type="parTrans" cxnId="{9B7A0EBC-8E13-48F0-8A5E-6708FB36C730}">
      <dgm:prSet/>
      <dgm:spPr/>
      <dgm:t>
        <a:bodyPr/>
        <a:lstStyle/>
        <a:p>
          <a:endParaRPr lang="en-US"/>
        </a:p>
      </dgm:t>
    </dgm:pt>
    <dgm:pt modelId="{10BF6F17-DB01-4876-979E-789F9F4F47E5}" type="sibTrans" cxnId="{9B7A0EBC-8E13-48F0-8A5E-6708FB36C730}">
      <dgm:prSet/>
      <dgm:spPr/>
      <dgm:t>
        <a:bodyPr/>
        <a:lstStyle/>
        <a:p>
          <a:endParaRPr lang="en-US"/>
        </a:p>
      </dgm:t>
    </dgm:pt>
    <dgm:pt modelId="{DE68F4F5-4851-45B2-8E77-7BA6036294AA}">
      <dgm:prSet phldrT="[Text]"/>
      <dgm:spPr/>
      <dgm:t>
        <a:bodyPr/>
        <a:lstStyle/>
        <a:p>
          <a:r>
            <a:rPr lang="en-US" dirty="0" smtClean="0">
              <a:latin typeface="Optima"/>
              <a:cs typeface="Optima"/>
            </a:rPr>
            <a:t>How</a:t>
          </a:r>
          <a:endParaRPr lang="en-US" dirty="0">
            <a:latin typeface="Optima"/>
            <a:cs typeface="Optima"/>
          </a:endParaRPr>
        </a:p>
      </dgm:t>
    </dgm:pt>
    <dgm:pt modelId="{CD4AB401-03E3-4502-BB67-56BAB247BEFD}" type="parTrans" cxnId="{815ABE8F-DE00-4FB1-BA8D-B0685E92336A}">
      <dgm:prSet/>
      <dgm:spPr/>
      <dgm:t>
        <a:bodyPr/>
        <a:lstStyle/>
        <a:p>
          <a:endParaRPr lang="en-US"/>
        </a:p>
      </dgm:t>
    </dgm:pt>
    <dgm:pt modelId="{ECA0E13D-3C53-4E28-83C9-270DFE9D6948}" type="sibTrans" cxnId="{815ABE8F-DE00-4FB1-BA8D-B0685E92336A}">
      <dgm:prSet/>
      <dgm:spPr/>
      <dgm:t>
        <a:bodyPr/>
        <a:lstStyle/>
        <a:p>
          <a:endParaRPr lang="en-US"/>
        </a:p>
      </dgm:t>
    </dgm:pt>
    <dgm:pt modelId="{39FA79F3-5089-4728-989F-3B8643B2B659}">
      <dgm:prSet phldrT="[Text]"/>
      <dgm:spPr/>
      <dgm:t>
        <a:bodyPr/>
        <a:lstStyle/>
        <a:p>
          <a:r>
            <a:rPr lang="en-US" dirty="0" smtClean="0">
              <a:latin typeface="Optima"/>
              <a:cs typeface="Optima"/>
            </a:rPr>
            <a:t>What</a:t>
          </a:r>
          <a:endParaRPr lang="en-US" dirty="0">
            <a:latin typeface="Optima"/>
            <a:cs typeface="Optima"/>
          </a:endParaRPr>
        </a:p>
      </dgm:t>
    </dgm:pt>
    <dgm:pt modelId="{CAF692BD-6BCA-4378-A01B-9C3F86329D06}" type="parTrans" cxnId="{F8513B52-8EEE-4BA9-9717-5093D3BFDD47}">
      <dgm:prSet/>
      <dgm:spPr/>
      <dgm:t>
        <a:bodyPr/>
        <a:lstStyle/>
        <a:p>
          <a:endParaRPr lang="en-US"/>
        </a:p>
      </dgm:t>
    </dgm:pt>
    <dgm:pt modelId="{999283F4-761F-49A7-AF52-BCB8E16855F7}" type="sibTrans" cxnId="{F8513B52-8EEE-4BA9-9717-5093D3BFDD47}">
      <dgm:prSet/>
      <dgm:spPr/>
      <dgm:t>
        <a:bodyPr/>
        <a:lstStyle/>
        <a:p>
          <a:endParaRPr lang="en-US"/>
        </a:p>
      </dgm:t>
    </dgm:pt>
    <dgm:pt modelId="{70F50BA0-AFA7-4C7C-AF96-3DE4C2F15DCD}" type="pres">
      <dgm:prSet presAssocID="{18132157-4968-4FF2-B5E0-5DA35F82F349}" presName="composite" presStyleCnt="0">
        <dgm:presLayoutVars>
          <dgm:chMax val="5"/>
          <dgm:dir/>
          <dgm:resizeHandles val="exact"/>
        </dgm:presLayoutVars>
      </dgm:prSet>
      <dgm:spPr/>
    </dgm:pt>
    <dgm:pt modelId="{370964CD-90AC-4D7A-BBB9-159510AB31C7}" type="pres">
      <dgm:prSet presAssocID="{2916F06C-5E74-48F9-9639-CAFE48366333}" presName="circle1" presStyleLbl="lnNode1" presStyleIdx="0" presStyleCnt="3">
        <dgm:style>
          <a:lnRef idx="2">
            <a:schemeClr val="dk1"/>
          </a:lnRef>
          <a:fillRef idx="1">
            <a:schemeClr val="lt1"/>
          </a:fillRef>
          <a:effectRef idx="0">
            <a:schemeClr val="dk1"/>
          </a:effectRef>
          <a:fontRef idx="minor">
            <a:schemeClr val="dk1"/>
          </a:fontRef>
        </dgm:style>
      </dgm:prSet>
      <dgm:spPr>
        <a:solidFill>
          <a:schemeClr val="bg1"/>
        </a:solidFill>
      </dgm:spPr>
    </dgm:pt>
    <dgm:pt modelId="{E944AB7C-F627-406D-BC45-5028242F7BCC}" type="pres">
      <dgm:prSet presAssocID="{2916F06C-5E74-48F9-9639-CAFE48366333}" presName="text1" presStyleLbl="revTx" presStyleIdx="0" presStyleCnt="3">
        <dgm:presLayoutVars>
          <dgm:bulletEnabled val="1"/>
        </dgm:presLayoutVars>
      </dgm:prSet>
      <dgm:spPr/>
      <dgm:t>
        <a:bodyPr/>
        <a:lstStyle/>
        <a:p>
          <a:endParaRPr lang="en-US"/>
        </a:p>
      </dgm:t>
    </dgm:pt>
    <dgm:pt modelId="{51420E35-82B2-4B63-937F-4AF038E11213}" type="pres">
      <dgm:prSet presAssocID="{2916F06C-5E74-48F9-9639-CAFE48366333}" presName="line1" presStyleLbl="callout" presStyleIdx="0" presStyleCnt="6"/>
      <dgm:spPr>
        <a:ln>
          <a:solidFill>
            <a:schemeClr val="tx1">
              <a:lumMod val="50000"/>
              <a:lumOff val="50000"/>
            </a:schemeClr>
          </a:solidFill>
        </a:ln>
      </dgm:spPr>
    </dgm:pt>
    <dgm:pt modelId="{BFB950E3-17AB-4A77-B41C-216FAE4888B0}" type="pres">
      <dgm:prSet presAssocID="{2916F06C-5E74-48F9-9639-CAFE48366333}" presName="d1" presStyleLbl="callout" presStyleIdx="1" presStyleCnt="6"/>
      <dgm:spPr>
        <a:ln>
          <a:solidFill>
            <a:schemeClr val="tx1">
              <a:lumMod val="50000"/>
              <a:lumOff val="50000"/>
            </a:schemeClr>
          </a:solidFill>
        </a:ln>
      </dgm:spPr>
    </dgm:pt>
    <dgm:pt modelId="{859BBF40-2F10-4BBB-8ACC-7F1ECA2B3212}" type="pres">
      <dgm:prSet presAssocID="{DE68F4F5-4851-45B2-8E77-7BA6036294AA}" presName="circle2" presStyleLbl="lnNode1" presStyleIdx="1" presStyleCnt="3">
        <dgm:style>
          <a:lnRef idx="2">
            <a:schemeClr val="dk1"/>
          </a:lnRef>
          <a:fillRef idx="1">
            <a:schemeClr val="lt1"/>
          </a:fillRef>
          <a:effectRef idx="0">
            <a:schemeClr val="dk1"/>
          </a:effectRef>
          <a:fontRef idx="minor">
            <a:schemeClr val="dk1"/>
          </a:fontRef>
        </dgm:style>
      </dgm:prSet>
      <dgm:spPr/>
    </dgm:pt>
    <dgm:pt modelId="{BF30D037-22C4-41A0-A921-5437DAE1C585}" type="pres">
      <dgm:prSet presAssocID="{DE68F4F5-4851-45B2-8E77-7BA6036294AA}" presName="text2" presStyleLbl="revTx" presStyleIdx="1" presStyleCnt="3">
        <dgm:presLayoutVars>
          <dgm:bulletEnabled val="1"/>
        </dgm:presLayoutVars>
      </dgm:prSet>
      <dgm:spPr/>
      <dgm:t>
        <a:bodyPr/>
        <a:lstStyle/>
        <a:p>
          <a:endParaRPr lang="en-US"/>
        </a:p>
      </dgm:t>
    </dgm:pt>
    <dgm:pt modelId="{3742A82C-B6A3-4734-896B-A5DE3E5473F5}" type="pres">
      <dgm:prSet presAssocID="{DE68F4F5-4851-45B2-8E77-7BA6036294AA}" presName="line2" presStyleLbl="callout" presStyleIdx="2" presStyleCnt="6"/>
      <dgm:spPr>
        <a:ln>
          <a:solidFill>
            <a:schemeClr val="tx1">
              <a:lumMod val="50000"/>
              <a:lumOff val="50000"/>
            </a:schemeClr>
          </a:solidFill>
        </a:ln>
      </dgm:spPr>
    </dgm:pt>
    <dgm:pt modelId="{E2E37E80-D64B-413A-84D6-C5D0B00D22CA}" type="pres">
      <dgm:prSet presAssocID="{DE68F4F5-4851-45B2-8E77-7BA6036294AA}" presName="d2" presStyleLbl="callout" presStyleIdx="3" presStyleCnt="6"/>
      <dgm:spPr>
        <a:ln>
          <a:solidFill>
            <a:schemeClr val="tx1">
              <a:lumMod val="50000"/>
              <a:lumOff val="50000"/>
            </a:schemeClr>
          </a:solidFill>
        </a:ln>
      </dgm:spPr>
    </dgm:pt>
    <dgm:pt modelId="{ABCFB9BF-45BD-4641-9D61-70F2D33D6D08}" type="pres">
      <dgm:prSet presAssocID="{39FA79F3-5089-4728-989F-3B8643B2B659}" presName="circle3" presStyleLbl="lnNode1" presStyleIdx="2" presStyleCnt="3">
        <dgm:style>
          <a:lnRef idx="2">
            <a:schemeClr val="dk1"/>
          </a:lnRef>
          <a:fillRef idx="1">
            <a:schemeClr val="lt1"/>
          </a:fillRef>
          <a:effectRef idx="0">
            <a:schemeClr val="dk1"/>
          </a:effectRef>
          <a:fontRef idx="minor">
            <a:schemeClr val="dk1"/>
          </a:fontRef>
        </dgm:style>
      </dgm:prSet>
      <dgm:spPr/>
    </dgm:pt>
    <dgm:pt modelId="{CD041CD8-61EB-42F0-BCA4-6663E873B1FB}" type="pres">
      <dgm:prSet presAssocID="{39FA79F3-5089-4728-989F-3B8643B2B659}" presName="text3" presStyleLbl="revTx" presStyleIdx="2" presStyleCnt="3">
        <dgm:presLayoutVars>
          <dgm:bulletEnabled val="1"/>
        </dgm:presLayoutVars>
      </dgm:prSet>
      <dgm:spPr/>
      <dgm:t>
        <a:bodyPr/>
        <a:lstStyle/>
        <a:p>
          <a:endParaRPr lang="en-US"/>
        </a:p>
      </dgm:t>
    </dgm:pt>
    <dgm:pt modelId="{A726E7F2-CE5B-4A68-9F83-E25D6C382768}" type="pres">
      <dgm:prSet presAssocID="{39FA79F3-5089-4728-989F-3B8643B2B659}" presName="line3" presStyleLbl="callout" presStyleIdx="4" presStyleCnt="6"/>
      <dgm:spPr>
        <a:ln>
          <a:solidFill>
            <a:schemeClr val="tx1">
              <a:lumMod val="50000"/>
              <a:lumOff val="50000"/>
            </a:schemeClr>
          </a:solidFill>
        </a:ln>
      </dgm:spPr>
    </dgm:pt>
    <dgm:pt modelId="{933E2133-4937-4EDA-8625-6EE599F318FB}" type="pres">
      <dgm:prSet presAssocID="{39FA79F3-5089-4728-989F-3B8643B2B659}" presName="d3" presStyleLbl="callout" presStyleIdx="5" presStyleCnt="6"/>
      <dgm:spPr>
        <a:ln>
          <a:solidFill>
            <a:schemeClr val="tx1">
              <a:lumMod val="50000"/>
              <a:lumOff val="50000"/>
            </a:schemeClr>
          </a:solidFill>
        </a:ln>
      </dgm:spPr>
    </dgm:pt>
  </dgm:ptLst>
  <dgm:cxnLst>
    <dgm:cxn modelId="{AA618E90-3D3C-054D-AD21-57438EC850A5}" type="presOf" srcId="{DE68F4F5-4851-45B2-8E77-7BA6036294AA}" destId="{BF30D037-22C4-41A0-A921-5437DAE1C585}" srcOrd="0" destOrd="0" presId="urn:microsoft.com/office/officeart/2005/8/layout/target1"/>
    <dgm:cxn modelId="{9B7A0EBC-8E13-48F0-8A5E-6708FB36C730}" srcId="{18132157-4968-4FF2-B5E0-5DA35F82F349}" destId="{2916F06C-5E74-48F9-9639-CAFE48366333}" srcOrd="0" destOrd="0" parTransId="{E854CE4D-7A10-4CB9-A351-0A6882E79120}" sibTransId="{10BF6F17-DB01-4876-979E-789F9F4F47E5}"/>
    <dgm:cxn modelId="{F8513B52-8EEE-4BA9-9717-5093D3BFDD47}" srcId="{18132157-4968-4FF2-B5E0-5DA35F82F349}" destId="{39FA79F3-5089-4728-989F-3B8643B2B659}" srcOrd="2" destOrd="0" parTransId="{CAF692BD-6BCA-4378-A01B-9C3F86329D06}" sibTransId="{999283F4-761F-49A7-AF52-BCB8E16855F7}"/>
    <dgm:cxn modelId="{F0F739FE-1CEF-E04E-8121-0645D509B024}" type="presOf" srcId="{2916F06C-5E74-48F9-9639-CAFE48366333}" destId="{E944AB7C-F627-406D-BC45-5028242F7BCC}" srcOrd="0" destOrd="0" presId="urn:microsoft.com/office/officeart/2005/8/layout/target1"/>
    <dgm:cxn modelId="{98C76A67-5531-194B-9F18-C064E2DBAF47}" type="presOf" srcId="{18132157-4968-4FF2-B5E0-5DA35F82F349}" destId="{70F50BA0-AFA7-4C7C-AF96-3DE4C2F15DCD}" srcOrd="0" destOrd="0" presId="urn:microsoft.com/office/officeart/2005/8/layout/target1"/>
    <dgm:cxn modelId="{A057F958-C51D-414B-A415-8CA703FAC4D9}" type="presOf" srcId="{39FA79F3-5089-4728-989F-3B8643B2B659}" destId="{CD041CD8-61EB-42F0-BCA4-6663E873B1FB}" srcOrd="0" destOrd="0" presId="urn:microsoft.com/office/officeart/2005/8/layout/target1"/>
    <dgm:cxn modelId="{815ABE8F-DE00-4FB1-BA8D-B0685E92336A}" srcId="{18132157-4968-4FF2-B5E0-5DA35F82F349}" destId="{DE68F4F5-4851-45B2-8E77-7BA6036294AA}" srcOrd="1" destOrd="0" parTransId="{CD4AB401-03E3-4502-BB67-56BAB247BEFD}" sibTransId="{ECA0E13D-3C53-4E28-83C9-270DFE9D6948}"/>
    <dgm:cxn modelId="{95E6E9EC-36BB-CD42-A5C4-12C778D3983A}" type="presParOf" srcId="{70F50BA0-AFA7-4C7C-AF96-3DE4C2F15DCD}" destId="{370964CD-90AC-4D7A-BBB9-159510AB31C7}" srcOrd="0" destOrd="0" presId="urn:microsoft.com/office/officeart/2005/8/layout/target1"/>
    <dgm:cxn modelId="{E6E8899E-77F8-9147-A9DA-B21E6ACA1686}" type="presParOf" srcId="{70F50BA0-AFA7-4C7C-AF96-3DE4C2F15DCD}" destId="{E944AB7C-F627-406D-BC45-5028242F7BCC}" srcOrd="1" destOrd="0" presId="urn:microsoft.com/office/officeart/2005/8/layout/target1"/>
    <dgm:cxn modelId="{B93CC4F8-DD2B-C04D-B97F-FD5091F9D4C5}" type="presParOf" srcId="{70F50BA0-AFA7-4C7C-AF96-3DE4C2F15DCD}" destId="{51420E35-82B2-4B63-937F-4AF038E11213}" srcOrd="2" destOrd="0" presId="urn:microsoft.com/office/officeart/2005/8/layout/target1"/>
    <dgm:cxn modelId="{B326296E-EB12-B04F-A816-B0594941854D}" type="presParOf" srcId="{70F50BA0-AFA7-4C7C-AF96-3DE4C2F15DCD}" destId="{BFB950E3-17AB-4A77-B41C-216FAE4888B0}" srcOrd="3" destOrd="0" presId="urn:microsoft.com/office/officeart/2005/8/layout/target1"/>
    <dgm:cxn modelId="{67F3A38A-47A7-384D-BACF-FF657143E9E2}" type="presParOf" srcId="{70F50BA0-AFA7-4C7C-AF96-3DE4C2F15DCD}" destId="{859BBF40-2F10-4BBB-8ACC-7F1ECA2B3212}" srcOrd="4" destOrd="0" presId="urn:microsoft.com/office/officeart/2005/8/layout/target1"/>
    <dgm:cxn modelId="{5D90EDCB-CE40-8542-8BD3-60D371A52FCB}" type="presParOf" srcId="{70F50BA0-AFA7-4C7C-AF96-3DE4C2F15DCD}" destId="{BF30D037-22C4-41A0-A921-5437DAE1C585}" srcOrd="5" destOrd="0" presId="urn:microsoft.com/office/officeart/2005/8/layout/target1"/>
    <dgm:cxn modelId="{2EF9DE9D-6DC7-9943-955D-AACDFFAF37B2}" type="presParOf" srcId="{70F50BA0-AFA7-4C7C-AF96-3DE4C2F15DCD}" destId="{3742A82C-B6A3-4734-896B-A5DE3E5473F5}" srcOrd="6" destOrd="0" presId="urn:microsoft.com/office/officeart/2005/8/layout/target1"/>
    <dgm:cxn modelId="{23842467-0546-5C43-9BCE-6CE0A962D9C2}" type="presParOf" srcId="{70F50BA0-AFA7-4C7C-AF96-3DE4C2F15DCD}" destId="{E2E37E80-D64B-413A-84D6-C5D0B00D22CA}" srcOrd="7" destOrd="0" presId="urn:microsoft.com/office/officeart/2005/8/layout/target1"/>
    <dgm:cxn modelId="{B13462D2-143D-224C-997C-9D06D70E9C55}" type="presParOf" srcId="{70F50BA0-AFA7-4C7C-AF96-3DE4C2F15DCD}" destId="{ABCFB9BF-45BD-4641-9D61-70F2D33D6D08}" srcOrd="8" destOrd="0" presId="urn:microsoft.com/office/officeart/2005/8/layout/target1"/>
    <dgm:cxn modelId="{618E1C37-01AC-B649-97BC-92191820FA5F}" type="presParOf" srcId="{70F50BA0-AFA7-4C7C-AF96-3DE4C2F15DCD}" destId="{CD041CD8-61EB-42F0-BCA4-6663E873B1FB}" srcOrd="9" destOrd="0" presId="urn:microsoft.com/office/officeart/2005/8/layout/target1"/>
    <dgm:cxn modelId="{AC10E0E0-7B8C-F943-BC84-F0399C734EF9}" type="presParOf" srcId="{70F50BA0-AFA7-4C7C-AF96-3DE4C2F15DCD}" destId="{A726E7F2-CE5B-4A68-9F83-E25D6C382768}" srcOrd="10" destOrd="0" presId="urn:microsoft.com/office/officeart/2005/8/layout/target1"/>
    <dgm:cxn modelId="{DCD1EECC-EC5C-684B-B83F-2C615EC9D507}" type="presParOf" srcId="{70F50BA0-AFA7-4C7C-AF96-3DE4C2F15DCD}" destId="{933E2133-4937-4EDA-8625-6EE599F318FB}"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FB9BF-45BD-4641-9D61-70F2D33D6D08}">
      <dsp:nvSpPr>
        <dsp:cNvPr id="0" name=""/>
        <dsp:cNvSpPr/>
      </dsp:nvSpPr>
      <dsp:spPr>
        <a:xfrm>
          <a:off x="1099208" y="883302"/>
          <a:ext cx="2649908" cy="2649908"/>
        </a:xfrm>
        <a:prstGeom prst="ellipse">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859BBF40-2F10-4BBB-8ACC-7F1ECA2B3212}">
      <dsp:nvSpPr>
        <dsp:cNvPr id="0" name=""/>
        <dsp:cNvSpPr/>
      </dsp:nvSpPr>
      <dsp:spPr>
        <a:xfrm>
          <a:off x="1629190" y="1413284"/>
          <a:ext cx="1589944" cy="1589944"/>
        </a:xfrm>
        <a:prstGeom prst="ellipse">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370964CD-90AC-4D7A-BBB9-159510AB31C7}">
      <dsp:nvSpPr>
        <dsp:cNvPr id="0" name=""/>
        <dsp:cNvSpPr/>
      </dsp:nvSpPr>
      <dsp:spPr>
        <a:xfrm>
          <a:off x="2159171" y="1943266"/>
          <a:ext cx="529981" cy="529981"/>
        </a:xfrm>
        <a:prstGeom prst="ellipse">
          <a:avLst/>
        </a:prstGeom>
        <a:solidFill>
          <a:schemeClr val="bg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E944AB7C-F627-406D-BC45-5028242F7BCC}">
      <dsp:nvSpPr>
        <dsp:cNvPr id="0" name=""/>
        <dsp:cNvSpPr/>
      </dsp:nvSpPr>
      <dsp:spPr>
        <a:xfrm>
          <a:off x="4190768" y="0"/>
          <a:ext cx="1324954" cy="772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lvl="0" algn="l" defTabSz="1511300">
            <a:lnSpc>
              <a:spcPct val="90000"/>
            </a:lnSpc>
            <a:spcBef>
              <a:spcPct val="0"/>
            </a:spcBef>
            <a:spcAft>
              <a:spcPct val="35000"/>
            </a:spcAft>
          </a:pPr>
          <a:r>
            <a:rPr lang="en-US" sz="3400" u="none" kern="1200" dirty="0" smtClean="0">
              <a:solidFill>
                <a:schemeClr val="tx1"/>
              </a:solidFill>
              <a:latin typeface="Optima"/>
              <a:cs typeface="Optima"/>
            </a:rPr>
            <a:t>Why</a:t>
          </a:r>
          <a:endParaRPr lang="en-US" sz="3400" u="none" kern="1200" dirty="0">
            <a:solidFill>
              <a:schemeClr val="tx1"/>
            </a:solidFill>
            <a:latin typeface="Optima"/>
            <a:cs typeface="Optima"/>
          </a:endParaRPr>
        </a:p>
      </dsp:txBody>
      <dsp:txXfrm>
        <a:off x="4190768" y="0"/>
        <a:ext cx="1324954" cy="772889"/>
      </dsp:txXfrm>
    </dsp:sp>
    <dsp:sp modelId="{51420E35-82B2-4B63-937F-4AF038E11213}">
      <dsp:nvSpPr>
        <dsp:cNvPr id="0" name=""/>
        <dsp:cNvSpPr/>
      </dsp:nvSpPr>
      <dsp:spPr>
        <a:xfrm>
          <a:off x="3859529" y="386444"/>
          <a:ext cx="331238" cy="0"/>
        </a:xfrm>
        <a:prstGeom prst="line">
          <a:avLst/>
        </a:prstGeom>
        <a:solidFill>
          <a:schemeClr val="accent1">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BFB950E3-17AB-4A77-B41C-216FAE4888B0}">
      <dsp:nvSpPr>
        <dsp:cNvPr id="0" name=""/>
        <dsp:cNvSpPr/>
      </dsp:nvSpPr>
      <dsp:spPr>
        <a:xfrm rot="5400000">
          <a:off x="2230498" y="580550"/>
          <a:ext cx="1821370" cy="1434042"/>
        </a:xfrm>
        <a:prstGeom prst="line">
          <a:avLst/>
        </a:prstGeom>
        <a:solidFill>
          <a:schemeClr val="accent1">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BF30D037-22C4-41A0-A921-5437DAE1C585}">
      <dsp:nvSpPr>
        <dsp:cNvPr id="0" name=""/>
        <dsp:cNvSpPr/>
      </dsp:nvSpPr>
      <dsp:spPr>
        <a:xfrm>
          <a:off x="4190768" y="772889"/>
          <a:ext cx="1324954" cy="772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lvl="0" algn="l" defTabSz="1511300">
            <a:lnSpc>
              <a:spcPct val="90000"/>
            </a:lnSpc>
            <a:spcBef>
              <a:spcPct val="0"/>
            </a:spcBef>
            <a:spcAft>
              <a:spcPct val="35000"/>
            </a:spcAft>
          </a:pPr>
          <a:r>
            <a:rPr lang="en-US" sz="3400" kern="1200" dirty="0" smtClean="0">
              <a:latin typeface="Optima"/>
              <a:cs typeface="Optima"/>
            </a:rPr>
            <a:t>How</a:t>
          </a:r>
          <a:endParaRPr lang="en-US" sz="3400" kern="1200" dirty="0">
            <a:latin typeface="Optima"/>
            <a:cs typeface="Optima"/>
          </a:endParaRPr>
        </a:p>
      </dsp:txBody>
      <dsp:txXfrm>
        <a:off x="4190768" y="772889"/>
        <a:ext cx="1324954" cy="772889"/>
      </dsp:txXfrm>
    </dsp:sp>
    <dsp:sp modelId="{3742A82C-B6A3-4734-896B-A5DE3E5473F5}">
      <dsp:nvSpPr>
        <dsp:cNvPr id="0" name=""/>
        <dsp:cNvSpPr/>
      </dsp:nvSpPr>
      <dsp:spPr>
        <a:xfrm>
          <a:off x="3859529" y="1159334"/>
          <a:ext cx="331238" cy="0"/>
        </a:xfrm>
        <a:prstGeom prst="line">
          <a:avLst/>
        </a:prstGeom>
        <a:solidFill>
          <a:schemeClr val="accent1">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E2E37E80-D64B-413A-84D6-C5D0B00D22CA}">
      <dsp:nvSpPr>
        <dsp:cNvPr id="0" name=""/>
        <dsp:cNvSpPr/>
      </dsp:nvSpPr>
      <dsp:spPr>
        <a:xfrm rot="5400000">
          <a:off x="2621448" y="1341383"/>
          <a:ext cx="1419290" cy="1054221"/>
        </a:xfrm>
        <a:prstGeom prst="line">
          <a:avLst/>
        </a:prstGeom>
        <a:solidFill>
          <a:schemeClr val="accent1">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CD041CD8-61EB-42F0-BCA4-6663E873B1FB}">
      <dsp:nvSpPr>
        <dsp:cNvPr id="0" name=""/>
        <dsp:cNvSpPr/>
      </dsp:nvSpPr>
      <dsp:spPr>
        <a:xfrm>
          <a:off x="4190768" y="1545779"/>
          <a:ext cx="1324954" cy="772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lvl="0" algn="l" defTabSz="1511300">
            <a:lnSpc>
              <a:spcPct val="90000"/>
            </a:lnSpc>
            <a:spcBef>
              <a:spcPct val="0"/>
            </a:spcBef>
            <a:spcAft>
              <a:spcPct val="35000"/>
            </a:spcAft>
          </a:pPr>
          <a:r>
            <a:rPr lang="en-US" sz="3400" kern="1200" dirty="0" smtClean="0">
              <a:latin typeface="Optima"/>
              <a:cs typeface="Optima"/>
            </a:rPr>
            <a:t>What</a:t>
          </a:r>
          <a:endParaRPr lang="en-US" sz="3400" kern="1200" dirty="0">
            <a:latin typeface="Optima"/>
            <a:cs typeface="Optima"/>
          </a:endParaRPr>
        </a:p>
      </dsp:txBody>
      <dsp:txXfrm>
        <a:off x="4190768" y="1545779"/>
        <a:ext cx="1324954" cy="772889"/>
      </dsp:txXfrm>
    </dsp:sp>
    <dsp:sp modelId="{A726E7F2-CE5B-4A68-9F83-E25D6C382768}">
      <dsp:nvSpPr>
        <dsp:cNvPr id="0" name=""/>
        <dsp:cNvSpPr/>
      </dsp:nvSpPr>
      <dsp:spPr>
        <a:xfrm>
          <a:off x="3859529" y="1932224"/>
          <a:ext cx="331238" cy="0"/>
        </a:xfrm>
        <a:prstGeom prst="line">
          <a:avLst/>
        </a:prstGeom>
        <a:solidFill>
          <a:schemeClr val="accent1">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933E2133-4937-4EDA-8625-6EE599F318FB}">
      <dsp:nvSpPr>
        <dsp:cNvPr id="0" name=""/>
        <dsp:cNvSpPr/>
      </dsp:nvSpPr>
      <dsp:spPr>
        <a:xfrm rot="5400000">
          <a:off x="3012884" y="2101598"/>
          <a:ext cx="1014031" cy="674401"/>
        </a:xfrm>
        <a:prstGeom prst="line">
          <a:avLst/>
        </a:prstGeom>
        <a:solidFill>
          <a:schemeClr val="accent1">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40C28A-8B40-7348-9DBF-F8B8572756C1}" type="datetimeFigureOut">
              <a:rPr lang="en-US" smtClean="0"/>
              <a:t>4/26/19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91648B-7C9B-E549-B733-0847E7C84D47}" type="slidenum">
              <a:rPr lang="en-US" smtClean="0"/>
              <a:t>‹#›</a:t>
            </a:fld>
            <a:endParaRPr lang="en-US"/>
          </a:p>
        </p:txBody>
      </p:sp>
    </p:spTree>
    <p:extLst>
      <p:ext uri="{BB962C8B-B14F-4D97-AF65-F5344CB8AC3E}">
        <p14:creationId xmlns:p14="http://schemas.microsoft.com/office/powerpoint/2010/main" val="1997442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Culture:</a:t>
            </a:r>
            <a:r>
              <a:rPr lang="en-US" sz="1400" b="1" baseline="0" dirty="0"/>
              <a:t>  </a:t>
            </a:r>
            <a:r>
              <a:rPr lang="en-US" baseline="0" dirty="0"/>
              <a:t>High expectations for all student populations, belief that all student populations can learn, belief that the measurement of how well I teach is how well they learn</a:t>
            </a:r>
          </a:p>
          <a:p>
            <a:r>
              <a:rPr lang="en-US" sz="1400" b="1" baseline="0" dirty="0"/>
              <a:t>Leadership:  </a:t>
            </a:r>
          </a:p>
          <a:p>
            <a:r>
              <a:rPr lang="en-US" sz="1400" b="1" baseline="0" dirty="0"/>
              <a:t>Teaming/DBDM:  </a:t>
            </a:r>
            <a:r>
              <a:rPr lang="en-US" sz="1200" b="0" baseline="0" dirty="0"/>
              <a:t>Disaggregate data, </a:t>
            </a:r>
          </a:p>
          <a:p>
            <a:r>
              <a:rPr lang="en-US" sz="1400" b="1" baseline="0" dirty="0"/>
              <a:t>Professional Learning &amp; </a:t>
            </a:r>
            <a:r>
              <a:rPr lang="en-US" sz="1400" b="1" baseline="0" dirty="0" err="1"/>
              <a:t>Support:</a:t>
            </a:r>
            <a:r>
              <a:rPr lang="en-US" sz="1200" b="0" baseline="0" dirty="0" err="1"/>
              <a:t>d</a:t>
            </a:r>
            <a:endParaRPr lang="en-US" sz="1200" b="0" baseline="0" dirty="0"/>
          </a:p>
          <a:p>
            <a:r>
              <a:rPr lang="en-US" sz="1400" b="1" baseline="0" dirty="0"/>
              <a:t>Core:  </a:t>
            </a:r>
            <a:r>
              <a:rPr lang="en-US" sz="1200" b="0" baseline="0" dirty="0"/>
              <a:t>Sheltered instruction, implicit, opportunities to respond, </a:t>
            </a:r>
            <a:endParaRPr lang="en-US" sz="1400" b="1" baseline="0" dirty="0"/>
          </a:p>
          <a:p>
            <a:endParaRPr lang="en-US" dirty="0"/>
          </a:p>
        </p:txBody>
      </p:sp>
      <p:sp>
        <p:nvSpPr>
          <p:cNvPr id="4" name="Slide Number Placeholder 3"/>
          <p:cNvSpPr>
            <a:spLocks noGrp="1"/>
          </p:cNvSpPr>
          <p:nvPr>
            <p:ph type="sldNum" sz="quarter" idx="10"/>
          </p:nvPr>
        </p:nvSpPr>
        <p:spPr/>
        <p:txBody>
          <a:bodyPr/>
          <a:lstStyle/>
          <a:p>
            <a:fld id="{8E206659-E753-A948-BD90-669A734D7784}" type="slidenum">
              <a:rPr lang="en-US" smtClean="0"/>
              <a:pPr/>
              <a:t>4</a:t>
            </a:fld>
            <a:endParaRPr lang="en-US"/>
          </a:p>
        </p:txBody>
      </p:sp>
    </p:spTree>
    <p:extLst>
      <p:ext uri="{BB962C8B-B14F-4D97-AF65-F5344CB8AC3E}">
        <p14:creationId xmlns:p14="http://schemas.microsoft.com/office/powerpoint/2010/main" val="10488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Confirmation Bias</a:t>
            </a:r>
            <a:r>
              <a:rPr lang="en-US" baseline="0" dirty="0"/>
              <a:t> </a:t>
            </a:r>
            <a:r>
              <a:rPr lang="mr-IN" baseline="0" dirty="0"/>
              <a:t>–</a:t>
            </a:r>
            <a:r>
              <a:rPr lang="en-US" baseline="0" dirty="0"/>
              <a:t> We prefer programs and assessments that fit into our philosophical approach to education, or see failures of an intervention as more salient when we don</a:t>
            </a:r>
            <a:r>
              <a:rPr lang="mr-IN" baseline="0" dirty="0"/>
              <a:t>’</a:t>
            </a:r>
            <a:r>
              <a:rPr lang="en-US" baseline="0" dirty="0"/>
              <a:t>t like the intervention.</a:t>
            </a:r>
          </a:p>
          <a:p>
            <a:r>
              <a:rPr lang="en-US" baseline="0" dirty="0"/>
              <a:t>Availability Heuristic </a:t>
            </a:r>
            <a:r>
              <a:rPr lang="mr-IN" baseline="0" dirty="0"/>
              <a:t>–</a:t>
            </a:r>
            <a:r>
              <a:rPr lang="en-US" baseline="0" dirty="0"/>
              <a:t> If we’ve had a good (or bad) experience with a program or assessment, that will bias what we think about it, regardless of how good or bad it is. </a:t>
            </a:r>
            <a:endParaRPr lang="en-US" dirty="0"/>
          </a:p>
        </p:txBody>
      </p:sp>
      <p:sp>
        <p:nvSpPr>
          <p:cNvPr id="4" name="Slide Number Placeholder 3"/>
          <p:cNvSpPr>
            <a:spLocks noGrp="1"/>
          </p:cNvSpPr>
          <p:nvPr>
            <p:ph type="sldNum" sz="quarter" idx="10"/>
          </p:nvPr>
        </p:nvSpPr>
        <p:spPr/>
        <p:txBody>
          <a:bodyPr/>
          <a:lstStyle/>
          <a:p>
            <a:fld id="{2BE9A0BC-5673-194A-91F3-6641232C1D87}" type="slidenum">
              <a:rPr lang="en-US" smtClean="0"/>
              <a:t>35</a:t>
            </a:fld>
            <a:endParaRPr lang="en-US"/>
          </a:p>
        </p:txBody>
      </p:sp>
    </p:spTree>
    <p:extLst>
      <p:ext uri="{BB962C8B-B14F-4D97-AF65-F5344CB8AC3E}">
        <p14:creationId xmlns:p14="http://schemas.microsoft.com/office/powerpoint/2010/main" val="3986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have a difficult</a:t>
            </a:r>
            <a:r>
              <a:rPr lang="en-US" baseline="0" dirty="0" smtClean="0"/>
              <a:t> question to answer, we automatically try to make it into an easier question to answer. </a:t>
            </a:r>
            <a:endParaRPr lang="en-US" dirty="0"/>
          </a:p>
        </p:txBody>
      </p:sp>
      <p:sp>
        <p:nvSpPr>
          <p:cNvPr id="4" name="Slide Number Placeholder 3"/>
          <p:cNvSpPr>
            <a:spLocks noGrp="1"/>
          </p:cNvSpPr>
          <p:nvPr>
            <p:ph type="sldNum" sz="quarter" idx="10"/>
          </p:nvPr>
        </p:nvSpPr>
        <p:spPr/>
        <p:txBody>
          <a:bodyPr/>
          <a:lstStyle/>
          <a:p>
            <a:fld id="{2BE9A0BC-5673-194A-91F3-6641232C1D87}" type="slidenum">
              <a:rPr lang="en-US" smtClean="0"/>
              <a:t>36</a:t>
            </a:fld>
            <a:endParaRPr lang="en-US"/>
          </a:p>
        </p:txBody>
      </p:sp>
    </p:spTree>
    <p:extLst>
      <p:ext uri="{BB962C8B-B14F-4D97-AF65-F5344CB8AC3E}">
        <p14:creationId xmlns:p14="http://schemas.microsoft.com/office/powerpoint/2010/main" val="496091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why people are “resistant to change”</a:t>
            </a:r>
            <a:endParaRPr lang="en-US" dirty="0"/>
          </a:p>
        </p:txBody>
      </p:sp>
      <p:sp>
        <p:nvSpPr>
          <p:cNvPr id="4" name="Slide Number Placeholder 3"/>
          <p:cNvSpPr>
            <a:spLocks noGrp="1"/>
          </p:cNvSpPr>
          <p:nvPr>
            <p:ph type="sldNum" sz="quarter" idx="10"/>
          </p:nvPr>
        </p:nvSpPr>
        <p:spPr/>
        <p:txBody>
          <a:bodyPr/>
          <a:lstStyle/>
          <a:p>
            <a:fld id="{D091648B-7C9B-E549-B733-0847E7C84D47}" type="slidenum">
              <a:rPr lang="en-US" smtClean="0"/>
              <a:t>41</a:t>
            </a:fld>
            <a:endParaRPr lang="en-US"/>
          </a:p>
        </p:txBody>
      </p:sp>
    </p:spTree>
    <p:extLst>
      <p:ext uri="{BB962C8B-B14F-4D97-AF65-F5344CB8AC3E}">
        <p14:creationId xmlns:p14="http://schemas.microsoft.com/office/powerpoint/2010/main" val="746513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Driving forces vs Restraining forces</a:t>
            </a:r>
            <a:endParaRPr lang="en-US" dirty="0"/>
          </a:p>
        </p:txBody>
      </p:sp>
      <p:sp>
        <p:nvSpPr>
          <p:cNvPr id="4" name="Slide Number Placeholder 3"/>
          <p:cNvSpPr>
            <a:spLocks noGrp="1"/>
          </p:cNvSpPr>
          <p:nvPr>
            <p:ph type="sldNum" sz="quarter" idx="10"/>
          </p:nvPr>
        </p:nvSpPr>
        <p:spPr/>
        <p:txBody>
          <a:bodyPr/>
          <a:lstStyle/>
          <a:p>
            <a:fld id="{D091648B-7C9B-E549-B733-0847E7C84D47}" type="slidenum">
              <a:rPr lang="en-US" smtClean="0"/>
              <a:t>43</a:t>
            </a:fld>
            <a:endParaRPr lang="en-US"/>
          </a:p>
        </p:txBody>
      </p:sp>
    </p:spTree>
    <p:extLst>
      <p:ext uri="{BB962C8B-B14F-4D97-AF65-F5344CB8AC3E}">
        <p14:creationId xmlns:p14="http://schemas.microsoft.com/office/powerpoint/2010/main" val="221777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Storytelling and Scanning </a:t>
            </a:r>
            <a:r>
              <a:rPr lang="mr-IN" dirty="0" smtClean="0"/>
              <a:t>–</a:t>
            </a:r>
            <a:r>
              <a:rPr lang="en-US" dirty="0" smtClean="0"/>
              <a:t> Casual stories and sharing ideas in the staffroom or in social settings</a:t>
            </a:r>
          </a:p>
          <a:p>
            <a:r>
              <a:rPr lang="en-US" b="1" dirty="0" smtClean="0"/>
              <a:t>Aid and Assistance </a:t>
            </a:r>
            <a:r>
              <a:rPr lang="mr-IN" b="1" dirty="0" smtClean="0"/>
              <a:t>–</a:t>
            </a:r>
            <a:r>
              <a:rPr lang="en-US" b="1" dirty="0" smtClean="0"/>
              <a:t> </a:t>
            </a:r>
            <a:r>
              <a:rPr lang="en-US" b="0" dirty="0" smtClean="0"/>
              <a:t>Asking for help when needed. Limited to who is willing to ask. The person asked may not have the best ability to answer. “Are we filling</a:t>
            </a:r>
            <a:r>
              <a:rPr lang="en-US" b="0" baseline="0" dirty="0" smtClean="0"/>
              <a:t> potholes, resurfacing the road, or inventing new forms of transportation?”</a:t>
            </a:r>
          </a:p>
          <a:p>
            <a:r>
              <a:rPr lang="en-US" b="1" baseline="0" dirty="0" smtClean="0"/>
              <a:t>Sharing</a:t>
            </a:r>
            <a:r>
              <a:rPr lang="en-US" b="0" baseline="0" dirty="0" smtClean="0"/>
              <a:t> </a:t>
            </a:r>
            <a:r>
              <a:rPr lang="mr-IN" b="0" baseline="0" dirty="0" smtClean="0"/>
              <a:t>–</a:t>
            </a:r>
            <a:r>
              <a:rPr lang="en-US" b="0" baseline="0" dirty="0" smtClean="0"/>
              <a:t> Peer walkthroughs, talking about teachers’ practices</a:t>
            </a:r>
          </a:p>
          <a:p>
            <a:r>
              <a:rPr lang="en-US" b="1" baseline="0" dirty="0" smtClean="0"/>
              <a:t>Joint Work</a:t>
            </a:r>
            <a:r>
              <a:rPr lang="en-US" b="0" baseline="0" dirty="0" smtClean="0"/>
              <a:t> - Working on a common practice or initiative towards a common goal. Realizing that systemic positive student outcomes can only be achieved together</a:t>
            </a:r>
            <a:endParaRPr lang="en-US" b="1" dirty="0"/>
          </a:p>
        </p:txBody>
      </p:sp>
      <p:sp>
        <p:nvSpPr>
          <p:cNvPr id="4" name="Slide Number Placeholder 3"/>
          <p:cNvSpPr>
            <a:spLocks noGrp="1"/>
          </p:cNvSpPr>
          <p:nvPr>
            <p:ph type="sldNum" sz="quarter" idx="10"/>
          </p:nvPr>
        </p:nvSpPr>
        <p:spPr/>
        <p:txBody>
          <a:bodyPr/>
          <a:lstStyle/>
          <a:p>
            <a:fld id="{D091648B-7C9B-E549-B733-0847E7C84D47}" type="slidenum">
              <a:rPr lang="en-US" smtClean="0"/>
              <a:t>45</a:t>
            </a:fld>
            <a:endParaRPr lang="en-US"/>
          </a:p>
        </p:txBody>
      </p:sp>
    </p:spTree>
    <p:extLst>
      <p:ext uri="{BB962C8B-B14F-4D97-AF65-F5344CB8AC3E}">
        <p14:creationId xmlns:p14="http://schemas.microsoft.com/office/powerpoint/2010/main" val="1929329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57ffea994_0_39: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57ffea99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9212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School Culture measured through staff survey asking staff if they believe 80% of kids can </a:t>
            </a:r>
            <a:r>
              <a:rPr lang="en-US" smtClean="0"/>
              <a:t>be successful </a:t>
            </a:r>
            <a:r>
              <a:rPr lang="en-US" dirty="0" smtClean="0"/>
              <a:t>with core instruction alone, if they can impact powerful education outcomes</a:t>
            </a:r>
            <a:r>
              <a:rPr lang="en-US" baseline="0" dirty="0" smtClean="0"/>
              <a:t> for their kids, if their staff is collaborative and work together well, and if school leadership values and uses feedback from staff</a:t>
            </a:r>
            <a:endParaRPr lang="en-US" dirty="0"/>
          </a:p>
        </p:txBody>
      </p:sp>
      <p:sp>
        <p:nvSpPr>
          <p:cNvPr id="4" name="Slide Number Placeholder 3"/>
          <p:cNvSpPr>
            <a:spLocks noGrp="1"/>
          </p:cNvSpPr>
          <p:nvPr>
            <p:ph type="sldNum" sz="quarter" idx="10"/>
          </p:nvPr>
        </p:nvSpPr>
        <p:spPr/>
        <p:txBody>
          <a:bodyPr/>
          <a:lstStyle/>
          <a:p>
            <a:fld id="{D091648B-7C9B-E549-B733-0847E7C84D47}" type="slidenum">
              <a:rPr lang="en-US" smtClean="0"/>
              <a:t>7</a:t>
            </a:fld>
            <a:endParaRPr lang="en-US"/>
          </a:p>
        </p:txBody>
      </p:sp>
    </p:spTree>
    <p:extLst>
      <p:ext uri="{BB962C8B-B14F-4D97-AF65-F5344CB8AC3E}">
        <p14:creationId xmlns:p14="http://schemas.microsoft.com/office/powerpoint/2010/main" val="4068910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5E23EE-A5FF-8348-9B35-59630DCE4E8B}" type="slidenum">
              <a:rPr lang="en-US" smtClean="0"/>
              <a:t>9</a:t>
            </a:fld>
            <a:endParaRPr lang="en-US"/>
          </a:p>
        </p:txBody>
      </p:sp>
    </p:spTree>
    <p:extLst>
      <p:ext uri="{BB962C8B-B14F-4D97-AF65-F5344CB8AC3E}">
        <p14:creationId xmlns:p14="http://schemas.microsoft.com/office/powerpoint/2010/main" val="17335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you</a:t>
            </a:r>
            <a:r>
              <a:rPr lang="en-US" baseline="0" dirty="0" smtClean="0"/>
              <a:t> don’t need to win their minds or hearts. Just make it easier to do.</a:t>
            </a:r>
            <a:endParaRPr lang="en-US" dirty="0"/>
          </a:p>
        </p:txBody>
      </p:sp>
      <p:sp>
        <p:nvSpPr>
          <p:cNvPr id="4" name="Slide Number Placeholder 3"/>
          <p:cNvSpPr>
            <a:spLocks noGrp="1"/>
          </p:cNvSpPr>
          <p:nvPr>
            <p:ph type="sldNum" sz="quarter" idx="10"/>
          </p:nvPr>
        </p:nvSpPr>
        <p:spPr/>
        <p:txBody>
          <a:bodyPr/>
          <a:lstStyle/>
          <a:p>
            <a:fld id="{D091648B-7C9B-E549-B733-0847E7C84D47}" type="slidenum">
              <a:rPr lang="en-US" smtClean="0"/>
              <a:t>14</a:t>
            </a:fld>
            <a:endParaRPr lang="en-US"/>
          </a:p>
        </p:txBody>
      </p:sp>
    </p:spTree>
    <p:extLst>
      <p:ext uri="{BB962C8B-B14F-4D97-AF65-F5344CB8AC3E}">
        <p14:creationId xmlns:p14="http://schemas.microsoft.com/office/powerpoint/2010/main" val="1598883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http://www.youtube.com/watch?v=45mMioJ5szc</a:t>
            </a:r>
            <a:endParaRPr lang="en-US" dirty="0"/>
          </a:p>
        </p:txBody>
      </p:sp>
      <p:sp>
        <p:nvSpPr>
          <p:cNvPr id="4" name="Date Placeholder 3"/>
          <p:cNvSpPr>
            <a:spLocks noGrp="1"/>
          </p:cNvSpPr>
          <p:nvPr>
            <p:ph type="dt" idx="10"/>
          </p:nvPr>
        </p:nvSpPr>
        <p:spPr/>
        <p:txBody>
          <a:bodyPr/>
          <a:lstStyle/>
          <a:p>
            <a:r>
              <a:rPr lang="en-US" smtClean="0"/>
              <a:t>10/12/2010</a:t>
            </a:r>
            <a:endParaRPr lang="en-US"/>
          </a:p>
        </p:txBody>
      </p:sp>
      <p:sp>
        <p:nvSpPr>
          <p:cNvPr id="5" name="Slide Number Placeholder 4"/>
          <p:cNvSpPr>
            <a:spLocks noGrp="1"/>
          </p:cNvSpPr>
          <p:nvPr>
            <p:ph type="sldNum" sz="quarter" idx="11"/>
          </p:nvPr>
        </p:nvSpPr>
        <p:spPr/>
        <p:txBody>
          <a:bodyPr/>
          <a:lstStyle/>
          <a:p>
            <a:fld id="{45BF9F33-058C-4C66-A3B7-170FE0087AD5}" type="slidenum">
              <a:rPr lang="en-US" smtClean="0"/>
              <a:pPr/>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91648B-7C9B-E549-B733-0847E7C84D47}" type="slidenum">
              <a:rPr lang="en-US" smtClean="0"/>
              <a:t>25</a:t>
            </a:fld>
            <a:endParaRPr lang="en-US"/>
          </a:p>
        </p:txBody>
      </p:sp>
    </p:spTree>
    <p:extLst>
      <p:ext uri="{BB962C8B-B14F-4D97-AF65-F5344CB8AC3E}">
        <p14:creationId xmlns:p14="http://schemas.microsoft.com/office/powerpoint/2010/main" val="3569699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ELISE</a:t>
            </a:r>
            <a:endParaRPr lang="en-US" dirty="0"/>
          </a:p>
        </p:txBody>
      </p:sp>
      <p:sp>
        <p:nvSpPr>
          <p:cNvPr id="4" name="Slide Number Placeholder 3"/>
          <p:cNvSpPr>
            <a:spLocks noGrp="1"/>
          </p:cNvSpPr>
          <p:nvPr>
            <p:ph type="sldNum" sz="quarter" idx="10"/>
          </p:nvPr>
        </p:nvSpPr>
        <p:spPr/>
        <p:txBody>
          <a:bodyPr/>
          <a:lstStyle/>
          <a:p>
            <a:fld id="{7B9B8CAA-CF76-4297-B1D6-F9A495699B97}" type="slidenum">
              <a:rPr lang="en-US" smtClean="0"/>
              <a:pPr/>
              <a:t>29</a:t>
            </a:fld>
            <a:endParaRPr lang="en-US"/>
          </a:p>
        </p:txBody>
      </p:sp>
    </p:spTree>
    <p:extLst>
      <p:ext uri="{BB962C8B-B14F-4D97-AF65-F5344CB8AC3E}">
        <p14:creationId xmlns:p14="http://schemas.microsoft.com/office/powerpoint/2010/main" val="691342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of students meeting</a:t>
            </a:r>
          </a:p>
          <a:p>
            <a:pPr marL="171450" indent="-171450">
              <a:buFont typeface="Arial"/>
              <a:buChar char="•"/>
            </a:pPr>
            <a:r>
              <a:rPr lang="en-US" dirty="0" smtClean="0"/>
              <a:t>2011-2012:  24 Latino</a:t>
            </a:r>
            <a:r>
              <a:rPr lang="en-US" baseline="0" dirty="0" smtClean="0"/>
              <a:t> kids, 38 white kids </a:t>
            </a:r>
          </a:p>
          <a:p>
            <a:pPr marL="171450" indent="-171450">
              <a:buFont typeface="Arial"/>
              <a:buChar char="•"/>
            </a:pPr>
            <a:r>
              <a:rPr lang="en-US" baseline="0" dirty="0" smtClean="0"/>
              <a:t>2012-2013:  21 Latino kids, 46 white kids</a:t>
            </a:r>
          </a:p>
          <a:p>
            <a:pPr marL="171450" indent="-171450">
              <a:buFont typeface="Arial"/>
              <a:buChar char="•"/>
            </a:pPr>
            <a:r>
              <a:rPr lang="en-US" baseline="0" dirty="0" smtClean="0"/>
              <a:t>2013-2014:  29 Latino kids, 46 white kids</a:t>
            </a:r>
            <a:endParaRPr lang="en-US" dirty="0" smtClean="0"/>
          </a:p>
          <a:p>
            <a:endParaRPr lang="en-US" dirty="0"/>
          </a:p>
        </p:txBody>
      </p:sp>
      <p:sp>
        <p:nvSpPr>
          <p:cNvPr id="4" name="Slide Number Placeholder 3"/>
          <p:cNvSpPr>
            <a:spLocks noGrp="1"/>
          </p:cNvSpPr>
          <p:nvPr>
            <p:ph type="sldNum" sz="quarter" idx="10"/>
          </p:nvPr>
        </p:nvSpPr>
        <p:spPr/>
        <p:txBody>
          <a:bodyPr/>
          <a:lstStyle/>
          <a:p>
            <a:fld id="{F73D793C-AA7F-0C48-9ADF-4C4AE5B648A0}"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376784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Provided vignettes to teachers of male</a:t>
            </a:r>
            <a:r>
              <a:rPr lang="en-US" baseline="0" dirty="0" smtClean="0"/>
              <a:t>, low income students showing signs of 1) Academic Difficulties, 2) Behavior Difficulties or 3) Giftedness. Asked them to determine how likely they would refer them for testing. Results indicate differences when the race/ethnicity of the sample student was changed. </a:t>
            </a:r>
          </a:p>
          <a:p>
            <a:r>
              <a:rPr lang="en-US" baseline="0" dirty="0" smtClean="0"/>
              <a:t>Carlos, Jacob, Demetrius</a:t>
            </a:r>
            <a:endParaRPr lang="en-US" dirty="0"/>
          </a:p>
        </p:txBody>
      </p:sp>
      <p:sp>
        <p:nvSpPr>
          <p:cNvPr id="4" name="Slide Number Placeholder 3"/>
          <p:cNvSpPr>
            <a:spLocks noGrp="1"/>
          </p:cNvSpPr>
          <p:nvPr>
            <p:ph type="sldNum" sz="quarter" idx="10"/>
          </p:nvPr>
        </p:nvSpPr>
        <p:spPr/>
        <p:txBody>
          <a:bodyPr/>
          <a:lstStyle/>
          <a:p>
            <a:fld id="{2BE9A0BC-5673-194A-91F3-6641232C1D87}" type="slidenum">
              <a:rPr lang="en-US" smtClean="0"/>
              <a:t>34</a:t>
            </a:fld>
            <a:endParaRPr lang="en-US"/>
          </a:p>
        </p:txBody>
      </p:sp>
    </p:spTree>
    <p:extLst>
      <p:ext uri="{BB962C8B-B14F-4D97-AF65-F5344CB8AC3E}">
        <p14:creationId xmlns:p14="http://schemas.microsoft.com/office/powerpoint/2010/main" val="77596703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TextBox 9"/>
          <p:cNvSpPr txBox="1"/>
          <p:nvPr/>
        </p:nvSpPr>
        <p:spPr>
          <a:xfrm>
            <a:off x="-25400" y="165100"/>
            <a:ext cx="9144000" cy="338554"/>
          </a:xfrm>
          <a:prstGeom prst="rect">
            <a:avLst/>
          </a:prstGeom>
          <a:noFill/>
        </p:spPr>
        <p:txBody>
          <a:bodyPr wrap="square" rtlCol="0">
            <a:spAutoFit/>
          </a:bodyPr>
          <a:lstStyle/>
          <a:p>
            <a:pPr algn="ctr"/>
            <a:r>
              <a:rPr lang="en-US" sz="1600" b="1" i="1" dirty="0" smtClean="0">
                <a:latin typeface="Optima"/>
                <a:cs typeface="Optima"/>
              </a:rPr>
              <a:t>Vision: Every </a:t>
            </a:r>
            <a:r>
              <a:rPr lang="en-US" sz="1600" b="1" i="1" dirty="0">
                <a:latin typeface="Optima"/>
                <a:cs typeface="Optima"/>
              </a:rPr>
              <a:t>child in every district receives the instruction that they need and </a:t>
            </a:r>
            <a:r>
              <a:rPr lang="en-US" sz="1600" b="1" i="1" dirty="0" smtClean="0">
                <a:latin typeface="Optima"/>
                <a:cs typeface="Optima"/>
              </a:rPr>
              <a:t>deserve…every </a:t>
            </a:r>
            <a:r>
              <a:rPr lang="en-US" sz="1600" b="1" i="1" dirty="0">
                <a:latin typeface="Optima"/>
                <a:cs typeface="Optima"/>
              </a:rPr>
              <a:t>day</a:t>
            </a:r>
            <a:r>
              <a:rPr lang="en-US" sz="1600" b="1" i="1" dirty="0" smtClean="0">
                <a:latin typeface="Optima"/>
                <a:cs typeface="Optima"/>
              </a:rPr>
              <a:t>.</a:t>
            </a:r>
            <a:endParaRPr lang="en-US" sz="1600" b="1" i="1" dirty="0">
              <a:latin typeface="Optima"/>
              <a:cs typeface="Optima"/>
            </a:endParaRPr>
          </a:p>
        </p:txBody>
      </p:sp>
      <p:sp>
        <p:nvSpPr>
          <p:cNvPr id="19" name="Rectangle 18"/>
          <p:cNvSpPr/>
          <p:nvPr/>
        </p:nvSpPr>
        <p:spPr>
          <a:xfrm>
            <a:off x="5265362" y="5824733"/>
            <a:ext cx="2048256" cy="197552"/>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301647" y="5547129"/>
            <a:ext cx="2048256" cy="3017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326917" y="4939956"/>
            <a:ext cx="2046097" cy="603504"/>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flipH="1">
            <a:off x="1830382" y="5824733"/>
            <a:ext cx="2048256" cy="197552"/>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flipH="1">
            <a:off x="1794097" y="5549810"/>
            <a:ext cx="2048256" cy="299071"/>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flipH="1">
            <a:off x="1890857" y="4965356"/>
            <a:ext cx="2048256" cy="598142"/>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9850" y="63500"/>
            <a:ext cx="9004300" cy="6731000"/>
          </a:xfrm>
          <a:prstGeom prst="rect">
            <a:avLst/>
          </a:prstGeom>
          <a:noFill/>
          <a:ln w="38100">
            <a:gradFill flip="none" rotWithShape="1">
              <a:gsLst>
                <a:gs pos="0">
                  <a:srgbClr val="FF0000"/>
                </a:gs>
                <a:gs pos="100000">
                  <a:srgbClr val="008501"/>
                </a:gs>
                <a:gs pos="23000">
                  <a:srgbClr val="FFFF00"/>
                </a:gs>
              </a:gsLst>
              <a:lin ang="162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71600" y="3581406"/>
            <a:ext cx="6400800" cy="869642"/>
          </a:xfrm>
        </p:spPr>
        <p:txBody>
          <a:bodyPr/>
          <a:lstStyle>
            <a:lvl1pPr marL="0" indent="0" algn="ctr">
              <a:buNone/>
              <a:defRPr b="0" i="0">
                <a:solidFill>
                  <a:schemeClr val="tx1">
                    <a:tint val="75000"/>
                  </a:schemeClr>
                </a:solidFill>
                <a:latin typeface="Optima"/>
                <a:cs typeface="Opti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1927229"/>
            <a:ext cx="7772400" cy="1470025"/>
          </a:xfrm>
        </p:spPr>
        <p:txBody>
          <a:bodyPr>
            <a:normAutofit/>
          </a:bodyPr>
          <a:lstStyle>
            <a:lvl1pPr>
              <a:defRPr sz="4800" b="1" i="0">
                <a:latin typeface="Goudy Old Style"/>
                <a:cs typeface="Goudy Old Style"/>
              </a:defRPr>
            </a:lvl1pPr>
          </a:lstStyle>
          <a:p>
            <a:r>
              <a:rPr lang="en-US" smtClean="0"/>
              <a:t>Click to edit Master title style</a:t>
            </a:r>
            <a:endParaRPr lang="en-US" dirty="0"/>
          </a:p>
        </p:txBody>
      </p:sp>
      <p:grpSp>
        <p:nvGrpSpPr>
          <p:cNvPr id="30" name="Group 29"/>
          <p:cNvGrpSpPr/>
          <p:nvPr/>
        </p:nvGrpSpPr>
        <p:grpSpPr>
          <a:xfrm>
            <a:off x="3617384" y="4753423"/>
            <a:ext cx="1909233" cy="1639844"/>
            <a:chOff x="3617384" y="4753423"/>
            <a:chExt cx="1909233" cy="1639844"/>
          </a:xfrm>
        </p:grpSpPr>
        <p:pic>
          <p:nvPicPr>
            <p:cNvPr id="29" name="Picture 28" descr="ORTIi_RGB_Color_Logo.gif"/>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3" y="4753423"/>
              <a:ext cx="1896534" cy="1639844"/>
            </a:xfrm>
            <a:prstGeom prst="rect">
              <a:avLst/>
            </a:prstGeom>
          </p:spPr>
        </p:pic>
        <p:pic>
          <p:nvPicPr>
            <p:cNvPr id="28" name="Picture 27" descr="ORTIi_RGB_Color_Logo.pdf"/>
            <p:cNvPicPr>
              <a:picLocks noChangeAspect="1"/>
            </p:cNvPicPr>
            <p:nvPr userDrawn="1"/>
          </p:nvPicPr>
          <p:blipFill rotWithShape="1">
            <a:blip r:embed="rId4">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spTree>
    <p:extLst>
      <p:ext uri="{BB962C8B-B14F-4D97-AF65-F5344CB8AC3E}">
        <p14:creationId xmlns:p14="http://schemas.microsoft.com/office/powerpoint/2010/main" val="2053574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er 3 Slide">
    <p:spTree>
      <p:nvGrpSpPr>
        <p:cNvPr id="1" name=""/>
        <p:cNvGrpSpPr/>
        <p:nvPr/>
      </p:nvGrpSpPr>
      <p:grpSpPr>
        <a:xfrm>
          <a:off x="0" y="0"/>
          <a:ext cx="0" cy="0"/>
          <a:chOff x="0" y="0"/>
          <a:chExt cx="0" cy="0"/>
        </a:xfrm>
      </p:grpSpPr>
      <p:cxnSp>
        <p:nvCxnSpPr>
          <p:cNvPr id="38" name="Straight Connector 37"/>
          <p:cNvCxnSpPr/>
          <p:nvPr/>
        </p:nvCxnSpPr>
        <p:spPr>
          <a:xfrm flipV="1">
            <a:off x="78015" y="1258514"/>
            <a:ext cx="8996134" cy="9740"/>
          </a:xfrm>
          <a:prstGeom prst="line">
            <a:avLst/>
          </a:prstGeom>
          <a:ln w="28575" cmpd="sng">
            <a:gradFill flip="none" rotWithShape="1">
              <a:gsLst>
                <a:gs pos="49000">
                  <a:srgbClr val="FF0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37" name="Rectangle 36"/>
          <p:cNvSpPr/>
          <p:nvPr/>
        </p:nvSpPr>
        <p:spPr>
          <a:xfrm>
            <a:off x="78014" y="71277"/>
            <a:ext cx="8996135" cy="1187237"/>
          </a:xfrm>
          <a:prstGeom prst="rect">
            <a:avLst/>
          </a:prstGeom>
          <a:gradFill flip="none" rotWithShape="1">
            <a:gsLst>
              <a:gs pos="80000">
                <a:srgbClr val="FF0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36" name="Rectangle 35"/>
          <p:cNvSpPr/>
          <p:nvPr/>
        </p:nvSpPr>
        <p:spPr>
          <a:xfrm>
            <a:off x="69850" y="63500"/>
            <a:ext cx="9004300" cy="67310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3750499" y="6159494"/>
            <a:ext cx="1642496" cy="614767"/>
            <a:chOff x="3750499" y="6159494"/>
            <a:chExt cx="1642496" cy="614767"/>
          </a:xfrm>
        </p:grpSpPr>
        <p:sp>
          <p:nvSpPr>
            <p:cNvPr id="40" name="Rectangle 39"/>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userDrawn="1"/>
          </p:nvGrpSpPr>
          <p:grpSpPr>
            <a:xfrm>
              <a:off x="4202642" y="6159494"/>
              <a:ext cx="738717" cy="614767"/>
              <a:chOff x="3617384" y="4753423"/>
              <a:chExt cx="1909233" cy="1639844"/>
            </a:xfrm>
          </p:grpSpPr>
          <p:pic>
            <p:nvPicPr>
              <p:cNvPr id="47" name="Picture 46"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48" name="Picture 47"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4" name="Content Placeholder 2"/>
          <p:cNvSpPr>
            <a:spLocks noGrp="1"/>
          </p:cNvSpPr>
          <p:nvPr>
            <p:ph idx="1"/>
          </p:nvPr>
        </p:nvSpPr>
        <p:spPr>
          <a:xfrm>
            <a:off x="457200" y="1502304"/>
            <a:ext cx="8229600" cy="458160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3"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847972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Oregon Response to Interven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5506"/>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764632"/>
            <a:ext cx="8229600" cy="436153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66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6991932-627E-E84C-8897-9332DBA13255}" type="slidenum">
              <a:rPr lang="en-US" smtClean="0"/>
              <a:t>‹#›</a:t>
            </a:fld>
            <a:endParaRPr lang="en-US"/>
          </a:p>
        </p:txBody>
      </p:sp>
    </p:spTree>
    <p:extLst>
      <p:ext uri="{BB962C8B-B14F-4D97-AF65-F5344CB8AC3E}">
        <p14:creationId xmlns:p14="http://schemas.microsoft.com/office/powerpoint/2010/main" val="237619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6991932-627E-E84C-8897-9332DBA13255}" type="slidenum">
              <a:rPr lang="en-US" smtClean="0"/>
              <a:t>‹#›</a:t>
            </a:fld>
            <a:endParaRPr lang="en-US"/>
          </a:p>
        </p:txBody>
      </p:sp>
      <p:sp>
        <p:nvSpPr>
          <p:cNvPr id="5" name="Title 1"/>
          <p:cNvSpPr>
            <a:spLocks noGrp="1"/>
          </p:cNvSpPr>
          <p:nvPr>
            <p:ph type="title"/>
          </p:nvPr>
        </p:nvSpPr>
        <p:spPr>
          <a:xfrm>
            <a:off x="457200" y="51162"/>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
        <p:nvSpPr>
          <p:cNvPr id="7" name="Content Placeholder 6"/>
          <p:cNvSpPr>
            <a:spLocks noGrp="1"/>
          </p:cNvSpPr>
          <p:nvPr>
            <p:ph sz="quarter" idx="11"/>
          </p:nvPr>
        </p:nvSpPr>
        <p:spPr>
          <a:xfrm>
            <a:off x="728663" y="1760538"/>
            <a:ext cx="7805737"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7407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485AAAF-D4FC-47EE-9AB4-32647DC80817}" type="slidenum">
              <a:rPr lang="en-US" smtClean="0"/>
              <a:pPr/>
              <a:t>‹#›</a:t>
            </a:fld>
            <a:endParaRPr lang="en-US"/>
          </a:p>
        </p:txBody>
      </p:sp>
      <p:sp>
        <p:nvSpPr>
          <p:cNvPr id="5" name="Title 1"/>
          <p:cNvSpPr>
            <a:spLocks noGrp="1"/>
          </p:cNvSpPr>
          <p:nvPr>
            <p:ph type="title"/>
          </p:nvPr>
        </p:nvSpPr>
        <p:spPr>
          <a:xfrm>
            <a:off x="457200" y="51162"/>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a:t>Click to edit Master title style</a:t>
            </a:r>
            <a:endParaRPr lang="en-US" dirty="0"/>
          </a:p>
        </p:txBody>
      </p:sp>
    </p:spTree>
    <p:extLst>
      <p:ext uri="{BB962C8B-B14F-4D97-AF65-F5344CB8AC3E}">
        <p14:creationId xmlns:p14="http://schemas.microsoft.com/office/powerpoint/2010/main" val="7695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990600"/>
          </a:xfrm>
        </p:spPr>
        <p:txBody>
          <a:bodyPr/>
          <a:lstStyle>
            <a:lvl1pPr>
              <a:defRPr b="0">
                <a:solidFill>
                  <a:schemeClr val="bg1"/>
                </a:solidFill>
                <a:effectLst>
                  <a:outerShdw blurRad="38100" dist="38100" dir="2700000" algn="tl">
                    <a:srgbClr val="000000">
                      <a:alpha val="43137"/>
                    </a:srgbClr>
                  </a:outerShdw>
                </a:effectLst>
                <a:latin typeface="Corbel"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Segoe UI" pitchFamily="34" charset="0"/>
                <a:cs typeface="Segoe UI" pitchFamily="34" charset="0"/>
              </a:defRPr>
            </a:lvl1pPr>
            <a:lvl2pPr>
              <a:defRPr>
                <a:latin typeface="Segoe UI" pitchFamily="34" charset="0"/>
                <a:cs typeface="Segoe UI" pitchFamily="34" charset="0"/>
              </a:defRPr>
            </a:lvl2pPr>
            <a:lvl3pPr>
              <a:defRPr>
                <a:latin typeface="Segoe UI" pitchFamily="34" charset="0"/>
                <a:cs typeface="Segoe UI" pitchFamily="34" charset="0"/>
              </a:defRPr>
            </a:lvl3pPr>
            <a:lvl4pPr>
              <a:defRPr>
                <a:latin typeface="Segoe UI" pitchFamily="34" charset="0"/>
                <a:cs typeface="Segoe UI" pitchFamily="34" charset="0"/>
              </a:defRPr>
            </a:lvl4pPr>
            <a:lvl5pPr>
              <a:defRPr>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A7BB67-056A-4093-A8E8-589E4011C39D}" type="datetimeFigureOut">
              <a:rPr lang="en-US" smtClean="0"/>
              <a:pPr/>
              <a:t>4/26/19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E5D883-706E-4886-A4EA-FCDEBC42AF48}" type="slidenum">
              <a:rPr lang="en-US" smtClean="0"/>
              <a:pPr/>
              <a:t>‹#›</a:t>
            </a:fld>
            <a:endParaRPr lang="en-US"/>
          </a:p>
        </p:txBody>
      </p:sp>
    </p:spTree>
    <p:extLst>
      <p:ext uri="{BB962C8B-B14F-4D97-AF65-F5344CB8AC3E}">
        <p14:creationId xmlns:p14="http://schemas.microsoft.com/office/powerpoint/2010/main" val="104969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545" cy="2736794"/>
          </a:xfrm>
          <a:prstGeom prst="rect">
            <a:avLst/>
          </a:prstGeom>
        </p:spPr>
        <p:txBody>
          <a:bodyPr spcFirstLastPara="1" wrap="square" lIns="113100" tIns="113100" rIns="113100" bIns="113100" anchor="b" anchorCtr="0"/>
          <a:lstStyle>
            <a:lvl1pPr lvl="0" algn="ctr">
              <a:spcBef>
                <a:spcPts val="0"/>
              </a:spcBef>
              <a:spcAft>
                <a:spcPts val="0"/>
              </a:spcAft>
              <a:buSzPts val="6400"/>
              <a:buNone/>
              <a:defRPr sz="5647"/>
            </a:lvl1pPr>
            <a:lvl2pPr lvl="1" algn="ctr">
              <a:spcBef>
                <a:spcPts val="0"/>
              </a:spcBef>
              <a:spcAft>
                <a:spcPts val="0"/>
              </a:spcAft>
              <a:buSzPts val="6400"/>
              <a:buNone/>
              <a:defRPr sz="5647"/>
            </a:lvl2pPr>
            <a:lvl3pPr lvl="2" algn="ctr">
              <a:spcBef>
                <a:spcPts val="0"/>
              </a:spcBef>
              <a:spcAft>
                <a:spcPts val="0"/>
              </a:spcAft>
              <a:buSzPts val="6400"/>
              <a:buNone/>
              <a:defRPr sz="5647"/>
            </a:lvl3pPr>
            <a:lvl4pPr lvl="3" algn="ctr">
              <a:spcBef>
                <a:spcPts val="0"/>
              </a:spcBef>
              <a:spcAft>
                <a:spcPts val="0"/>
              </a:spcAft>
              <a:buSzPts val="6400"/>
              <a:buNone/>
              <a:defRPr sz="5647"/>
            </a:lvl4pPr>
            <a:lvl5pPr lvl="4" algn="ctr">
              <a:spcBef>
                <a:spcPts val="0"/>
              </a:spcBef>
              <a:spcAft>
                <a:spcPts val="0"/>
              </a:spcAft>
              <a:buSzPts val="6400"/>
              <a:buNone/>
              <a:defRPr sz="5647"/>
            </a:lvl5pPr>
            <a:lvl6pPr lvl="5" algn="ctr">
              <a:spcBef>
                <a:spcPts val="0"/>
              </a:spcBef>
              <a:spcAft>
                <a:spcPts val="0"/>
              </a:spcAft>
              <a:buSzPts val="6400"/>
              <a:buNone/>
              <a:defRPr sz="5647"/>
            </a:lvl6pPr>
            <a:lvl7pPr lvl="6" algn="ctr">
              <a:spcBef>
                <a:spcPts val="0"/>
              </a:spcBef>
              <a:spcAft>
                <a:spcPts val="0"/>
              </a:spcAft>
              <a:buSzPts val="6400"/>
              <a:buNone/>
              <a:defRPr sz="5647"/>
            </a:lvl7pPr>
            <a:lvl8pPr lvl="7" algn="ctr">
              <a:spcBef>
                <a:spcPts val="0"/>
              </a:spcBef>
              <a:spcAft>
                <a:spcPts val="0"/>
              </a:spcAft>
              <a:buSzPts val="6400"/>
              <a:buNone/>
              <a:defRPr sz="5647"/>
            </a:lvl8pPr>
            <a:lvl9pPr lvl="8" algn="ctr">
              <a:spcBef>
                <a:spcPts val="0"/>
              </a:spcBef>
              <a:spcAft>
                <a:spcPts val="0"/>
              </a:spcAft>
              <a:buSzPts val="6400"/>
              <a:buNone/>
              <a:defRPr sz="5647"/>
            </a:lvl9pPr>
          </a:lstStyle>
          <a:p>
            <a:endParaRPr/>
          </a:p>
        </p:txBody>
      </p:sp>
      <p:sp>
        <p:nvSpPr>
          <p:cNvPr id="11" name="Google Shape;11;p2"/>
          <p:cNvSpPr txBox="1">
            <a:spLocks noGrp="1"/>
          </p:cNvSpPr>
          <p:nvPr>
            <p:ph type="subTitle" idx="1"/>
          </p:nvPr>
        </p:nvSpPr>
        <p:spPr>
          <a:xfrm>
            <a:off x="311700" y="3778833"/>
            <a:ext cx="8520545" cy="1056706"/>
          </a:xfrm>
          <a:prstGeom prst="rect">
            <a:avLst/>
          </a:prstGeom>
        </p:spPr>
        <p:txBody>
          <a:bodyPr spcFirstLastPara="1" wrap="square" lIns="113100" tIns="113100" rIns="113100" bIns="113100" anchor="t" anchorCtr="0"/>
          <a:lstStyle>
            <a:lvl1pPr lvl="0" algn="ctr">
              <a:lnSpc>
                <a:spcPct val="100000"/>
              </a:lnSpc>
              <a:spcBef>
                <a:spcPts val="0"/>
              </a:spcBef>
              <a:spcAft>
                <a:spcPts val="0"/>
              </a:spcAft>
              <a:buSzPts val="3500"/>
              <a:buNone/>
              <a:defRPr sz="3088"/>
            </a:lvl1pPr>
            <a:lvl2pPr lvl="1" algn="ctr">
              <a:lnSpc>
                <a:spcPct val="100000"/>
              </a:lnSpc>
              <a:spcBef>
                <a:spcPts val="0"/>
              </a:spcBef>
              <a:spcAft>
                <a:spcPts val="0"/>
              </a:spcAft>
              <a:buSzPts val="3500"/>
              <a:buNone/>
              <a:defRPr sz="3088"/>
            </a:lvl2pPr>
            <a:lvl3pPr lvl="2" algn="ctr">
              <a:lnSpc>
                <a:spcPct val="100000"/>
              </a:lnSpc>
              <a:spcBef>
                <a:spcPts val="0"/>
              </a:spcBef>
              <a:spcAft>
                <a:spcPts val="0"/>
              </a:spcAft>
              <a:buSzPts val="3500"/>
              <a:buNone/>
              <a:defRPr sz="3088"/>
            </a:lvl3pPr>
            <a:lvl4pPr lvl="3" algn="ctr">
              <a:lnSpc>
                <a:spcPct val="100000"/>
              </a:lnSpc>
              <a:spcBef>
                <a:spcPts val="0"/>
              </a:spcBef>
              <a:spcAft>
                <a:spcPts val="0"/>
              </a:spcAft>
              <a:buSzPts val="3500"/>
              <a:buNone/>
              <a:defRPr sz="3088"/>
            </a:lvl4pPr>
            <a:lvl5pPr lvl="4" algn="ctr">
              <a:lnSpc>
                <a:spcPct val="100000"/>
              </a:lnSpc>
              <a:spcBef>
                <a:spcPts val="0"/>
              </a:spcBef>
              <a:spcAft>
                <a:spcPts val="0"/>
              </a:spcAft>
              <a:buSzPts val="3500"/>
              <a:buNone/>
              <a:defRPr sz="3088"/>
            </a:lvl5pPr>
            <a:lvl6pPr lvl="5" algn="ctr">
              <a:lnSpc>
                <a:spcPct val="100000"/>
              </a:lnSpc>
              <a:spcBef>
                <a:spcPts val="0"/>
              </a:spcBef>
              <a:spcAft>
                <a:spcPts val="0"/>
              </a:spcAft>
              <a:buSzPts val="3500"/>
              <a:buNone/>
              <a:defRPr sz="3088"/>
            </a:lvl6pPr>
            <a:lvl7pPr lvl="6" algn="ctr">
              <a:lnSpc>
                <a:spcPct val="100000"/>
              </a:lnSpc>
              <a:spcBef>
                <a:spcPts val="0"/>
              </a:spcBef>
              <a:spcAft>
                <a:spcPts val="0"/>
              </a:spcAft>
              <a:buSzPts val="3500"/>
              <a:buNone/>
              <a:defRPr sz="3088"/>
            </a:lvl7pPr>
            <a:lvl8pPr lvl="7" algn="ctr">
              <a:lnSpc>
                <a:spcPct val="100000"/>
              </a:lnSpc>
              <a:spcBef>
                <a:spcPts val="0"/>
              </a:spcBef>
              <a:spcAft>
                <a:spcPts val="0"/>
              </a:spcAft>
              <a:buSzPts val="3500"/>
              <a:buNone/>
              <a:defRPr sz="3088"/>
            </a:lvl8pPr>
            <a:lvl9pPr lvl="8" algn="ctr">
              <a:lnSpc>
                <a:spcPct val="100000"/>
              </a:lnSpc>
              <a:spcBef>
                <a:spcPts val="0"/>
              </a:spcBef>
              <a:spcAft>
                <a:spcPts val="0"/>
              </a:spcAft>
              <a:buSzPts val="3500"/>
              <a:buNone/>
              <a:defRPr sz="3088"/>
            </a:lvl9pPr>
          </a:lstStyle>
          <a:p>
            <a:endParaRPr/>
          </a:p>
        </p:txBody>
      </p:sp>
      <p:sp>
        <p:nvSpPr>
          <p:cNvPr id="12" name="Google Shape;12;p2"/>
          <p:cNvSpPr txBox="1">
            <a:spLocks noGrp="1"/>
          </p:cNvSpPr>
          <p:nvPr>
            <p:ph type="sldNum" idx="12"/>
          </p:nvPr>
        </p:nvSpPr>
        <p:spPr>
          <a:xfrm>
            <a:off x="8472458" y="6217623"/>
            <a:ext cx="548727"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545" cy="1122353"/>
          </a:xfrm>
          <a:prstGeom prst="rect">
            <a:avLst/>
          </a:prstGeom>
        </p:spPr>
        <p:txBody>
          <a:bodyPr spcFirstLastPara="1" wrap="square" lIns="113100" tIns="113100" rIns="113100" bIns="113100" anchor="ctr" anchorCtr="0"/>
          <a:lstStyle>
            <a:lvl1pPr lvl="0" algn="ctr">
              <a:spcBef>
                <a:spcPts val="0"/>
              </a:spcBef>
              <a:spcAft>
                <a:spcPts val="0"/>
              </a:spcAft>
              <a:buSzPts val="4500"/>
              <a:buNone/>
              <a:defRPr sz="3971"/>
            </a:lvl1pPr>
            <a:lvl2pPr lvl="1" algn="ctr">
              <a:spcBef>
                <a:spcPts val="0"/>
              </a:spcBef>
              <a:spcAft>
                <a:spcPts val="0"/>
              </a:spcAft>
              <a:buSzPts val="4500"/>
              <a:buNone/>
              <a:defRPr sz="3971"/>
            </a:lvl2pPr>
            <a:lvl3pPr lvl="2" algn="ctr">
              <a:spcBef>
                <a:spcPts val="0"/>
              </a:spcBef>
              <a:spcAft>
                <a:spcPts val="0"/>
              </a:spcAft>
              <a:buSzPts val="4500"/>
              <a:buNone/>
              <a:defRPr sz="3971"/>
            </a:lvl3pPr>
            <a:lvl4pPr lvl="3" algn="ctr">
              <a:spcBef>
                <a:spcPts val="0"/>
              </a:spcBef>
              <a:spcAft>
                <a:spcPts val="0"/>
              </a:spcAft>
              <a:buSzPts val="4500"/>
              <a:buNone/>
              <a:defRPr sz="3971"/>
            </a:lvl4pPr>
            <a:lvl5pPr lvl="4" algn="ctr">
              <a:spcBef>
                <a:spcPts val="0"/>
              </a:spcBef>
              <a:spcAft>
                <a:spcPts val="0"/>
              </a:spcAft>
              <a:buSzPts val="4500"/>
              <a:buNone/>
              <a:defRPr sz="3971"/>
            </a:lvl5pPr>
            <a:lvl6pPr lvl="5" algn="ctr">
              <a:spcBef>
                <a:spcPts val="0"/>
              </a:spcBef>
              <a:spcAft>
                <a:spcPts val="0"/>
              </a:spcAft>
              <a:buSzPts val="4500"/>
              <a:buNone/>
              <a:defRPr sz="3971"/>
            </a:lvl6pPr>
            <a:lvl7pPr lvl="6" algn="ctr">
              <a:spcBef>
                <a:spcPts val="0"/>
              </a:spcBef>
              <a:spcAft>
                <a:spcPts val="0"/>
              </a:spcAft>
              <a:buSzPts val="4500"/>
              <a:buNone/>
              <a:defRPr sz="3971"/>
            </a:lvl7pPr>
            <a:lvl8pPr lvl="7" algn="ctr">
              <a:spcBef>
                <a:spcPts val="0"/>
              </a:spcBef>
              <a:spcAft>
                <a:spcPts val="0"/>
              </a:spcAft>
              <a:buSzPts val="4500"/>
              <a:buNone/>
              <a:defRPr sz="3971"/>
            </a:lvl8pPr>
            <a:lvl9pPr lvl="8" algn="ctr">
              <a:spcBef>
                <a:spcPts val="0"/>
              </a:spcBef>
              <a:spcAft>
                <a:spcPts val="0"/>
              </a:spcAft>
              <a:buSzPts val="4500"/>
              <a:buNone/>
              <a:defRPr sz="3971"/>
            </a:lvl9pPr>
          </a:lstStyle>
          <a:p>
            <a:endParaRPr/>
          </a:p>
        </p:txBody>
      </p:sp>
      <p:sp>
        <p:nvSpPr>
          <p:cNvPr id="15" name="Google Shape;15;p3"/>
          <p:cNvSpPr txBox="1">
            <a:spLocks noGrp="1"/>
          </p:cNvSpPr>
          <p:nvPr>
            <p:ph type="sldNum" idx="12"/>
          </p:nvPr>
        </p:nvSpPr>
        <p:spPr>
          <a:xfrm>
            <a:off x="8472458" y="6217623"/>
            <a:ext cx="548727"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545" cy="763676"/>
          </a:xfrm>
          <a:prstGeom prst="rect">
            <a:avLst/>
          </a:prstGeom>
        </p:spPr>
        <p:txBody>
          <a:bodyPr spcFirstLastPara="1" wrap="square" lIns="113100" tIns="113100" rIns="113100" bIns="113100"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Google Shape;18;p4"/>
          <p:cNvSpPr txBox="1">
            <a:spLocks noGrp="1"/>
          </p:cNvSpPr>
          <p:nvPr>
            <p:ph type="body" idx="1"/>
          </p:nvPr>
        </p:nvSpPr>
        <p:spPr>
          <a:xfrm>
            <a:off x="311700" y="1536633"/>
            <a:ext cx="8520545" cy="4555324"/>
          </a:xfrm>
          <a:prstGeom prst="rect">
            <a:avLst/>
          </a:prstGeom>
        </p:spPr>
        <p:txBody>
          <a:bodyPr spcFirstLastPara="1" wrap="square" lIns="113100" tIns="113100" rIns="113100" bIns="113100" anchor="t" anchorCtr="0"/>
          <a:lstStyle>
            <a:lvl1pPr marL="403433" lvl="0" indent="-324988">
              <a:spcBef>
                <a:spcPts val="0"/>
              </a:spcBef>
              <a:spcAft>
                <a:spcPts val="0"/>
              </a:spcAft>
              <a:buSzPts val="2200"/>
              <a:buChar char="●"/>
              <a:defRPr/>
            </a:lvl1pPr>
            <a:lvl2pPr marL="806867" lvl="1" indent="-296972">
              <a:spcBef>
                <a:spcPts val="1765"/>
              </a:spcBef>
              <a:spcAft>
                <a:spcPts val="0"/>
              </a:spcAft>
              <a:buSzPts val="1700"/>
              <a:buChar char="○"/>
              <a:defRPr/>
            </a:lvl2pPr>
            <a:lvl3pPr marL="1210300" lvl="2" indent="-296972">
              <a:spcBef>
                <a:spcPts val="1765"/>
              </a:spcBef>
              <a:spcAft>
                <a:spcPts val="0"/>
              </a:spcAft>
              <a:buSzPts val="1700"/>
              <a:buChar char="■"/>
              <a:defRPr/>
            </a:lvl3pPr>
            <a:lvl4pPr marL="1613733" lvl="3" indent="-296972">
              <a:spcBef>
                <a:spcPts val="1765"/>
              </a:spcBef>
              <a:spcAft>
                <a:spcPts val="0"/>
              </a:spcAft>
              <a:buSzPts val="1700"/>
              <a:buChar char="●"/>
              <a:defRPr/>
            </a:lvl4pPr>
            <a:lvl5pPr marL="2017166" lvl="4" indent="-296972">
              <a:spcBef>
                <a:spcPts val="1765"/>
              </a:spcBef>
              <a:spcAft>
                <a:spcPts val="0"/>
              </a:spcAft>
              <a:buSzPts val="1700"/>
              <a:buChar char="○"/>
              <a:defRPr/>
            </a:lvl5pPr>
            <a:lvl6pPr marL="2420600" lvl="5" indent="-296972">
              <a:spcBef>
                <a:spcPts val="1765"/>
              </a:spcBef>
              <a:spcAft>
                <a:spcPts val="0"/>
              </a:spcAft>
              <a:buSzPts val="1700"/>
              <a:buChar char="■"/>
              <a:defRPr/>
            </a:lvl6pPr>
            <a:lvl7pPr marL="2824033" lvl="6" indent="-296972">
              <a:spcBef>
                <a:spcPts val="1765"/>
              </a:spcBef>
              <a:spcAft>
                <a:spcPts val="0"/>
              </a:spcAft>
              <a:buSzPts val="1700"/>
              <a:buChar char="●"/>
              <a:defRPr/>
            </a:lvl7pPr>
            <a:lvl8pPr marL="3227466" lvl="7" indent="-296972">
              <a:spcBef>
                <a:spcPts val="1765"/>
              </a:spcBef>
              <a:spcAft>
                <a:spcPts val="0"/>
              </a:spcAft>
              <a:buSzPts val="1700"/>
              <a:buChar char="○"/>
              <a:defRPr/>
            </a:lvl8pPr>
            <a:lvl9pPr marL="3630900" lvl="8" indent="-296972">
              <a:spcBef>
                <a:spcPts val="1765"/>
              </a:spcBef>
              <a:spcAft>
                <a:spcPts val="1765"/>
              </a:spcAft>
              <a:buSzPts val="1700"/>
              <a:buChar char="■"/>
              <a:defRPr/>
            </a:lvl9pPr>
          </a:lstStyle>
          <a:p>
            <a:endParaRPr/>
          </a:p>
        </p:txBody>
      </p:sp>
      <p:sp>
        <p:nvSpPr>
          <p:cNvPr id="19" name="Google Shape;19;p4"/>
          <p:cNvSpPr txBox="1">
            <a:spLocks noGrp="1"/>
          </p:cNvSpPr>
          <p:nvPr>
            <p:ph type="sldNum" idx="12"/>
          </p:nvPr>
        </p:nvSpPr>
        <p:spPr>
          <a:xfrm>
            <a:off x="8472458" y="6217623"/>
            <a:ext cx="548727"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545" cy="763676"/>
          </a:xfrm>
          <a:prstGeom prst="rect">
            <a:avLst/>
          </a:prstGeom>
        </p:spPr>
        <p:txBody>
          <a:bodyPr spcFirstLastPara="1" wrap="square" lIns="113100" tIns="113100" rIns="113100" bIns="113100"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2" name="Google Shape;22;p5"/>
          <p:cNvSpPr txBox="1">
            <a:spLocks noGrp="1"/>
          </p:cNvSpPr>
          <p:nvPr>
            <p:ph type="body" idx="1"/>
          </p:nvPr>
        </p:nvSpPr>
        <p:spPr>
          <a:xfrm>
            <a:off x="311700" y="1536633"/>
            <a:ext cx="3999818" cy="4555324"/>
          </a:xfrm>
          <a:prstGeom prst="rect">
            <a:avLst/>
          </a:prstGeom>
        </p:spPr>
        <p:txBody>
          <a:bodyPr spcFirstLastPara="1" wrap="square" lIns="113100" tIns="113100" rIns="113100" bIns="113100" anchor="t" anchorCtr="0"/>
          <a:lstStyle>
            <a:lvl1pPr marL="403433" lvl="0" indent="-296972">
              <a:spcBef>
                <a:spcPts val="0"/>
              </a:spcBef>
              <a:spcAft>
                <a:spcPts val="0"/>
              </a:spcAft>
              <a:buSzPts val="1700"/>
              <a:buChar char="●"/>
              <a:defRPr sz="1500"/>
            </a:lvl1pPr>
            <a:lvl2pPr marL="806867" lvl="1" indent="-285765">
              <a:spcBef>
                <a:spcPts val="1765"/>
              </a:spcBef>
              <a:spcAft>
                <a:spcPts val="0"/>
              </a:spcAft>
              <a:buSzPts val="1500"/>
              <a:buChar char="○"/>
              <a:defRPr sz="1324"/>
            </a:lvl2pPr>
            <a:lvl3pPr marL="1210300" lvl="2" indent="-285765">
              <a:spcBef>
                <a:spcPts val="1765"/>
              </a:spcBef>
              <a:spcAft>
                <a:spcPts val="0"/>
              </a:spcAft>
              <a:buSzPts val="1500"/>
              <a:buChar char="■"/>
              <a:defRPr sz="1324"/>
            </a:lvl3pPr>
            <a:lvl4pPr marL="1613733" lvl="3" indent="-285765">
              <a:spcBef>
                <a:spcPts val="1765"/>
              </a:spcBef>
              <a:spcAft>
                <a:spcPts val="0"/>
              </a:spcAft>
              <a:buSzPts val="1500"/>
              <a:buChar char="●"/>
              <a:defRPr sz="1324"/>
            </a:lvl4pPr>
            <a:lvl5pPr marL="2017166" lvl="4" indent="-285765">
              <a:spcBef>
                <a:spcPts val="1765"/>
              </a:spcBef>
              <a:spcAft>
                <a:spcPts val="0"/>
              </a:spcAft>
              <a:buSzPts val="1500"/>
              <a:buChar char="○"/>
              <a:defRPr sz="1324"/>
            </a:lvl5pPr>
            <a:lvl6pPr marL="2420600" lvl="5" indent="-285765">
              <a:spcBef>
                <a:spcPts val="1765"/>
              </a:spcBef>
              <a:spcAft>
                <a:spcPts val="0"/>
              </a:spcAft>
              <a:buSzPts val="1500"/>
              <a:buChar char="■"/>
              <a:defRPr sz="1324"/>
            </a:lvl6pPr>
            <a:lvl7pPr marL="2824033" lvl="6" indent="-285765">
              <a:spcBef>
                <a:spcPts val="1765"/>
              </a:spcBef>
              <a:spcAft>
                <a:spcPts val="0"/>
              </a:spcAft>
              <a:buSzPts val="1500"/>
              <a:buChar char="●"/>
              <a:defRPr sz="1324"/>
            </a:lvl7pPr>
            <a:lvl8pPr marL="3227466" lvl="7" indent="-285765">
              <a:spcBef>
                <a:spcPts val="1765"/>
              </a:spcBef>
              <a:spcAft>
                <a:spcPts val="0"/>
              </a:spcAft>
              <a:buSzPts val="1500"/>
              <a:buChar char="○"/>
              <a:defRPr sz="1324"/>
            </a:lvl8pPr>
            <a:lvl9pPr marL="3630900" lvl="8" indent="-285765">
              <a:spcBef>
                <a:spcPts val="1765"/>
              </a:spcBef>
              <a:spcAft>
                <a:spcPts val="1765"/>
              </a:spcAft>
              <a:buSzPts val="1500"/>
              <a:buChar char="■"/>
              <a:defRPr sz="1324"/>
            </a:lvl9pPr>
          </a:lstStyle>
          <a:p>
            <a:endParaRPr/>
          </a:p>
        </p:txBody>
      </p:sp>
      <p:sp>
        <p:nvSpPr>
          <p:cNvPr id="23" name="Google Shape;23;p5"/>
          <p:cNvSpPr txBox="1">
            <a:spLocks noGrp="1"/>
          </p:cNvSpPr>
          <p:nvPr>
            <p:ph type="body" idx="2"/>
          </p:nvPr>
        </p:nvSpPr>
        <p:spPr>
          <a:xfrm>
            <a:off x="4832400" y="1536633"/>
            <a:ext cx="3999818" cy="4555324"/>
          </a:xfrm>
          <a:prstGeom prst="rect">
            <a:avLst/>
          </a:prstGeom>
        </p:spPr>
        <p:txBody>
          <a:bodyPr spcFirstLastPara="1" wrap="square" lIns="113100" tIns="113100" rIns="113100" bIns="113100" anchor="t" anchorCtr="0"/>
          <a:lstStyle>
            <a:lvl1pPr marL="403433" lvl="0" indent="-296972">
              <a:spcBef>
                <a:spcPts val="0"/>
              </a:spcBef>
              <a:spcAft>
                <a:spcPts val="0"/>
              </a:spcAft>
              <a:buSzPts val="1700"/>
              <a:buChar char="●"/>
              <a:defRPr sz="1500"/>
            </a:lvl1pPr>
            <a:lvl2pPr marL="806867" lvl="1" indent="-285765">
              <a:spcBef>
                <a:spcPts val="1765"/>
              </a:spcBef>
              <a:spcAft>
                <a:spcPts val="0"/>
              </a:spcAft>
              <a:buSzPts val="1500"/>
              <a:buChar char="○"/>
              <a:defRPr sz="1324"/>
            </a:lvl2pPr>
            <a:lvl3pPr marL="1210300" lvl="2" indent="-285765">
              <a:spcBef>
                <a:spcPts val="1765"/>
              </a:spcBef>
              <a:spcAft>
                <a:spcPts val="0"/>
              </a:spcAft>
              <a:buSzPts val="1500"/>
              <a:buChar char="■"/>
              <a:defRPr sz="1324"/>
            </a:lvl3pPr>
            <a:lvl4pPr marL="1613733" lvl="3" indent="-285765">
              <a:spcBef>
                <a:spcPts val="1765"/>
              </a:spcBef>
              <a:spcAft>
                <a:spcPts val="0"/>
              </a:spcAft>
              <a:buSzPts val="1500"/>
              <a:buChar char="●"/>
              <a:defRPr sz="1324"/>
            </a:lvl4pPr>
            <a:lvl5pPr marL="2017166" lvl="4" indent="-285765">
              <a:spcBef>
                <a:spcPts val="1765"/>
              </a:spcBef>
              <a:spcAft>
                <a:spcPts val="0"/>
              </a:spcAft>
              <a:buSzPts val="1500"/>
              <a:buChar char="○"/>
              <a:defRPr sz="1324"/>
            </a:lvl5pPr>
            <a:lvl6pPr marL="2420600" lvl="5" indent="-285765">
              <a:spcBef>
                <a:spcPts val="1765"/>
              </a:spcBef>
              <a:spcAft>
                <a:spcPts val="0"/>
              </a:spcAft>
              <a:buSzPts val="1500"/>
              <a:buChar char="■"/>
              <a:defRPr sz="1324"/>
            </a:lvl6pPr>
            <a:lvl7pPr marL="2824033" lvl="6" indent="-285765">
              <a:spcBef>
                <a:spcPts val="1765"/>
              </a:spcBef>
              <a:spcAft>
                <a:spcPts val="0"/>
              </a:spcAft>
              <a:buSzPts val="1500"/>
              <a:buChar char="●"/>
              <a:defRPr sz="1324"/>
            </a:lvl7pPr>
            <a:lvl8pPr marL="3227466" lvl="7" indent="-285765">
              <a:spcBef>
                <a:spcPts val="1765"/>
              </a:spcBef>
              <a:spcAft>
                <a:spcPts val="0"/>
              </a:spcAft>
              <a:buSzPts val="1500"/>
              <a:buChar char="○"/>
              <a:defRPr sz="1324"/>
            </a:lvl8pPr>
            <a:lvl9pPr marL="3630900" lvl="8" indent="-285765">
              <a:spcBef>
                <a:spcPts val="1765"/>
              </a:spcBef>
              <a:spcAft>
                <a:spcPts val="1765"/>
              </a:spcAft>
              <a:buSzPts val="1500"/>
              <a:buChar char="■"/>
              <a:defRPr sz="1324"/>
            </a:lvl9pPr>
          </a:lstStyle>
          <a:p>
            <a:endParaRPr/>
          </a:p>
        </p:txBody>
      </p:sp>
      <p:sp>
        <p:nvSpPr>
          <p:cNvPr id="24" name="Google Shape;24;p5"/>
          <p:cNvSpPr txBox="1">
            <a:spLocks noGrp="1"/>
          </p:cNvSpPr>
          <p:nvPr>
            <p:ph type="sldNum" idx="12"/>
          </p:nvPr>
        </p:nvSpPr>
        <p:spPr>
          <a:xfrm>
            <a:off x="8472458" y="6217623"/>
            <a:ext cx="548727"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fault Slide">
    <p:spTree>
      <p:nvGrpSpPr>
        <p:cNvPr id="1" name=""/>
        <p:cNvGrpSpPr/>
        <p:nvPr/>
      </p:nvGrpSpPr>
      <p:grpSpPr>
        <a:xfrm>
          <a:off x="0" y="0"/>
          <a:ext cx="0" cy="0"/>
          <a:chOff x="0" y="0"/>
          <a:chExt cx="0" cy="0"/>
        </a:xfrm>
      </p:grpSpPr>
      <p:cxnSp>
        <p:nvCxnSpPr>
          <p:cNvPr id="19" name="Straight Connector 18"/>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2">
            <a:alphaModFix amt="9000"/>
          </a:blip>
          <a:stretch>
            <a:fillRect/>
          </a:stretch>
        </p:blipFill>
        <p:spPr>
          <a:xfrm>
            <a:off x="114300" y="171667"/>
            <a:ext cx="8851900" cy="6675120"/>
          </a:xfrm>
          <a:prstGeom prst="rect">
            <a:avLst/>
          </a:prstGeom>
          <a:noFill/>
        </p:spPr>
      </p:pic>
      <p:sp>
        <p:nvSpPr>
          <p:cNvPr id="15" name="Rectangle 14"/>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3750499" y="6159494"/>
            <a:ext cx="1642496" cy="614767"/>
            <a:chOff x="3750499" y="6159494"/>
            <a:chExt cx="1642496" cy="614767"/>
          </a:xfrm>
        </p:grpSpPr>
        <p:sp>
          <p:nvSpPr>
            <p:cNvPr id="21" name="Rectangle 20"/>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userDrawn="1"/>
          </p:nvGrpSpPr>
          <p:grpSpPr>
            <a:xfrm>
              <a:off x="4202642" y="6159494"/>
              <a:ext cx="738717" cy="614767"/>
              <a:chOff x="3617384" y="4753423"/>
              <a:chExt cx="1909233" cy="1639844"/>
            </a:xfrm>
          </p:grpSpPr>
          <p:pic>
            <p:nvPicPr>
              <p:cNvPr id="28" name="Picture 27"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29" name="Picture 28"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11" name="Content Placeholder 2"/>
          <p:cNvSpPr>
            <a:spLocks noGrp="1"/>
          </p:cNvSpPr>
          <p:nvPr>
            <p:ph idx="1"/>
          </p:nvPr>
        </p:nvSpPr>
        <p:spPr>
          <a:xfrm>
            <a:off x="457200" y="1502303"/>
            <a:ext cx="8229600" cy="455741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320036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545" cy="763676"/>
          </a:xfrm>
          <a:prstGeom prst="rect">
            <a:avLst/>
          </a:prstGeom>
        </p:spPr>
        <p:txBody>
          <a:bodyPr spcFirstLastPara="1" wrap="square" lIns="113100" tIns="113100" rIns="113100" bIns="113100"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6"/>
          <p:cNvSpPr txBox="1">
            <a:spLocks noGrp="1"/>
          </p:cNvSpPr>
          <p:nvPr>
            <p:ph type="sldNum" idx="12"/>
          </p:nvPr>
        </p:nvSpPr>
        <p:spPr>
          <a:xfrm>
            <a:off x="8472458" y="6217623"/>
            <a:ext cx="548727"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471"/>
          </a:xfrm>
          <a:prstGeom prst="rect">
            <a:avLst/>
          </a:prstGeom>
        </p:spPr>
        <p:txBody>
          <a:bodyPr spcFirstLastPara="1" wrap="square" lIns="113100" tIns="113100" rIns="113100" bIns="113100" anchor="b" anchorCtr="0"/>
          <a:lstStyle>
            <a:lvl1pPr lvl="0">
              <a:spcBef>
                <a:spcPts val="0"/>
              </a:spcBef>
              <a:spcAft>
                <a:spcPts val="0"/>
              </a:spcAft>
              <a:buSzPts val="3000"/>
              <a:buNone/>
              <a:defRPr sz="2647"/>
            </a:lvl1pPr>
            <a:lvl2pPr lvl="1">
              <a:spcBef>
                <a:spcPts val="0"/>
              </a:spcBef>
              <a:spcAft>
                <a:spcPts val="0"/>
              </a:spcAft>
              <a:buSzPts val="3000"/>
              <a:buNone/>
              <a:defRPr sz="2647"/>
            </a:lvl2pPr>
            <a:lvl3pPr lvl="2">
              <a:spcBef>
                <a:spcPts val="0"/>
              </a:spcBef>
              <a:spcAft>
                <a:spcPts val="0"/>
              </a:spcAft>
              <a:buSzPts val="3000"/>
              <a:buNone/>
              <a:defRPr sz="2647"/>
            </a:lvl3pPr>
            <a:lvl4pPr lvl="3">
              <a:spcBef>
                <a:spcPts val="0"/>
              </a:spcBef>
              <a:spcAft>
                <a:spcPts val="0"/>
              </a:spcAft>
              <a:buSzPts val="3000"/>
              <a:buNone/>
              <a:defRPr sz="2647"/>
            </a:lvl4pPr>
            <a:lvl5pPr lvl="4">
              <a:spcBef>
                <a:spcPts val="0"/>
              </a:spcBef>
              <a:spcAft>
                <a:spcPts val="0"/>
              </a:spcAft>
              <a:buSzPts val="3000"/>
              <a:buNone/>
              <a:defRPr sz="2647"/>
            </a:lvl5pPr>
            <a:lvl6pPr lvl="5">
              <a:spcBef>
                <a:spcPts val="0"/>
              </a:spcBef>
              <a:spcAft>
                <a:spcPts val="0"/>
              </a:spcAft>
              <a:buSzPts val="3000"/>
              <a:buNone/>
              <a:defRPr sz="2647"/>
            </a:lvl6pPr>
            <a:lvl7pPr lvl="6">
              <a:spcBef>
                <a:spcPts val="0"/>
              </a:spcBef>
              <a:spcAft>
                <a:spcPts val="0"/>
              </a:spcAft>
              <a:buSzPts val="3000"/>
              <a:buNone/>
              <a:defRPr sz="2647"/>
            </a:lvl7pPr>
            <a:lvl8pPr lvl="7">
              <a:spcBef>
                <a:spcPts val="0"/>
              </a:spcBef>
              <a:spcAft>
                <a:spcPts val="0"/>
              </a:spcAft>
              <a:buSzPts val="3000"/>
              <a:buNone/>
              <a:defRPr sz="2647"/>
            </a:lvl8pPr>
            <a:lvl9pPr lvl="8">
              <a:spcBef>
                <a:spcPts val="0"/>
              </a:spcBef>
              <a:spcAft>
                <a:spcPts val="0"/>
              </a:spcAft>
              <a:buSzPts val="3000"/>
              <a:buNone/>
              <a:defRPr sz="2647"/>
            </a:lvl9pPr>
          </a:lstStyle>
          <a:p>
            <a:endParaRPr/>
          </a:p>
        </p:txBody>
      </p:sp>
      <p:sp>
        <p:nvSpPr>
          <p:cNvPr id="30" name="Google Shape;30;p7"/>
          <p:cNvSpPr txBox="1">
            <a:spLocks noGrp="1"/>
          </p:cNvSpPr>
          <p:nvPr>
            <p:ph type="body" idx="1"/>
          </p:nvPr>
        </p:nvSpPr>
        <p:spPr>
          <a:xfrm>
            <a:off x="311700" y="1852800"/>
            <a:ext cx="2808000" cy="4239265"/>
          </a:xfrm>
          <a:prstGeom prst="rect">
            <a:avLst/>
          </a:prstGeom>
        </p:spPr>
        <p:txBody>
          <a:bodyPr spcFirstLastPara="1" wrap="square" lIns="113100" tIns="113100" rIns="113100" bIns="113100" anchor="t" anchorCtr="0"/>
          <a:lstStyle>
            <a:lvl1pPr marL="403433" lvl="0" indent="-285765">
              <a:spcBef>
                <a:spcPts val="0"/>
              </a:spcBef>
              <a:spcAft>
                <a:spcPts val="0"/>
              </a:spcAft>
              <a:buSzPts val="1500"/>
              <a:buChar char="●"/>
              <a:defRPr sz="1324"/>
            </a:lvl1pPr>
            <a:lvl2pPr marL="806867" lvl="1" indent="-285765">
              <a:spcBef>
                <a:spcPts val="1765"/>
              </a:spcBef>
              <a:spcAft>
                <a:spcPts val="0"/>
              </a:spcAft>
              <a:buSzPts val="1500"/>
              <a:buChar char="○"/>
              <a:defRPr sz="1324"/>
            </a:lvl2pPr>
            <a:lvl3pPr marL="1210300" lvl="2" indent="-285765">
              <a:spcBef>
                <a:spcPts val="1765"/>
              </a:spcBef>
              <a:spcAft>
                <a:spcPts val="0"/>
              </a:spcAft>
              <a:buSzPts val="1500"/>
              <a:buChar char="■"/>
              <a:defRPr sz="1324"/>
            </a:lvl3pPr>
            <a:lvl4pPr marL="1613733" lvl="3" indent="-285765">
              <a:spcBef>
                <a:spcPts val="1765"/>
              </a:spcBef>
              <a:spcAft>
                <a:spcPts val="0"/>
              </a:spcAft>
              <a:buSzPts val="1500"/>
              <a:buChar char="●"/>
              <a:defRPr sz="1324"/>
            </a:lvl4pPr>
            <a:lvl5pPr marL="2017166" lvl="4" indent="-285765">
              <a:spcBef>
                <a:spcPts val="1765"/>
              </a:spcBef>
              <a:spcAft>
                <a:spcPts val="0"/>
              </a:spcAft>
              <a:buSzPts val="1500"/>
              <a:buChar char="○"/>
              <a:defRPr sz="1324"/>
            </a:lvl5pPr>
            <a:lvl6pPr marL="2420600" lvl="5" indent="-285765">
              <a:spcBef>
                <a:spcPts val="1765"/>
              </a:spcBef>
              <a:spcAft>
                <a:spcPts val="0"/>
              </a:spcAft>
              <a:buSzPts val="1500"/>
              <a:buChar char="■"/>
              <a:defRPr sz="1324"/>
            </a:lvl6pPr>
            <a:lvl7pPr marL="2824033" lvl="6" indent="-285765">
              <a:spcBef>
                <a:spcPts val="1765"/>
              </a:spcBef>
              <a:spcAft>
                <a:spcPts val="0"/>
              </a:spcAft>
              <a:buSzPts val="1500"/>
              <a:buChar char="●"/>
              <a:defRPr sz="1324"/>
            </a:lvl7pPr>
            <a:lvl8pPr marL="3227466" lvl="7" indent="-285765">
              <a:spcBef>
                <a:spcPts val="1765"/>
              </a:spcBef>
              <a:spcAft>
                <a:spcPts val="0"/>
              </a:spcAft>
              <a:buSzPts val="1500"/>
              <a:buChar char="○"/>
              <a:defRPr sz="1324"/>
            </a:lvl8pPr>
            <a:lvl9pPr marL="3630900" lvl="8" indent="-285765">
              <a:spcBef>
                <a:spcPts val="1765"/>
              </a:spcBef>
              <a:spcAft>
                <a:spcPts val="1765"/>
              </a:spcAft>
              <a:buSzPts val="1500"/>
              <a:buChar char="■"/>
              <a:defRPr sz="1324"/>
            </a:lvl9pPr>
          </a:lstStyle>
          <a:p>
            <a:endParaRPr/>
          </a:p>
        </p:txBody>
      </p:sp>
      <p:sp>
        <p:nvSpPr>
          <p:cNvPr id="31" name="Google Shape;31;p7"/>
          <p:cNvSpPr txBox="1">
            <a:spLocks noGrp="1"/>
          </p:cNvSpPr>
          <p:nvPr>
            <p:ph type="sldNum" idx="12"/>
          </p:nvPr>
        </p:nvSpPr>
        <p:spPr>
          <a:xfrm>
            <a:off x="8472458" y="6217623"/>
            <a:ext cx="548727"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1"/>
            <a:ext cx="6367909" cy="5454529"/>
          </a:xfrm>
          <a:prstGeom prst="rect">
            <a:avLst/>
          </a:prstGeom>
        </p:spPr>
        <p:txBody>
          <a:bodyPr spcFirstLastPara="1" wrap="square" lIns="113100" tIns="113100" rIns="113100" bIns="113100" anchor="ctr" anchorCtr="0"/>
          <a:lstStyle>
            <a:lvl1pPr lvl="0">
              <a:spcBef>
                <a:spcPts val="0"/>
              </a:spcBef>
              <a:spcAft>
                <a:spcPts val="0"/>
              </a:spcAft>
              <a:buSzPts val="5900"/>
              <a:buNone/>
              <a:defRPr sz="5206"/>
            </a:lvl1pPr>
            <a:lvl2pPr lvl="1">
              <a:spcBef>
                <a:spcPts val="0"/>
              </a:spcBef>
              <a:spcAft>
                <a:spcPts val="0"/>
              </a:spcAft>
              <a:buSzPts val="5900"/>
              <a:buNone/>
              <a:defRPr sz="5206"/>
            </a:lvl2pPr>
            <a:lvl3pPr lvl="2">
              <a:spcBef>
                <a:spcPts val="0"/>
              </a:spcBef>
              <a:spcAft>
                <a:spcPts val="0"/>
              </a:spcAft>
              <a:buSzPts val="5900"/>
              <a:buNone/>
              <a:defRPr sz="5206"/>
            </a:lvl3pPr>
            <a:lvl4pPr lvl="3">
              <a:spcBef>
                <a:spcPts val="0"/>
              </a:spcBef>
              <a:spcAft>
                <a:spcPts val="0"/>
              </a:spcAft>
              <a:buSzPts val="5900"/>
              <a:buNone/>
              <a:defRPr sz="5206"/>
            </a:lvl4pPr>
            <a:lvl5pPr lvl="4">
              <a:spcBef>
                <a:spcPts val="0"/>
              </a:spcBef>
              <a:spcAft>
                <a:spcPts val="0"/>
              </a:spcAft>
              <a:buSzPts val="5900"/>
              <a:buNone/>
              <a:defRPr sz="5206"/>
            </a:lvl5pPr>
            <a:lvl6pPr lvl="5">
              <a:spcBef>
                <a:spcPts val="0"/>
              </a:spcBef>
              <a:spcAft>
                <a:spcPts val="0"/>
              </a:spcAft>
              <a:buSzPts val="5900"/>
              <a:buNone/>
              <a:defRPr sz="5206"/>
            </a:lvl6pPr>
            <a:lvl7pPr lvl="6">
              <a:spcBef>
                <a:spcPts val="0"/>
              </a:spcBef>
              <a:spcAft>
                <a:spcPts val="0"/>
              </a:spcAft>
              <a:buSzPts val="5900"/>
              <a:buNone/>
              <a:defRPr sz="5206"/>
            </a:lvl7pPr>
            <a:lvl8pPr lvl="7">
              <a:spcBef>
                <a:spcPts val="0"/>
              </a:spcBef>
              <a:spcAft>
                <a:spcPts val="0"/>
              </a:spcAft>
              <a:buSzPts val="5900"/>
              <a:buNone/>
              <a:defRPr sz="5206"/>
            </a:lvl8pPr>
            <a:lvl9pPr lvl="8">
              <a:spcBef>
                <a:spcPts val="0"/>
              </a:spcBef>
              <a:spcAft>
                <a:spcPts val="0"/>
              </a:spcAft>
              <a:buSzPts val="5900"/>
              <a:buNone/>
              <a:defRPr sz="5206"/>
            </a:lvl9pPr>
          </a:lstStyle>
          <a:p>
            <a:endParaRPr/>
          </a:p>
        </p:txBody>
      </p:sp>
      <p:sp>
        <p:nvSpPr>
          <p:cNvPr id="34" name="Google Shape;34;p8"/>
          <p:cNvSpPr txBox="1">
            <a:spLocks noGrp="1"/>
          </p:cNvSpPr>
          <p:nvPr>
            <p:ph type="sldNum" idx="12"/>
          </p:nvPr>
        </p:nvSpPr>
        <p:spPr>
          <a:xfrm>
            <a:off x="8472458" y="6217623"/>
            <a:ext cx="548727"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9794" tIns="99794" rIns="99794" bIns="99794" anchor="ctr" anchorCtr="0">
            <a:noAutofit/>
          </a:bodyPr>
          <a:lstStyle/>
          <a:p>
            <a:pPr defTabSz="806867">
              <a:buClr>
                <a:srgbClr val="000000"/>
              </a:buClr>
              <a:buFont typeface="Arial"/>
              <a:buNone/>
            </a:pPr>
            <a:endParaRPr sz="1235" kern="0">
              <a:solidFill>
                <a:srgbClr val="000000"/>
              </a:solidFill>
              <a:ea typeface="Arial"/>
              <a:cs typeface="Arial"/>
              <a:sym typeface="Arial"/>
            </a:endParaRPr>
          </a:p>
        </p:txBody>
      </p:sp>
      <p:sp>
        <p:nvSpPr>
          <p:cNvPr id="37" name="Google Shape;37;p9"/>
          <p:cNvSpPr txBox="1">
            <a:spLocks noGrp="1"/>
          </p:cNvSpPr>
          <p:nvPr>
            <p:ph type="title"/>
          </p:nvPr>
        </p:nvSpPr>
        <p:spPr>
          <a:xfrm>
            <a:off x="265500" y="1644233"/>
            <a:ext cx="4045091" cy="1976294"/>
          </a:xfrm>
          <a:prstGeom prst="rect">
            <a:avLst/>
          </a:prstGeom>
        </p:spPr>
        <p:txBody>
          <a:bodyPr spcFirstLastPara="1" wrap="square" lIns="113100" tIns="113100" rIns="113100" bIns="113100" anchor="b" anchorCtr="0"/>
          <a:lstStyle>
            <a:lvl1pPr lvl="0" algn="ctr">
              <a:spcBef>
                <a:spcPts val="0"/>
              </a:spcBef>
              <a:spcAft>
                <a:spcPts val="0"/>
              </a:spcAft>
              <a:buSzPts val="5200"/>
              <a:buNone/>
              <a:defRPr sz="4588"/>
            </a:lvl1pPr>
            <a:lvl2pPr lvl="1" algn="ctr">
              <a:spcBef>
                <a:spcPts val="0"/>
              </a:spcBef>
              <a:spcAft>
                <a:spcPts val="0"/>
              </a:spcAft>
              <a:buSzPts val="5200"/>
              <a:buNone/>
              <a:defRPr sz="4588"/>
            </a:lvl2pPr>
            <a:lvl3pPr lvl="2" algn="ctr">
              <a:spcBef>
                <a:spcPts val="0"/>
              </a:spcBef>
              <a:spcAft>
                <a:spcPts val="0"/>
              </a:spcAft>
              <a:buSzPts val="5200"/>
              <a:buNone/>
              <a:defRPr sz="4588"/>
            </a:lvl3pPr>
            <a:lvl4pPr lvl="3" algn="ctr">
              <a:spcBef>
                <a:spcPts val="0"/>
              </a:spcBef>
              <a:spcAft>
                <a:spcPts val="0"/>
              </a:spcAft>
              <a:buSzPts val="5200"/>
              <a:buNone/>
              <a:defRPr sz="4588"/>
            </a:lvl4pPr>
            <a:lvl5pPr lvl="4" algn="ctr">
              <a:spcBef>
                <a:spcPts val="0"/>
              </a:spcBef>
              <a:spcAft>
                <a:spcPts val="0"/>
              </a:spcAft>
              <a:buSzPts val="5200"/>
              <a:buNone/>
              <a:defRPr sz="4588"/>
            </a:lvl5pPr>
            <a:lvl6pPr lvl="5" algn="ctr">
              <a:spcBef>
                <a:spcPts val="0"/>
              </a:spcBef>
              <a:spcAft>
                <a:spcPts val="0"/>
              </a:spcAft>
              <a:buSzPts val="5200"/>
              <a:buNone/>
              <a:defRPr sz="4588"/>
            </a:lvl6pPr>
            <a:lvl7pPr lvl="6" algn="ctr">
              <a:spcBef>
                <a:spcPts val="0"/>
              </a:spcBef>
              <a:spcAft>
                <a:spcPts val="0"/>
              </a:spcAft>
              <a:buSzPts val="5200"/>
              <a:buNone/>
              <a:defRPr sz="4588"/>
            </a:lvl7pPr>
            <a:lvl8pPr lvl="7" algn="ctr">
              <a:spcBef>
                <a:spcPts val="0"/>
              </a:spcBef>
              <a:spcAft>
                <a:spcPts val="0"/>
              </a:spcAft>
              <a:buSzPts val="5200"/>
              <a:buNone/>
              <a:defRPr sz="4588"/>
            </a:lvl8pPr>
            <a:lvl9pPr lvl="8" algn="ctr">
              <a:spcBef>
                <a:spcPts val="0"/>
              </a:spcBef>
              <a:spcAft>
                <a:spcPts val="0"/>
              </a:spcAft>
              <a:buSzPts val="5200"/>
              <a:buNone/>
              <a:defRPr sz="4588"/>
            </a:lvl9pPr>
          </a:lstStyle>
          <a:p>
            <a:endParaRPr/>
          </a:p>
        </p:txBody>
      </p:sp>
      <p:sp>
        <p:nvSpPr>
          <p:cNvPr id="38" name="Google Shape;38;p9"/>
          <p:cNvSpPr txBox="1">
            <a:spLocks noGrp="1"/>
          </p:cNvSpPr>
          <p:nvPr>
            <p:ph type="subTitle" idx="1"/>
          </p:nvPr>
        </p:nvSpPr>
        <p:spPr>
          <a:xfrm>
            <a:off x="265500" y="3737434"/>
            <a:ext cx="4045091" cy="1646735"/>
          </a:xfrm>
          <a:prstGeom prst="rect">
            <a:avLst/>
          </a:prstGeom>
        </p:spPr>
        <p:txBody>
          <a:bodyPr spcFirstLastPara="1" wrap="square" lIns="113100" tIns="113100" rIns="113100" bIns="113100" anchor="t" anchorCtr="0"/>
          <a:lstStyle>
            <a:lvl1pPr lvl="0" algn="ctr">
              <a:lnSpc>
                <a:spcPct val="100000"/>
              </a:lnSpc>
              <a:spcBef>
                <a:spcPts val="0"/>
              </a:spcBef>
              <a:spcAft>
                <a:spcPts val="0"/>
              </a:spcAft>
              <a:buSzPts val="2600"/>
              <a:buNone/>
              <a:defRPr sz="2294"/>
            </a:lvl1pPr>
            <a:lvl2pPr lvl="1" algn="ctr">
              <a:lnSpc>
                <a:spcPct val="100000"/>
              </a:lnSpc>
              <a:spcBef>
                <a:spcPts val="0"/>
              </a:spcBef>
              <a:spcAft>
                <a:spcPts val="0"/>
              </a:spcAft>
              <a:buSzPts val="2600"/>
              <a:buNone/>
              <a:defRPr sz="2294"/>
            </a:lvl2pPr>
            <a:lvl3pPr lvl="2" algn="ctr">
              <a:lnSpc>
                <a:spcPct val="100000"/>
              </a:lnSpc>
              <a:spcBef>
                <a:spcPts val="0"/>
              </a:spcBef>
              <a:spcAft>
                <a:spcPts val="0"/>
              </a:spcAft>
              <a:buSzPts val="2600"/>
              <a:buNone/>
              <a:defRPr sz="2294"/>
            </a:lvl3pPr>
            <a:lvl4pPr lvl="3" algn="ctr">
              <a:lnSpc>
                <a:spcPct val="100000"/>
              </a:lnSpc>
              <a:spcBef>
                <a:spcPts val="0"/>
              </a:spcBef>
              <a:spcAft>
                <a:spcPts val="0"/>
              </a:spcAft>
              <a:buSzPts val="2600"/>
              <a:buNone/>
              <a:defRPr sz="2294"/>
            </a:lvl4pPr>
            <a:lvl5pPr lvl="4" algn="ctr">
              <a:lnSpc>
                <a:spcPct val="100000"/>
              </a:lnSpc>
              <a:spcBef>
                <a:spcPts val="0"/>
              </a:spcBef>
              <a:spcAft>
                <a:spcPts val="0"/>
              </a:spcAft>
              <a:buSzPts val="2600"/>
              <a:buNone/>
              <a:defRPr sz="2294"/>
            </a:lvl5pPr>
            <a:lvl6pPr lvl="5" algn="ctr">
              <a:lnSpc>
                <a:spcPct val="100000"/>
              </a:lnSpc>
              <a:spcBef>
                <a:spcPts val="0"/>
              </a:spcBef>
              <a:spcAft>
                <a:spcPts val="0"/>
              </a:spcAft>
              <a:buSzPts val="2600"/>
              <a:buNone/>
              <a:defRPr sz="2294"/>
            </a:lvl6pPr>
            <a:lvl7pPr lvl="6" algn="ctr">
              <a:lnSpc>
                <a:spcPct val="100000"/>
              </a:lnSpc>
              <a:spcBef>
                <a:spcPts val="0"/>
              </a:spcBef>
              <a:spcAft>
                <a:spcPts val="0"/>
              </a:spcAft>
              <a:buSzPts val="2600"/>
              <a:buNone/>
              <a:defRPr sz="2294"/>
            </a:lvl7pPr>
            <a:lvl8pPr lvl="7" algn="ctr">
              <a:lnSpc>
                <a:spcPct val="100000"/>
              </a:lnSpc>
              <a:spcBef>
                <a:spcPts val="0"/>
              </a:spcBef>
              <a:spcAft>
                <a:spcPts val="0"/>
              </a:spcAft>
              <a:buSzPts val="2600"/>
              <a:buNone/>
              <a:defRPr sz="2294"/>
            </a:lvl8pPr>
            <a:lvl9pPr lvl="8" algn="ctr">
              <a:lnSpc>
                <a:spcPct val="100000"/>
              </a:lnSpc>
              <a:spcBef>
                <a:spcPts val="0"/>
              </a:spcBef>
              <a:spcAft>
                <a:spcPts val="0"/>
              </a:spcAft>
              <a:buSzPts val="2600"/>
              <a:buNone/>
              <a:defRPr sz="2294"/>
            </a:lvl9pPr>
          </a:lstStyle>
          <a:p>
            <a:endParaRPr/>
          </a:p>
        </p:txBody>
      </p:sp>
      <p:sp>
        <p:nvSpPr>
          <p:cNvPr id="39" name="Google Shape;39;p9"/>
          <p:cNvSpPr txBox="1">
            <a:spLocks noGrp="1"/>
          </p:cNvSpPr>
          <p:nvPr>
            <p:ph type="body" idx="2"/>
          </p:nvPr>
        </p:nvSpPr>
        <p:spPr>
          <a:xfrm>
            <a:off x="4939500" y="965433"/>
            <a:ext cx="3837000" cy="4926706"/>
          </a:xfrm>
          <a:prstGeom prst="rect">
            <a:avLst/>
          </a:prstGeom>
        </p:spPr>
        <p:txBody>
          <a:bodyPr spcFirstLastPara="1" wrap="square" lIns="113100" tIns="113100" rIns="113100" bIns="113100" anchor="ctr" anchorCtr="0"/>
          <a:lstStyle>
            <a:lvl1pPr marL="403433" lvl="0" indent="-324988">
              <a:spcBef>
                <a:spcPts val="0"/>
              </a:spcBef>
              <a:spcAft>
                <a:spcPts val="0"/>
              </a:spcAft>
              <a:buSzPts val="2200"/>
              <a:buChar char="●"/>
              <a:defRPr/>
            </a:lvl1pPr>
            <a:lvl2pPr marL="806867" lvl="1" indent="-296972">
              <a:spcBef>
                <a:spcPts val="1765"/>
              </a:spcBef>
              <a:spcAft>
                <a:spcPts val="0"/>
              </a:spcAft>
              <a:buSzPts val="1700"/>
              <a:buChar char="○"/>
              <a:defRPr/>
            </a:lvl2pPr>
            <a:lvl3pPr marL="1210300" lvl="2" indent="-296972">
              <a:spcBef>
                <a:spcPts val="1765"/>
              </a:spcBef>
              <a:spcAft>
                <a:spcPts val="0"/>
              </a:spcAft>
              <a:buSzPts val="1700"/>
              <a:buChar char="■"/>
              <a:defRPr/>
            </a:lvl3pPr>
            <a:lvl4pPr marL="1613733" lvl="3" indent="-296972">
              <a:spcBef>
                <a:spcPts val="1765"/>
              </a:spcBef>
              <a:spcAft>
                <a:spcPts val="0"/>
              </a:spcAft>
              <a:buSzPts val="1700"/>
              <a:buChar char="●"/>
              <a:defRPr/>
            </a:lvl4pPr>
            <a:lvl5pPr marL="2017166" lvl="4" indent="-296972">
              <a:spcBef>
                <a:spcPts val="1765"/>
              </a:spcBef>
              <a:spcAft>
                <a:spcPts val="0"/>
              </a:spcAft>
              <a:buSzPts val="1700"/>
              <a:buChar char="○"/>
              <a:defRPr/>
            </a:lvl5pPr>
            <a:lvl6pPr marL="2420600" lvl="5" indent="-296972">
              <a:spcBef>
                <a:spcPts val="1765"/>
              </a:spcBef>
              <a:spcAft>
                <a:spcPts val="0"/>
              </a:spcAft>
              <a:buSzPts val="1700"/>
              <a:buChar char="■"/>
              <a:defRPr/>
            </a:lvl6pPr>
            <a:lvl7pPr marL="2824033" lvl="6" indent="-296972">
              <a:spcBef>
                <a:spcPts val="1765"/>
              </a:spcBef>
              <a:spcAft>
                <a:spcPts val="0"/>
              </a:spcAft>
              <a:buSzPts val="1700"/>
              <a:buChar char="●"/>
              <a:defRPr/>
            </a:lvl7pPr>
            <a:lvl8pPr marL="3227466" lvl="7" indent="-296972">
              <a:spcBef>
                <a:spcPts val="1765"/>
              </a:spcBef>
              <a:spcAft>
                <a:spcPts val="0"/>
              </a:spcAft>
              <a:buSzPts val="1700"/>
              <a:buChar char="○"/>
              <a:defRPr/>
            </a:lvl8pPr>
            <a:lvl9pPr marL="3630900" lvl="8" indent="-296972">
              <a:spcBef>
                <a:spcPts val="1765"/>
              </a:spcBef>
              <a:spcAft>
                <a:spcPts val="1765"/>
              </a:spcAft>
              <a:buSzPts val="1700"/>
              <a:buChar char="■"/>
              <a:defRPr/>
            </a:lvl9pPr>
          </a:lstStyle>
          <a:p>
            <a:endParaRPr/>
          </a:p>
        </p:txBody>
      </p:sp>
      <p:sp>
        <p:nvSpPr>
          <p:cNvPr id="40" name="Google Shape;40;p9"/>
          <p:cNvSpPr txBox="1">
            <a:spLocks noGrp="1"/>
          </p:cNvSpPr>
          <p:nvPr>
            <p:ph type="sldNum" idx="12"/>
          </p:nvPr>
        </p:nvSpPr>
        <p:spPr>
          <a:xfrm>
            <a:off x="8472458" y="6217623"/>
            <a:ext cx="548727"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909" cy="806824"/>
          </a:xfrm>
          <a:prstGeom prst="rect">
            <a:avLst/>
          </a:prstGeom>
        </p:spPr>
        <p:txBody>
          <a:bodyPr spcFirstLastPara="1" wrap="square" lIns="113100" tIns="113100" rIns="113100" bIns="113100" anchor="ctr" anchorCtr="0"/>
          <a:lstStyle>
            <a:lvl1pPr marL="403433" lvl="0" indent="-201717">
              <a:lnSpc>
                <a:spcPct val="100000"/>
              </a:lnSpc>
              <a:spcBef>
                <a:spcPts val="0"/>
              </a:spcBef>
              <a:spcAft>
                <a:spcPts val="0"/>
              </a:spcAft>
              <a:buSzPts val="2200"/>
              <a:buNone/>
              <a:defRPr/>
            </a:lvl1pPr>
          </a:lstStyle>
          <a:p>
            <a:endParaRPr/>
          </a:p>
        </p:txBody>
      </p:sp>
      <p:sp>
        <p:nvSpPr>
          <p:cNvPr id="43" name="Google Shape;43;p10"/>
          <p:cNvSpPr txBox="1">
            <a:spLocks noGrp="1"/>
          </p:cNvSpPr>
          <p:nvPr>
            <p:ph type="sldNum" idx="12"/>
          </p:nvPr>
        </p:nvSpPr>
        <p:spPr>
          <a:xfrm>
            <a:off x="8472458" y="6217623"/>
            <a:ext cx="548727"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4"/>
            <a:ext cx="8520545" cy="2617941"/>
          </a:xfrm>
          <a:prstGeom prst="rect">
            <a:avLst/>
          </a:prstGeom>
        </p:spPr>
        <p:txBody>
          <a:bodyPr spcFirstLastPara="1" wrap="square" lIns="113100" tIns="113100" rIns="113100" bIns="113100" anchor="b" anchorCtr="0"/>
          <a:lstStyle>
            <a:lvl1pPr lvl="0" algn="ctr">
              <a:spcBef>
                <a:spcPts val="0"/>
              </a:spcBef>
              <a:spcAft>
                <a:spcPts val="0"/>
              </a:spcAft>
              <a:buSzPts val="14800"/>
              <a:buNone/>
              <a:defRPr sz="13060"/>
            </a:lvl1pPr>
            <a:lvl2pPr lvl="1" algn="ctr">
              <a:spcBef>
                <a:spcPts val="0"/>
              </a:spcBef>
              <a:spcAft>
                <a:spcPts val="0"/>
              </a:spcAft>
              <a:buSzPts val="14800"/>
              <a:buNone/>
              <a:defRPr sz="13060"/>
            </a:lvl2pPr>
            <a:lvl3pPr lvl="2" algn="ctr">
              <a:spcBef>
                <a:spcPts val="0"/>
              </a:spcBef>
              <a:spcAft>
                <a:spcPts val="0"/>
              </a:spcAft>
              <a:buSzPts val="14800"/>
              <a:buNone/>
              <a:defRPr sz="13060"/>
            </a:lvl3pPr>
            <a:lvl4pPr lvl="3" algn="ctr">
              <a:spcBef>
                <a:spcPts val="0"/>
              </a:spcBef>
              <a:spcAft>
                <a:spcPts val="0"/>
              </a:spcAft>
              <a:buSzPts val="14800"/>
              <a:buNone/>
              <a:defRPr sz="13060"/>
            </a:lvl4pPr>
            <a:lvl5pPr lvl="4" algn="ctr">
              <a:spcBef>
                <a:spcPts val="0"/>
              </a:spcBef>
              <a:spcAft>
                <a:spcPts val="0"/>
              </a:spcAft>
              <a:buSzPts val="14800"/>
              <a:buNone/>
              <a:defRPr sz="13060"/>
            </a:lvl5pPr>
            <a:lvl6pPr lvl="5" algn="ctr">
              <a:spcBef>
                <a:spcPts val="0"/>
              </a:spcBef>
              <a:spcAft>
                <a:spcPts val="0"/>
              </a:spcAft>
              <a:buSzPts val="14800"/>
              <a:buNone/>
              <a:defRPr sz="13060"/>
            </a:lvl6pPr>
            <a:lvl7pPr lvl="6" algn="ctr">
              <a:spcBef>
                <a:spcPts val="0"/>
              </a:spcBef>
              <a:spcAft>
                <a:spcPts val="0"/>
              </a:spcAft>
              <a:buSzPts val="14800"/>
              <a:buNone/>
              <a:defRPr sz="13060"/>
            </a:lvl7pPr>
            <a:lvl8pPr lvl="7" algn="ctr">
              <a:spcBef>
                <a:spcPts val="0"/>
              </a:spcBef>
              <a:spcAft>
                <a:spcPts val="0"/>
              </a:spcAft>
              <a:buSzPts val="14800"/>
              <a:buNone/>
              <a:defRPr sz="13060"/>
            </a:lvl8pPr>
            <a:lvl9pPr lvl="8" algn="ctr">
              <a:spcBef>
                <a:spcPts val="0"/>
              </a:spcBef>
              <a:spcAft>
                <a:spcPts val="0"/>
              </a:spcAft>
              <a:buSzPts val="14800"/>
              <a:buNone/>
              <a:defRPr sz="13060"/>
            </a:lvl9pPr>
          </a:lstStyle>
          <a:p>
            <a:r>
              <a:t>xx%</a:t>
            </a:r>
          </a:p>
        </p:txBody>
      </p:sp>
      <p:sp>
        <p:nvSpPr>
          <p:cNvPr id="46" name="Google Shape;46;p11"/>
          <p:cNvSpPr txBox="1">
            <a:spLocks noGrp="1"/>
          </p:cNvSpPr>
          <p:nvPr>
            <p:ph type="body" idx="1"/>
          </p:nvPr>
        </p:nvSpPr>
        <p:spPr>
          <a:xfrm>
            <a:off x="311700" y="4202966"/>
            <a:ext cx="8520545" cy="1734353"/>
          </a:xfrm>
          <a:prstGeom prst="rect">
            <a:avLst/>
          </a:prstGeom>
        </p:spPr>
        <p:txBody>
          <a:bodyPr spcFirstLastPara="1" wrap="square" lIns="113100" tIns="113100" rIns="113100" bIns="113100" anchor="t" anchorCtr="0"/>
          <a:lstStyle>
            <a:lvl1pPr marL="403433" lvl="0" indent="-324988" algn="ctr">
              <a:spcBef>
                <a:spcPts val="0"/>
              </a:spcBef>
              <a:spcAft>
                <a:spcPts val="0"/>
              </a:spcAft>
              <a:buSzPts val="2200"/>
              <a:buChar char="●"/>
              <a:defRPr/>
            </a:lvl1pPr>
            <a:lvl2pPr marL="806867" lvl="1" indent="-296972" algn="ctr">
              <a:spcBef>
                <a:spcPts val="1765"/>
              </a:spcBef>
              <a:spcAft>
                <a:spcPts val="0"/>
              </a:spcAft>
              <a:buSzPts val="1700"/>
              <a:buChar char="○"/>
              <a:defRPr/>
            </a:lvl2pPr>
            <a:lvl3pPr marL="1210300" lvl="2" indent="-296972" algn="ctr">
              <a:spcBef>
                <a:spcPts val="1765"/>
              </a:spcBef>
              <a:spcAft>
                <a:spcPts val="0"/>
              </a:spcAft>
              <a:buSzPts val="1700"/>
              <a:buChar char="■"/>
              <a:defRPr/>
            </a:lvl3pPr>
            <a:lvl4pPr marL="1613733" lvl="3" indent="-296972" algn="ctr">
              <a:spcBef>
                <a:spcPts val="1765"/>
              </a:spcBef>
              <a:spcAft>
                <a:spcPts val="0"/>
              </a:spcAft>
              <a:buSzPts val="1700"/>
              <a:buChar char="●"/>
              <a:defRPr/>
            </a:lvl4pPr>
            <a:lvl5pPr marL="2017166" lvl="4" indent="-296972" algn="ctr">
              <a:spcBef>
                <a:spcPts val="1765"/>
              </a:spcBef>
              <a:spcAft>
                <a:spcPts val="0"/>
              </a:spcAft>
              <a:buSzPts val="1700"/>
              <a:buChar char="○"/>
              <a:defRPr/>
            </a:lvl5pPr>
            <a:lvl6pPr marL="2420600" lvl="5" indent="-296972" algn="ctr">
              <a:spcBef>
                <a:spcPts val="1765"/>
              </a:spcBef>
              <a:spcAft>
                <a:spcPts val="0"/>
              </a:spcAft>
              <a:buSzPts val="1700"/>
              <a:buChar char="■"/>
              <a:defRPr/>
            </a:lvl6pPr>
            <a:lvl7pPr marL="2824033" lvl="6" indent="-296972" algn="ctr">
              <a:spcBef>
                <a:spcPts val="1765"/>
              </a:spcBef>
              <a:spcAft>
                <a:spcPts val="0"/>
              </a:spcAft>
              <a:buSzPts val="1700"/>
              <a:buChar char="●"/>
              <a:defRPr/>
            </a:lvl7pPr>
            <a:lvl8pPr marL="3227466" lvl="7" indent="-296972" algn="ctr">
              <a:spcBef>
                <a:spcPts val="1765"/>
              </a:spcBef>
              <a:spcAft>
                <a:spcPts val="0"/>
              </a:spcAft>
              <a:buSzPts val="1700"/>
              <a:buChar char="○"/>
              <a:defRPr/>
            </a:lvl8pPr>
            <a:lvl9pPr marL="3630900" lvl="8" indent="-296972" algn="ctr">
              <a:spcBef>
                <a:spcPts val="1765"/>
              </a:spcBef>
              <a:spcAft>
                <a:spcPts val="1765"/>
              </a:spcAft>
              <a:buSzPts val="1700"/>
              <a:buChar char="■"/>
              <a:defRPr/>
            </a:lvl9pPr>
          </a:lstStyle>
          <a:p>
            <a:endParaRPr/>
          </a:p>
        </p:txBody>
      </p:sp>
      <p:sp>
        <p:nvSpPr>
          <p:cNvPr id="47" name="Google Shape;47;p11"/>
          <p:cNvSpPr txBox="1">
            <a:spLocks noGrp="1"/>
          </p:cNvSpPr>
          <p:nvPr>
            <p:ph type="sldNum" idx="12"/>
          </p:nvPr>
        </p:nvSpPr>
        <p:spPr>
          <a:xfrm>
            <a:off x="8472458" y="6217623"/>
            <a:ext cx="548727"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27"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o Footer">
    <p:spTree>
      <p:nvGrpSpPr>
        <p:cNvPr id="1" name=""/>
        <p:cNvGrpSpPr/>
        <p:nvPr/>
      </p:nvGrpSpPr>
      <p:grpSpPr>
        <a:xfrm>
          <a:off x="0" y="0"/>
          <a:ext cx="0" cy="0"/>
          <a:chOff x="0" y="0"/>
          <a:chExt cx="0" cy="0"/>
        </a:xfrm>
      </p:grpSpPr>
      <p:cxnSp>
        <p:nvCxnSpPr>
          <p:cNvPr id="29" name="Straight Connector 28"/>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28" name="Rectangle 27"/>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a:spLocks noGrp="1"/>
          </p:cNvSpPr>
          <p:nvPr>
            <p:ph idx="1"/>
          </p:nvPr>
        </p:nvSpPr>
        <p:spPr>
          <a:xfrm>
            <a:off x="457200" y="1502302"/>
            <a:ext cx="8229600" cy="5004935"/>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66153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ouble Content Slide">
    <p:spTree>
      <p:nvGrpSpPr>
        <p:cNvPr id="1" name=""/>
        <p:cNvGrpSpPr/>
        <p:nvPr/>
      </p:nvGrpSpPr>
      <p:grpSpPr>
        <a:xfrm>
          <a:off x="0" y="0"/>
          <a:ext cx="0" cy="0"/>
          <a:chOff x="0" y="0"/>
          <a:chExt cx="0" cy="0"/>
        </a:xfrm>
      </p:grpSpPr>
      <p:cxnSp>
        <p:nvCxnSpPr>
          <p:cNvPr id="40" name="Straight Connector 39"/>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39" name="Rectangle 38"/>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38" name="Rectangle 37"/>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3750499" y="6159494"/>
            <a:ext cx="1642496" cy="614767"/>
            <a:chOff x="3750499" y="6159494"/>
            <a:chExt cx="1642496" cy="614767"/>
          </a:xfrm>
        </p:grpSpPr>
        <p:sp>
          <p:nvSpPr>
            <p:cNvPr id="42" name="Rectangle 41"/>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userDrawn="1"/>
          </p:nvGrpSpPr>
          <p:grpSpPr>
            <a:xfrm>
              <a:off x="4202642" y="6159494"/>
              <a:ext cx="738717" cy="614767"/>
              <a:chOff x="3617384" y="4753423"/>
              <a:chExt cx="1909233" cy="1639844"/>
            </a:xfrm>
          </p:grpSpPr>
          <p:pic>
            <p:nvPicPr>
              <p:cNvPr id="49" name="Picture 48"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50" name="Picture 49"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6" name="Content Placeholder 2"/>
          <p:cNvSpPr>
            <a:spLocks noGrp="1"/>
          </p:cNvSpPr>
          <p:nvPr>
            <p:ph idx="11"/>
          </p:nvPr>
        </p:nvSpPr>
        <p:spPr>
          <a:xfrm>
            <a:off x="4627638" y="1502303"/>
            <a:ext cx="4042229" cy="459369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5" name="Content Placeholder 2"/>
          <p:cNvSpPr>
            <a:spLocks noGrp="1"/>
          </p:cNvSpPr>
          <p:nvPr>
            <p:ph idx="1"/>
          </p:nvPr>
        </p:nvSpPr>
        <p:spPr>
          <a:xfrm>
            <a:off x="457200" y="1502303"/>
            <a:ext cx="4042229" cy="459369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4"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4497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Slide">
    <p:spTree>
      <p:nvGrpSpPr>
        <p:cNvPr id="1" name=""/>
        <p:cNvGrpSpPr/>
        <p:nvPr/>
      </p:nvGrpSpPr>
      <p:grpSpPr>
        <a:xfrm>
          <a:off x="0" y="0"/>
          <a:ext cx="0" cy="0"/>
          <a:chOff x="0" y="0"/>
          <a:chExt cx="0" cy="0"/>
        </a:xfrm>
      </p:grpSpPr>
      <p:cxnSp>
        <p:nvCxnSpPr>
          <p:cNvPr id="52" name="Straight Connector 51"/>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51" name="Rectangle 50"/>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50" name="Rectangle 49"/>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p:cNvGrpSpPr/>
          <p:nvPr/>
        </p:nvGrpSpPr>
        <p:grpSpPr>
          <a:xfrm>
            <a:off x="3750499" y="6159494"/>
            <a:ext cx="1642496" cy="614767"/>
            <a:chOff x="3750499" y="6159494"/>
            <a:chExt cx="1642496" cy="614767"/>
          </a:xfrm>
        </p:grpSpPr>
        <p:sp>
          <p:nvSpPr>
            <p:cNvPr id="54" name="Rectangle 53"/>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59"/>
            <p:cNvGrpSpPr/>
            <p:nvPr userDrawn="1"/>
          </p:nvGrpSpPr>
          <p:grpSpPr>
            <a:xfrm>
              <a:off x="4202642" y="6159494"/>
              <a:ext cx="738717" cy="614767"/>
              <a:chOff x="3617384" y="4753423"/>
              <a:chExt cx="1909233" cy="1639844"/>
            </a:xfrm>
          </p:grpSpPr>
          <p:pic>
            <p:nvPicPr>
              <p:cNvPr id="61" name="Picture 60"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62" name="Picture 61"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45" name="Content Placeholder 2"/>
          <p:cNvSpPr>
            <a:spLocks noGrp="1"/>
          </p:cNvSpPr>
          <p:nvPr>
            <p:ph idx="11"/>
          </p:nvPr>
        </p:nvSpPr>
        <p:spPr>
          <a:xfrm>
            <a:off x="4627638" y="2189238"/>
            <a:ext cx="4042229" cy="388257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4" name="Content Placeholder 2"/>
          <p:cNvSpPr>
            <a:spLocks noGrp="1"/>
          </p:cNvSpPr>
          <p:nvPr>
            <p:ph idx="1"/>
          </p:nvPr>
        </p:nvSpPr>
        <p:spPr>
          <a:xfrm>
            <a:off x="457200" y="2189238"/>
            <a:ext cx="4042229" cy="388257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8" name="Text Placeholder 46"/>
          <p:cNvSpPr>
            <a:spLocks noGrp="1"/>
          </p:cNvSpPr>
          <p:nvPr>
            <p:ph type="body" sz="quarter" idx="13"/>
          </p:nvPr>
        </p:nvSpPr>
        <p:spPr>
          <a:xfrm>
            <a:off x="4627638" y="1499584"/>
            <a:ext cx="4041775" cy="568325"/>
          </a:xfrm>
        </p:spPr>
        <p:txBody>
          <a:bodyPr>
            <a:noAutofit/>
          </a:bodyPr>
          <a:lstStyle>
            <a:lvl1pPr marL="0" indent="0">
              <a:buNone/>
              <a:defRPr sz="2800"/>
            </a:lvl1pPr>
          </a:lstStyle>
          <a:p>
            <a:pPr lvl="0"/>
            <a:r>
              <a:rPr lang="en-US" smtClean="0"/>
              <a:t>Click to edit Master text styles</a:t>
            </a:r>
          </a:p>
        </p:txBody>
      </p:sp>
      <p:sp>
        <p:nvSpPr>
          <p:cNvPr id="47" name="Text Placeholder 46"/>
          <p:cNvSpPr>
            <a:spLocks noGrp="1"/>
          </p:cNvSpPr>
          <p:nvPr>
            <p:ph type="body" sz="quarter" idx="12"/>
          </p:nvPr>
        </p:nvSpPr>
        <p:spPr>
          <a:xfrm>
            <a:off x="457200" y="1499584"/>
            <a:ext cx="4041775" cy="568325"/>
          </a:xfrm>
        </p:spPr>
        <p:txBody>
          <a:bodyPr>
            <a:noAutofit/>
          </a:bodyPr>
          <a:lstStyle>
            <a:lvl1pPr marL="0" indent="0">
              <a:buNone/>
              <a:defRPr sz="2800"/>
            </a:lvl1pPr>
          </a:lstStyle>
          <a:p>
            <a:pPr lvl="0"/>
            <a:r>
              <a:rPr lang="en-US" smtClean="0"/>
              <a:t>Click to edit Master text styles</a:t>
            </a:r>
          </a:p>
        </p:txBody>
      </p:sp>
      <p:sp>
        <p:nvSpPr>
          <p:cNvPr id="42"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6266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pen Layout (No Text)">
    <p:spTree>
      <p:nvGrpSpPr>
        <p:cNvPr id="1" name=""/>
        <p:cNvGrpSpPr/>
        <p:nvPr/>
      </p:nvGrpSpPr>
      <p:grpSpPr>
        <a:xfrm>
          <a:off x="0" y="0"/>
          <a:ext cx="0" cy="0"/>
          <a:chOff x="0" y="0"/>
          <a:chExt cx="0" cy="0"/>
        </a:xfrm>
      </p:grpSpPr>
      <p:cxnSp>
        <p:nvCxnSpPr>
          <p:cNvPr id="42" name="Straight Connector 41"/>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41" name="Rectangle 40"/>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6991932-627E-E84C-8897-9332DBA13255}" type="slidenum">
              <a:rPr lang="en-US" smtClean="0"/>
              <a:t>‹#›</a:t>
            </a:fld>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40" name="Rectangle 39"/>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3750499" y="6159494"/>
            <a:ext cx="1642496" cy="614767"/>
            <a:chOff x="3750499" y="6159494"/>
            <a:chExt cx="1642496" cy="614767"/>
          </a:xfrm>
        </p:grpSpPr>
        <p:sp>
          <p:nvSpPr>
            <p:cNvPr id="44" name="Rectangle 43"/>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userDrawn="1"/>
          </p:nvGrpSpPr>
          <p:grpSpPr>
            <a:xfrm>
              <a:off x="4202642" y="6159494"/>
              <a:ext cx="738717" cy="614767"/>
              <a:chOff x="3617384" y="4753423"/>
              <a:chExt cx="1909233" cy="1639844"/>
            </a:xfrm>
          </p:grpSpPr>
          <p:pic>
            <p:nvPicPr>
              <p:cNvPr id="51" name="Picture 50"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52" name="Picture 51"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6"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91604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4" name="Content Placeholder 2"/>
          <p:cNvSpPr>
            <a:spLocks noGrp="1"/>
          </p:cNvSpPr>
          <p:nvPr>
            <p:ph idx="1"/>
          </p:nvPr>
        </p:nvSpPr>
        <p:spPr>
          <a:xfrm>
            <a:off x="457200" y="1502303"/>
            <a:ext cx="8229600" cy="485404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
        <p:nvSpPr>
          <p:cNvPr id="7" name="Rectangle 6"/>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52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Slide - No State Outline">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02303"/>
            <a:ext cx="8229600" cy="453322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
        <p:nvSpPr>
          <p:cNvPr id="7" name="Rectangle 6"/>
          <p:cNvSpPr/>
          <p:nvPr/>
        </p:nvSpPr>
        <p:spPr>
          <a:xfrm>
            <a:off x="69850" y="51405"/>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3750499" y="6159494"/>
            <a:ext cx="1642496" cy="614767"/>
            <a:chOff x="3750499" y="6159494"/>
            <a:chExt cx="1642496" cy="614767"/>
          </a:xfrm>
        </p:grpSpPr>
        <p:sp>
          <p:nvSpPr>
            <p:cNvPr id="9" name="Rectangle 8"/>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4202642" y="6159494"/>
              <a:ext cx="738717" cy="614767"/>
              <a:chOff x="3617384" y="4753423"/>
              <a:chExt cx="1909233" cy="1639844"/>
            </a:xfrm>
          </p:grpSpPr>
          <p:pic>
            <p:nvPicPr>
              <p:cNvPr id="16" name="Picture 15" descr="ORTIi_RGB_Color_Logo.gif"/>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17" name="Picture 16" descr="ORTIi_RGB_Color_Logo.pdf"/>
              <p:cNvPicPr>
                <a:picLocks noChangeAspect="1"/>
              </p:cNvPicPr>
              <p:nvPr userDrawn="1"/>
            </p:nvPicPr>
            <p:blipFill rotWithShape="1">
              <a:blip r:embed="rId4">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Tree>
    <p:extLst>
      <p:ext uri="{BB962C8B-B14F-4D97-AF65-F5344CB8AC3E}">
        <p14:creationId xmlns:p14="http://schemas.microsoft.com/office/powerpoint/2010/main" val="181235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er 2 Slide">
    <p:spTree>
      <p:nvGrpSpPr>
        <p:cNvPr id="1" name=""/>
        <p:cNvGrpSpPr/>
        <p:nvPr/>
      </p:nvGrpSpPr>
      <p:grpSpPr>
        <a:xfrm>
          <a:off x="0" y="0"/>
          <a:ext cx="0" cy="0"/>
          <a:chOff x="0" y="0"/>
          <a:chExt cx="0" cy="0"/>
        </a:xfrm>
      </p:grpSpPr>
      <p:cxnSp>
        <p:nvCxnSpPr>
          <p:cNvPr id="28" name="Straight Connector 27"/>
          <p:cNvCxnSpPr/>
          <p:nvPr/>
        </p:nvCxnSpPr>
        <p:spPr>
          <a:xfrm flipV="1">
            <a:off x="78015" y="1258514"/>
            <a:ext cx="8996134" cy="9740"/>
          </a:xfrm>
          <a:prstGeom prst="line">
            <a:avLst/>
          </a:prstGeom>
          <a:ln w="28575" cmpd="sng">
            <a:gradFill flip="none" rotWithShape="1">
              <a:gsLst>
                <a:gs pos="49000">
                  <a:srgbClr val="FFFF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27" name="Rectangle 26"/>
          <p:cNvSpPr/>
          <p:nvPr/>
        </p:nvSpPr>
        <p:spPr>
          <a:xfrm>
            <a:off x="78014" y="71277"/>
            <a:ext cx="8996135" cy="1187237"/>
          </a:xfrm>
          <a:prstGeom prst="rect">
            <a:avLst/>
          </a:prstGeom>
          <a:gradFill flip="none" rotWithShape="1">
            <a:gsLst>
              <a:gs pos="80000">
                <a:srgbClr val="FFFF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26" name="Rectangle 25"/>
          <p:cNvSpPr/>
          <p:nvPr/>
        </p:nvSpPr>
        <p:spPr>
          <a:xfrm>
            <a:off x="69850" y="63500"/>
            <a:ext cx="9004300" cy="6731000"/>
          </a:xfrm>
          <a:prstGeom prst="rect">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3750499" y="6159494"/>
            <a:ext cx="1642496" cy="614767"/>
            <a:chOff x="3750499" y="6159494"/>
            <a:chExt cx="1642496" cy="614767"/>
          </a:xfrm>
        </p:grpSpPr>
        <p:sp>
          <p:nvSpPr>
            <p:cNvPr id="30" name="Rectangle 29"/>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p:nvPr userDrawn="1"/>
          </p:nvGrpSpPr>
          <p:grpSpPr>
            <a:xfrm>
              <a:off x="4202642" y="6159494"/>
              <a:ext cx="738717" cy="614767"/>
              <a:chOff x="3617384" y="4753423"/>
              <a:chExt cx="1909233" cy="1639844"/>
            </a:xfrm>
          </p:grpSpPr>
          <p:pic>
            <p:nvPicPr>
              <p:cNvPr id="37" name="Picture 36"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38" name="Picture 37"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14" name="Content Placeholder 2"/>
          <p:cNvSpPr>
            <a:spLocks noGrp="1"/>
          </p:cNvSpPr>
          <p:nvPr>
            <p:ph idx="1"/>
          </p:nvPr>
        </p:nvSpPr>
        <p:spPr>
          <a:xfrm>
            <a:off x="457200" y="1502303"/>
            <a:ext cx="8229600" cy="4521126"/>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630547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78DD2E9-DB8E-2049-AF7F-88F0AA916B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825397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8" r:id="rId13"/>
    <p:sldLayoutId id="2147483732" r:id="rId14"/>
    <p:sldLayoutId id="2147483745" r:id="rId15"/>
  </p:sldLayoutIdLst>
  <p:txStyles>
    <p:titleStyle>
      <a:lvl1pPr algn="ctr" defTabSz="457200" rtl="0" eaLnBrk="1" latinLnBrk="0" hangingPunct="1">
        <a:spcBef>
          <a:spcPct val="0"/>
        </a:spcBef>
        <a:buNone/>
        <a:defRPr sz="4800" b="1" i="0" kern="1200">
          <a:solidFill>
            <a:srgbClr val="000000"/>
          </a:solidFill>
          <a:latin typeface="Goudy Old Style"/>
          <a:ea typeface="+mj-ea"/>
          <a:cs typeface="Goudy Old Style"/>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b="0" i="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b="0" i="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545" cy="763676"/>
          </a:xfrm>
          <a:prstGeom prst="rect">
            <a:avLst/>
          </a:prstGeom>
          <a:noFill/>
          <a:ln>
            <a:noFill/>
          </a:ln>
        </p:spPr>
        <p:txBody>
          <a:bodyPr spcFirstLastPara="1" wrap="square" lIns="113100" tIns="113100" rIns="113100" bIns="113100" anchor="t" anchorCtr="0"/>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311700" y="1536633"/>
            <a:ext cx="8520545" cy="4555324"/>
          </a:xfrm>
          <a:prstGeom prst="rect">
            <a:avLst/>
          </a:prstGeom>
          <a:noFill/>
          <a:ln>
            <a:noFill/>
          </a:ln>
        </p:spPr>
        <p:txBody>
          <a:bodyPr spcFirstLastPara="1" wrap="square" lIns="113100" tIns="113100" rIns="113100" bIns="113100" anchor="t" anchorCtr="0"/>
          <a:lstStyle>
            <a:lvl1pPr marL="457200" lvl="0" indent="-368300">
              <a:lnSpc>
                <a:spcPct val="115000"/>
              </a:lnSpc>
              <a:spcBef>
                <a:spcPts val="0"/>
              </a:spcBef>
              <a:spcAft>
                <a:spcPts val="0"/>
              </a:spcAft>
              <a:buClr>
                <a:schemeClr val="dk2"/>
              </a:buClr>
              <a:buSzPts val="2200"/>
              <a:buChar char="●"/>
              <a:defRPr sz="2200">
                <a:solidFill>
                  <a:schemeClr val="dk2"/>
                </a:solidFill>
              </a:defRPr>
            </a:lvl1pPr>
            <a:lvl2pPr marL="914400" lvl="1" indent="-336550">
              <a:lnSpc>
                <a:spcPct val="115000"/>
              </a:lnSpc>
              <a:spcBef>
                <a:spcPts val="2000"/>
              </a:spcBef>
              <a:spcAft>
                <a:spcPts val="0"/>
              </a:spcAft>
              <a:buClr>
                <a:schemeClr val="dk2"/>
              </a:buClr>
              <a:buSzPts val="1700"/>
              <a:buChar char="○"/>
              <a:defRPr sz="1700">
                <a:solidFill>
                  <a:schemeClr val="dk2"/>
                </a:solidFill>
              </a:defRPr>
            </a:lvl2pPr>
            <a:lvl3pPr marL="1371600" lvl="2" indent="-336550">
              <a:lnSpc>
                <a:spcPct val="115000"/>
              </a:lnSpc>
              <a:spcBef>
                <a:spcPts val="2000"/>
              </a:spcBef>
              <a:spcAft>
                <a:spcPts val="0"/>
              </a:spcAft>
              <a:buClr>
                <a:schemeClr val="dk2"/>
              </a:buClr>
              <a:buSzPts val="1700"/>
              <a:buChar char="■"/>
              <a:defRPr sz="1700">
                <a:solidFill>
                  <a:schemeClr val="dk2"/>
                </a:solidFill>
              </a:defRPr>
            </a:lvl3pPr>
            <a:lvl4pPr marL="1828800" lvl="3" indent="-336550">
              <a:lnSpc>
                <a:spcPct val="115000"/>
              </a:lnSpc>
              <a:spcBef>
                <a:spcPts val="2000"/>
              </a:spcBef>
              <a:spcAft>
                <a:spcPts val="0"/>
              </a:spcAft>
              <a:buClr>
                <a:schemeClr val="dk2"/>
              </a:buClr>
              <a:buSzPts val="1700"/>
              <a:buChar char="●"/>
              <a:defRPr sz="1700">
                <a:solidFill>
                  <a:schemeClr val="dk2"/>
                </a:solidFill>
              </a:defRPr>
            </a:lvl4pPr>
            <a:lvl5pPr marL="2286000" lvl="4" indent="-336550">
              <a:lnSpc>
                <a:spcPct val="115000"/>
              </a:lnSpc>
              <a:spcBef>
                <a:spcPts val="2000"/>
              </a:spcBef>
              <a:spcAft>
                <a:spcPts val="0"/>
              </a:spcAft>
              <a:buClr>
                <a:schemeClr val="dk2"/>
              </a:buClr>
              <a:buSzPts val="1700"/>
              <a:buChar char="○"/>
              <a:defRPr sz="1700">
                <a:solidFill>
                  <a:schemeClr val="dk2"/>
                </a:solidFill>
              </a:defRPr>
            </a:lvl5pPr>
            <a:lvl6pPr marL="2743200" lvl="5" indent="-336550">
              <a:lnSpc>
                <a:spcPct val="115000"/>
              </a:lnSpc>
              <a:spcBef>
                <a:spcPts val="2000"/>
              </a:spcBef>
              <a:spcAft>
                <a:spcPts val="0"/>
              </a:spcAft>
              <a:buClr>
                <a:schemeClr val="dk2"/>
              </a:buClr>
              <a:buSzPts val="1700"/>
              <a:buChar char="■"/>
              <a:defRPr sz="1700">
                <a:solidFill>
                  <a:schemeClr val="dk2"/>
                </a:solidFill>
              </a:defRPr>
            </a:lvl6pPr>
            <a:lvl7pPr marL="3200400" lvl="6" indent="-336550">
              <a:lnSpc>
                <a:spcPct val="115000"/>
              </a:lnSpc>
              <a:spcBef>
                <a:spcPts val="2000"/>
              </a:spcBef>
              <a:spcAft>
                <a:spcPts val="0"/>
              </a:spcAft>
              <a:buClr>
                <a:schemeClr val="dk2"/>
              </a:buClr>
              <a:buSzPts val="1700"/>
              <a:buChar char="●"/>
              <a:defRPr sz="1700">
                <a:solidFill>
                  <a:schemeClr val="dk2"/>
                </a:solidFill>
              </a:defRPr>
            </a:lvl7pPr>
            <a:lvl8pPr marL="3657600" lvl="7" indent="-336550">
              <a:lnSpc>
                <a:spcPct val="115000"/>
              </a:lnSpc>
              <a:spcBef>
                <a:spcPts val="2000"/>
              </a:spcBef>
              <a:spcAft>
                <a:spcPts val="0"/>
              </a:spcAft>
              <a:buClr>
                <a:schemeClr val="dk2"/>
              </a:buClr>
              <a:buSzPts val="1700"/>
              <a:buChar char="○"/>
              <a:defRPr sz="1700">
                <a:solidFill>
                  <a:schemeClr val="dk2"/>
                </a:solidFill>
              </a:defRPr>
            </a:lvl8pPr>
            <a:lvl9pPr marL="4114800" lvl="8" indent="-336550">
              <a:lnSpc>
                <a:spcPct val="115000"/>
              </a:lnSpc>
              <a:spcBef>
                <a:spcPts val="2000"/>
              </a:spcBef>
              <a:spcAft>
                <a:spcPts val="2000"/>
              </a:spcAft>
              <a:buClr>
                <a:schemeClr val="dk2"/>
              </a:buClr>
              <a:buSzPts val="1700"/>
              <a:buChar char="■"/>
              <a:defRPr sz="1700">
                <a:solidFill>
                  <a:schemeClr val="dk2"/>
                </a:solidFill>
              </a:defRPr>
            </a:lvl9pPr>
          </a:lstStyle>
          <a:p>
            <a:endParaRPr/>
          </a:p>
        </p:txBody>
      </p:sp>
      <p:sp>
        <p:nvSpPr>
          <p:cNvPr id="8" name="Google Shape;8;p1"/>
          <p:cNvSpPr txBox="1">
            <a:spLocks noGrp="1"/>
          </p:cNvSpPr>
          <p:nvPr>
            <p:ph type="sldNum" idx="12"/>
          </p:nvPr>
        </p:nvSpPr>
        <p:spPr>
          <a:xfrm>
            <a:off x="8472458" y="6217623"/>
            <a:ext cx="548727" cy="524912"/>
          </a:xfrm>
          <a:prstGeom prst="rect">
            <a:avLst/>
          </a:prstGeom>
          <a:noFill/>
          <a:ln>
            <a:noFill/>
          </a:ln>
        </p:spPr>
        <p:txBody>
          <a:bodyPr spcFirstLastPara="1" wrap="square" lIns="113100" tIns="113100" rIns="113100" bIns="113100" anchor="ctr" anchorCtr="0">
            <a:noAutofit/>
          </a:bodyPr>
          <a:lstStyle>
            <a:lvl1pPr lvl="0" algn="r">
              <a:buNone/>
              <a:defRPr sz="1059">
                <a:solidFill>
                  <a:schemeClr val="dk2"/>
                </a:solidFill>
              </a:defRPr>
            </a:lvl1pPr>
            <a:lvl2pPr lvl="1" algn="r">
              <a:buNone/>
              <a:defRPr sz="1059">
                <a:solidFill>
                  <a:schemeClr val="dk2"/>
                </a:solidFill>
              </a:defRPr>
            </a:lvl2pPr>
            <a:lvl3pPr lvl="2" algn="r">
              <a:buNone/>
              <a:defRPr sz="1059">
                <a:solidFill>
                  <a:schemeClr val="dk2"/>
                </a:solidFill>
              </a:defRPr>
            </a:lvl3pPr>
            <a:lvl4pPr lvl="3" algn="r">
              <a:buNone/>
              <a:defRPr sz="1059">
                <a:solidFill>
                  <a:schemeClr val="dk2"/>
                </a:solidFill>
              </a:defRPr>
            </a:lvl4pPr>
            <a:lvl5pPr lvl="4" algn="r">
              <a:buNone/>
              <a:defRPr sz="1059">
                <a:solidFill>
                  <a:schemeClr val="dk2"/>
                </a:solidFill>
              </a:defRPr>
            </a:lvl5pPr>
            <a:lvl6pPr lvl="5" algn="r">
              <a:buNone/>
              <a:defRPr sz="1059">
                <a:solidFill>
                  <a:schemeClr val="dk2"/>
                </a:solidFill>
              </a:defRPr>
            </a:lvl6pPr>
            <a:lvl7pPr lvl="6" algn="r">
              <a:buNone/>
              <a:defRPr sz="1059">
                <a:solidFill>
                  <a:schemeClr val="dk2"/>
                </a:solidFill>
              </a:defRPr>
            </a:lvl7pPr>
            <a:lvl8pPr lvl="7" algn="r">
              <a:buNone/>
              <a:defRPr sz="1059">
                <a:solidFill>
                  <a:schemeClr val="dk2"/>
                </a:solidFill>
              </a:defRPr>
            </a:lvl8pPr>
            <a:lvl9pPr lvl="8" algn="r">
              <a:buNone/>
              <a:defRPr sz="1059">
                <a:solidFill>
                  <a:schemeClr val="dk2"/>
                </a:solidFill>
              </a:defRPr>
            </a:lvl9pPr>
          </a:lstStyle>
          <a:p>
            <a:pPr defTabSz="806867">
              <a:buClr>
                <a:srgbClr val="000000"/>
              </a:buClr>
            </a:pPr>
            <a:fld id="{00000000-1234-1234-1234-123412341234}" type="slidenum">
              <a:rPr lang="uk-UA" kern="0" smtClean="0">
                <a:solidFill>
                  <a:srgbClr val="595959"/>
                </a:solidFill>
                <a:ea typeface="Arial"/>
                <a:cs typeface="Arial"/>
                <a:sym typeface="Arial"/>
              </a:rPr>
              <a:pPr defTabSz="806867">
                <a:buClr>
                  <a:srgbClr val="000000"/>
                </a:buClr>
              </a:pPr>
              <a:t>‹#›</a:t>
            </a:fld>
            <a:endParaRPr lang="uk-UA" kern="0">
              <a:solidFill>
                <a:srgbClr val="595959"/>
              </a:solidFill>
              <a:ea typeface="Arial"/>
              <a:cs typeface="Arial"/>
              <a:sym typeface="Arial"/>
            </a:endParaRPr>
          </a:p>
        </p:txBody>
      </p:sp>
    </p:spTree>
    <p:extLst>
      <p:ext uri="{BB962C8B-B14F-4D97-AF65-F5344CB8AC3E}">
        <p14:creationId xmlns:p14="http://schemas.microsoft.com/office/powerpoint/2010/main" val="1859562332"/>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6.png"/><Relationship Id="rId1" Type="http://schemas.microsoft.com/office/2007/relationships/media" Target="../media/media1.mp3"/><Relationship Id="rId2" Type="http://schemas.openxmlformats.org/officeDocument/2006/relationships/audio" Target="../media/media1.mp3"/></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1.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jpeg"/><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echingerreport.org/" TargetMode="External"/><Relationship Id="rId3" Type="http://schemas.openxmlformats.org/officeDocument/2006/relationships/hyperlink" Target="https://www.gao.gov/products/GAO-18-258"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hart" Target="../charts/char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30.png"/><Relationship Id="rId7" Type="http://schemas.openxmlformats.org/officeDocument/2006/relationships/image" Target="../media/image22.png"/><Relationship Id="rId8" Type="http://schemas.openxmlformats.org/officeDocument/2006/relationships/image" Target="../media/image35.jpeg"/><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397253"/>
            <a:ext cx="6400800" cy="1242479"/>
          </a:xfrm>
        </p:spPr>
        <p:txBody>
          <a:bodyPr>
            <a:normAutofit/>
          </a:bodyPr>
          <a:lstStyle/>
          <a:p>
            <a:r>
              <a:rPr lang="en-US" dirty="0" smtClean="0"/>
              <a:t>2019 ORTIi Annual Conference</a:t>
            </a:r>
          </a:p>
          <a:p>
            <a:r>
              <a:rPr lang="en-US" dirty="0" smtClean="0"/>
              <a:t>Jon Potter</a:t>
            </a:r>
          </a:p>
        </p:txBody>
      </p:sp>
      <p:sp>
        <p:nvSpPr>
          <p:cNvPr id="2" name="Title 1"/>
          <p:cNvSpPr>
            <a:spLocks noGrp="1"/>
          </p:cNvSpPr>
          <p:nvPr>
            <p:ph type="ctrTitle"/>
          </p:nvPr>
        </p:nvSpPr>
        <p:spPr/>
        <p:txBody>
          <a:bodyPr>
            <a:normAutofit fontScale="90000"/>
          </a:bodyPr>
          <a:lstStyle/>
          <a:p>
            <a:r>
              <a:rPr lang="en-US" dirty="0"/>
              <a:t>Building and Maintaining a Healthy School Culture</a:t>
            </a:r>
          </a:p>
        </p:txBody>
      </p:sp>
    </p:spTree>
    <p:extLst>
      <p:ext uri="{BB962C8B-B14F-4D97-AF65-F5344CB8AC3E}">
        <p14:creationId xmlns:p14="http://schemas.microsoft.com/office/powerpoint/2010/main" val="1143396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r>
              <a:rPr lang="en-US" dirty="0" smtClean="0"/>
              <a:t>“Collective </a:t>
            </a:r>
            <a:r>
              <a:rPr lang="en-US" dirty="0"/>
              <a:t>self-perception that teachers in a given school make an educational difference to their students over and above the educational impact of their homes and communities." </a:t>
            </a:r>
            <a:endParaRPr lang="en-US" dirty="0" smtClean="0"/>
          </a:p>
          <a:p>
            <a:pPr marL="0" indent="0">
              <a:buNone/>
            </a:pPr>
            <a:endParaRPr lang="en-US" dirty="0"/>
          </a:p>
          <a:p>
            <a:pPr marL="0" indent="0">
              <a:buNone/>
            </a:pPr>
            <a:r>
              <a:rPr lang="en-US" dirty="0"/>
              <a:t>“The success of the school, as indicated by levels of student achievement, depends on the collective belief that the teachers in the building can improve student achievement.” </a:t>
            </a:r>
          </a:p>
          <a:p>
            <a:pPr marL="800100" lvl="2" indent="0">
              <a:buNone/>
            </a:pPr>
            <a:r>
              <a:rPr lang="en-US" i="1" dirty="0" err="1"/>
              <a:t>Tschannen</a:t>
            </a:r>
            <a:r>
              <a:rPr lang="en-US" i="1" dirty="0"/>
              <a:t>-Moran &amp; Barr (2004) </a:t>
            </a:r>
          </a:p>
          <a:p>
            <a:endParaRPr lang="en-US" dirty="0"/>
          </a:p>
        </p:txBody>
      </p:sp>
      <p:sp>
        <p:nvSpPr>
          <p:cNvPr id="3" name="Title 2"/>
          <p:cNvSpPr>
            <a:spLocks noGrp="1"/>
          </p:cNvSpPr>
          <p:nvPr>
            <p:ph type="title"/>
          </p:nvPr>
        </p:nvSpPr>
        <p:spPr/>
        <p:txBody>
          <a:bodyPr/>
          <a:lstStyle/>
          <a:p>
            <a:r>
              <a:rPr lang="en-US" dirty="0" smtClean="0"/>
              <a:t>Collective Teacher Efficacy</a:t>
            </a:r>
            <a:endParaRPr lang="en-US" dirty="0"/>
          </a:p>
        </p:txBody>
      </p:sp>
    </p:spTree>
    <p:extLst>
      <p:ext uri="{BB962C8B-B14F-4D97-AF65-F5344CB8AC3E}">
        <p14:creationId xmlns:p14="http://schemas.microsoft.com/office/powerpoint/2010/main" val="58233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8600"/>
            <a:ext cx="8284776" cy="6553200"/>
          </a:xfrm>
          <a:prstGeom prst="rect">
            <a:avLst/>
          </a:prstGeom>
        </p:spPr>
      </p:pic>
      <p:sp>
        <p:nvSpPr>
          <p:cNvPr id="3" name="Rectangle 2"/>
          <p:cNvSpPr/>
          <p:nvPr/>
        </p:nvSpPr>
        <p:spPr>
          <a:xfrm>
            <a:off x="2133600" y="1905000"/>
            <a:ext cx="6172200" cy="274320"/>
          </a:xfrm>
          <a:prstGeom prst="rect">
            <a:avLst/>
          </a:prstGeom>
          <a:solidFill>
            <a:srgbClr val="FF0000">
              <a:alpha val="11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33400" y="2362200"/>
            <a:ext cx="8132376" cy="2862322"/>
          </a:xfrm>
          <a:prstGeom prst="rect">
            <a:avLst/>
          </a:prstGeom>
          <a:solidFill>
            <a:schemeClr val="accent3">
              <a:lumMod val="60000"/>
              <a:lumOff val="40000"/>
            </a:schemeClr>
          </a:solidFill>
          <a:ln>
            <a:solidFill>
              <a:schemeClr val="tx1"/>
            </a:solidFill>
          </a:ln>
        </p:spPr>
        <p:txBody>
          <a:bodyPr wrap="square" rtlCol="0">
            <a:spAutoFit/>
          </a:bodyPr>
          <a:lstStyle/>
          <a:p>
            <a:r>
              <a:rPr lang="en-US" sz="3600" dirty="0" smtClean="0">
                <a:latin typeface="Optima" charset="0"/>
                <a:ea typeface="Optima" charset="0"/>
                <a:cs typeface="Optima" charset="0"/>
              </a:rPr>
              <a:t>”School staff that believes it can collectively accomplish great things is vital for the health of a school and if they believe they can make a positive difference then they very likely will”</a:t>
            </a:r>
            <a:endParaRPr lang="en-US" sz="3600" dirty="0">
              <a:latin typeface="Optima" charset="0"/>
              <a:ea typeface="Optima" charset="0"/>
              <a:cs typeface="Optima" charset="0"/>
            </a:endParaRPr>
          </a:p>
        </p:txBody>
      </p:sp>
    </p:spTree>
    <p:extLst>
      <p:ext uri="{BB962C8B-B14F-4D97-AF65-F5344CB8AC3E}">
        <p14:creationId xmlns:p14="http://schemas.microsoft.com/office/powerpoint/2010/main" val="213245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222144679"/>
              </p:ext>
            </p:extLst>
          </p:nvPr>
        </p:nvGraphicFramePr>
        <p:xfrm>
          <a:off x="457200" y="1339725"/>
          <a:ext cx="8229600" cy="5165244"/>
        </p:xfrm>
        <a:graphic>
          <a:graphicData uri="http://schemas.openxmlformats.org/drawingml/2006/table">
            <a:tbl>
              <a:tblPr firstRow="1" bandRow="1">
                <a:tableStyleId>{5C22544A-7EE6-4342-B048-85BDC9FD1C3A}</a:tableStyleId>
              </a:tblPr>
              <a:tblGrid>
                <a:gridCol w="4114800"/>
                <a:gridCol w="4114800"/>
              </a:tblGrid>
              <a:tr h="2582622">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582622">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
        <p:nvSpPr>
          <p:cNvPr id="4" name="Title 3"/>
          <p:cNvSpPr>
            <a:spLocks noGrp="1"/>
          </p:cNvSpPr>
          <p:nvPr>
            <p:ph type="title"/>
          </p:nvPr>
        </p:nvSpPr>
        <p:spPr/>
        <p:txBody>
          <a:bodyPr/>
          <a:lstStyle/>
          <a:p>
            <a:r>
              <a:rPr lang="en-US" dirty="0" smtClean="0"/>
              <a:t>Four Sources of Efficacy</a:t>
            </a:r>
            <a:endParaRPr lang="en-US" dirty="0"/>
          </a:p>
        </p:txBody>
      </p:sp>
      <p:sp>
        <p:nvSpPr>
          <p:cNvPr id="8" name="TextBox 7"/>
          <p:cNvSpPr txBox="1"/>
          <p:nvPr/>
        </p:nvSpPr>
        <p:spPr>
          <a:xfrm>
            <a:off x="457201" y="1339725"/>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Mastery Experiences</a:t>
            </a:r>
            <a:endParaRPr lang="en-US" sz="3200" b="1" dirty="0">
              <a:latin typeface="Optima" charset="0"/>
              <a:ea typeface="Optima" charset="0"/>
              <a:cs typeface="Optima" charset="0"/>
            </a:endParaRPr>
          </a:p>
        </p:txBody>
      </p:sp>
      <p:sp>
        <p:nvSpPr>
          <p:cNvPr id="9" name="TextBox 8"/>
          <p:cNvSpPr txBox="1"/>
          <p:nvPr/>
        </p:nvSpPr>
        <p:spPr>
          <a:xfrm>
            <a:off x="4572001" y="3922347"/>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Affective States</a:t>
            </a:r>
            <a:endParaRPr lang="en-US" sz="3200" b="1" dirty="0">
              <a:latin typeface="Optima" charset="0"/>
              <a:ea typeface="Optima" charset="0"/>
              <a:cs typeface="Optima" charset="0"/>
            </a:endParaRPr>
          </a:p>
        </p:txBody>
      </p:sp>
      <p:sp>
        <p:nvSpPr>
          <p:cNvPr id="10" name="TextBox 9"/>
          <p:cNvSpPr txBox="1"/>
          <p:nvPr/>
        </p:nvSpPr>
        <p:spPr>
          <a:xfrm>
            <a:off x="457199" y="3946712"/>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Social Persuasion</a:t>
            </a:r>
            <a:endParaRPr lang="en-US" sz="3200" b="1" dirty="0">
              <a:latin typeface="Optima" charset="0"/>
              <a:ea typeface="Optima" charset="0"/>
              <a:cs typeface="Optima" charset="0"/>
            </a:endParaRPr>
          </a:p>
        </p:txBody>
      </p:sp>
      <p:sp>
        <p:nvSpPr>
          <p:cNvPr id="11" name="TextBox 10"/>
          <p:cNvSpPr txBox="1"/>
          <p:nvPr/>
        </p:nvSpPr>
        <p:spPr>
          <a:xfrm>
            <a:off x="4572001" y="1339725"/>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Vicarious Experiences</a:t>
            </a:r>
            <a:endParaRPr lang="en-US" sz="3200" b="1" dirty="0">
              <a:latin typeface="Optima" charset="0"/>
              <a:ea typeface="Optima" charset="0"/>
              <a:cs typeface="Optima" charset="0"/>
            </a:endParaRPr>
          </a:p>
        </p:txBody>
      </p:sp>
      <p:sp>
        <p:nvSpPr>
          <p:cNvPr id="12" name="TextBox 11"/>
          <p:cNvSpPr txBox="1"/>
          <p:nvPr/>
        </p:nvSpPr>
        <p:spPr>
          <a:xfrm>
            <a:off x="5410200" y="6488668"/>
            <a:ext cx="3733800" cy="369332"/>
          </a:xfrm>
          <a:prstGeom prst="rect">
            <a:avLst/>
          </a:prstGeom>
          <a:noFill/>
        </p:spPr>
        <p:txBody>
          <a:bodyPr wrap="square" rtlCol="0">
            <a:spAutoFit/>
          </a:bodyPr>
          <a:lstStyle/>
          <a:p>
            <a:pPr algn="r"/>
            <a:r>
              <a:rPr lang="en-US" smtClean="0">
                <a:latin typeface="Optima" charset="0"/>
                <a:ea typeface="Optima" charset="0"/>
                <a:cs typeface="Optima" charset="0"/>
              </a:rPr>
              <a:t>Albert Bandura</a:t>
            </a:r>
            <a:endParaRPr lang="en-US" dirty="0">
              <a:latin typeface="Optima" charset="0"/>
              <a:ea typeface="Optima" charset="0"/>
              <a:cs typeface="Optima" charset="0"/>
            </a:endParaRPr>
          </a:p>
        </p:txBody>
      </p:sp>
      <p:sp>
        <p:nvSpPr>
          <p:cNvPr id="13" name="Rectangle 12"/>
          <p:cNvSpPr/>
          <p:nvPr/>
        </p:nvSpPr>
        <p:spPr>
          <a:xfrm>
            <a:off x="457200" y="2007720"/>
            <a:ext cx="4114802" cy="1569660"/>
          </a:xfrm>
          <a:prstGeom prst="rect">
            <a:avLst/>
          </a:prstGeom>
        </p:spPr>
        <p:txBody>
          <a:bodyPr wrap="square">
            <a:spAutoFit/>
          </a:bodyPr>
          <a:lstStyle/>
          <a:p>
            <a:pPr algn="ctr"/>
            <a:r>
              <a:rPr lang="en-US" sz="2400" i="1" dirty="0">
                <a:latin typeface="Optima" charset="0"/>
                <a:ea typeface="Optima" charset="0"/>
                <a:cs typeface="Optima" charset="0"/>
              </a:rPr>
              <a:t>When we experience success and attribute that success to things within our control, we begin to expect success</a:t>
            </a:r>
          </a:p>
        </p:txBody>
      </p:sp>
      <p:sp>
        <p:nvSpPr>
          <p:cNvPr id="14" name="Rectangle 13"/>
          <p:cNvSpPr/>
          <p:nvPr/>
        </p:nvSpPr>
        <p:spPr>
          <a:xfrm>
            <a:off x="4572000" y="1940801"/>
            <a:ext cx="4114799" cy="1938992"/>
          </a:xfrm>
          <a:prstGeom prst="rect">
            <a:avLst/>
          </a:prstGeom>
        </p:spPr>
        <p:txBody>
          <a:bodyPr wrap="square">
            <a:spAutoFit/>
          </a:bodyPr>
          <a:lstStyle/>
          <a:p>
            <a:pPr algn="ctr"/>
            <a:r>
              <a:rPr lang="en-US" sz="2400" i="1" dirty="0">
                <a:latin typeface="Optima" charset="0"/>
                <a:ea typeface="Optima" charset="0"/>
                <a:cs typeface="Optima" charset="0"/>
              </a:rPr>
              <a:t>When we see someone else in a similar situation experiencing success, we believe we can experience that same success</a:t>
            </a:r>
          </a:p>
        </p:txBody>
      </p:sp>
      <p:sp>
        <p:nvSpPr>
          <p:cNvPr id="15" name="Rectangle 14"/>
          <p:cNvSpPr/>
          <p:nvPr/>
        </p:nvSpPr>
        <p:spPr>
          <a:xfrm>
            <a:off x="457199" y="4507122"/>
            <a:ext cx="4114801" cy="1938992"/>
          </a:xfrm>
          <a:prstGeom prst="rect">
            <a:avLst/>
          </a:prstGeom>
        </p:spPr>
        <p:txBody>
          <a:bodyPr wrap="square">
            <a:spAutoFit/>
          </a:bodyPr>
          <a:lstStyle/>
          <a:p>
            <a:pPr algn="ctr"/>
            <a:r>
              <a:rPr lang="en-US" sz="2400" i="1" dirty="0">
                <a:latin typeface="Optima" charset="0"/>
                <a:ea typeface="Optima" charset="0"/>
                <a:cs typeface="Optima" charset="0"/>
              </a:rPr>
              <a:t>When trusted educators persuade us to innovate and overcome challenges, we are more likely to implement new practices</a:t>
            </a:r>
          </a:p>
        </p:txBody>
      </p:sp>
      <p:sp>
        <p:nvSpPr>
          <p:cNvPr id="16" name="Rectangle 15"/>
          <p:cNvSpPr/>
          <p:nvPr/>
        </p:nvSpPr>
        <p:spPr>
          <a:xfrm>
            <a:off x="4572000" y="4558757"/>
            <a:ext cx="4114798" cy="1569660"/>
          </a:xfrm>
          <a:prstGeom prst="rect">
            <a:avLst/>
          </a:prstGeom>
        </p:spPr>
        <p:txBody>
          <a:bodyPr wrap="square">
            <a:spAutoFit/>
          </a:bodyPr>
          <a:lstStyle/>
          <a:p>
            <a:pPr algn="ctr"/>
            <a:r>
              <a:rPr lang="en-US" sz="2400" i="1">
                <a:latin typeface="Optima" charset="0"/>
                <a:ea typeface="Optima" charset="0"/>
                <a:cs typeface="Optima" charset="0"/>
              </a:rPr>
              <a:t>When we are excited about our capability to implement new, effective practices we are more likely to do so</a:t>
            </a:r>
            <a:endParaRPr lang="en-US" sz="2400" i="1" dirty="0">
              <a:latin typeface="Optima" charset="0"/>
              <a:ea typeface="Optima" charset="0"/>
              <a:cs typeface="Optima" charset="0"/>
            </a:endParaRPr>
          </a:p>
        </p:txBody>
      </p:sp>
      <p:sp>
        <p:nvSpPr>
          <p:cNvPr id="21" name="Rectangle 20"/>
          <p:cNvSpPr/>
          <p:nvPr/>
        </p:nvSpPr>
        <p:spPr>
          <a:xfrm>
            <a:off x="457199" y="2360735"/>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Live it</a:t>
            </a:r>
            <a:endParaRPr lang="en-US" sz="4800" i="1" dirty="0">
              <a:solidFill>
                <a:srgbClr val="FF0000"/>
              </a:solidFill>
              <a:latin typeface="Optima" charset="0"/>
              <a:ea typeface="Optima" charset="0"/>
              <a:cs typeface="Optima" charset="0"/>
            </a:endParaRPr>
          </a:p>
        </p:txBody>
      </p:sp>
      <p:sp>
        <p:nvSpPr>
          <p:cNvPr id="22" name="Rectangle 21"/>
          <p:cNvSpPr/>
          <p:nvPr/>
        </p:nvSpPr>
        <p:spPr>
          <a:xfrm>
            <a:off x="4571998" y="2360735"/>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See it</a:t>
            </a:r>
            <a:endParaRPr lang="en-US" sz="4800" i="1" dirty="0">
              <a:solidFill>
                <a:srgbClr val="FF0000"/>
              </a:solidFill>
              <a:latin typeface="Optima" charset="0"/>
              <a:ea typeface="Optima" charset="0"/>
              <a:cs typeface="Optima" charset="0"/>
            </a:endParaRPr>
          </a:p>
        </p:txBody>
      </p:sp>
      <p:sp>
        <p:nvSpPr>
          <p:cNvPr id="23" name="Rectangle 22"/>
          <p:cNvSpPr/>
          <p:nvPr/>
        </p:nvSpPr>
        <p:spPr>
          <a:xfrm>
            <a:off x="457196" y="4955394"/>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Hear About it</a:t>
            </a:r>
            <a:endParaRPr lang="en-US" sz="4800" i="1" dirty="0">
              <a:solidFill>
                <a:srgbClr val="FF0000"/>
              </a:solidFill>
              <a:latin typeface="Optima" charset="0"/>
              <a:ea typeface="Optima" charset="0"/>
              <a:cs typeface="Optima" charset="0"/>
            </a:endParaRPr>
          </a:p>
        </p:txBody>
      </p:sp>
      <p:sp>
        <p:nvSpPr>
          <p:cNvPr id="24" name="Rectangle 23"/>
          <p:cNvSpPr/>
          <p:nvPr/>
        </p:nvSpPr>
        <p:spPr>
          <a:xfrm>
            <a:off x="4571998" y="4955394"/>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Feel it</a:t>
            </a:r>
            <a:endParaRPr lang="en-US" sz="4800" i="1" dirty="0">
              <a:solidFill>
                <a:srgbClr val="FF0000"/>
              </a:solidFill>
              <a:latin typeface="Optima" charset="0"/>
              <a:ea typeface="Optima" charset="0"/>
              <a:cs typeface="Optima" charset="0"/>
            </a:endParaRPr>
          </a:p>
        </p:txBody>
      </p:sp>
      <p:sp>
        <p:nvSpPr>
          <p:cNvPr id="26" name="TextBox 25"/>
          <p:cNvSpPr txBox="1"/>
          <p:nvPr/>
        </p:nvSpPr>
        <p:spPr>
          <a:xfrm>
            <a:off x="717630" y="-23149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6212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15" grpId="0"/>
      <p:bldP spid="16"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222144679"/>
              </p:ext>
            </p:extLst>
          </p:nvPr>
        </p:nvGraphicFramePr>
        <p:xfrm>
          <a:off x="457200" y="1339725"/>
          <a:ext cx="8229600" cy="5165244"/>
        </p:xfrm>
        <a:graphic>
          <a:graphicData uri="http://schemas.openxmlformats.org/drawingml/2006/table">
            <a:tbl>
              <a:tblPr firstRow="1" bandRow="1">
                <a:tableStyleId>{5C22544A-7EE6-4342-B048-85BDC9FD1C3A}</a:tableStyleId>
              </a:tblPr>
              <a:tblGrid>
                <a:gridCol w="4114800"/>
                <a:gridCol w="4114800"/>
              </a:tblGrid>
              <a:tr h="2582622">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582622">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
        <p:nvSpPr>
          <p:cNvPr id="8" name="TextBox 7"/>
          <p:cNvSpPr txBox="1"/>
          <p:nvPr/>
        </p:nvSpPr>
        <p:spPr>
          <a:xfrm>
            <a:off x="457201" y="1339725"/>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Mastery Experiences</a:t>
            </a:r>
            <a:endParaRPr lang="en-US" sz="3200" b="1" dirty="0">
              <a:latin typeface="Optima" charset="0"/>
              <a:ea typeface="Optima" charset="0"/>
              <a:cs typeface="Optima" charset="0"/>
            </a:endParaRPr>
          </a:p>
        </p:txBody>
      </p:sp>
      <p:sp>
        <p:nvSpPr>
          <p:cNvPr id="9" name="TextBox 8"/>
          <p:cNvSpPr txBox="1"/>
          <p:nvPr/>
        </p:nvSpPr>
        <p:spPr>
          <a:xfrm>
            <a:off x="4572001" y="3922347"/>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Affective States</a:t>
            </a:r>
            <a:endParaRPr lang="en-US" sz="3200" b="1" dirty="0">
              <a:latin typeface="Optima" charset="0"/>
              <a:ea typeface="Optima" charset="0"/>
              <a:cs typeface="Optima" charset="0"/>
            </a:endParaRPr>
          </a:p>
        </p:txBody>
      </p:sp>
      <p:sp>
        <p:nvSpPr>
          <p:cNvPr id="10" name="TextBox 9"/>
          <p:cNvSpPr txBox="1"/>
          <p:nvPr/>
        </p:nvSpPr>
        <p:spPr>
          <a:xfrm>
            <a:off x="457199" y="3946712"/>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Social Persuasion</a:t>
            </a:r>
            <a:endParaRPr lang="en-US" sz="3200" b="1" dirty="0">
              <a:latin typeface="Optima" charset="0"/>
              <a:ea typeface="Optima" charset="0"/>
              <a:cs typeface="Optima" charset="0"/>
            </a:endParaRPr>
          </a:p>
        </p:txBody>
      </p:sp>
      <p:sp>
        <p:nvSpPr>
          <p:cNvPr id="11" name="TextBox 10"/>
          <p:cNvSpPr txBox="1"/>
          <p:nvPr/>
        </p:nvSpPr>
        <p:spPr>
          <a:xfrm>
            <a:off x="4572001" y="1339725"/>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Vicarious Experiences</a:t>
            </a:r>
            <a:endParaRPr lang="en-US" sz="3200" b="1" dirty="0">
              <a:latin typeface="Optima" charset="0"/>
              <a:ea typeface="Optima" charset="0"/>
              <a:cs typeface="Optima" charset="0"/>
            </a:endParaRPr>
          </a:p>
        </p:txBody>
      </p:sp>
      <p:sp>
        <p:nvSpPr>
          <p:cNvPr id="12" name="TextBox 11"/>
          <p:cNvSpPr txBox="1"/>
          <p:nvPr/>
        </p:nvSpPr>
        <p:spPr>
          <a:xfrm>
            <a:off x="5410200" y="6488668"/>
            <a:ext cx="3733800" cy="369332"/>
          </a:xfrm>
          <a:prstGeom prst="rect">
            <a:avLst/>
          </a:prstGeom>
          <a:noFill/>
        </p:spPr>
        <p:txBody>
          <a:bodyPr wrap="square" rtlCol="0">
            <a:spAutoFit/>
          </a:bodyPr>
          <a:lstStyle/>
          <a:p>
            <a:pPr algn="r"/>
            <a:r>
              <a:rPr lang="en-US" smtClean="0">
                <a:latin typeface="Optima" charset="0"/>
                <a:ea typeface="Optima" charset="0"/>
                <a:cs typeface="Optima" charset="0"/>
              </a:rPr>
              <a:t>Albert Bandura</a:t>
            </a:r>
            <a:endParaRPr lang="en-US" dirty="0">
              <a:latin typeface="Optima" charset="0"/>
              <a:ea typeface="Optima" charset="0"/>
              <a:cs typeface="Optima" charset="0"/>
            </a:endParaRPr>
          </a:p>
        </p:txBody>
      </p:sp>
      <p:sp>
        <p:nvSpPr>
          <p:cNvPr id="21" name="Rectangle 20"/>
          <p:cNvSpPr/>
          <p:nvPr/>
        </p:nvSpPr>
        <p:spPr>
          <a:xfrm>
            <a:off x="457199" y="2360735"/>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Live it</a:t>
            </a:r>
            <a:endParaRPr lang="en-US" sz="4800" i="1" dirty="0">
              <a:solidFill>
                <a:srgbClr val="FF0000"/>
              </a:solidFill>
              <a:latin typeface="Optima" charset="0"/>
              <a:ea typeface="Optima" charset="0"/>
              <a:cs typeface="Optima" charset="0"/>
            </a:endParaRPr>
          </a:p>
        </p:txBody>
      </p:sp>
      <p:sp>
        <p:nvSpPr>
          <p:cNvPr id="22" name="Rectangle 21"/>
          <p:cNvSpPr/>
          <p:nvPr/>
        </p:nvSpPr>
        <p:spPr>
          <a:xfrm>
            <a:off x="4571998" y="2360735"/>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See it</a:t>
            </a:r>
            <a:endParaRPr lang="en-US" sz="4800" i="1" dirty="0">
              <a:solidFill>
                <a:srgbClr val="FF0000"/>
              </a:solidFill>
              <a:latin typeface="Optima" charset="0"/>
              <a:ea typeface="Optima" charset="0"/>
              <a:cs typeface="Optima" charset="0"/>
            </a:endParaRPr>
          </a:p>
        </p:txBody>
      </p:sp>
      <p:sp>
        <p:nvSpPr>
          <p:cNvPr id="23" name="Rectangle 22"/>
          <p:cNvSpPr/>
          <p:nvPr/>
        </p:nvSpPr>
        <p:spPr>
          <a:xfrm>
            <a:off x="457196" y="4955394"/>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Hear About it</a:t>
            </a:r>
            <a:endParaRPr lang="en-US" sz="4800" i="1" dirty="0">
              <a:solidFill>
                <a:srgbClr val="FF0000"/>
              </a:solidFill>
              <a:latin typeface="Optima" charset="0"/>
              <a:ea typeface="Optima" charset="0"/>
              <a:cs typeface="Optima" charset="0"/>
            </a:endParaRPr>
          </a:p>
        </p:txBody>
      </p:sp>
      <p:sp>
        <p:nvSpPr>
          <p:cNvPr id="24" name="Rectangle 23"/>
          <p:cNvSpPr/>
          <p:nvPr/>
        </p:nvSpPr>
        <p:spPr>
          <a:xfrm>
            <a:off x="4571998" y="4955394"/>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Feel it</a:t>
            </a:r>
            <a:endParaRPr lang="en-US" sz="4800" i="1" dirty="0">
              <a:solidFill>
                <a:srgbClr val="FF0000"/>
              </a:solidFill>
              <a:latin typeface="Optima" charset="0"/>
              <a:ea typeface="Optima" charset="0"/>
              <a:cs typeface="Optima" charset="0"/>
            </a:endParaRPr>
          </a:p>
        </p:txBody>
      </p:sp>
      <p:sp>
        <p:nvSpPr>
          <p:cNvPr id="25" name="TextBox 24"/>
          <p:cNvSpPr txBox="1"/>
          <p:nvPr/>
        </p:nvSpPr>
        <p:spPr>
          <a:xfrm>
            <a:off x="0" y="204436"/>
            <a:ext cx="9016678" cy="1477328"/>
          </a:xfrm>
          <a:prstGeom prst="rect">
            <a:avLst/>
          </a:prstGeom>
          <a:noFill/>
        </p:spPr>
        <p:txBody>
          <a:bodyPr wrap="square" rtlCol="0">
            <a:spAutoFit/>
          </a:bodyPr>
          <a:lstStyle/>
          <a:p>
            <a:pPr algn="ctr"/>
            <a:r>
              <a:rPr lang="en-US" sz="2800" b="1" i="1" dirty="0" smtClean="0">
                <a:solidFill>
                  <a:srgbClr val="002060"/>
                </a:solidFill>
                <a:latin typeface="Optima" charset="0"/>
                <a:ea typeface="Optima" charset="0"/>
                <a:cs typeface="Optima" charset="0"/>
              </a:rPr>
              <a:t>Which 2 sources of efficacy are most impactful for you?</a:t>
            </a:r>
          </a:p>
          <a:p>
            <a:pPr algn="ctr"/>
            <a:r>
              <a:rPr lang="en-US" sz="3000" b="1" i="1" dirty="0" err="1" smtClean="0">
                <a:solidFill>
                  <a:srgbClr val="002060"/>
                </a:solidFill>
                <a:latin typeface="Optima" charset="0"/>
                <a:ea typeface="Optima" charset="0"/>
                <a:cs typeface="Optima" charset="0"/>
              </a:rPr>
              <a:t>slido.com</a:t>
            </a:r>
            <a:r>
              <a:rPr lang="en-US" sz="3000" b="1" i="1" dirty="0" smtClean="0">
                <a:solidFill>
                  <a:srgbClr val="002060"/>
                </a:solidFill>
                <a:latin typeface="Optima" charset="0"/>
                <a:ea typeface="Optima" charset="0"/>
                <a:cs typeface="Optima" charset="0"/>
              </a:rPr>
              <a:t>  Code: </a:t>
            </a:r>
            <a:r>
              <a:rPr lang="en-US" sz="3200" b="1" i="1" dirty="0" smtClean="0">
                <a:latin typeface="Goudy Old Style" charset="0"/>
                <a:ea typeface="Goudy Old Style" charset="0"/>
                <a:cs typeface="Goudy Old Style" charset="0"/>
              </a:rPr>
              <a:t>#ortii2019   </a:t>
            </a:r>
            <a:r>
              <a:rPr lang="en-US" sz="3200" b="1" i="1" dirty="0" smtClean="0">
                <a:solidFill>
                  <a:srgbClr val="002060"/>
                </a:solidFill>
                <a:latin typeface="Goudy Old Style" charset="0"/>
                <a:ea typeface="Goudy Old Style" charset="0"/>
                <a:cs typeface="Goudy Old Style" charset="0"/>
              </a:rPr>
              <a:t>Room: </a:t>
            </a:r>
            <a:r>
              <a:rPr lang="en-US" sz="3200" b="1" i="1" dirty="0" smtClean="0">
                <a:latin typeface="Goudy Old Style" charset="0"/>
                <a:ea typeface="Goudy Old Style" charset="0"/>
                <a:cs typeface="Goudy Old Style" charset="0"/>
              </a:rPr>
              <a:t>Potter</a:t>
            </a:r>
            <a:endParaRPr lang="en-US" sz="3200" b="1" i="1" dirty="0">
              <a:latin typeface="Goudy Old Style" charset="0"/>
              <a:ea typeface="Goudy Old Style" charset="0"/>
              <a:cs typeface="Goudy Old Style" charset="0"/>
            </a:endParaRPr>
          </a:p>
          <a:p>
            <a:pPr algn="ctr"/>
            <a:endParaRPr lang="en-US" sz="3000" b="1" i="1" dirty="0">
              <a:solidFill>
                <a:srgbClr val="002060"/>
              </a:solidFill>
              <a:latin typeface="Optima" charset="0"/>
              <a:ea typeface="Optima" charset="0"/>
              <a:cs typeface="Optima" charset="0"/>
            </a:endParaRPr>
          </a:p>
        </p:txBody>
      </p:sp>
      <p:sp>
        <p:nvSpPr>
          <p:cNvPr id="26" name="TextBox 25"/>
          <p:cNvSpPr txBox="1"/>
          <p:nvPr/>
        </p:nvSpPr>
        <p:spPr>
          <a:xfrm>
            <a:off x="717630" y="-23149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66159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02302"/>
            <a:ext cx="6553200" cy="5004935"/>
          </a:xfrm>
        </p:spPr>
        <p:txBody>
          <a:bodyPr/>
          <a:lstStyle/>
          <a:p>
            <a:r>
              <a:rPr lang="en-US" b="1" dirty="0" smtClean="0"/>
              <a:t>Rational side</a:t>
            </a:r>
          </a:p>
          <a:p>
            <a:pPr lvl="1"/>
            <a:r>
              <a:rPr lang="en-US" dirty="0" smtClean="0"/>
              <a:t>“Show me the data!”</a:t>
            </a:r>
          </a:p>
          <a:p>
            <a:pPr marL="0" indent="0">
              <a:buNone/>
            </a:pPr>
            <a:endParaRPr lang="en-US" dirty="0"/>
          </a:p>
          <a:p>
            <a:r>
              <a:rPr lang="en-US" b="1" dirty="0" smtClean="0"/>
              <a:t>Emotional side</a:t>
            </a:r>
          </a:p>
          <a:p>
            <a:pPr lvl="1"/>
            <a:r>
              <a:rPr lang="en-US" dirty="0" smtClean="0"/>
              <a:t>“Tell me the story about it”</a:t>
            </a:r>
          </a:p>
          <a:p>
            <a:pPr marL="0" indent="0">
              <a:buNone/>
            </a:pPr>
            <a:endParaRPr lang="en-US" dirty="0" smtClean="0"/>
          </a:p>
          <a:p>
            <a:r>
              <a:rPr lang="en-US" b="1" dirty="0" smtClean="0">
                <a:solidFill>
                  <a:srgbClr val="000000"/>
                </a:solidFill>
              </a:rPr>
              <a:t>The path</a:t>
            </a:r>
          </a:p>
          <a:p>
            <a:pPr lvl="1"/>
            <a:r>
              <a:rPr lang="en-US" dirty="0" smtClean="0">
                <a:solidFill>
                  <a:srgbClr val="000000"/>
                </a:solidFill>
              </a:rPr>
              <a:t>“Just show me how to do it”</a:t>
            </a:r>
          </a:p>
        </p:txBody>
      </p:sp>
      <p:sp>
        <p:nvSpPr>
          <p:cNvPr id="3" name="Title 2"/>
          <p:cNvSpPr>
            <a:spLocks noGrp="1"/>
          </p:cNvSpPr>
          <p:nvPr>
            <p:ph type="title"/>
          </p:nvPr>
        </p:nvSpPr>
        <p:spPr/>
        <p:txBody>
          <a:bodyPr>
            <a:normAutofit fontScale="90000"/>
          </a:bodyPr>
          <a:lstStyle/>
          <a:p>
            <a:r>
              <a:rPr lang="en-US" dirty="0" smtClean="0"/>
              <a:t>People change for different reasons</a:t>
            </a:r>
            <a:endParaRPr lang="en-US" dirty="0"/>
          </a:p>
        </p:txBody>
      </p:sp>
      <p:pic>
        <p:nvPicPr>
          <p:cNvPr id="4" name="Picture 3"/>
          <p:cNvPicPr>
            <a:picLocks noChangeAspect="1"/>
          </p:cNvPicPr>
          <p:nvPr/>
        </p:nvPicPr>
        <p:blipFill>
          <a:blip r:embed="rId3"/>
          <a:stretch>
            <a:fillRect/>
          </a:stretch>
        </p:blipFill>
        <p:spPr>
          <a:xfrm>
            <a:off x="8096353" y="5450987"/>
            <a:ext cx="837252" cy="1216935"/>
          </a:xfrm>
          <a:prstGeom prst="rect">
            <a:avLst/>
          </a:prstGeom>
          <a:ln>
            <a:solidFill>
              <a:schemeClr val="tx1"/>
            </a:solidFill>
          </a:ln>
        </p:spPr>
      </p:pic>
      <p:pic>
        <p:nvPicPr>
          <p:cNvPr id="6" name="Picture 2" descr="http://1.bp.blogspot.com/_Sy8T5IqXueM/TOBsJKFxUXI/AAAAAAAAAgM/rRWbY1xYWM8/s1600/ElephantRider.jpg"/>
          <p:cNvPicPr>
            <a:picLocks noChangeAspect="1" noChangeArrowheads="1"/>
          </p:cNvPicPr>
          <p:nvPr/>
        </p:nvPicPr>
        <p:blipFill>
          <a:blip r:embed="rId4" cstate="print"/>
          <a:srcRect/>
          <a:stretch>
            <a:fillRect/>
          </a:stretch>
        </p:blipFill>
        <p:spPr bwMode="auto">
          <a:xfrm>
            <a:off x="4978917" y="1161143"/>
            <a:ext cx="1438275" cy="1847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Content Placeholder 3" descr="elephant3.jpg"/>
          <p:cNvPicPr>
            <a:picLocks noChangeAspect="1"/>
          </p:cNvPicPr>
          <p:nvPr/>
        </p:nvPicPr>
        <p:blipFill>
          <a:blip r:embed="rId5" cstate="print"/>
          <a:stretch>
            <a:fillRect/>
          </a:stretch>
        </p:blipFill>
        <p:spPr bwMode="auto">
          <a:xfrm>
            <a:off x="6094334" y="3220421"/>
            <a:ext cx="1832131" cy="121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http://www.niesens.com/hobbies/hiking/2004-09-20%20Hiking%20path.jpg"/>
          <p:cNvPicPr>
            <a:picLocks noChangeAspect="1" noChangeArrowheads="1"/>
          </p:cNvPicPr>
          <p:nvPr/>
        </p:nvPicPr>
        <p:blipFill>
          <a:blip r:embed="rId6" cstate="print"/>
          <a:srcRect/>
          <a:stretch>
            <a:fillRect/>
          </a:stretch>
        </p:blipFill>
        <p:spPr bwMode="auto">
          <a:xfrm>
            <a:off x="5862535" y="4998862"/>
            <a:ext cx="1109314" cy="1669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786191" y="2538483"/>
            <a:ext cx="3276661" cy="584775"/>
          </a:xfrm>
          <a:prstGeom prst="rect">
            <a:avLst/>
          </a:prstGeom>
          <a:noFill/>
        </p:spPr>
        <p:txBody>
          <a:bodyPr wrap="square" rtlCol="0">
            <a:spAutoFit/>
          </a:bodyPr>
          <a:lstStyle/>
          <a:p>
            <a:r>
              <a:rPr lang="en-US" sz="3200" b="1" i="1" dirty="0" smtClean="0">
                <a:solidFill>
                  <a:srgbClr val="FF0000"/>
                </a:solidFill>
                <a:latin typeface="Optima" charset="0"/>
                <a:ea typeface="Optima" charset="0"/>
                <a:cs typeface="Optima" charset="0"/>
              </a:rPr>
              <a:t>Win their minds</a:t>
            </a:r>
            <a:endParaRPr lang="en-US" sz="3200" b="1" i="1" dirty="0">
              <a:solidFill>
                <a:srgbClr val="FF0000"/>
              </a:solidFill>
              <a:latin typeface="Optima" charset="0"/>
              <a:ea typeface="Optima" charset="0"/>
              <a:cs typeface="Optima" charset="0"/>
            </a:endParaRPr>
          </a:p>
        </p:txBody>
      </p:sp>
      <p:sp>
        <p:nvSpPr>
          <p:cNvPr id="9" name="TextBox 8"/>
          <p:cNvSpPr txBox="1"/>
          <p:nvPr/>
        </p:nvSpPr>
        <p:spPr>
          <a:xfrm>
            <a:off x="786191" y="4340814"/>
            <a:ext cx="3276661" cy="584775"/>
          </a:xfrm>
          <a:prstGeom prst="rect">
            <a:avLst/>
          </a:prstGeom>
          <a:noFill/>
        </p:spPr>
        <p:txBody>
          <a:bodyPr wrap="square" rtlCol="0">
            <a:spAutoFit/>
          </a:bodyPr>
          <a:lstStyle/>
          <a:p>
            <a:r>
              <a:rPr lang="en-US" sz="3200" b="1" i="1" dirty="0" smtClean="0">
                <a:solidFill>
                  <a:srgbClr val="FF0000"/>
                </a:solidFill>
                <a:latin typeface="Optima" charset="0"/>
                <a:ea typeface="Optima" charset="0"/>
                <a:cs typeface="Optima" charset="0"/>
              </a:rPr>
              <a:t>Win </a:t>
            </a:r>
            <a:r>
              <a:rPr lang="en-US" sz="3200" b="1" i="1" smtClean="0">
                <a:solidFill>
                  <a:srgbClr val="FF0000"/>
                </a:solidFill>
                <a:latin typeface="Optima" charset="0"/>
                <a:ea typeface="Optima" charset="0"/>
                <a:cs typeface="Optima" charset="0"/>
              </a:rPr>
              <a:t>their hearts</a:t>
            </a:r>
            <a:endParaRPr lang="en-US" sz="3200" b="1" i="1" dirty="0">
              <a:solidFill>
                <a:srgbClr val="FF0000"/>
              </a:solidFill>
              <a:latin typeface="Optima" charset="0"/>
              <a:ea typeface="Optima" charset="0"/>
              <a:cs typeface="Optima" charset="0"/>
            </a:endParaRPr>
          </a:p>
        </p:txBody>
      </p:sp>
      <p:sp>
        <p:nvSpPr>
          <p:cNvPr id="10" name="TextBox 9"/>
          <p:cNvSpPr txBox="1"/>
          <p:nvPr/>
        </p:nvSpPr>
        <p:spPr>
          <a:xfrm>
            <a:off x="786190" y="6002804"/>
            <a:ext cx="3951841" cy="584775"/>
          </a:xfrm>
          <a:prstGeom prst="rect">
            <a:avLst/>
          </a:prstGeom>
          <a:noFill/>
        </p:spPr>
        <p:txBody>
          <a:bodyPr wrap="square" rtlCol="0">
            <a:spAutoFit/>
          </a:bodyPr>
          <a:lstStyle/>
          <a:p>
            <a:r>
              <a:rPr lang="en-US" sz="3200" b="1" i="1" smtClean="0">
                <a:solidFill>
                  <a:srgbClr val="FF0000"/>
                </a:solidFill>
                <a:latin typeface="Optima" charset="0"/>
                <a:ea typeface="Optima" charset="0"/>
                <a:cs typeface="Optima" charset="0"/>
              </a:rPr>
              <a:t>Make it easier to do</a:t>
            </a:r>
            <a:endParaRPr lang="en-US" sz="3200" b="1" i="1" dirty="0">
              <a:solidFill>
                <a:srgbClr val="FF0000"/>
              </a:solidFill>
              <a:latin typeface="Optima" charset="0"/>
              <a:ea typeface="Optima" charset="0"/>
              <a:cs typeface="Optima" charset="0"/>
            </a:endParaRPr>
          </a:p>
        </p:txBody>
      </p:sp>
    </p:spTree>
    <p:extLst>
      <p:ext uri="{BB962C8B-B14F-4D97-AF65-F5344CB8AC3E}">
        <p14:creationId xmlns:p14="http://schemas.microsoft.com/office/powerpoint/2010/main" val="9965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he avengers them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1385" y="5580790"/>
            <a:ext cx="812800" cy="812800"/>
          </a:xfrm>
          <a:prstGeom prst="rect">
            <a:avLst/>
          </a:prstGeom>
        </p:spPr>
      </p:pic>
      <p:graphicFrame>
        <p:nvGraphicFramePr>
          <p:cNvPr id="6" name="Content Placeholder 5"/>
          <p:cNvGraphicFramePr>
            <a:graphicFrameLocks noGrp="1"/>
          </p:cNvGraphicFramePr>
          <p:nvPr>
            <p:ph idx="1"/>
            <p:extLst>
              <p:ext uri="{D42A27DB-BD31-4B8C-83A1-F6EECF244321}">
                <p14:modId xmlns:p14="http://schemas.microsoft.com/office/powerpoint/2010/main" val="1585448272"/>
              </p:ext>
            </p:extLst>
          </p:nvPr>
        </p:nvGraphicFramePr>
        <p:xfrm>
          <a:off x="457200" y="1351300"/>
          <a:ext cx="8229600" cy="5165244"/>
        </p:xfrm>
        <a:graphic>
          <a:graphicData uri="http://schemas.openxmlformats.org/drawingml/2006/table">
            <a:tbl>
              <a:tblPr firstRow="1" bandRow="1">
                <a:tableStyleId>{5C22544A-7EE6-4342-B048-85BDC9FD1C3A}</a:tableStyleId>
              </a:tblPr>
              <a:tblGrid>
                <a:gridCol w="4114800"/>
                <a:gridCol w="4114800"/>
              </a:tblGrid>
              <a:tr h="2582622">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582622">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
        <p:nvSpPr>
          <p:cNvPr id="4" name="Title 3"/>
          <p:cNvSpPr>
            <a:spLocks noGrp="1"/>
          </p:cNvSpPr>
          <p:nvPr>
            <p:ph type="title"/>
          </p:nvPr>
        </p:nvSpPr>
        <p:spPr/>
        <p:txBody>
          <a:bodyPr>
            <a:normAutofit fontScale="90000"/>
          </a:bodyPr>
          <a:lstStyle/>
          <a:p>
            <a:r>
              <a:rPr lang="en-US" dirty="0" smtClean="0"/>
              <a:t>Learning together builds excitement</a:t>
            </a:r>
            <a:endParaRPr lang="en-US" dirty="0"/>
          </a:p>
        </p:txBody>
      </p:sp>
      <p:sp>
        <p:nvSpPr>
          <p:cNvPr id="8" name="TextBox 7"/>
          <p:cNvSpPr txBox="1"/>
          <p:nvPr/>
        </p:nvSpPr>
        <p:spPr>
          <a:xfrm>
            <a:off x="457201" y="1339725"/>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Mastery Experiences</a:t>
            </a:r>
            <a:endParaRPr lang="en-US" sz="3200" b="1" dirty="0">
              <a:latin typeface="Optima" charset="0"/>
              <a:ea typeface="Optima" charset="0"/>
              <a:cs typeface="Optima" charset="0"/>
            </a:endParaRPr>
          </a:p>
        </p:txBody>
      </p:sp>
      <p:sp>
        <p:nvSpPr>
          <p:cNvPr id="9" name="TextBox 8"/>
          <p:cNvSpPr txBox="1"/>
          <p:nvPr/>
        </p:nvSpPr>
        <p:spPr>
          <a:xfrm>
            <a:off x="4572001" y="3922347"/>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Affective States</a:t>
            </a:r>
            <a:endParaRPr lang="en-US" sz="3200" b="1" dirty="0">
              <a:latin typeface="Optima" charset="0"/>
              <a:ea typeface="Optima" charset="0"/>
              <a:cs typeface="Optima" charset="0"/>
            </a:endParaRPr>
          </a:p>
        </p:txBody>
      </p:sp>
      <p:sp>
        <p:nvSpPr>
          <p:cNvPr id="10" name="TextBox 9"/>
          <p:cNvSpPr txBox="1"/>
          <p:nvPr/>
        </p:nvSpPr>
        <p:spPr>
          <a:xfrm>
            <a:off x="457199" y="3946712"/>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Social Persuasion</a:t>
            </a:r>
            <a:endParaRPr lang="en-US" sz="3200" b="1" dirty="0">
              <a:latin typeface="Optima" charset="0"/>
              <a:ea typeface="Optima" charset="0"/>
              <a:cs typeface="Optima" charset="0"/>
            </a:endParaRPr>
          </a:p>
        </p:txBody>
      </p:sp>
      <p:sp>
        <p:nvSpPr>
          <p:cNvPr id="11" name="TextBox 10"/>
          <p:cNvSpPr txBox="1"/>
          <p:nvPr/>
        </p:nvSpPr>
        <p:spPr>
          <a:xfrm>
            <a:off x="4572001" y="1339725"/>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Vicarious Experiences</a:t>
            </a:r>
            <a:endParaRPr lang="en-US" sz="3200" b="1" dirty="0">
              <a:latin typeface="Optima" charset="0"/>
              <a:ea typeface="Optima" charset="0"/>
              <a:cs typeface="Optima" charset="0"/>
            </a:endParaRPr>
          </a:p>
        </p:txBody>
      </p:sp>
      <p:sp>
        <p:nvSpPr>
          <p:cNvPr id="12" name="TextBox 11"/>
          <p:cNvSpPr txBox="1"/>
          <p:nvPr/>
        </p:nvSpPr>
        <p:spPr>
          <a:xfrm>
            <a:off x="5410200" y="6488668"/>
            <a:ext cx="3733800" cy="369332"/>
          </a:xfrm>
          <a:prstGeom prst="rect">
            <a:avLst/>
          </a:prstGeom>
          <a:noFill/>
        </p:spPr>
        <p:txBody>
          <a:bodyPr wrap="square" rtlCol="0">
            <a:spAutoFit/>
          </a:bodyPr>
          <a:lstStyle/>
          <a:p>
            <a:pPr algn="r"/>
            <a:r>
              <a:rPr lang="en-US" smtClean="0">
                <a:latin typeface="Optima" charset="0"/>
                <a:ea typeface="Optima" charset="0"/>
                <a:cs typeface="Optima" charset="0"/>
              </a:rPr>
              <a:t>Albert Bandura</a:t>
            </a:r>
            <a:endParaRPr lang="en-US" dirty="0">
              <a:latin typeface="Optima" charset="0"/>
              <a:ea typeface="Optima" charset="0"/>
              <a:cs typeface="Optima" charset="0"/>
            </a:endParaRPr>
          </a:p>
        </p:txBody>
      </p:sp>
      <p:sp>
        <p:nvSpPr>
          <p:cNvPr id="21" name="Rectangle 20"/>
          <p:cNvSpPr/>
          <p:nvPr/>
        </p:nvSpPr>
        <p:spPr>
          <a:xfrm>
            <a:off x="457199" y="2360735"/>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Live it</a:t>
            </a:r>
            <a:endParaRPr lang="en-US" sz="4800" i="1" dirty="0">
              <a:solidFill>
                <a:srgbClr val="FF0000"/>
              </a:solidFill>
              <a:latin typeface="Optima" charset="0"/>
              <a:ea typeface="Optima" charset="0"/>
              <a:cs typeface="Optima" charset="0"/>
            </a:endParaRPr>
          </a:p>
        </p:txBody>
      </p:sp>
      <p:sp>
        <p:nvSpPr>
          <p:cNvPr id="22" name="Rectangle 21"/>
          <p:cNvSpPr/>
          <p:nvPr/>
        </p:nvSpPr>
        <p:spPr>
          <a:xfrm>
            <a:off x="4571998" y="2360735"/>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See it</a:t>
            </a:r>
            <a:endParaRPr lang="en-US" sz="4800" i="1" dirty="0">
              <a:solidFill>
                <a:srgbClr val="FF0000"/>
              </a:solidFill>
              <a:latin typeface="Optima" charset="0"/>
              <a:ea typeface="Optima" charset="0"/>
              <a:cs typeface="Optima" charset="0"/>
            </a:endParaRPr>
          </a:p>
        </p:txBody>
      </p:sp>
      <p:sp>
        <p:nvSpPr>
          <p:cNvPr id="23" name="Rectangle 22"/>
          <p:cNvSpPr/>
          <p:nvPr/>
        </p:nvSpPr>
        <p:spPr>
          <a:xfrm>
            <a:off x="457196" y="4955394"/>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Hear About it</a:t>
            </a:r>
            <a:endParaRPr lang="en-US" sz="4800" i="1" dirty="0">
              <a:solidFill>
                <a:srgbClr val="FF0000"/>
              </a:solidFill>
              <a:latin typeface="Optima" charset="0"/>
              <a:ea typeface="Optima" charset="0"/>
              <a:cs typeface="Optima" charset="0"/>
            </a:endParaRPr>
          </a:p>
        </p:txBody>
      </p:sp>
      <p:sp>
        <p:nvSpPr>
          <p:cNvPr id="24" name="Rectangle 23"/>
          <p:cNvSpPr/>
          <p:nvPr/>
        </p:nvSpPr>
        <p:spPr>
          <a:xfrm>
            <a:off x="4571998" y="4955394"/>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Feel it</a:t>
            </a:r>
            <a:endParaRPr lang="en-US" sz="4800" i="1" dirty="0">
              <a:solidFill>
                <a:srgbClr val="FF0000"/>
              </a:solidFill>
              <a:latin typeface="Optima" charset="0"/>
              <a:ea typeface="Optima" charset="0"/>
              <a:cs typeface="Optima" charset="0"/>
            </a:endParaRPr>
          </a:p>
        </p:txBody>
      </p:sp>
      <p:sp>
        <p:nvSpPr>
          <p:cNvPr id="26" name="TextBox 25"/>
          <p:cNvSpPr txBox="1"/>
          <p:nvPr/>
        </p:nvSpPr>
        <p:spPr>
          <a:xfrm>
            <a:off x="717630" y="-23149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2530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 presetClass="mediacall" presetSubtype="0" fill="hold" nodeType="withEffect">
                                  <p:stCondLst>
                                    <p:cond delay="0"/>
                                  </p:stCondLst>
                                  <p:childTnLst>
                                    <p:cmd type="call" cmd="playFrom(0.0)">
                                      <p:cBhvr>
                                        <p:cTn id="12" dur="2755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7559" fill="hold"/>
                                        <p:tgtEl>
                                          <p:spTgt spid="15"/>
                                        </p:tgtEl>
                                      </p:cBhvr>
                                    </p:cmd>
                                  </p:childTnLst>
                                </p:cTn>
                              </p:par>
                            </p:childTnLst>
                          </p:cTn>
                        </p:par>
                      </p:childTnLst>
                    </p:cTn>
                  </p:par>
                </p:childTnLst>
              </p:cTn>
              <p:nextCondLst>
                <p:cond evt="onClick" delay="0">
                  <p:tgtEl>
                    <p:spTgt spid="15"/>
                  </p:tgtEl>
                </p:cond>
              </p:nextCondLst>
            </p:seq>
            <p:audio>
              <p:cMediaNode vol="10606">
                <p:cTn id="18" fill="hold" display="0">
                  <p:stCondLst>
                    <p:cond delay="indefinite"/>
                  </p:stCondLst>
                  <p:endCondLst>
                    <p:cond evt="onStopAudio" delay="0">
                      <p:tgtEl>
                        <p:sldTgt/>
                      </p:tgtEl>
                    </p:cond>
                  </p:endCondLst>
                </p:cTn>
                <p:tgtEl>
                  <p:spTgt spid="15"/>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89989884"/>
              </p:ext>
            </p:extLst>
          </p:nvPr>
        </p:nvGraphicFramePr>
        <p:xfrm>
          <a:off x="457200" y="1351300"/>
          <a:ext cx="8229600" cy="5165244"/>
        </p:xfrm>
        <a:graphic>
          <a:graphicData uri="http://schemas.openxmlformats.org/drawingml/2006/table">
            <a:tbl>
              <a:tblPr firstRow="1" bandRow="1">
                <a:tableStyleId>{5C22544A-7EE6-4342-B048-85BDC9FD1C3A}</a:tableStyleId>
              </a:tblPr>
              <a:tblGrid>
                <a:gridCol w="4114800"/>
                <a:gridCol w="4114800"/>
              </a:tblGrid>
              <a:tr h="2582622">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582622">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
        <p:nvSpPr>
          <p:cNvPr id="4" name="Title 3"/>
          <p:cNvSpPr>
            <a:spLocks noGrp="1"/>
          </p:cNvSpPr>
          <p:nvPr>
            <p:ph type="title"/>
          </p:nvPr>
        </p:nvSpPr>
        <p:spPr/>
        <p:txBody>
          <a:bodyPr>
            <a:noAutofit/>
          </a:bodyPr>
          <a:lstStyle/>
          <a:p>
            <a:r>
              <a:rPr lang="en-US" sz="4000" dirty="0" smtClean="0"/>
              <a:t>How will you build efficacy</a:t>
            </a:r>
            <a:br>
              <a:rPr lang="en-US" sz="4000" dirty="0" smtClean="0"/>
            </a:br>
            <a:r>
              <a:rPr lang="en-US" sz="4000" dirty="0" smtClean="0"/>
              <a:t>with your colleagues?</a:t>
            </a:r>
            <a:endParaRPr lang="en-US" sz="4000" dirty="0"/>
          </a:p>
        </p:txBody>
      </p:sp>
      <p:sp>
        <p:nvSpPr>
          <p:cNvPr id="8" name="TextBox 7"/>
          <p:cNvSpPr txBox="1"/>
          <p:nvPr/>
        </p:nvSpPr>
        <p:spPr>
          <a:xfrm>
            <a:off x="457201" y="1339725"/>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Mastery Experiences</a:t>
            </a:r>
            <a:endParaRPr lang="en-US" sz="3200" b="1" dirty="0">
              <a:latin typeface="Optima" charset="0"/>
              <a:ea typeface="Optima" charset="0"/>
              <a:cs typeface="Optima" charset="0"/>
            </a:endParaRPr>
          </a:p>
        </p:txBody>
      </p:sp>
      <p:sp>
        <p:nvSpPr>
          <p:cNvPr id="9" name="TextBox 8"/>
          <p:cNvSpPr txBox="1"/>
          <p:nvPr/>
        </p:nvSpPr>
        <p:spPr>
          <a:xfrm>
            <a:off x="4572001" y="3922347"/>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Affective States</a:t>
            </a:r>
            <a:endParaRPr lang="en-US" sz="3200" b="1" dirty="0">
              <a:latin typeface="Optima" charset="0"/>
              <a:ea typeface="Optima" charset="0"/>
              <a:cs typeface="Optima" charset="0"/>
            </a:endParaRPr>
          </a:p>
        </p:txBody>
      </p:sp>
      <p:sp>
        <p:nvSpPr>
          <p:cNvPr id="10" name="TextBox 9"/>
          <p:cNvSpPr txBox="1"/>
          <p:nvPr/>
        </p:nvSpPr>
        <p:spPr>
          <a:xfrm>
            <a:off x="457199" y="3946712"/>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Social Persuasion</a:t>
            </a:r>
            <a:endParaRPr lang="en-US" sz="3200" b="1" dirty="0">
              <a:latin typeface="Optima" charset="0"/>
              <a:ea typeface="Optima" charset="0"/>
              <a:cs typeface="Optima" charset="0"/>
            </a:endParaRPr>
          </a:p>
        </p:txBody>
      </p:sp>
      <p:sp>
        <p:nvSpPr>
          <p:cNvPr id="11" name="TextBox 10"/>
          <p:cNvSpPr txBox="1"/>
          <p:nvPr/>
        </p:nvSpPr>
        <p:spPr>
          <a:xfrm>
            <a:off x="4572001" y="1339725"/>
            <a:ext cx="4114800" cy="584775"/>
          </a:xfrm>
          <a:prstGeom prst="rect">
            <a:avLst/>
          </a:prstGeom>
          <a:noFill/>
        </p:spPr>
        <p:txBody>
          <a:bodyPr wrap="square" rtlCol="0">
            <a:spAutoFit/>
          </a:bodyPr>
          <a:lstStyle/>
          <a:p>
            <a:pPr algn="ctr"/>
            <a:r>
              <a:rPr lang="en-US" sz="3200" b="1" dirty="0" smtClean="0">
                <a:latin typeface="Optima" charset="0"/>
                <a:ea typeface="Optima" charset="0"/>
                <a:cs typeface="Optima" charset="0"/>
              </a:rPr>
              <a:t>Vicarious Experiences</a:t>
            </a:r>
            <a:endParaRPr lang="en-US" sz="3200" b="1" dirty="0">
              <a:latin typeface="Optima" charset="0"/>
              <a:ea typeface="Optima" charset="0"/>
              <a:cs typeface="Optima" charset="0"/>
            </a:endParaRPr>
          </a:p>
        </p:txBody>
      </p:sp>
      <p:sp>
        <p:nvSpPr>
          <p:cNvPr id="12" name="TextBox 11"/>
          <p:cNvSpPr txBox="1"/>
          <p:nvPr/>
        </p:nvSpPr>
        <p:spPr>
          <a:xfrm>
            <a:off x="5410200" y="6488668"/>
            <a:ext cx="3733800" cy="369332"/>
          </a:xfrm>
          <a:prstGeom prst="rect">
            <a:avLst/>
          </a:prstGeom>
          <a:noFill/>
        </p:spPr>
        <p:txBody>
          <a:bodyPr wrap="square" rtlCol="0">
            <a:spAutoFit/>
          </a:bodyPr>
          <a:lstStyle/>
          <a:p>
            <a:pPr algn="r"/>
            <a:r>
              <a:rPr lang="en-US" smtClean="0">
                <a:latin typeface="Optima" charset="0"/>
                <a:ea typeface="Optima" charset="0"/>
                <a:cs typeface="Optima" charset="0"/>
              </a:rPr>
              <a:t>Albert Bandura</a:t>
            </a:r>
            <a:endParaRPr lang="en-US" dirty="0">
              <a:latin typeface="Optima" charset="0"/>
              <a:ea typeface="Optima" charset="0"/>
              <a:cs typeface="Optima" charset="0"/>
            </a:endParaRPr>
          </a:p>
        </p:txBody>
      </p:sp>
      <p:sp>
        <p:nvSpPr>
          <p:cNvPr id="21" name="Rectangle 20"/>
          <p:cNvSpPr/>
          <p:nvPr/>
        </p:nvSpPr>
        <p:spPr>
          <a:xfrm>
            <a:off x="457199" y="2360735"/>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Live it</a:t>
            </a:r>
            <a:endParaRPr lang="en-US" sz="4800" i="1" dirty="0">
              <a:solidFill>
                <a:srgbClr val="FF0000"/>
              </a:solidFill>
              <a:latin typeface="Optima" charset="0"/>
              <a:ea typeface="Optima" charset="0"/>
              <a:cs typeface="Optima" charset="0"/>
            </a:endParaRPr>
          </a:p>
        </p:txBody>
      </p:sp>
      <p:sp>
        <p:nvSpPr>
          <p:cNvPr id="22" name="Rectangle 21"/>
          <p:cNvSpPr/>
          <p:nvPr/>
        </p:nvSpPr>
        <p:spPr>
          <a:xfrm>
            <a:off x="4571998" y="2360735"/>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See it</a:t>
            </a:r>
            <a:endParaRPr lang="en-US" sz="4800" i="1" dirty="0">
              <a:solidFill>
                <a:srgbClr val="FF0000"/>
              </a:solidFill>
              <a:latin typeface="Optima" charset="0"/>
              <a:ea typeface="Optima" charset="0"/>
              <a:cs typeface="Optima" charset="0"/>
            </a:endParaRPr>
          </a:p>
        </p:txBody>
      </p:sp>
      <p:sp>
        <p:nvSpPr>
          <p:cNvPr id="23" name="Rectangle 22"/>
          <p:cNvSpPr/>
          <p:nvPr/>
        </p:nvSpPr>
        <p:spPr>
          <a:xfrm>
            <a:off x="457196" y="4955394"/>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Hear About it</a:t>
            </a:r>
            <a:endParaRPr lang="en-US" sz="4800" i="1" dirty="0">
              <a:solidFill>
                <a:srgbClr val="FF0000"/>
              </a:solidFill>
              <a:latin typeface="Optima" charset="0"/>
              <a:ea typeface="Optima" charset="0"/>
              <a:cs typeface="Optima" charset="0"/>
            </a:endParaRPr>
          </a:p>
        </p:txBody>
      </p:sp>
      <p:sp>
        <p:nvSpPr>
          <p:cNvPr id="24" name="Rectangle 23"/>
          <p:cNvSpPr/>
          <p:nvPr/>
        </p:nvSpPr>
        <p:spPr>
          <a:xfrm>
            <a:off x="4571998" y="4955394"/>
            <a:ext cx="4114802" cy="830997"/>
          </a:xfrm>
          <a:prstGeom prst="rect">
            <a:avLst/>
          </a:prstGeom>
        </p:spPr>
        <p:txBody>
          <a:bodyPr wrap="square">
            <a:spAutoFit/>
          </a:bodyPr>
          <a:lstStyle/>
          <a:p>
            <a:pPr algn="ctr"/>
            <a:r>
              <a:rPr lang="en-US" sz="4800" i="1" dirty="0" smtClean="0">
                <a:solidFill>
                  <a:srgbClr val="FF0000"/>
                </a:solidFill>
                <a:latin typeface="Optima" charset="0"/>
                <a:ea typeface="Optima" charset="0"/>
                <a:cs typeface="Optima" charset="0"/>
              </a:rPr>
              <a:t>Feel it</a:t>
            </a:r>
            <a:endParaRPr lang="en-US" sz="4800" i="1" dirty="0">
              <a:solidFill>
                <a:srgbClr val="FF0000"/>
              </a:solidFill>
              <a:latin typeface="Optima" charset="0"/>
              <a:ea typeface="Optima" charset="0"/>
              <a:cs typeface="Optima" charset="0"/>
            </a:endParaRPr>
          </a:p>
        </p:txBody>
      </p:sp>
      <p:sp>
        <p:nvSpPr>
          <p:cNvPr id="26" name="TextBox 25"/>
          <p:cNvSpPr txBox="1"/>
          <p:nvPr/>
        </p:nvSpPr>
        <p:spPr>
          <a:xfrm>
            <a:off x="717630" y="-23149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45316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514350" indent="-514350">
              <a:buFont typeface="+mj-lt"/>
              <a:buAutoNum type="arabicPeriod"/>
            </a:pPr>
            <a:r>
              <a:rPr lang="en-US" dirty="0" smtClean="0"/>
              <a:t>A </a:t>
            </a:r>
            <a:r>
              <a:rPr lang="en-US" b="1" i="1" u="sng" dirty="0" smtClean="0"/>
              <a:t>shared</a:t>
            </a:r>
            <a:r>
              <a:rPr lang="en-US" dirty="0" smtClean="0"/>
              <a:t> responsibility and belief that </a:t>
            </a:r>
            <a:r>
              <a:rPr lang="en-US" b="1" i="1" u="sng" dirty="0" smtClean="0"/>
              <a:t>ALL</a:t>
            </a:r>
            <a:r>
              <a:rPr lang="en-US" dirty="0" smtClean="0"/>
              <a:t> students can learn</a:t>
            </a:r>
          </a:p>
          <a:p>
            <a:pPr marL="514350" indent="-514350">
              <a:buFont typeface="+mj-lt"/>
              <a:buAutoNum type="arabicPeriod"/>
            </a:pPr>
            <a:r>
              <a:rPr lang="en-US" dirty="0" smtClean="0">
                <a:solidFill>
                  <a:srgbClr val="FF0000"/>
                </a:solidFill>
              </a:rPr>
              <a:t>A growth mindset, and desire for continuous improvement through feedback</a:t>
            </a:r>
          </a:p>
          <a:p>
            <a:endParaRPr lang="en-US" dirty="0" smtClean="0"/>
          </a:p>
          <a:p>
            <a:endParaRPr lang="en-US" dirty="0"/>
          </a:p>
        </p:txBody>
      </p:sp>
      <p:sp>
        <p:nvSpPr>
          <p:cNvPr id="3" name="Title 2"/>
          <p:cNvSpPr>
            <a:spLocks noGrp="1"/>
          </p:cNvSpPr>
          <p:nvPr>
            <p:ph type="title"/>
          </p:nvPr>
        </p:nvSpPr>
        <p:spPr>
          <a:xfrm>
            <a:off x="167833" y="190006"/>
            <a:ext cx="8229600" cy="981011"/>
          </a:xfrm>
        </p:spPr>
        <p:txBody>
          <a:bodyPr/>
          <a:lstStyle/>
          <a:p>
            <a:r>
              <a:rPr lang="en-US" dirty="0" smtClean="0"/>
              <a:t>Healthy school </a:t>
            </a:r>
            <a:r>
              <a:rPr lang="en-US" dirty="0"/>
              <a:t>c</a:t>
            </a:r>
            <a:r>
              <a:rPr lang="en-US" dirty="0" smtClean="0"/>
              <a:t>ultures have…</a:t>
            </a:r>
            <a:endParaRPr lang="en-US" dirty="0"/>
          </a:p>
        </p:txBody>
      </p:sp>
      <p:pic>
        <p:nvPicPr>
          <p:cNvPr id="5" name="Picture 4"/>
          <p:cNvPicPr>
            <a:picLocks noChangeAspect="1"/>
          </p:cNvPicPr>
          <p:nvPr/>
        </p:nvPicPr>
        <p:blipFill>
          <a:blip r:embed="rId2"/>
          <a:stretch>
            <a:fillRect/>
          </a:stretch>
        </p:blipFill>
        <p:spPr>
          <a:xfrm>
            <a:off x="8088653" y="180132"/>
            <a:ext cx="940369" cy="1000760"/>
          </a:xfrm>
          <a:prstGeom prst="rect">
            <a:avLst/>
          </a:prstGeom>
        </p:spPr>
      </p:pic>
    </p:spTree>
    <p:extLst>
      <p:ext uri="{BB962C8B-B14F-4D97-AF65-F5344CB8AC3E}">
        <p14:creationId xmlns:p14="http://schemas.microsoft.com/office/powerpoint/2010/main" val="211154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1"/>
            <a:ext cx="8229600" cy="4538132"/>
          </a:xfrm>
        </p:spPr>
        <p:txBody>
          <a:bodyPr/>
          <a:lstStyle/>
          <a:p>
            <a:r>
              <a:rPr lang="en-US" b="1" dirty="0" smtClean="0"/>
              <a:t>“Growth Mindset” </a:t>
            </a:r>
            <a:r>
              <a:rPr lang="en-US" dirty="0" smtClean="0"/>
              <a:t>– We can improve, grow, and get better at the things we put our efforts into.</a:t>
            </a:r>
          </a:p>
          <a:p>
            <a:r>
              <a:rPr lang="en-US" b="1" dirty="0" smtClean="0"/>
              <a:t>“Fixed Mindset” </a:t>
            </a:r>
            <a:r>
              <a:rPr lang="en-US" dirty="0" smtClean="0"/>
              <a:t>– You’re either born with the talent to achieve or not</a:t>
            </a:r>
          </a:p>
          <a:p>
            <a:pPr>
              <a:buNone/>
            </a:pPr>
            <a:endParaRPr lang="en-US" dirty="0" smtClean="0"/>
          </a:p>
          <a:p>
            <a:pPr>
              <a:buNone/>
            </a:pPr>
            <a:endParaRPr lang="en-US" dirty="0" smtClean="0"/>
          </a:p>
          <a:p>
            <a:pPr algn="ctr">
              <a:buNone/>
            </a:pPr>
            <a:endParaRPr lang="en-US" dirty="0"/>
          </a:p>
        </p:txBody>
      </p:sp>
      <p:sp>
        <p:nvSpPr>
          <p:cNvPr id="2" name="Title 1"/>
          <p:cNvSpPr>
            <a:spLocks noGrp="1"/>
          </p:cNvSpPr>
          <p:nvPr>
            <p:ph type="title"/>
          </p:nvPr>
        </p:nvSpPr>
        <p:spPr/>
        <p:txBody>
          <a:bodyPr>
            <a:noAutofit/>
          </a:bodyPr>
          <a:lstStyle/>
          <a:p>
            <a:r>
              <a:rPr lang="en-US" sz="3600" dirty="0" smtClean="0"/>
              <a:t>2. </a:t>
            </a:r>
            <a:r>
              <a:rPr lang="en-US" sz="3600" dirty="0"/>
              <a:t>A </a:t>
            </a:r>
            <a:r>
              <a:rPr lang="en-US" sz="3600" dirty="0" smtClean="0"/>
              <a:t>Growth Mindset</a:t>
            </a:r>
            <a:r>
              <a:rPr lang="en-US" sz="3600" dirty="0"/>
              <a:t>, and desire for continuous improvement through feedback</a:t>
            </a:r>
          </a:p>
        </p:txBody>
      </p:sp>
      <p:pic>
        <p:nvPicPr>
          <p:cNvPr id="5" name="Picture 4"/>
          <p:cNvPicPr>
            <a:picLocks noChangeAspect="1"/>
          </p:cNvPicPr>
          <p:nvPr/>
        </p:nvPicPr>
        <p:blipFill>
          <a:blip r:embed="rId3"/>
          <a:stretch>
            <a:fillRect/>
          </a:stretch>
        </p:blipFill>
        <p:spPr>
          <a:xfrm>
            <a:off x="7343652" y="4216400"/>
            <a:ext cx="1343148" cy="2086444"/>
          </a:xfrm>
          <a:prstGeom prst="rect">
            <a:avLst/>
          </a:prstGeom>
          <a:ln>
            <a:solidFill>
              <a:srgbClr val="000000"/>
            </a:solidFill>
          </a:ln>
        </p:spPr>
      </p:pic>
      <p:sp>
        <p:nvSpPr>
          <p:cNvPr id="4" name="TextBox 3"/>
          <p:cNvSpPr txBox="1"/>
          <p:nvPr/>
        </p:nvSpPr>
        <p:spPr>
          <a:xfrm>
            <a:off x="762000" y="3994520"/>
            <a:ext cx="7755467" cy="2308324"/>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US" sz="7200" b="1" dirty="0" smtClean="0">
                <a:latin typeface="Optima"/>
                <a:cs typeface="Optima"/>
              </a:rPr>
              <a:t>Growth Mindset </a:t>
            </a:r>
            <a:r>
              <a:rPr lang="en-US" sz="7200" dirty="0" smtClean="0">
                <a:latin typeface="Optima"/>
                <a:cs typeface="Optima"/>
              </a:rPr>
              <a:t>= RTI, PBIS, MTSS</a:t>
            </a:r>
            <a:endParaRPr lang="en-US" sz="7200" dirty="0">
              <a:latin typeface="Optima"/>
              <a:cs typeface="Optima"/>
            </a:endParaRPr>
          </a:p>
        </p:txBody>
      </p:sp>
    </p:spTree>
    <p:extLst>
      <p:ext uri="{BB962C8B-B14F-4D97-AF65-F5344CB8AC3E}">
        <p14:creationId xmlns:p14="http://schemas.microsoft.com/office/powerpoint/2010/main" val="19952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alphaModFix/>
          </a:blip>
          <a:srcRect t="47292"/>
          <a:stretch/>
        </p:blipFill>
        <p:spPr>
          <a:xfrm>
            <a:off x="0" y="3243304"/>
            <a:ext cx="9144000" cy="3614696"/>
          </a:xfrm>
          <a:prstGeom prst="rect">
            <a:avLst/>
          </a:prstGeom>
        </p:spPr>
      </p:pic>
      <p:grpSp>
        <p:nvGrpSpPr>
          <p:cNvPr id="7" name="Group 6"/>
          <p:cNvGrpSpPr/>
          <p:nvPr/>
        </p:nvGrpSpPr>
        <p:grpSpPr>
          <a:xfrm>
            <a:off x="227145" y="3531901"/>
            <a:ext cx="8331200" cy="3299834"/>
            <a:chOff x="197512" y="2623293"/>
            <a:chExt cx="8331200" cy="3299834"/>
          </a:xfrm>
        </p:grpSpPr>
        <p:pic>
          <p:nvPicPr>
            <p:cNvPr id="8" name="Picture 2"/>
            <p:cNvPicPr>
              <a:picLocks noChangeAspect="1" noChangeArrowheads="1"/>
            </p:cNvPicPr>
            <p:nvPr/>
          </p:nvPicPr>
          <p:blipFill>
            <a:blip r:embed="rId3">
              <a:alphaModFix amt="18000"/>
              <a:extLst>
                <a:ext uri="{28A0092B-C50C-407E-A947-70E740481C1C}">
                  <a14:useLocalDpi xmlns:a14="http://schemas.microsoft.com/office/drawing/2010/main" val="0"/>
                </a:ext>
              </a:extLst>
            </a:blip>
            <a:srcRect t="23915"/>
            <a:stretch>
              <a:fillRect/>
            </a:stretch>
          </p:blipFill>
          <p:spPr bwMode="auto">
            <a:xfrm>
              <a:off x="197512" y="2623293"/>
              <a:ext cx="8331200" cy="3299834"/>
            </a:xfrm>
            <a:prstGeom prst="rect">
              <a:avLst/>
            </a:prstGeom>
            <a:solidFill>
              <a:schemeClr val="bg1">
                <a:alpha val="5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p:cNvCxnSpPr>
              <a:stCxn id="10" idx="2"/>
              <a:endCxn id="12" idx="6"/>
            </p:cNvCxnSpPr>
            <p:nvPr/>
          </p:nvCxnSpPr>
          <p:spPr>
            <a:xfrm flipV="1">
              <a:off x="593598" y="3694419"/>
              <a:ext cx="7555833" cy="11611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93598" y="4779361"/>
              <a:ext cx="169863"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 name="Group 10"/>
            <p:cNvGrpSpPr/>
            <p:nvPr/>
          </p:nvGrpSpPr>
          <p:grpSpPr>
            <a:xfrm>
              <a:off x="618475" y="3494881"/>
              <a:ext cx="7066040" cy="1532395"/>
              <a:chOff x="618475" y="3494881"/>
              <a:chExt cx="7066040" cy="1532395"/>
            </a:xfrm>
          </p:grpSpPr>
          <p:cxnSp>
            <p:nvCxnSpPr>
              <p:cNvPr id="13" name="Straight Connector 12"/>
              <p:cNvCxnSpPr>
                <a:stCxn id="36" idx="2"/>
                <a:endCxn id="19" idx="6"/>
              </p:cNvCxnSpPr>
              <p:nvPr/>
            </p:nvCxnSpPr>
            <p:spPr bwMode="auto">
              <a:xfrm flipV="1">
                <a:off x="5258308" y="3558889"/>
                <a:ext cx="563492" cy="28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94"/>
              <p:cNvGrpSpPr>
                <a:grpSpLocks/>
              </p:cNvGrpSpPr>
              <p:nvPr/>
            </p:nvGrpSpPr>
            <p:grpSpPr bwMode="auto">
              <a:xfrm>
                <a:off x="618475" y="3523179"/>
                <a:ext cx="4767850" cy="1504097"/>
                <a:chOff x="1161950" y="2751179"/>
                <a:chExt cx="4767537" cy="1503768"/>
              </a:xfrm>
            </p:grpSpPr>
            <p:cxnSp>
              <p:nvCxnSpPr>
                <p:cNvPr id="24" name="Straight Connector 23"/>
                <p:cNvCxnSpPr>
                  <a:stCxn id="39" idx="2"/>
                  <a:endCxn id="29" idx="7"/>
                </p:cNvCxnSpPr>
                <p:nvPr/>
              </p:nvCxnSpPr>
              <p:spPr>
                <a:xfrm flipV="1">
                  <a:off x="2835827" y="3534155"/>
                  <a:ext cx="361149" cy="6557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71"/>
                <p:cNvGrpSpPr>
                  <a:grpSpLocks/>
                </p:cNvGrpSpPr>
                <p:nvPr/>
              </p:nvGrpSpPr>
              <p:grpSpPr bwMode="auto">
                <a:xfrm>
                  <a:off x="1161950" y="3598742"/>
                  <a:ext cx="1801885" cy="656205"/>
                  <a:chOff x="1161950" y="3598742"/>
                  <a:chExt cx="1801885" cy="656205"/>
                </a:xfrm>
              </p:grpSpPr>
              <p:cxnSp>
                <p:nvCxnSpPr>
                  <p:cNvPr id="37" name="Straight Connector 36"/>
                  <p:cNvCxnSpPr>
                    <a:stCxn id="43" idx="3"/>
                    <a:endCxn id="39" idx="7"/>
                  </p:cNvCxnSpPr>
                  <p:nvPr/>
                </p:nvCxnSpPr>
                <p:spPr>
                  <a:xfrm flipV="1">
                    <a:off x="1974610" y="4143939"/>
                    <a:ext cx="970478" cy="876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67"/>
                  <p:cNvGrpSpPr>
                    <a:grpSpLocks/>
                  </p:cNvGrpSpPr>
                  <p:nvPr/>
                </p:nvGrpSpPr>
                <p:grpSpPr bwMode="auto">
                  <a:xfrm>
                    <a:off x="1161950" y="3598742"/>
                    <a:ext cx="921921" cy="651594"/>
                    <a:chOff x="1161950" y="3598742"/>
                    <a:chExt cx="921921" cy="651594"/>
                  </a:xfrm>
                </p:grpSpPr>
                <p:cxnSp>
                  <p:nvCxnSpPr>
                    <p:cNvPr id="40" name="Straight Connector 39"/>
                    <p:cNvCxnSpPr>
                      <a:stCxn id="10" idx="3"/>
                      <a:endCxn id="42" idx="7"/>
                    </p:cNvCxnSpPr>
                    <p:nvPr/>
                  </p:nvCxnSpPr>
                  <p:spPr>
                    <a:xfrm flipV="1">
                      <a:off x="1161950" y="3617486"/>
                      <a:ext cx="612673" cy="5196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42" idx="0"/>
                      <a:endCxn id="43" idx="1"/>
                    </p:cNvCxnSpPr>
                    <p:nvPr/>
                  </p:nvCxnSpPr>
                  <p:spPr>
                    <a:xfrm>
                      <a:off x="1729365" y="3598742"/>
                      <a:ext cx="245245" cy="5423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1665361" y="3598742"/>
                      <a:ext cx="128008" cy="127989"/>
                    </a:xfrm>
                    <a:prstGeom prst="ellipse">
                      <a:avLst/>
                    </a:prstGeom>
                    <a:solidFill>
                      <a:srgbClr val="00CC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p:cNvSpPr/>
                    <p:nvPr/>
                  </p:nvSpPr>
                  <p:spPr>
                    <a:xfrm>
                      <a:off x="1955863" y="4122347"/>
                      <a:ext cx="128008" cy="127989"/>
                    </a:xfrm>
                    <a:prstGeom prst="ellipse">
                      <a:avLst/>
                    </a:prstGeom>
                    <a:solidFill>
                      <a:srgbClr val="FFFF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9" name="Oval 38"/>
                  <p:cNvSpPr/>
                  <p:nvPr/>
                </p:nvSpPr>
                <p:spPr>
                  <a:xfrm>
                    <a:off x="2835827" y="4124893"/>
                    <a:ext cx="128008" cy="130054"/>
                  </a:xfrm>
                  <a:prstGeom prst="ellipse">
                    <a:avLst/>
                  </a:prstGeom>
                  <a:solidFill>
                    <a:srgbClr val="FFFF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26" name="Straight Connector 25"/>
                <p:cNvCxnSpPr>
                  <a:stCxn id="29" idx="2"/>
                  <a:endCxn id="30" idx="6"/>
                </p:cNvCxnSpPr>
                <p:nvPr/>
              </p:nvCxnSpPr>
              <p:spPr>
                <a:xfrm>
                  <a:off x="3087715" y="3579405"/>
                  <a:ext cx="757515" cy="800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0" idx="3"/>
                  <a:endCxn id="31" idx="7"/>
                </p:cNvCxnSpPr>
                <p:nvPr/>
              </p:nvCxnSpPr>
              <p:spPr>
                <a:xfrm flipV="1">
                  <a:off x="3735970" y="3013061"/>
                  <a:ext cx="677523" cy="6916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1" idx="1"/>
                  <a:endCxn id="34" idx="5"/>
                </p:cNvCxnSpPr>
                <p:nvPr/>
              </p:nvCxnSpPr>
              <p:spPr>
                <a:xfrm>
                  <a:off x="4322978" y="3013061"/>
                  <a:ext cx="583363" cy="1039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3087715" y="3515411"/>
                  <a:ext cx="128008" cy="127988"/>
                </a:xfrm>
                <a:prstGeom prst="ellipse">
                  <a:avLst/>
                </a:prstGeom>
                <a:solidFill>
                  <a:srgbClr val="00CC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3717223" y="3595480"/>
                  <a:ext cx="128008" cy="127988"/>
                </a:xfrm>
                <a:prstGeom prst="ellipse">
                  <a:avLst/>
                </a:prstGeom>
                <a:solidFill>
                  <a:srgbClr val="00CC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4304232" y="2994317"/>
                  <a:ext cx="128008" cy="127988"/>
                </a:xfrm>
                <a:prstGeom prst="ellipse">
                  <a:avLst/>
                </a:prstGeom>
                <a:solidFill>
                  <a:srgbClr val="00CC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2" name="Straight Connector 31"/>
                <p:cNvCxnSpPr>
                  <a:stCxn id="34" idx="2"/>
                  <a:endCxn id="35" idx="6"/>
                </p:cNvCxnSpPr>
                <p:nvPr/>
              </p:nvCxnSpPr>
              <p:spPr>
                <a:xfrm>
                  <a:off x="4797080" y="4006968"/>
                  <a:ext cx="611232" cy="12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5" idx="3"/>
                  <a:endCxn id="36" idx="7"/>
                </p:cNvCxnSpPr>
                <p:nvPr/>
              </p:nvCxnSpPr>
              <p:spPr>
                <a:xfrm flipV="1">
                  <a:off x="5299051" y="2769923"/>
                  <a:ext cx="611689" cy="12946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4797080" y="3942974"/>
                  <a:ext cx="128008" cy="127988"/>
                </a:xfrm>
                <a:prstGeom prst="ellipse">
                  <a:avLst/>
                </a:prstGeom>
                <a:solidFill>
                  <a:srgbClr val="FFFF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Oval 34"/>
                <p:cNvSpPr/>
                <p:nvPr/>
              </p:nvSpPr>
              <p:spPr>
                <a:xfrm>
                  <a:off x="5280305" y="3955282"/>
                  <a:ext cx="128008" cy="127988"/>
                </a:xfrm>
                <a:prstGeom prst="ellipse">
                  <a:avLst/>
                </a:prstGeom>
                <a:solidFill>
                  <a:srgbClr val="FFFF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5801479" y="2751179"/>
                  <a:ext cx="128008" cy="127988"/>
                </a:xfrm>
                <a:prstGeom prst="ellipse">
                  <a:avLst/>
                </a:prstGeom>
                <a:solidFill>
                  <a:srgbClr val="00CC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5" name="Straight Connector 14"/>
              <p:cNvCxnSpPr>
                <a:stCxn id="22" idx="3"/>
                <a:endCxn id="23" idx="7"/>
              </p:cNvCxnSpPr>
              <p:nvPr/>
            </p:nvCxnSpPr>
            <p:spPr bwMode="auto">
              <a:xfrm flipV="1">
                <a:off x="7151913" y="3513629"/>
                <a:ext cx="513854" cy="77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0" idx="5"/>
                <a:endCxn id="19" idx="1"/>
              </p:cNvCxnSpPr>
              <p:nvPr/>
            </p:nvCxnSpPr>
            <p:spPr bwMode="auto">
              <a:xfrm flipH="1" flipV="1">
                <a:off x="5712532" y="3513629"/>
                <a:ext cx="446095" cy="3167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0" idx="3"/>
                <a:endCxn id="21" idx="6"/>
              </p:cNvCxnSpPr>
              <p:nvPr/>
            </p:nvCxnSpPr>
            <p:spPr bwMode="auto">
              <a:xfrm flipV="1">
                <a:off x="6068107" y="3622897"/>
                <a:ext cx="795697" cy="2074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2" idx="4"/>
                <a:endCxn id="21" idx="0"/>
              </p:cNvCxnSpPr>
              <p:nvPr/>
            </p:nvCxnSpPr>
            <p:spPr bwMode="auto">
              <a:xfrm flipH="1" flipV="1">
                <a:off x="6799796" y="3558889"/>
                <a:ext cx="397377" cy="7474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bwMode="auto">
              <a:xfrm>
                <a:off x="5693784" y="3494881"/>
                <a:ext cx="128016" cy="128016"/>
              </a:xfrm>
              <a:prstGeom prst="ellipse">
                <a:avLst/>
              </a:prstGeom>
              <a:solidFill>
                <a:srgbClr val="00CC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bwMode="auto">
              <a:xfrm>
                <a:off x="6049359" y="3721110"/>
                <a:ext cx="128016" cy="128016"/>
              </a:xfrm>
              <a:prstGeom prst="ellipse">
                <a:avLst/>
              </a:prstGeom>
              <a:solidFill>
                <a:srgbClr val="00CC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bwMode="auto">
              <a:xfrm>
                <a:off x="6735788" y="3558889"/>
                <a:ext cx="128016" cy="128016"/>
              </a:xfrm>
              <a:prstGeom prst="ellipse">
                <a:avLst/>
              </a:prstGeom>
              <a:solidFill>
                <a:srgbClr val="00CC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bwMode="auto">
              <a:xfrm>
                <a:off x="7133165" y="4178310"/>
                <a:ext cx="128016" cy="128016"/>
              </a:xfrm>
              <a:prstGeom prst="ellipse">
                <a:avLst/>
              </a:prstGeom>
              <a:solidFill>
                <a:srgbClr val="FFFF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bwMode="auto">
              <a:xfrm>
                <a:off x="7556499" y="3494881"/>
                <a:ext cx="128016" cy="128016"/>
              </a:xfrm>
              <a:prstGeom prst="ellipse">
                <a:avLst/>
              </a:prstGeom>
              <a:solidFill>
                <a:srgbClr val="00CC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2" name="Oval 11"/>
            <p:cNvSpPr/>
            <p:nvPr/>
          </p:nvSpPr>
          <p:spPr>
            <a:xfrm>
              <a:off x="7979568" y="3602979"/>
              <a:ext cx="169863" cy="182880"/>
            </a:xfrm>
            <a:prstGeom prst="ellipse">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 name="Rectangle 2"/>
          <p:cNvSpPr/>
          <p:nvPr/>
        </p:nvSpPr>
        <p:spPr>
          <a:xfrm>
            <a:off x="244078" y="3267838"/>
            <a:ext cx="8916855" cy="36146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Content Placeholder 2"/>
          <p:cNvSpPr>
            <a:spLocks noGrp="1"/>
          </p:cNvSpPr>
          <p:nvPr>
            <p:ph idx="1"/>
          </p:nvPr>
        </p:nvSpPr>
        <p:spPr>
          <a:xfrm>
            <a:off x="623231" y="744295"/>
            <a:ext cx="8229600" cy="2810389"/>
          </a:xfrm>
        </p:spPr>
        <p:txBody>
          <a:bodyPr>
            <a:normAutofit/>
          </a:bodyPr>
          <a:lstStyle/>
          <a:p>
            <a:pPr marL="0" indent="0">
              <a:buNone/>
            </a:pPr>
            <a:r>
              <a:rPr lang="en-US" sz="3600" dirty="0" smtClean="0"/>
              <a:t>“Progress is built, in effect, upon the foundations of necessary failure”</a:t>
            </a:r>
          </a:p>
          <a:p>
            <a:pPr lvl="1"/>
            <a:r>
              <a:rPr lang="en-US" sz="3200" dirty="0" smtClean="0"/>
              <a:t>Matthew </a:t>
            </a:r>
            <a:r>
              <a:rPr lang="en-US" sz="3200" dirty="0" err="1" smtClean="0"/>
              <a:t>Syed</a:t>
            </a:r>
            <a:r>
              <a:rPr lang="en-US" sz="3200" dirty="0" smtClean="0"/>
              <a:t>, </a:t>
            </a:r>
            <a:r>
              <a:rPr lang="en-US" sz="3200" i="1" dirty="0" smtClean="0"/>
              <a:t>Bounce</a:t>
            </a:r>
            <a:endParaRPr lang="en-US" sz="3200" dirty="0"/>
          </a:p>
        </p:txBody>
      </p:sp>
      <p:pic>
        <p:nvPicPr>
          <p:cNvPr id="45" name="Picture 44"/>
          <p:cNvPicPr>
            <a:picLocks noChangeAspect="1"/>
          </p:cNvPicPr>
          <p:nvPr/>
        </p:nvPicPr>
        <p:blipFill>
          <a:blip r:embed="rId4"/>
          <a:stretch>
            <a:fillRect/>
          </a:stretch>
        </p:blipFill>
        <p:spPr>
          <a:xfrm>
            <a:off x="7410757" y="1631598"/>
            <a:ext cx="939721" cy="1409582"/>
          </a:xfrm>
          <a:prstGeom prst="rect">
            <a:avLst/>
          </a:prstGeom>
          <a:ln>
            <a:solidFill>
              <a:srgbClr val="000000"/>
            </a:solidFill>
          </a:ln>
        </p:spPr>
      </p:pic>
    </p:spTree>
    <p:extLst>
      <p:ext uri="{BB962C8B-B14F-4D97-AF65-F5344CB8AC3E}">
        <p14:creationId xmlns:p14="http://schemas.microsoft.com/office/powerpoint/2010/main" val="96962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fade">
                                      <p:cBhvr>
                                        <p:cTn id="17" dur="500"/>
                                        <p:tgtEl>
                                          <p:spTgt spid="44">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4">
                                            <p:txEl>
                                              <p:pRg st="1" end="1"/>
                                            </p:txEl>
                                          </p:spTgt>
                                        </p:tgtEl>
                                        <p:attrNameLst>
                                          <p:attrName>style.visibility</p:attrName>
                                        </p:attrNameLst>
                                      </p:cBhvr>
                                      <p:to>
                                        <p:strVal val="visible"/>
                                      </p:to>
                                    </p:set>
                                    <p:animEffect transition="in" filter="fade">
                                      <p:cBhvr>
                                        <p:cTn id="20" dur="500"/>
                                        <p:tgtEl>
                                          <p:spTgt spid="4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dirty="0" smtClean="0"/>
              <a:t>Why is school culture important?</a:t>
            </a:r>
          </a:p>
          <a:p>
            <a:r>
              <a:rPr lang="en-US" sz="4000" dirty="0" smtClean="0"/>
              <a:t>What does a healthy school culture look like?</a:t>
            </a:r>
          </a:p>
          <a:p>
            <a:r>
              <a:rPr lang="en-US" sz="4000" dirty="0" smtClean="0"/>
              <a:t>How can we cultivate a more healthy, productive school culture? </a:t>
            </a:r>
            <a:endParaRPr lang="en-US" sz="4000" dirty="0"/>
          </a:p>
        </p:txBody>
      </p:sp>
      <p:sp>
        <p:nvSpPr>
          <p:cNvPr id="3" name="Title 2"/>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2534657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this means for educators</a:t>
            </a:r>
            <a:endParaRPr lang="en-US" dirty="0"/>
          </a:p>
        </p:txBody>
      </p:sp>
      <p:sp>
        <p:nvSpPr>
          <p:cNvPr id="4" name="Content Placeholder 3"/>
          <p:cNvSpPr>
            <a:spLocks noGrp="1"/>
          </p:cNvSpPr>
          <p:nvPr>
            <p:ph idx="1"/>
          </p:nvPr>
        </p:nvSpPr>
        <p:spPr>
          <a:xfrm>
            <a:off x="457200" y="1502303"/>
            <a:ext cx="8229600" cy="4647426"/>
          </a:xfrm>
          <a:prstGeom prst="rect">
            <a:avLst/>
          </a:prstGeom>
        </p:spPr>
        <p:txBody>
          <a:bodyPr wrap="square">
            <a:spAutoFit/>
          </a:bodyPr>
          <a:lstStyle/>
          <a:p>
            <a:pPr marL="0" indent="0" algn="ctr">
              <a:buNone/>
            </a:pPr>
            <a:r>
              <a:rPr lang="en-US" sz="4000" i="1" dirty="0">
                <a:latin typeface="Optima" charset="0"/>
                <a:ea typeface="Optima" charset="0"/>
                <a:cs typeface="Optima" charset="0"/>
              </a:rPr>
              <a:t>There is no such thing as ineffective </a:t>
            </a:r>
            <a:r>
              <a:rPr lang="en-US" sz="4000" b="1" i="1" dirty="0">
                <a:latin typeface="Optima" charset="0"/>
                <a:ea typeface="Optima" charset="0"/>
                <a:cs typeface="Optima" charset="0"/>
              </a:rPr>
              <a:t>instructors</a:t>
            </a:r>
            <a:r>
              <a:rPr lang="en-US" sz="4000" i="1" dirty="0">
                <a:latin typeface="Optima" charset="0"/>
                <a:ea typeface="Optima" charset="0"/>
                <a:cs typeface="Optima" charset="0"/>
              </a:rPr>
              <a:t>, but there is ineffective </a:t>
            </a:r>
            <a:r>
              <a:rPr lang="en-US" sz="4000" b="1" i="1" dirty="0" smtClean="0">
                <a:latin typeface="Optima" charset="0"/>
                <a:ea typeface="Optima" charset="0"/>
                <a:cs typeface="Optima" charset="0"/>
              </a:rPr>
              <a:t>instruction</a:t>
            </a:r>
            <a:r>
              <a:rPr lang="en-US" sz="4000" i="1" dirty="0" smtClean="0">
                <a:latin typeface="Optima" charset="0"/>
                <a:ea typeface="Optima" charset="0"/>
                <a:cs typeface="Optima" charset="0"/>
              </a:rPr>
              <a:t>.</a:t>
            </a:r>
          </a:p>
          <a:p>
            <a:pPr marL="0" indent="0" algn="ctr">
              <a:buNone/>
            </a:pPr>
            <a:endParaRPr lang="en-US" sz="4000" i="1" dirty="0">
              <a:latin typeface="Optima" charset="0"/>
              <a:ea typeface="Optima" charset="0"/>
              <a:cs typeface="Optima" charset="0"/>
            </a:endParaRPr>
          </a:p>
          <a:p>
            <a:pPr marL="0" indent="0" algn="ctr">
              <a:buNone/>
            </a:pPr>
            <a:r>
              <a:rPr lang="en-US" sz="4000" i="1" dirty="0" smtClean="0">
                <a:latin typeface="Optima" charset="0"/>
                <a:ea typeface="Optima" charset="0"/>
                <a:cs typeface="Optima" charset="0"/>
              </a:rPr>
              <a:t>As </a:t>
            </a:r>
            <a:r>
              <a:rPr lang="en-US" sz="4000" i="1" dirty="0">
                <a:latin typeface="Optima" charset="0"/>
                <a:ea typeface="Optima" charset="0"/>
                <a:cs typeface="Optima" charset="0"/>
              </a:rPr>
              <a:t>educators, it is not who we are, but what we DO that truly matters for our students.</a:t>
            </a:r>
          </a:p>
        </p:txBody>
      </p:sp>
    </p:spTree>
    <p:extLst>
      <p:ext uri="{BB962C8B-B14F-4D97-AF65-F5344CB8AC3E}">
        <p14:creationId xmlns:p14="http://schemas.microsoft.com/office/powerpoint/2010/main" val="213732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ttie's Effect Siz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49124" y="1319514"/>
            <a:ext cx="5278056" cy="52780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484533" y="4663015"/>
            <a:ext cx="1451513" cy="2078567"/>
          </a:xfrm>
          <a:prstGeom prst="rect">
            <a:avLst/>
          </a:prstGeom>
          <a:ln>
            <a:solidFill>
              <a:srgbClr val="000000"/>
            </a:solidFill>
          </a:ln>
        </p:spPr>
      </p:pic>
      <p:sp>
        <p:nvSpPr>
          <p:cNvPr id="9" name="Left Arrow 8"/>
          <p:cNvSpPr/>
          <p:nvPr/>
        </p:nvSpPr>
        <p:spPr>
          <a:xfrm>
            <a:off x="4893733" y="1671907"/>
            <a:ext cx="3793067" cy="1202262"/>
          </a:xfrm>
          <a:prstGeom prst="leftArrow">
            <a:avLst/>
          </a:prstGeom>
          <a:solidFill>
            <a:srgbClr val="C03B41"/>
          </a:solidFill>
          <a:ln w="12700"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chemeClr val="tx1"/>
                </a:solidFill>
                <a:latin typeface="Optima"/>
                <a:cs typeface="Optima"/>
              </a:rPr>
              <a:t>Feedback</a:t>
            </a:r>
            <a:endParaRPr lang="en-US" sz="4400" b="1" dirty="0">
              <a:solidFill>
                <a:schemeClr val="tx1"/>
              </a:solidFill>
              <a:latin typeface="Optima"/>
              <a:cs typeface="Optima"/>
            </a:endParaRPr>
          </a:p>
        </p:txBody>
      </p:sp>
      <p:sp>
        <p:nvSpPr>
          <p:cNvPr id="8" name="Title 1"/>
          <p:cNvSpPr>
            <a:spLocks noGrp="1"/>
          </p:cNvSpPr>
          <p:nvPr>
            <p:ph type="title"/>
          </p:nvPr>
        </p:nvSpPr>
        <p:spPr/>
        <p:txBody>
          <a:bodyPr>
            <a:noAutofit/>
          </a:bodyPr>
          <a:lstStyle/>
          <a:p>
            <a:r>
              <a:rPr lang="en-US" sz="3600" dirty="0" smtClean="0"/>
              <a:t>2. </a:t>
            </a:r>
            <a:r>
              <a:rPr lang="en-US" sz="3600" dirty="0"/>
              <a:t>A </a:t>
            </a:r>
            <a:r>
              <a:rPr lang="en-US" sz="3600" dirty="0" smtClean="0"/>
              <a:t>Growth Mindset</a:t>
            </a:r>
            <a:r>
              <a:rPr lang="en-US" sz="3600" dirty="0"/>
              <a:t>, and desire for continuous improvement through </a:t>
            </a:r>
            <a:r>
              <a:rPr lang="en-US" sz="3600" i="1" u="sng" dirty="0"/>
              <a:t>feedback</a:t>
            </a:r>
          </a:p>
        </p:txBody>
      </p:sp>
    </p:spTree>
    <p:extLst>
      <p:ext uri="{BB962C8B-B14F-4D97-AF65-F5344CB8AC3E}">
        <p14:creationId xmlns:p14="http://schemas.microsoft.com/office/powerpoint/2010/main" val="14973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6873" y="1053381"/>
            <a:ext cx="3957369" cy="2636272"/>
          </a:xfrm>
          <a:prstGeom prst="rect">
            <a:avLst/>
          </a:prstGeom>
          <a:ln w="38100" cmpd="sng">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a:stretch>
            <a:fillRect/>
          </a:stretch>
        </p:blipFill>
        <p:spPr>
          <a:xfrm>
            <a:off x="256873" y="4057805"/>
            <a:ext cx="3957369" cy="2638246"/>
          </a:xfrm>
          <a:prstGeom prst="rect">
            <a:avLst/>
          </a:prstGeom>
          <a:ln w="57150" cmpd="sng">
            <a:solidFill>
              <a:schemeClr val="tx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5093105" y="4004047"/>
            <a:ext cx="3593695" cy="2692004"/>
          </a:xfrm>
          <a:prstGeom prst="rect">
            <a:avLst/>
          </a:prstGeom>
          <a:ln w="57150" cmpd="sng">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5"/>
          <a:srcRect t="16803" b="23831"/>
          <a:stretch/>
        </p:blipFill>
        <p:spPr>
          <a:xfrm>
            <a:off x="5064564" y="3989778"/>
            <a:ext cx="1157496" cy="687170"/>
          </a:xfrm>
          <a:prstGeom prst="rect">
            <a:avLst/>
          </a:prstGeom>
          <a:ln w="28575" cmpd="sng">
            <a:solidFill>
              <a:srgbClr val="000000"/>
            </a:solidFill>
          </a:ln>
        </p:spPr>
      </p:pic>
      <p:sp>
        <p:nvSpPr>
          <p:cNvPr id="11" name="Title 1"/>
          <p:cNvSpPr>
            <a:spLocks noGrp="1"/>
          </p:cNvSpPr>
          <p:nvPr>
            <p:ph type="title"/>
          </p:nvPr>
        </p:nvSpPr>
        <p:spPr>
          <a:xfrm>
            <a:off x="457200" y="72370"/>
            <a:ext cx="8229600" cy="981011"/>
          </a:xfrm>
        </p:spPr>
        <p:txBody>
          <a:bodyPr>
            <a:noAutofit/>
          </a:bodyPr>
          <a:lstStyle/>
          <a:p>
            <a:r>
              <a:rPr lang="en-US" sz="3600" dirty="0" smtClean="0"/>
              <a:t>Feedback </a:t>
            </a:r>
            <a:r>
              <a:rPr lang="en-US" sz="3600" smtClean="0"/>
              <a:t>is everywhere</a:t>
            </a:r>
            <a:endParaRPr lang="en-US" sz="3600" dirty="0"/>
          </a:p>
        </p:txBody>
      </p:sp>
      <p:pic>
        <p:nvPicPr>
          <p:cNvPr id="1026" name="Picture 2" descr="mage result for basketball shooting co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812" y="1053381"/>
            <a:ext cx="3669988" cy="274971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2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Effective feedback goes both ways</a:t>
            </a:r>
            <a:endParaRPr lang="en-US" dirty="0"/>
          </a:p>
        </p:txBody>
      </p:sp>
      <p:sp>
        <p:nvSpPr>
          <p:cNvPr id="7" name="TextBox 6"/>
          <p:cNvSpPr txBox="1"/>
          <p:nvPr/>
        </p:nvSpPr>
        <p:spPr>
          <a:xfrm>
            <a:off x="183843" y="3901175"/>
            <a:ext cx="1967696" cy="646331"/>
          </a:xfrm>
          <a:prstGeom prst="rect">
            <a:avLst/>
          </a:prstGeom>
          <a:noFill/>
        </p:spPr>
        <p:txBody>
          <a:bodyPr wrap="square" rtlCol="0">
            <a:spAutoFit/>
          </a:bodyPr>
          <a:lstStyle/>
          <a:p>
            <a:r>
              <a:rPr lang="en-US" sz="3600" dirty="0" smtClean="0">
                <a:latin typeface="Optima" charset="0"/>
                <a:ea typeface="Optima" charset="0"/>
                <a:cs typeface="Optima" charset="0"/>
              </a:rPr>
              <a:t>Teacher</a:t>
            </a:r>
            <a:endParaRPr lang="en-US" sz="1600" dirty="0">
              <a:latin typeface="Optima" charset="0"/>
              <a:ea typeface="Optima" charset="0"/>
              <a:cs typeface="Optima" charset="0"/>
            </a:endParaRPr>
          </a:p>
        </p:txBody>
      </p:sp>
      <p:sp>
        <p:nvSpPr>
          <p:cNvPr id="8" name="TextBox 7"/>
          <p:cNvSpPr txBox="1"/>
          <p:nvPr/>
        </p:nvSpPr>
        <p:spPr>
          <a:xfrm>
            <a:off x="2858560" y="3901175"/>
            <a:ext cx="1967696" cy="646331"/>
          </a:xfrm>
          <a:prstGeom prst="rect">
            <a:avLst/>
          </a:prstGeom>
          <a:noFill/>
        </p:spPr>
        <p:txBody>
          <a:bodyPr wrap="square" rtlCol="0">
            <a:spAutoFit/>
          </a:bodyPr>
          <a:lstStyle/>
          <a:p>
            <a:r>
              <a:rPr lang="en-US" sz="3600" dirty="0" smtClean="0">
                <a:latin typeface="Optima" charset="0"/>
                <a:ea typeface="Optima" charset="0"/>
                <a:cs typeface="Optima" charset="0"/>
              </a:rPr>
              <a:t>Student</a:t>
            </a:r>
            <a:endParaRPr lang="en-US" sz="1600" dirty="0">
              <a:latin typeface="Optima" charset="0"/>
              <a:ea typeface="Optima" charset="0"/>
              <a:cs typeface="Optima" charset="0"/>
            </a:endParaRPr>
          </a:p>
        </p:txBody>
      </p:sp>
      <p:sp>
        <p:nvSpPr>
          <p:cNvPr id="13" name="U-Turn Arrow 12"/>
          <p:cNvSpPr/>
          <p:nvPr/>
        </p:nvSpPr>
        <p:spPr>
          <a:xfrm>
            <a:off x="999665" y="2304345"/>
            <a:ext cx="3114942" cy="1463040"/>
          </a:xfrm>
          <a:prstGeom prst="uturnArrow">
            <a:avLst>
              <a:gd name="adj1" fmla="val 12490"/>
              <a:gd name="adj2" fmla="val 20649"/>
              <a:gd name="adj3" fmla="val 23418"/>
              <a:gd name="adj4" fmla="val 75000"/>
              <a:gd name="adj5" fmla="val 100000"/>
            </a:avLst>
          </a:prstGeom>
          <a:gradFill flip="none" rotWithShape="1">
            <a:gsLst>
              <a:gs pos="0">
                <a:srgbClr val="00B050"/>
              </a:gs>
              <a:gs pos="100000">
                <a:srgbClr val="008F00"/>
              </a:gs>
            </a:gsLst>
            <a:lin ang="108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4386805" y="3732036"/>
            <a:ext cx="2499553" cy="954107"/>
          </a:xfrm>
          <a:prstGeom prst="rect">
            <a:avLst/>
          </a:prstGeom>
          <a:noFill/>
        </p:spPr>
        <p:txBody>
          <a:bodyPr wrap="square" rtlCol="0">
            <a:spAutoFit/>
          </a:bodyPr>
          <a:lstStyle/>
          <a:p>
            <a:pPr algn="ctr"/>
            <a:r>
              <a:rPr lang="en-US" sz="2800" dirty="0" smtClean="0">
                <a:latin typeface="Optima" charset="0"/>
                <a:ea typeface="Optima" charset="0"/>
                <a:cs typeface="Optima" charset="0"/>
              </a:rPr>
              <a:t>School/District Leadership</a:t>
            </a:r>
            <a:endParaRPr lang="en-US" sz="2800" dirty="0">
              <a:latin typeface="Optima" charset="0"/>
              <a:ea typeface="Optima" charset="0"/>
              <a:cs typeface="Optima" charset="0"/>
            </a:endParaRPr>
          </a:p>
        </p:txBody>
      </p:sp>
      <p:sp>
        <p:nvSpPr>
          <p:cNvPr id="19" name="TextBox 18"/>
          <p:cNvSpPr txBox="1"/>
          <p:nvPr/>
        </p:nvSpPr>
        <p:spPr>
          <a:xfrm>
            <a:off x="7224146" y="3866455"/>
            <a:ext cx="1967696" cy="646331"/>
          </a:xfrm>
          <a:prstGeom prst="rect">
            <a:avLst/>
          </a:prstGeom>
          <a:noFill/>
        </p:spPr>
        <p:txBody>
          <a:bodyPr wrap="square" rtlCol="0">
            <a:spAutoFit/>
          </a:bodyPr>
          <a:lstStyle/>
          <a:p>
            <a:pPr algn="ctr"/>
            <a:r>
              <a:rPr lang="en-US" sz="3600" dirty="0" smtClean="0">
                <a:latin typeface="Optima" charset="0"/>
                <a:ea typeface="Optima" charset="0"/>
                <a:cs typeface="Optima" charset="0"/>
              </a:rPr>
              <a:t>Staff</a:t>
            </a:r>
            <a:endParaRPr lang="en-US" sz="1600" dirty="0">
              <a:latin typeface="Optima" charset="0"/>
              <a:ea typeface="Optima" charset="0"/>
              <a:cs typeface="Optima" charset="0"/>
            </a:endParaRPr>
          </a:p>
        </p:txBody>
      </p:sp>
      <p:sp>
        <p:nvSpPr>
          <p:cNvPr id="22" name="TextBox 21"/>
          <p:cNvSpPr txBox="1"/>
          <p:nvPr/>
        </p:nvSpPr>
        <p:spPr>
          <a:xfrm>
            <a:off x="1082904" y="2538493"/>
            <a:ext cx="2741853" cy="1477328"/>
          </a:xfrm>
          <a:prstGeom prst="rect">
            <a:avLst/>
          </a:prstGeom>
          <a:noFill/>
        </p:spPr>
        <p:txBody>
          <a:bodyPr wrap="square" rtlCol="0">
            <a:spAutoFit/>
          </a:bodyPr>
          <a:lstStyle/>
          <a:p>
            <a:pPr algn="ctr"/>
            <a:r>
              <a:rPr lang="en-US" i="1" smtClean="0">
                <a:latin typeface="Optima" charset="0"/>
                <a:ea typeface="Optima" charset="0"/>
                <a:cs typeface="Optima" charset="0"/>
              </a:rPr>
              <a:t>Grades,</a:t>
            </a:r>
          </a:p>
          <a:p>
            <a:pPr algn="ctr"/>
            <a:r>
              <a:rPr lang="en-US" i="1" dirty="0" smtClean="0">
                <a:latin typeface="Optima" charset="0"/>
                <a:ea typeface="Optima" charset="0"/>
                <a:cs typeface="Optima" charset="0"/>
              </a:rPr>
              <a:t>Formative data,</a:t>
            </a:r>
          </a:p>
          <a:p>
            <a:pPr algn="ctr"/>
            <a:r>
              <a:rPr lang="en-US" i="1" dirty="0" smtClean="0">
                <a:latin typeface="Optima" charset="0"/>
                <a:ea typeface="Optima" charset="0"/>
                <a:cs typeface="Optima" charset="0"/>
              </a:rPr>
              <a:t>Corrective &amp; Affirmative Feedback (verbal or written)</a:t>
            </a:r>
            <a:endParaRPr lang="en-US" i="1" dirty="0">
              <a:latin typeface="Optima" charset="0"/>
              <a:ea typeface="Optima" charset="0"/>
              <a:cs typeface="Optima" charset="0"/>
            </a:endParaRPr>
          </a:p>
        </p:txBody>
      </p:sp>
      <p:sp>
        <p:nvSpPr>
          <p:cNvPr id="23" name="TextBox 22"/>
          <p:cNvSpPr txBox="1"/>
          <p:nvPr/>
        </p:nvSpPr>
        <p:spPr>
          <a:xfrm>
            <a:off x="1383797" y="4727368"/>
            <a:ext cx="2161093" cy="1200329"/>
          </a:xfrm>
          <a:prstGeom prst="rect">
            <a:avLst/>
          </a:prstGeom>
          <a:noFill/>
        </p:spPr>
        <p:txBody>
          <a:bodyPr wrap="square" rtlCol="0">
            <a:spAutoFit/>
          </a:bodyPr>
          <a:lstStyle/>
          <a:p>
            <a:pPr algn="ctr"/>
            <a:r>
              <a:rPr lang="en-US" i="1" dirty="0" smtClean="0">
                <a:latin typeface="Optima" charset="0"/>
                <a:ea typeface="Optima" charset="0"/>
                <a:cs typeface="Optima" charset="0"/>
              </a:rPr>
              <a:t>Accuracy of responses, Student behavior, </a:t>
            </a:r>
            <a:r>
              <a:rPr lang="en-US" i="1" dirty="0">
                <a:latin typeface="Optima" charset="0"/>
                <a:ea typeface="Optima" charset="0"/>
                <a:cs typeface="Optima" charset="0"/>
              </a:rPr>
              <a:t>F</a:t>
            </a:r>
            <a:r>
              <a:rPr lang="en-US" i="1" dirty="0" smtClean="0">
                <a:latin typeface="Optima" charset="0"/>
                <a:ea typeface="Optima" charset="0"/>
                <a:cs typeface="Optima" charset="0"/>
              </a:rPr>
              <a:t>ormative </a:t>
            </a:r>
            <a:r>
              <a:rPr lang="en-US" i="1" dirty="0">
                <a:latin typeface="Optima" charset="0"/>
                <a:ea typeface="Optima" charset="0"/>
                <a:cs typeface="Optima" charset="0"/>
              </a:rPr>
              <a:t>e</a:t>
            </a:r>
            <a:r>
              <a:rPr lang="en-US" i="1" dirty="0" smtClean="0">
                <a:latin typeface="Optima" charset="0"/>
                <a:ea typeface="Optima" charset="0"/>
                <a:cs typeface="Optima" charset="0"/>
              </a:rPr>
              <a:t>valuation</a:t>
            </a:r>
            <a:endParaRPr lang="en-US" i="1" dirty="0">
              <a:latin typeface="Optima" charset="0"/>
              <a:ea typeface="Optima" charset="0"/>
              <a:cs typeface="Optima" charset="0"/>
            </a:endParaRPr>
          </a:p>
        </p:txBody>
      </p:sp>
      <p:sp>
        <p:nvSpPr>
          <p:cNvPr id="24" name="TextBox 23"/>
          <p:cNvSpPr txBox="1"/>
          <p:nvPr/>
        </p:nvSpPr>
        <p:spPr>
          <a:xfrm>
            <a:off x="729104" y="1409578"/>
            <a:ext cx="3470478" cy="646331"/>
          </a:xfrm>
          <a:prstGeom prst="rect">
            <a:avLst/>
          </a:prstGeom>
          <a:noFill/>
        </p:spPr>
        <p:txBody>
          <a:bodyPr wrap="square" rtlCol="0">
            <a:spAutoFit/>
          </a:bodyPr>
          <a:lstStyle/>
          <a:p>
            <a:r>
              <a:rPr lang="en-US" sz="3600" b="1" u="sng" dirty="0" smtClean="0">
                <a:latin typeface="Optima" charset="0"/>
                <a:ea typeface="Optima" charset="0"/>
                <a:cs typeface="Optima" charset="0"/>
              </a:rPr>
              <a:t>Classroom Level</a:t>
            </a:r>
            <a:endParaRPr lang="en-US" sz="3600" b="1" u="sng" dirty="0">
              <a:latin typeface="Optima" charset="0"/>
              <a:ea typeface="Optima" charset="0"/>
              <a:cs typeface="Optima" charset="0"/>
            </a:endParaRPr>
          </a:p>
        </p:txBody>
      </p:sp>
      <p:sp>
        <p:nvSpPr>
          <p:cNvPr id="25" name="TextBox 24"/>
          <p:cNvSpPr txBox="1"/>
          <p:nvPr/>
        </p:nvSpPr>
        <p:spPr>
          <a:xfrm>
            <a:off x="5497781" y="1412148"/>
            <a:ext cx="2823836" cy="646331"/>
          </a:xfrm>
          <a:prstGeom prst="rect">
            <a:avLst/>
          </a:prstGeom>
          <a:noFill/>
        </p:spPr>
        <p:txBody>
          <a:bodyPr wrap="square" rtlCol="0">
            <a:spAutoFit/>
          </a:bodyPr>
          <a:lstStyle/>
          <a:p>
            <a:pPr algn="ctr"/>
            <a:r>
              <a:rPr lang="en-US" sz="3600" b="1" u="sng" dirty="0" smtClean="0">
                <a:latin typeface="Optima" charset="0"/>
                <a:ea typeface="Optima" charset="0"/>
                <a:cs typeface="Optima" charset="0"/>
              </a:rPr>
              <a:t>System Level</a:t>
            </a:r>
            <a:endParaRPr lang="en-US" sz="3600" b="1" u="sng" dirty="0">
              <a:latin typeface="Optima" charset="0"/>
              <a:ea typeface="Optima" charset="0"/>
              <a:cs typeface="Optima" charset="0"/>
            </a:endParaRPr>
          </a:p>
        </p:txBody>
      </p:sp>
      <p:sp>
        <p:nvSpPr>
          <p:cNvPr id="26" name="TextBox 25"/>
          <p:cNvSpPr txBox="1"/>
          <p:nvPr/>
        </p:nvSpPr>
        <p:spPr>
          <a:xfrm>
            <a:off x="5711622" y="2634624"/>
            <a:ext cx="2496372" cy="923330"/>
          </a:xfrm>
          <a:prstGeom prst="rect">
            <a:avLst/>
          </a:prstGeom>
          <a:noFill/>
        </p:spPr>
        <p:txBody>
          <a:bodyPr wrap="square" rtlCol="0">
            <a:spAutoFit/>
          </a:bodyPr>
          <a:lstStyle/>
          <a:p>
            <a:pPr algn="ctr"/>
            <a:r>
              <a:rPr lang="en-US" i="1" dirty="0" smtClean="0">
                <a:latin typeface="Optima" charset="0"/>
                <a:ea typeface="Optima" charset="0"/>
                <a:cs typeface="Optima" charset="0"/>
              </a:rPr>
              <a:t>Walkthroughs, Coaching, Staff Meetings</a:t>
            </a:r>
            <a:endParaRPr lang="en-US" i="1" dirty="0">
              <a:latin typeface="Optima" charset="0"/>
              <a:ea typeface="Optima" charset="0"/>
              <a:cs typeface="Optima" charset="0"/>
            </a:endParaRPr>
          </a:p>
        </p:txBody>
      </p:sp>
      <p:sp>
        <p:nvSpPr>
          <p:cNvPr id="27" name="TextBox 26"/>
          <p:cNvSpPr txBox="1"/>
          <p:nvPr/>
        </p:nvSpPr>
        <p:spPr>
          <a:xfrm>
            <a:off x="5948291" y="4444837"/>
            <a:ext cx="2213923" cy="1477328"/>
          </a:xfrm>
          <a:prstGeom prst="rect">
            <a:avLst/>
          </a:prstGeom>
          <a:noFill/>
        </p:spPr>
        <p:txBody>
          <a:bodyPr wrap="square" rtlCol="0">
            <a:spAutoFit/>
          </a:bodyPr>
          <a:lstStyle/>
          <a:p>
            <a:pPr algn="ctr"/>
            <a:r>
              <a:rPr lang="en-US" i="1" dirty="0" smtClean="0">
                <a:latin typeface="Optima" charset="0"/>
                <a:ea typeface="Optima" charset="0"/>
                <a:cs typeface="Optima" charset="0"/>
              </a:rPr>
              <a:t>Surveys,</a:t>
            </a:r>
          </a:p>
          <a:p>
            <a:pPr algn="ctr"/>
            <a:r>
              <a:rPr lang="en-US" i="1" dirty="0" smtClean="0">
                <a:latin typeface="Optima" charset="0"/>
                <a:ea typeface="Optima" charset="0"/>
                <a:cs typeface="Optima" charset="0"/>
              </a:rPr>
              <a:t>RTI implementation data, Walkthroughs, Grade Level meetings</a:t>
            </a:r>
            <a:endParaRPr lang="en-US" i="1" dirty="0">
              <a:latin typeface="Optima" charset="0"/>
              <a:ea typeface="Optima" charset="0"/>
              <a:cs typeface="Optima" charset="0"/>
            </a:endParaRPr>
          </a:p>
        </p:txBody>
      </p:sp>
      <p:sp>
        <p:nvSpPr>
          <p:cNvPr id="28" name="U-Turn Arrow 27"/>
          <p:cNvSpPr/>
          <p:nvPr/>
        </p:nvSpPr>
        <p:spPr>
          <a:xfrm rot="10800000">
            <a:off x="794601" y="4692899"/>
            <a:ext cx="3114942" cy="1463040"/>
          </a:xfrm>
          <a:prstGeom prst="uturnArrow">
            <a:avLst>
              <a:gd name="adj1" fmla="val 12490"/>
              <a:gd name="adj2" fmla="val 20649"/>
              <a:gd name="adj3" fmla="val 23418"/>
              <a:gd name="adj4" fmla="val 75000"/>
              <a:gd name="adj5" fmla="val 100000"/>
            </a:avLst>
          </a:prstGeom>
          <a:gradFill flip="none" rotWithShape="1">
            <a:gsLst>
              <a:gs pos="0">
                <a:schemeClr val="tx2">
                  <a:lumMod val="40000"/>
                  <a:lumOff val="60000"/>
                </a:schemeClr>
              </a:gs>
              <a:gs pos="100000">
                <a:srgbClr val="0070C0"/>
              </a:gs>
            </a:gsLst>
            <a:lin ang="108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U-Turn Arrow 28"/>
          <p:cNvSpPr/>
          <p:nvPr/>
        </p:nvSpPr>
        <p:spPr>
          <a:xfrm>
            <a:off x="5497781" y="2304345"/>
            <a:ext cx="3114942" cy="1463040"/>
          </a:xfrm>
          <a:prstGeom prst="uturnArrow">
            <a:avLst>
              <a:gd name="adj1" fmla="val 12490"/>
              <a:gd name="adj2" fmla="val 20649"/>
              <a:gd name="adj3" fmla="val 23418"/>
              <a:gd name="adj4" fmla="val 75000"/>
              <a:gd name="adj5" fmla="val 100000"/>
            </a:avLst>
          </a:prstGeom>
          <a:gradFill flip="none" rotWithShape="1">
            <a:gsLst>
              <a:gs pos="0">
                <a:srgbClr val="00B050"/>
              </a:gs>
              <a:gs pos="100000">
                <a:srgbClr val="008F00"/>
              </a:gs>
            </a:gsLst>
            <a:lin ang="108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U-Turn Arrow 29"/>
          <p:cNvSpPr/>
          <p:nvPr/>
        </p:nvSpPr>
        <p:spPr>
          <a:xfrm rot="10800000">
            <a:off x="5298022" y="4634768"/>
            <a:ext cx="3114942" cy="1463040"/>
          </a:xfrm>
          <a:prstGeom prst="uturnArrow">
            <a:avLst>
              <a:gd name="adj1" fmla="val 12490"/>
              <a:gd name="adj2" fmla="val 20649"/>
              <a:gd name="adj3" fmla="val 23418"/>
              <a:gd name="adj4" fmla="val 75000"/>
              <a:gd name="adj5" fmla="val 100000"/>
            </a:avLst>
          </a:prstGeom>
          <a:gradFill flip="none" rotWithShape="1">
            <a:gsLst>
              <a:gs pos="0">
                <a:schemeClr val="tx2">
                  <a:lumMod val="40000"/>
                  <a:lumOff val="60000"/>
                </a:schemeClr>
              </a:gs>
              <a:gs pos="100000">
                <a:srgbClr val="0070C0"/>
              </a:gs>
            </a:gsLst>
            <a:lin ang="108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3426106" y="-8102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64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right)">
                                      <p:cBhvr>
                                        <p:cTn id="58" dur="500"/>
                                        <p:tgtEl>
                                          <p:spTgt spid="3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3" grpId="0" animBg="1"/>
      <p:bldP spid="18" grpId="0"/>
      <p:bldP spid="19" grpId="0"/>
      <p:bldP spid="22" grpId="0"/>
      <p:bldP spid="23" grpId="0"/>
      <p:bldP spid="24" grpId="0"/>
      <p:bldP spid="25" grpId="0"/>
      <p:bldP spid="26" grpId="0"/>
      <p:bldP spid="27" grpId="0"/>
      <p:bldP spid="28"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514350" indent="-514350">
              <a:buFont typeface="+mj-lt"/>
              <a:buAutoNum type="arabicPeriod"/>
            </a:pPr>
            <a:r>
              <a:rPr lang="en-US" dirty="0" smtClean="0"/>
              <a:t>A </a:t>
            </a:r>
            <a:r>
              <a:rPr lang="en-US" b="1" i="1" u="sng" dirty="0" smtClean="0"/>
              <a:t>shared</a:t>
            </a:r>
            <a:r>
              <a:rPr lang="en-US" dirty="0" smtClean="0"/>
              <a:t> responsibility and belief that </a:t>
            </a:r>
            <a:r>
              <a:rPr lang="en-US" b="1" i="1" u="sng" dirty="0" smtClean="0"/>
              <a:t>ALL</a:t>
            </a:r>
            <a:r>
              <a:rPr lang="en-US" dirty="0" smtClean="0"/>
              <a:t> students can learn</a:t>
            </a:r>
          </a:p>
          <a:p>
            <a:pPr marL="514350" indent="-514350">
              <a:buFont typeface="+mj-lt"/>
              <a:buAutoNum type="arabicPeriod"/>
            </a:pPr>
            <a:r>
              <a:rPr lang="en-US" dirty="0" smtClean="0"/>
              <a:t>A growth mindset, and desire for continuous improvement through feedback</a:t>
            </a:r>
          </a:p>
          <a:p>
            <a:pPr marL="514350" indent="-514350">
              <a:buFont typeface="+mj-lt"/>
              <a:buAutoNum type="arabicPeriod"/>
            </a:pPr>
            <a:r>
              <a:rPr lang="en-US" dirty="0" smtClean="0">
                <a:solidFill>
                  <a:srgbClr val="FF0000"/>
                </a:solidFill>
              </a:rPr>
              <a:t>A healthy, positive, and collaborative atmosphere amongst staff</a:t>
            </a:r>
          </a:p>
          <a:p>
            <a:endParaRPr lang="en-US" dirty="0" smtClean="0"/>
          </a:p>
          <a:p>
            <a:endParaRPr lang="en-US" dirty="0"/>
          </a:p>
        </p:txBody>
      </p:sp>
      <p:sp>
        <p:nvSpPr>
          <p:cNvPr id="3" name="Title 2"/>
          <p:cNvSpPr>
            <a:spLocks noGrp="1"/>
          </p:cNvSpPr>
          <p:nvPr>
            <p:ph type="title"/>
          </p:nvPr>
        </p:nvSpPr>
        <p:spPr>
          <a:xfrm>
            <a:off x="98385" y="180132"/>
            <a:ext cx="8229600" cy="981011"/>
          </a:xfrm>
        </p:spPr>
        <p:txBody>
          <a:bodyPr/>
          <a:lstStyle/>
          <a:p>
            <a:r>
              <a:rPr lang="en-US" dirty="0" smtClean="0"/>
              <a:t>Healthy school </a:t>
            </a:r>
            <a:r>
              <a:rPr lang="en-US" dirty="0"/>
              <a:t>c</a:t>
            </a:r>
            <a:r>
              <a:rPr lang="en-US" dirty="0" smtClean="0"/>
              <a:t>ultures have…</a:t>
            </a:r>
            <a:endParaRPr lang="en-US" dirty="0"/>
          </a:p>
        </p:txBody>
      </p:sp>
      <p:pic>
        <p:nvPicPr>
          <p:cNvPr id="6" name="Picture 5"/>
          <p:cNvPicPr>
            <a:picLocks noChangeAspect="1"/>
          </p:cNvPicPr>
          <p:nvPr/>
        </p:nvPicPr>
        <p:blipFill>
          <a:blip r:embed="rId2"/>
          <a:stretch>
            <a:fillRect/>
          </a:stretch>
        </p:blipFill>
        <p:spPr>
          <a:xfrm>
            <a:off x="8088653" y="180132"/>
            <a:ext cx="940369" cy="1000760"/>
          </a:xfrm>
          <a:prstGeom prst="rect">
            <a:avLst/>
          </a:prstGeom>
        </p:spPr>
      </p:pic>
    </p:spTree>
    <p:extLst>
      <p:ext uri="{BB962C8B-B14F-4D97-AF65-F5344CB8AC3E}">
        <p14:creationId xmlns:p14="http://schemas.microsoft.com/office/powerpoint/2010/main" val="128695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People will work harder for (</a:t>
            </a:r>
            <a:r>
              <a:rPr lang="en-US" i="1" dirty="0" smtClean="0"/>
              <a:t>and with</a:t>
            </a:r>
            <a:r>
              <a:rPr lang="en-US" dirty="0" smtClean="0"/>
              <a:t>) people who they like and </a:t>
            </a:r>
            <a:r>
              <a:rPr lang="en-US" b="1" i="1" dirty="0" smtClean="0"/>
              <a:t>trust</a:t>
            </a:r>
          </a:p>
          <a:p>
            <a:endParaRPr lang="en-US" dirty="0" smtClean="0"/>
          </a:p>
          <a:p>
            <a:pPr marL="0" indent="0">
              <a:buNone/>
            </a:pPr>
            <a:r>
              <a:rPr lang="en-US" dirty="0" smtClean="0"/>
              <a:t>Real change does not happen on the macro level, it happens over and over at the personal, micro, level</a:t>
            </a:r>
          </a:p>
        </p:txBody>
      </p:sp>
      <p:sp>
        <p:nvSpPr>
          <p:cNvPr id="2" name="Title 1"/>
          <p:cNvSpPr>
            <a:spLocks noGrp="1"/>
          </p:cNvSpPr>
          <p:nvPr>
            <p:ph type="title"/>
          </p:nvPr>
        </p:nvSpPr>
        <p:spPr>
          <a:xfrm>
            <a:off x="186267" y="180132"/>
            <a:ext cx="8737600" cy="981011"/>
          </a:xfrm>
        </p:spPr>
        <p:txBody>
          <a:bodyPr>
            <a:normAutofit fontScale="90000"/>
          </a:bodyPr>
          <a:lstStyle/>
          <a:p>
            <a:r>
              <a:rPr lang="en-US" dirty="0" smtClean="0"/>
              <a:t>3. A healthy and positive atmosphere of collaboration amongst your staff</a:t>
            </a:r>
            <a:endParaRPr lang="en-US" dirty="0"/>
          </a:p>
        </p:txBody>
      </p:sp>
    </p:spTree>
    <p:extLst>
      <p:ext uri="{BB962C8B-B14F-4D97-AF65-F5344CB8AC3E}">
        <p14:creationId xmlns:p14="http://schemas.microsoft.com/office/powerpoint/2010/main" val="2524120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static.ddmcdn.com/gif/ferrari-f1-pit.jpg"/>
          <p:cNvPicPr>
            <a:picLocks noGrp="1" noChangeAspect="1" noChangeArrowheads="1"/>
          </p:cNvPicPr>
          <p:nvPr>
            <p:ph idx="1"/>
          </p:nvPr>
        </p:nvPicPr>
        <p:blipFill>
          <a:blip r:embed="rId2" cstate="print"/>
          <a:srcRect t="9452" b="9452"/>
          <a:stretch>
            <a:fillRect/>
          </a:stretch>
        </p:blipFill>
        <p:spPr bwMode="auto">
          <a:prstGeom prst="rect">
            <a:avLst/>
          </a:prstGeom>
          <a:noFill/>
        </p:spPr>
      </p:pic>
      <p:sp>
        <p:nvSpPr>
          <p:cNvPr id="2" name="Title 1"/>
          <p:cNvSpPr>
            <a:spLocks noGrp="1"/>
          </p:cNvSpPr>
          <p:nvPr>
            <p:ph type="title"/>
          </p:nvPr>
        </p:nvSpPr>
        <p:spPr/>
        <p:txBody>
          <a:bodyPr>
            <a:normAutofit/>
          </a:bodyPr>
          <a:lstStyle/>
          <a:p>
            <a:r>
              <a:rPr lang="en-US" dirty="0" smtClean="0"/>
              <a:t>Our teams are like…</a:t>
            </a:r>
            <a:endParaRPr lang="en-US" dirty="0"/>
          </a:p>
        </p:txBody>
      </p:sp>
    </p:spTree>
    <p:extLst>
      <p:ext uri="{BB962C8B-B14F-4D97-AF65-F5344CB8AC3E}">
        <p14:creationId xmlns:p14="http://schemas.microsoft.com/office/powerpoint/2010/main" val="42604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5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“Groups are powerful, which means they can be powerfully wrong. Getting together without the discipline and specificity of collective deliberation can be a grand waste of time.”</a:t>
            </a:r>
          </a:p>
          <a:p>
            <a:pPr lvl="1"/>
            <a:r>
              <a:rPr lang="en-US" dirty="0" smtClean="0"/>
              <a:t>Michael </a:t>
            </a:r>
            <a:r>
              <a:rPr lang="en-US" dirty="0" err="1" smtClean="0"/>
              <a:t>Fullan</a:t>
            </a:r>
            <a:r>
              <a:rPr lang="en-US" dirty="0" smtClean="0"/>
              <a:t> &amp; Joanne Quinn</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6573359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Ensure teaming processes are focused &amp; efficient </a:t>
            </a:r>
          </a:p>
          <a:p>
            <a:r>
              <a:rPr lang="en-US" sz="3600" dirty="0" smtClean="0"/>
              <a:t>Give everyone the same outcome to work towards</a:t>
            </a:r>
          </a:p>
          <a:p>
            <a:r>
              <a:rPr lang="en-US" sz="3600" dirty="0"/>
              <a:t>P</a:t>
            </a:r>
            <a:r>
              <a:rPr lang="en-US" sz="3600" dirty="0" smtClean="0"/>
              <a:t>rovide a reminder of things that get forgotten</a:t>
            </a:r>
          </a:p>
        </p:txBody>
      </p:sp>
      <p:sp>
        <p:nvSpPr>
          <p:cNvPr id="2" name="Title 1"/>
          <p:cNvSpPr>
            <a:spLocks noGrp="1"/>
          </p:cNvSpPr>
          <p:nvPr>
            <p:ph type="title"/>
          </p:nvPr>
        </p:nvSpPr>
        <p:spPr/>
        <p:txBody>
          <a:bodyPr>
            <a:normAutofit/>
          </a:bodyPr>
          <a:lstStyle/>
          <a:p>
            <a:r>
              <a:rPr lang="en-US" sz="4000" dirty="0" smtClean="0"/>
              <a:t>Procedures, Protocols, and Checklists</a:t>
            </a:r>
            <a:endParaRPr lang="en-US" sz="4000" dirty="0"/>
          </a:p>
        </p:txBody>
      </p:sp>
      <p:pic>
        <p:nvPicPr>
          <p:cNvPr id="4" name="Picture 3"/>
          <p:cNvPicPr>
            <a:picLocks noChangeAspect="1"/>
          </p:cNvPicPr>
          <p:nvPr/>
        </p:nvPicPr>
        <p:blipFill>
          <a:blip r:embed="rId2"/>
          <a:stretch>
            <a:fillRect/>
          </a:stretch>
        </p:blipFill>
        <p:spPr>
          <a:xfrm>
            <a:off x="7636934" y="4882237"/>
            <a:ext cx="1354666" cy="1794259"/>
          </a:xfrm>
          <a:prstGeom prst="rect">
            <a:avLst/>
          </a:prstGeom>
          <a:ln>
            <a:solidFill>
              <a:srgbClr val="000000"/>
            </a:solidFill>
          </a:ln>
        </p:spPr>
      </p:pic>
      <p:pic>
        <p:nvPicPr>
          <p:cNvPr id="5" name="Picture 4"/>
          <p:cNvPicPr>
            <a:picLocks noChangeAspect="1"/>
          </p:cNvPicPr>
          <p:nvPr/>
        </p:nvPicPr>
        <p:blipFill>
          <a:blip r:embed="rId3"/>
          <a:stretch>
            <a:fillRect/>
          </a:stretch>
        </p:blipFill>
        <p:spPr>
          <a:xfrm>
            <a:off x="5994399" y="4923898"/>
            <a:ext cx="1202265" cy="1803397"/>
          </a:xfrm>
          <a:prstGeom prst="rect">
            <a:avLst/>
          </a:prstGeom>
          <a:ln>
            <a:solidFill>
              <a:schemeClr val="tx1"/>
            </a:solidFill>
          </a:ln>
        </p:spPr>
      </p:pic>
    </p:spTree>
    <p:extLst>
      <p:ext uri="{BB962C8B-B14F-4D97-AF65-F5344CB8AC3E}">
        <p14:creationId xmlns:p14="http://schemas.microsoft.com/office/powerpoint/2010/main" val="27810859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4876800" cy="6311153"/>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609600"/>
            <a:ext cx="4813938" cy="6096000"/>
          </a:xfrm>
          <a:prstGeom prst="rect">
            <a:avLst/>
          </a:prstGeom>
          <a:ln>
            <a:solidFill>
              <a:schemeClr val="tx1"/>
            </a:solidFill>
          </a:ln>
        </p:spPr>
      </p:pic>
      <p:sp>
        <p:nvSpPr>
          <p:cNvPr id="6" name="Rectangle 5"/>
          <p:cNvSpPr/>
          <p:nvPr/>
        </p:nvSpPr>
        <p:spPr>
          <a:xfrm>
            <a:off x="655093" y="272955"/>
            <a:ext cx="4162567" cy="464024"/>
          </a:xfrm>
          <a:prstGeom prst="rect">
            <a:avLst/>
          </a:prstGeom>
          <a:solidFill>
            <a:srgbClr val="FF0000">
              <a:alpha val="19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3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dirty="0" smtClean="0"/>
          </a:p>
          <a:p>
            <a:pPr marL="0" indent="0" algn="ctr">
              <a:buNone/>
            </a:pPr>
            <a:endParaRPr lang="en-US" dirty="0"/>
          </a:p>
          <a:p>
            <a:pPr marL="0" indent="0" algn="ctr">
              <a:buNone/>
            </a:pPr>
            <a:r>
              <a:rPr lang="en-US" sz="4400" b="1" dirty="0" smtClean="0"/>
              <a:t>Why is school culture important?</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9193542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514350" indent="-514350">
              <a:buFont typeface="+mj-lt"/>
              <a:buAutoNum type="arabicPeriod"/>
            </a:pPr>
            <a:r>
              <a:rPr lang="en-US" dirty="0" smtClean="0"/>
              <a:t>A </a:t>
            </a:r>
            <a:r>
              <a:rPr lang="en-US" b="1" i="1" u="sng" dirty="0" smtClean="0"/>
              <a:t>shared</a:t>
            </a:r>
            <a:r>
              <a:rPr lang="en-US" dirty="0" smtClean="0"/>
              <a:t> responsibility and belief that </a:t>
            </a:r>
            <a:r>
              <a:rPr lang="en-US" b="1" i="1" u="sng" dirty="0" smtClean="0"/>
              <a:t>ALL</a:t>
            </a:r>
            <a:r>
              <a:rPr lang="en-US" dirty="0" smtClean="0"/>
              <a:t> students can learn</a:t>
            </a:r>
          </a:p>
          <a:p>
            <a:pPr marL="514350" indent="-514350">
              <a:buFont typeface="+mj-lt"/>
              <a:buAutoNum type="arabicPeriod"/>
            </a:pPr>
            <a:r>
              <a:rPr lang="en-US" dirty="0" smtClean="0"/>
              <a:t>A growth mindset, and desire for continuous improvement through feedback</a:t>
            </a:r>
          </a:p>
          <a:p>
            <a:pPr marL="514350" indent="-514350">
              <a:buFont typeface="+mj-lt"/>
              <a:buAutoNum type="arabicPeriod"/>
            </a:pPr>
            <a:r>
              <a:rPr lang="en-US" dirty="0" smtClean="0"/>
              <a:t>A healthy, positive, and collaborative atmosphere amongst staff</a:t>
            </a:r>
          </a:p>
          <a:p>
            <a:pPr marL="514350" indent="-514350">
              <a:buFont typeface="+mj-lt"/>
              <a:buAutoNum type="arabicPeriod"/>
            </a:pPr>
            <a:r>
              <a:rPr lang="en-US" dirty="0">
                <a:solidFill>
                  <a:srgbClr val="FF0000"/>
                </a:solidFill>
              </a:rPr>
              <a:t>Cultural Responsiveness, equitable practices, and awareness of Implicit Bias</a:t>
            </a:r>
            <a:endParaRPr lang="en-US" dirty="0" smtClean="0">
              <a:solidFill>
                <a:srgbClr val="FF0000"/>
              </a:solidFill>
            </a:endParaRPr>
          </a:p>
          <a:p>
            <a:endParaRPr lang="en-US" dirty="0" smtClean="0"/>
          </a:p>
          <a:p>
            <a:endParaRPr lang="en-US" dirty="0"/>
          </a:p>
        </p:txBody>
      </p:sp>
      <p:sp>
        <p:nvSpPr>
          <p:cNvPr id="3" name="Title 2"/>
          <p:cNvSpPr>
            <a:spLocks noGrp="1"/>
          </p:cNvSpPr>
          <p:nvPr>
            <p:ph type="title"/>
          </p:nvPr>
        </p:nvSpPr>
        <p:spPr>
          <a:xfrm>
            <a:off x="109960" y="191706"/>
            <a:ext cx="8229600" cy="981011"/>
          </a:xfrm>
        </p:spPr>
        <p:txBody>
          <a:bodyPr/>
          <a:lstStyle/>
          <a:p>
            <a:r>
              <a:rPr lang="en-US" dirty="0" smtClean="0"/>
              <a:t>Healthy school </a:t>
            </a:r>
            <a:r>
              <a:rPr lang="en-US" dirty="0"/>
              <a:t>c</a:t>
            </a:r>
            <a:r>
              <a:rPr lang="en-US" dirty="0" smtClean="0"/>
              <a:t>ultures have…</a:t>
            </a:r>
            <a:endParaRPr lang="en-US" dirty="0"/>
          </a:p>
        </p:txBody>
      </p:sp>
      <p:pic>
        <p:nvPicPr>
          <p:cNvPr id="5" name="Picture 4"/>
          <p:cNvPicPr>
            <a:picLocks noChangeAspect="1"/>
          </p:cNvPicPr>
          <p:nvPr/>
        </p:nvPicPr>
        <p:blipFill>
          <a:blip r:embed="rId2"/>
          <a:stretch>
            <a:fillRect/>
          </a:stretch>
        </p:blipFill>
        <p:spPr>
          <a:xfrm>
            <a:off x="8088653" y="180132"/>
            <a:ext cx="940369" cy="1000760"/>
          </a:xfrm>
          <a:prstGeom prst="rect">
            <a:avLst/>
          </a:prstGeom>
        </p:spPr>
      </p:pic>
    </p:spTree>
    <p:extLst>
      <p:ext uri="{BB962C8B-B14F-4D97-AF65-F5344CB8AC3E}">
        <p14:creationId xmlns:p14="http://schemas.microsoft.com/office/powerpoint/2010/main" val="142982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i="1" dirty="0" smtClean="0"/>
              <a:t>Beliefs</a:t>
            </a:r>
            <a:r>
              <a:rPr lang="en-US" dirty="0" smtClean="0"/>
              <a:t> - Do we have high expectations for </a:t>
            </a:r>
            <a:r>
              <a:rPr lang="en-US" b="1" i="1" dirty="0" smtClean="0"/>
              <a:t>ALL</a:t>
            </a:r>
            <a:r>
              <a:rPr lang="en-US" dirty="0" smtClean="0"/>
              <a:t> students from </a:t>
            </a:r>
            <a:r>
              <a:rPr lang="en-US" b="1" i="1" dirty="0" smtClean="0"/>
              <a:t>ALL</a:t>
            </a:r>
            <a:r>
              <a:rPr lang="en-US" dirty="0" smtClean="0"/>
              <a:t> backgrounds?</a:t>
            </a:r>
          </a:p>
          <a:p>
            <a:r>
              <a:rPr lang="en-US" b="1" i="1" dirty="0" smtClean="0"/>
              <a:t>Behavior</a:t>
            </a:r>
            <a:r>
              <a:rPr lang="en-US" dirty="0" smtClean="0"/>
              <a:t> - Are we implementing culturally responsive practices?</a:t>
            </a:r>
            <a:endParaRPr lang="en-US" dirty="0"/>
          </a:p>
          <a:p>
            <a:endParaRPr lang="en-US" dirty="0" smtClean="0"/>
          </a:p>
          <a:p>
            <a:pPr marL="0" indent="0" algn="ctr">
              <a:buNone/>
            </a:pPr>
            <a:r>
              <a:rPr lang="en-US" dirty="0" smtClean="0"/>
              <a:t>How do you know?</a:t>
            </a:r>
          </a:p>
          <a:p>
            <a:pPr marL="0" indent="0" algn="ctr">
              <a:buNone/>
            </a:pPr>
            <a:r>
              <a:rPr lang="en-US" dirty="0" smtClean="0"/>
              <a:t>Have you looked at your </a:t>
            </a:r>
            <a:r>
              <a:rPr lang="en-US" b="1" i="1" u="sng" dirty="0" smtClean="0"/>
              <a:t>disaggregated</a:t>
            </a:r>
            <a:r>
              <a:rPr lang="en-US" dirty="0" smtClean="0"/>
              <a:t> data?</a:t>
            </a:r>
          </a:p>
          <a:p>
            <a:pPr lvl="2"/>
            <a:endParaRPr lang="en-US" dirty="0"/>
          </a:p>
        </p:txBody>
      </p:sp>
      <p:sp>
        <p:nvSpPr>
          <p:cNvPr id="2" name="Title 1"/>
          <p:cNvSpPr>
            <a:spLocks noGrp="1"/>
          </p:cNvSpPr>
          <p:nvPr>
            <p:ph type="title"/>
          </p:nvPr>
        </p:nvSpPr>
        <p:spPr/>
        <p:txBody>
          <a:bodyPr>
            <a:noAutofit/>
          </a:bodyPr>
          <a:lstStyle/>
          <a:p>
            <a:r>
              <a:rPr lang="en-US" sz="3600" dirty="0" smtClean="0"/>
              <a:t>4. Cultural Responsiveness, equitable practices, and awareness of Implicit </a:t>
            </a:r>
            <a:r>
              <a:rPr lang="en-US" sz="3600" dirty="0"/>
              <a:t>B</a:t>
            </a:r>
            <a:r>
              <a:rPr lang="en-US" sz="3600" dirty="0" smtClean="0"/>
              <a:t>ias</a:t>
            </a:r>
            <a:endParaRPr lang="en-US" sz="3600" dirty="0"/>
          </a:p>
        </p:txBody>
      </p:sp>
    </p:spTree>
    <p:extLst>
      <p:ext uri="{BB962C8B-B14F-4D97-AF65-F5344CB8AC3E}">
        <p14:creationId xmlns:p14="http://schemas.microsoft.com/office/powerpoint/2010/main" val="37900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875599522"/>
              </p:ext>
            </p:extLst>
          </p:nvPr>
        </p:nvGraphicFramePr>
        <p:xfrm>
          <a:off x="4555067" y="1325723"/>
          <a:ext cx="4343400" cy="537667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37067" y="180132"/>
            <a:ext cx="4318000" cy="981011"/>
          </a:xfrm>
        </p:spPr>
        <p:txBody>
          <a:bodyPr>
            <a:noAutofit/>
          </a:bodyPr>
          <a:lstStyle/>
          <a:p>
            <a:r>
              <a:rPr lang="en-US" sz="3600" b="1" dirty="0" smtClean="0">
                <a:latin typeface="Goudy Old Style"/>
                <a:cs typeface="Goudy Old Style"/>
              </a:rPr>
              <a:t>Are we </a:t>
            </a:r>
            <a:r>
              <a:rPr lang="en-US" sz="3600" b="1" i="1" u="sng" dirty="0" smtClean="0">
                <a:latin typeface="Goudy Old Style"/>
                <a:cs typeface="Goudy Old Style"/>
              </a:rPr>
              <a:t>CLOSING </a:t>
            </a:r>
            <a:r>
              <a:rPr lang="en-US" sz="3600" b="1" dirty="0" smtClean="0">
                <a:latin typeface="Goudy Old Style"/>
                <a:cs typeface="Goudy Old Style"/>
              </a:rPr>
              <a:t>the achievement gap?</a:t>
            </a:r>
            <a:endParaRPr lang="en-US" sz="3600" b="1" dirty="0">
              <a:latin typeface="Goudy Old Style"/>
              <a:cs typeface="Goudy Old Style"/>
            </a:endParaRPr>
          </a:p>
        </p:txBody>
      </p:sp>
      <p:graphicFrame>
        <p:nvGraphicFramePr>
          <p:cNvPr id="5" name="Chart 4"/>
          <p:cNvGraphicFramePr>
            <a:graphicFrameLocks/>
          </p:cNvGraphicFramePr>
          <p:nvPr>
            <p:extLst>
              <p:ext uri="{D42A27DB-BD31-4B8C-83A1-F6EECF244321}">
                <p14:modId xmlns:p14="http://schemas.microsoft.com/office/powerpoint/2010/main" val="1937819123"/>
              </p:ext>
            </p:extLst>
          </p:nvPr>
        </p:nvGraphicFramePr>
        <p:xfrm>
          <a:off x="135895" y="1325723"/>
          <a:ext cx="4340507" cy="537602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p:cNvSpPr txBox="1">
            <a:spLocks/>
          </p:cNvSpPr>
          <p:nvPr/>
        </p:nvSpPr>
        <p:spPr>
          <a:xfrm>
            <a:off x="4476402" y="180132"/>
            <a:ext cx="4586575" cy="9810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b="1" i="0" kern="1200">
                <a:solidFill>
                  <a:srgbClr val="000000"/>
                </a:solidFill>
                <a:latin typeface="Goudy Old Style"/>
                <a:ea typeface="+mj-ea"/>
                <a:cs typeface="Goudy Old Style"/>
              </a:defRPr>
            </a:lvl1pPr>
          </a:lstStyle>
          <a:p>
            <a:r>
              <a:rPr lang="en-US" sz="3600" dirty="0" smtClean="0"/>
              <a:t>Or are we </a:t>
            </a:r>
            <a:r>
              <a:rPr lang="en-US" sz="3600" i="1" u="sng" dirty="0" smtClean="0"/>
              <a:t>CREATING </a:t>
            </a:r>
            <a:r>
              <a:rPr lang="en-US" sz="3600" dirty="0" smtClean="0"/>
              <a:t>the achievement gap?</a:t>
            </a:r>
            <a:endParaRPr lang="en-US" sz="3600" dirty="0"/>
          </a:p>
        </p:txBody>
      </p:sp>
    </p:spTree>
    <p:extLst>
      <p:ext uri="{BB962C8B-B14F-4D97-AF65-F5344CB8AC3E}">
        <p14:creationId xmlns:p14="http://schemas.microsoft.com/office/powerpoint/2010/main" val="87270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p:bldGraphic spid="5" grpId="0">
        <p:bldAsOne/>
      </p:bldGraphic>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third of SES Achievement Gap is due to school practices </a:t>
            </a:r>
            <a:r>
              <a:rPr lang="en-US" sz="2400" i="1" dirty="0" smtClean="0"/>
              <a:t>(</a:t>
            </a:r>
            <a:r>
              <a:rPr lang="en-US" sz="2400" i="1" dirty="0" smtClean="0">
                <a:hlinkClick r:id="rId2"/>
              </a:rPr>
              <a:t>http://hechingerreport.org</a:t>
            </a:r>
            <a:r>
              <a:rPr lang="en-US" sz="2400" i="1" dirty="0"/>
              <a:t>)</a:t>
            </a:r>
            <a:endParaRPr lang="en-US" sz="2400" i="1" dirty="0" smtClean="0"/>
          </a:p>
          <a:p>
            <a:r>
              <a:rPr lang="en-US" dirty="0" smtClean="0"/>
              <a:t>Significant disparities in discipline (</a:t>
            </a:r>
            <a:r>
              <a:rPr lang="en-US" sz="2400" dirty="0" smtClean="0">
                <a:hlinkClick r:id="rId3"/>
              </a:rPr>
              <a:t>U.S. GAO, March 2018</a:t>
            </a:r>
            <a:r>
              <a:rPr lang="en-US" dirty="0" smtClean="0"/>
              <a:t>)</a:t>
            </a:r>
          </a:p>
          <a:p>
            <a:pPr lvl="1"/>
            <a:r>
              <a:rPr lang="en-US" dirty="0" smtClean="0"/>
              <a:t>Black students make up 15.5% of student population in US public schools, but make up 39% of all students who are suspended</a:t>
            </a:r>
          </a:p>
          <a:p>
            <a:r>
              <a:rPr lang="en-US" dirty="0" smtClean="0"/>
              <a:t>Significant disparities in referral rates</a:t>
            </a:r>
          </a:p>
          <a:p>
            <a:endParaRPr lang="en-US" dirty="0"/>
          </a:p>
        </p:txBody>
      </p:sp>
      <p:sp>
        <p:nvSpPr>
          <p:cNvPr id="5" name="Title 4"/>
          <p:cNvSpPr>
            <a:spLocks noGrp="1"/>
          </p:cNvSpPr>
          <p:nvPr>
            <p:ph type="title"/>
          </p:nvPr>
        </p:nvSpPr>
        <p:spPr/>
        <p:txBody>
          <a:bodyPr/>
          <a:lstStyle/>
          <a:p>
            <a:r>
              <a:rPr lang="en-US" dirty="0" smtClean="0"/>
              <a:t>Created Achievement Gaps</a:t>
            </a:r>
            <a:endParaRPr lang="en-US" dirty="0"/>
          </a:p>
        </p:txBody>
      </p:sp>
    </p:spTree>
    <p:extLst>
      <p:ext uri="{BB962C8B-B14F-4D97-AF65-F5344CB8AC3E}">
        <p14:creationId xmlns:p14="http://schemas.microsoft.com/office/powerpoint/2010/main" val="169167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469232" y="3015916"/>
          <a:ext cx="8534400" cy="3759200"/>
        </p:xfrm>
        <a:graphic>
          <a:graphicData uri="http://schemas.openxmlformats.org/drawingml/2006/chart">
            <c:chart xmlns:c="http://schemas.openxmlformats.org/drawingml/2006/chart" xmlns:r="http://schemas.openxmlformats.org/officeDocument/2006/relationships" r:id="rId3"/>
          </a:graphicData>
        </a:graphic>
      </p:graphicFrame>
      <p:sp>
        <p:nvSpPr>
          <p:cNvPr id="2" name="Content Placeholder 1"/>
          <p:cNvSpPr>
            <a:spLocks noGrp="1"/>
          </p:cNvSpPr>
          <p:nvPr>
            <p:ph idx="1"/>
          </p:nvPr>
        </p:nvSpPr>
        <p:spPr>
          <a:xfrm>
            <a:off x="152400" y="1502302"/>
            <a:ext cx="8839200" cy="5004935"/>
          </a:xfrm>
        </p:spPr>
        <p:txBody>
          <a:bodyPr>
            <a:normAutofit/>
          </a:bodyPr>
          <a:lstStyle/>
          <a:p>
            <a:r>
              <a:rPr lang="en-US" sz="2400" dirty="0" smtClean="0"/>
              <a:t>Most referrals for SPED evaluation come from teachers</a:t>
            </a:r>
            <a:endParaRPr lang="en-US" sz="2000" i="1" dirty="0" smtClean="0"/>
          </a:p>
          <a:p>
            <a:r>
              <a:rPr lang="en-US" sz="2400" dirty="0" smtClean="0"/>
              <a:t>Between 73% and 90% of students referred are found eligible </a:t>
            </a:r>
            <a:r>
              <a:rPr lang="en-US" sz="2000" i="1" dirty="0" smtClean="0"/>
              <a:t>(Harry &amp; </a:t>
            </a:r>
            <a:r>
              <a:rPr lang="en-US" sz="2000" i="1" dirty="0" err="1" smtClean="0"/>
              <a:t>Klingner</a:t>
            </a:r>
            <a:r>
              <a:rPr lang="en-US" sz="2000" i="1" dirty="0" smtClean="0"/>
              <a:t>, 2007)</a:t>
            </a:r>
            <a:endParaRPr lang="en-US" sz="2000" i="1" dirty="0"/>
          </a:p>
        </p:txBody>
      </p:sp>
      <p:sp>
        <p:nvSpPr>
          <p:cNvPr id="3" name="Title 2"/>
          <p:cNvSpPr>
            <a:spLocks noGrp="1"/>
          </p:cNvSpPr>
          <p:nvPr>
            <p:ph type="title"/>
          </p:nvPr>
        </p:nvSpPr>
        <p:spPr/>
        <p:txBody>
          <a:bodyPr>
            <a:normAutofit/>
          </a:bodyPr>
          <a:lstStyle/>
          <a:p>
            <a:r>
              <a:rPr lang="en-US" dirty="0" smtClean="0"/>
              <a:t>Teacher Referral by Race</a:t>
            </a:r>
            <a:endParaRPr lang="en-US" sz="3100" i="1" dirty="0"/>
          </a:p>
        </p:txBody>
      </p:sp>
      <p:sp>
        <p:nvSpPr>
          <p:cNvPr id="4" name="TextBox 3"/>
          <p:cNvSpPr txBox="1"/>
          <p:nvPr/>
        </p:nvSpPr>
        <p:spPr>
          <a:xfrm>
            <a:off x="152400" y="2731132"/>
            <a:ext cx="8839200" cy="400110"/>
          </a:xfrm>
          <a:prstGeom prst="rect">
            <a:avLst/>
          </a:prstGeom>
          <a:noFill/>
        </p:spPr>
        <p:txBody>
          <a:bodyPr wrap="square" rtlCol="0">
            <a:spAutoFit/>
          </a:bodyPr>
          <a:lstStyle/>
          <a:p>
            <a:pPr algn="ctr"/>
            <a:r>
              <a:rPr lang="en-US" sz="2000" b="1" dirty="0" smtClean="0">
                <a:solidFill>
                  <a:schemeClr val="tx2"/>
                </a:solidFill>
                <a:latin typeface="Optima"/>
                <a:cs typeface="Optima"/>
              </a:rPr>
              <a:t>Probability of being referred for eligibility testing</a:t>
            </a:r>
            <a:endParaRPr lang="en-US" sz="2000" b="1" dirty="0">
              <a:solidFill>
                <a:schemeClr val="tx2"/>
              </a:solidFill>
              <a:latin typeface="Optima"/>
              <a:cs typeface="Optima"/>
            </a:endParaRPr>
          </a:p>
        </p:txBody>
      </p:sp>
      <p:sp>
        <p:nvSpPr>
          <p:cNvPr id="9" name="Rectangle 8"/>
          <p:cNvSpPr/>
          <p:nvPr/>
        </p:nvSpPr>
        <p:spPr>
          <a:xfrm>
            <a:off x="7755024" y="6352312"/>
            <a:ext cx="1404647" cy="369332"/>
          </a:xfrm>
          <a:prstGeom prst="rect">
            <a:avLst/>
          </a:prstGeom>
        </p:spPr>
        <p:txBody>
          <a:bodyPr wrap="none">
            <a:spAutoFit/>
          </a:bodyPr>
          <a:lstStyle/>
          <a:p>
            <a:r>
              <a:rPr lang="en-US" i="1" dirty="0">
                <a:latin typeface="Optima"/>
                <a:cs typeface="Optima"/>
              </a:rPr>
              <a:t>(Fish, 2016)</a:t>
            </a:r>
            <a:endParaRPr lang="en-US" dirty="0">
              <a:latin typeface="Optima"/>
              <a:cs typeface="Optima"/>
            </a:endParaRPr>
          </a:p>
        </p:txBody>
      </p:sp>
    </p:spTree>
    <p:extLst>
      <p:ext uri="{BB962C8B-B14F-4D97-AF65-F5344CB8AC3E}">
        <p14:creationId xmlns:p14="http://schemas.microsoft.com/office/powerpoint/2010/main" val="2406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5334000"/>
          </a:xfrm>
        </p:spPr>
        <p:txBody>
          <a:bodyPr>
            <a:normAutofit fontScale="92500" lnSpcReduction="10000"/>
          </a:bodyPr>
          <a:lstStyle/>
          <a:p>
            <a:pPr marL="0" indent="0">
              <a:buNone/>
            </a:pPr>
            <a:r>
              <a:rPr lang="en-US" b="1" dirty="0"/>
              <a:t>Confirmation Bias </a:t>
            </a:r>
            <a:r>
              <a:rPr lang="mr-IN" dirty="0"/>
              <a:t>–</a:t>
            </a:r>
            <a:r>
              <a:rPr lang="en-US" dirty="0"/>
              <a:t> We are more likely to believe (</a:t>
            </a:r>
            <a:r>
              <a:rPr lang="en-US" i="1" dirty="0"/>
              <a:t>and to remember</a:t>
            </a:r>
            <a:r>
              <a:rPr lang="en-US" dirty="0"/>
              <a:t>) information that confirms our views rather than information that disagrees with it, regardless of the accuracy of the information</a:t>
            </a:r>
          </a:p>
          <a:p>
            <a:endParaRPr lang="en-US" b="1" dirty="0"/>
          </a:p>
          <a:p>
            <a:pPr marL="0" indent="0">
              <a:buNone/>
            </a:pPr>
            <a:r>
              <a:rPr lang="en-US" b="1" dirty="0"/>
              <a:t>Availability Bias </a:t>
            </a:r>
            <a:r>
              <a:rPr lang="mr-IN" dirty="0"/>
              <a:t>–</a:t>
            </a:r>
            <a:r>
              <a:rPr lang="en-US" dirty="0"/>
              <a:t> We’re biased towards information that is more readily available</a:t>
            </a:r>
          </a:p>
          <a:p>
            <a:r>
              <a:rPr lang="en-US" sz="3000" dirty="0"/>
              <a:t>In percentages, how much do you contribute to the upkeep of your home?</a:t>
            </a:r>
          </a:p>
          <a:p>
            <a:pPr lvl="1"/>
            <a:r>
              <a:rPr lang="en-US" sz="2600" dirty="0"/>
              <a:t>How would your spouse/significant other answer this same question?</a:t>
            </a:r>
          </a:p>
        </p:txBody>
      </p:sp>
      <p:sp>
        <p:nvSpPr>
          <p:cNvPr id="3" name="Title 2"/>
          <p:cNvSpPr>
            <a:spLocks noGrp="1"/>
          </p:cNvSpPr>
          <p:nvPr>
            <p:ph type="title"/>
          </p:nvPr>
        </p:nvSpPr>
        <p:spPr/>
        <p:txBody>
          <a:bodyPr>
            <a:normAutofit/>
          </a:bodyPr>
          <a:lstStyle/>
          <a:p>
            <a:r>
              <a:rPr lang="en-US" dirty="0" smtClean="0"/>
              <a:t>Our decision making is flawed</a:t>
            </a:r>
            <a:endParaRPr lang="en-US" dirty="0"/>
          </a:p>
        </p:txBody>
      </p:sp>
    </p:spTree>
    <p:extLst>
      <p:ext uri="{BB962C8B-B14F-4D97-AF65-F5344CB8AC3E}">
        <p14:creationId xmlns:p14="http://schemas.microsoft.com/office/powerpoint/2010/main" val="22948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It’s normal to try to simplify complex issues &amp; intuitive errors cannot be avoided</a:t>
            </a:r>
          </a:p>
          <a:p>
            <a:endParaRPr lang="en-US" dirty="0" smtClean="0"/>
          </a:p>
          <a:p>
            <a:r>
              <a:rPr lang="en-US" i="1" dirty="0" smtClean="0"/>
              <a:t>“Learn to recognize situations when mistakes are likely and try harder to avoid significant mistakes when the stakes are higher.”</a:t>
            </a:r>
            <a:r>
              <a:rPr lang="en-US" dirty="0" smtClean="0"/>
              <a:t> </a:t>
            </a:r>
            <a:r>
              <a:rPr lang="en-US" sz="2400" dirty="0" smtClean="0"/>
              <a:t>-Daniel Kahneman</a:t>
            </a:r>
            <a:endParaRPr lang="en-US" sz="2400" i="1" dirty="0" smtClean="0"/>
          </a:p>
        </p:txBody>
      </p:sp>
      <p:sp>
        <p:nvSpPr>
          <p:cNvPr id="3" name="Title 2"/>
          <p:cNvSpPr>
            <a:spLocks noGrp="1"/>
          </p:cNvSpPr>
          <p:nvPr>
            <p:ph type="title"/>
          </p:nvPr>
        </p:nvSpPr>
        <p:spPr/>
        <p:txBody>
          <a:bodyPr>
            <a:normAutofit/>
          </a:bodyPr>
          <a:lstStyle/>
          <a:p>
            <a:r>
              <a:rPr lang="en-US" dirty="0" smtClean="0"/>
              <a:t>Overcoming our biases</a:t>
            </a:r>
            <a:endParaRPr lang="en-US" dirty="0"/>
          </a:p>
        </p:txBody>
      </p:sp>
    </p:spTree>
    <p:extLst>
      <p:ext uri="{BB962C8B-B14F-4D97-AF65-F5344CB8AC3E}">
        <p14:creationId xmlns:p14="http://schemas.microsoft.com/office/powerpoint/2010/main" val="134790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27" b="10509"/>
          <a:stretch/>
        </p:blipFill>
        <p:spPr>
          <a:xfrm>
            <a:off x="1030307" y="177799"/>
            <a:ext cx="7083386" cy="2949603"/>
          </a:xfrm>
          <a:prstGeom prst="rect">
            <a:avLst/>
          </a:prstGeom>
          <a:ln>
            <a:solidFill>
              <a:schemeClr val="tx1"/>
            </a:solidFill>
          </a:ln>
        </p:spPr>
      </p:pic>
      <p:sp>
        <p:nvSpPr>
          <p:cNvPr id="6" name="TextBox 5"/>
          <p:cNvSpPr txBox="1"/>
          <p:nvPr/>
        </p:nvSpPr>
        <p:spPr>
          <a:xfrm>
            <a:off x="134471" y="3124414"/>
            <a:ext cx="8848164" cy="3693319"/>
          </a:xfrm>
          <a:prstGeom prst="rect">
            <a:avLst/>
          </a:prstGeom>
          <a:noFill/>
        </p:spPr>
        <p:txBody>
          <a:bodyPr wrap="square" rtlCol="0">
            <a:spAutoFit/>
          </a:bodyPr>
          <a:lstStyle/>
          <a:p>
            <a:pPr marL="342900" indent="-342900">
              <a:buFont typeface="+mj-lt"/>
              <a:buAutoNum type="arabicPeriod"/>
            </a:pPr>
            <a:r>
              <a:rPr lang="en-US" sz="2600" dirty="0">
                <a:latin typeface="Optima" charset="0"/>
                <a:ea typeface="Optima" charset="0"/>
                <a:cs typeface="Optima" charset="0"/>
              </a:rPr>
              <a:t>Collect, use and report </a:t>
            </a:r>
            <a:r>
              <a:rPr lang="en-US" sz="2600" b="1" i="1" dirty="0">
                <a:solidFill>
                  <a:srgbClr val="0432FF"/>
                </a:solidFill>
                <a:latin typeface="Optima" charset="0"/>
                <a:ea typeface="Optima" charset="0"/>
                <a:cs typeface="Optima" charset="0"/>
              </a:rPr>
              <a:t>disaggregated discipline data</a:t>
            </a:r>
          </a:p>
          <a:p>
            <a:pPr marL="342900" indent="-342900">
              <a:buFont typeface="+mj-lt"/>
              <a:buAutoNum type="arabicPeriod"/>
            </a:pPr>
            <a:r>
              <a:rPr lang="en-US" sz="2600" dirty="0">
                <a:latin typeface="Optima" charset="0"/>
                <a:ea typeface="Optima" charset="0"/>
                <a:cs typeface="Optima" charset="0"/>
              </a:rPr>
              <a:t>Implement a behavior framework that is </a:t>
            </a:r>
            <a:r>
              <a:rPr lang="en-US" sz="2600" b="1" i="1" dirty="0">
                <a:solidFill>
                  <a:srgbClr val="0432FF"/>
                </a:solidFill>
                <a:latin typeface="Optima" charset="0"/>
                <a:ea typeface="Optima" charset="0"/>
                <a:cs typeface="Optima" charset="0"/>
              </a:rPr>
              <a:t>preventive, multi-tiered, and culturally responsive</a:t>
            </a:r>
          </a:p>
          <a:p>
            <a:pPr marL="342900" indent="-342900">
              <a:buFont typeface="+mj-lt"/>
              <a:buAutoNum type="arabicPeriod"/>
            </a:pPr>
            <a:r>
              <a:rPr lang="en-US" sz="2600" dirty="0">
                <a:latin typeface="Optima" charset="0"/>
                <a:ea typeface="Optima" charset="0"/>
                <a:cs typeface="Optima" charset="0"/>
              </a:rPr>
              <a:t>Use </a:t>
            </a:r>
            <a:r>
              <a:rPr lang="en-US" sz="2600" b="1" i="1" dirty="0">
                <a:solidFill>
                  <a:srgbClr val="0432FF"/>
                </a:solidFill>
                <a:latin typeface="Optima" charset="0"/>
                <a:ea typeface="Optima" charset="0"/>
                <a:cs typeface="Optima" charset="0"/>
              </a:rPr>
              <a:t>engaging instruction </a:t>
            </a:r>
            <a:r>
              <a:rPr lang="en-US" sz="2600" dirty="0">
                <a:latin typeface="Optima" charset="0"/>
                <a:ea typeface="Optima" charset="0"/>
                <a:cs typeface="Optima" charset="0"/>
              </a:rPr>
              <a:t>to reduce the opportunity (achievement) gap</a:t>
            </a:r>
          </a:p>
          <a:p>
            <a:pPr marL="342900" indent="-342900">
              <a:buFont typeface="+mj-lt"/>
              <a:buAutoNum type="arabicPeriod"/>
            </a:pPr>
            <a:r>
              <a:rPr lang="en-US" sz="2600" dirty="0">
                <a:latin typeface="Optima" charset="0"/>
                <a:ea typeface="Optima" charset="0"/>
                <a:cs typeface="Optima" charset="0"/>
              </a:rPr>
              <a:t>Develop policies with </a:t>
            </a:r>
            <a:r>
              <a:rPr lang="en-US" sz="2600" b="1" i="1" dirty="0">
                <a:solidFill>
                  <a:srgbClr val="0432FF"/>
                </a:solidFill>
                <a:latin typeface="Optima" charset="0"/>
                <a:ea typeface="Optima" charset="0"/>
                <a:cs typeface="Optima" charset="0"/>
              </a:rPr>
              <a:t>accountability for disciplinary equity</a:t>
            </a:r>
          </a:p>
          <a:p>
            <a:pPr marL="342900" indent="-342900">
              <a:buFont typeface="+mj-lt"/>
              <a:buAutoNum type="arabicPeriod"/>
            </a:pPr>
            <a:r>
              <a:rPr lang="en-US" sz="2600" dirty="0">
                <a:latin typeface="Optima" charset="0"/>
                <a:ea typeface="Optima" charset="0"/>
                <a:cs typeface="Optima" charset="0"/>
              </a:rPr>
              <a:t>Teach strategies for </a:t>
            </a:r>
            <a:r>
              <a:rPr lang="en-US" sz="2600" b="1" i="1" dirty="0">
                <a:solidFill>
                  <a:srgbClr val="0432FF"/>
                </a:solidFill>
                <a:latin typeface="Optima" charset="0"/>
                <a:ea typeface="Optima" charset="0"/>
                <a:cs typeface="Optima" charset="0"/>
              </a:rPr>
              <a:t>neutralizing implicit bias</a:t>
            </a:r>
            <a:r>
              <a:rPr lang="en-US" sz="2600" dirty="0">
                <a:solidFill>
                  <a:srgbClr val="0432FF"/>
                </a:solidFill>
                <a:latin typeface="Optima" charset="0"/>
                <a:ea typeface="Optima" charset="0"/>
                <a:cs typeface="Optima" charset="0"/>
              </a:rPr>
              <a:t> </a:t>
            </a:r>
            <a:r>
              <a:rPr lang="en-US" sz="2600" dirty="0">
                <a:latin typeface="Optima" charset="0"/>
                <a:ea typeface="Optima" charset="0"/>
                <a:cs typeface="Optima" charset="0"/>
              </a:rPr>
              <a:t>in discipline decisions</a:t>
            </a:r>
          </a:p>
        </p:txBody>
      </p:sp>
    </p:spTree>
    <p:extLst>
      <p:ext uri="{BB962C8B-B14F-4D97-AF65-F5344CB8AC3E}">
        <p14:creationId xmlns:p14="http://schemas.microsoft.com/office/powerpoint/2010/main" val="173950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514350" indent="-514350">
              <a:buFont typeface="+mj-lt"/>
              <a:buAutoNum type="arabicPeriod"/>
            </a:pPr>
            <a:r>
              <a:rPr lang="en-US" dirty="0" smtClean="0"/>
              <a:t>A </a:t>
            </a:r>
            <a:r>
              <a:rPr lang="en-US" b="1" i="1" u="sng" dirty="0" smtClean="0"/>
              <a:t>shared</a:t>
            </a:r>
            <a:r>
              <a:rPr lang="en-US" dirty="0" smtClean="0"/>
              <a:t> responsibility and belief that </a:t>
            </a:r>
            <a:r>
              <a:rPr lang="en-US" b="1" i="1" u="sng" dirty="0" smtClean="0"/>
              <a:t>ALL</a:t>
            </a:r>
            <a:r>
              <a:rPr lang="en-US" dirty="0" smtClean="0"/>
              <a:t> students can learn</a:t>
            </a:r>
          </a:p>
          <a:p>
            <a:pPr marL="514350" indent="-514350">
              <a:buFont typeface="+mj-lt"/>
              <a:buAutoNum type="arabicPeriod"/>
            </a:pPr>
            <a:r>
              <a:rPr lang="en-US" dirty="0" smtClean="0"/>
              <a:t>A growth mindset, and desire for continuous improvement through feedback</a:t>
            </a:r>
          </a:p>
          <a:p>
            <a:pPr marL="514350" indent="-514350">
              <a:buFont typeface="+mj-lt"/>
              <a:buAutoNum type="arabicPeriod"/>
            </a:pPr>
            <a:r>
              <a:rPr lang="en-US" dirty="0" smtClean="0"/>
              <a:t>A healthy, positive, and collaborative atmosphere amongst staff</a:t>
            </a:r>
          </a:p>
          <a:p>
            <a:pPr marL="514350" indent="-514350">
              <a:buFont typeface="+mj-lt"/>
              <a:buAutoNum type="arabicPeriod"/>
            </a:pPr>
            <a:r>
              <a:rPr lang="en-US" dirty="0"/>
              <a:t>Cultural Responsiveness, equitable practices, and awareness of Implicit Bias</a:t>
            </a:r>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Healthy school </a:t>
            </a:r>
            <a:r>
              <a:rPr lang="en-US" dirty="0"/>
              <a:t>c</a:t>
            </a:r>
            <a:r>
              <a:rPr lang="en-US" dirty="0" smtClean="0"/>
              <a:t>ultures have…</a:t>
            </a:r>
            <a:endParaRPr lang="en-US" dirty="0"/>
          </a:p>
        </p:txBody>
      </p:sp>
    </p:spTree>
    <p:extLst>
      <p:ext uri="{BB962C8B-B14F-4D97-AF65-F5344CB8AC3E}">
        <p14:creationId xmlns:p14="http://schemas.microsoft.com/office/powerpoint/2010/main" val="219101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lgn="ctr">
              <a:buNone/>
            </a:pPr>
            <a:r>
              <a:rPr lang="en-US" sz="4400" b="1" dirty="0" smtClean="0"/>
              <a:t>How do we enhance our general school culture?</a:t>
            </a:r>
            <a:endParaRPr lang="en-US" sz="4400" b="1" dirty="0"/>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912189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1021" y="1318622"/>
            <a:ext cx="2697844" cy="4256590"/>
            <a:chOff x="501021" y="1318622"/>
            <a:chExt cx="2697844" cy="4256590"/>
          </a:xfrm>
          <a:gradFill flip="none" rotWithShape="1">
            <a:gsLst>
              <a:gs pos="0">
                <a:schemeClr val="bg1">
                  <a:lumMod val="50000"/>
                </a:schemeClr>
              </a:gs>
              <a:gs pos="100000">
                <a:schemeClr val="bg1">
                  <a:lumMod val="85000"/>
                </a:schemeClr>
              </a:gs>
            </a:gsLst>
            <a:lin ang="0" scaled="1"/>
            <a:tileRect/>
          </a:gradFill>
        </p:grpSpPr>
        <p:sp>
          <p:nvSpPr>
            <p:cNvPr id="25" name="Rectangle 24"/>
            <p:cNvSpPr/>
            <p:nvPr/>
          </p:nvSpPr>
          <p:spPr>
            <a:xfrm>
              <a:off x="1108459" y="1318622"/>
              <a:ext cx="1490253" cy="4185420"/>
            </a:xfrm>
            <a:prstGeom prst="rect">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spcAft>
                  <a:spcPts val="600"/>
                </a:spcAft>
              </a:pPr>
              <a:r>
                <a:rPr lang="en-US" b="1" dirty="0">
                  <a:solidFill>
                    <a:prstClr val="black"/>
                  </a:solidFill>
                  <a:latin typeface="Optima"/>
                  <a:cs typeface="Optima"/>
                </a:rPr>
                <a:t>Clear Vision of Learning  for ALL</a:t>
              </a:r>
            </a:p>
            <a:p>
              <a:pPr algn="ctr">
                <a:spcBef>
                  <a:spcPts val="600"/>
                </a:spcBef>
                <a:spcAft>
                  <a:spcPts val="600"/>
                </a:spcAft>
              </a:pPr>
              <a:r>
                <a:rPr lang="en-US" b="1" dirty="0">
                  <a:solidFill>
                    <a:schemeClr val="tx1"/>
                  </a:solidFill>
                  <a:latin typeface="Optima"/>
                  <a:cs typeface="Optima"/>
                </a:rPr>
                <a:t>BIT Meets Regularly</a:t>
              </a:r>
            </a:p>
            <a:p>
              <a:pPr algn="ctr">
                <a:spcBef>
                  <a:spcPts val="600"/>
                </a:spcBef>
                <a:spcAft>
                  <a:spcPts val="600"/>
                </a:spcAft>
              </a:pPr>
              <a:r>
                <a:rPr lang="en-US" b="1" dirty="0">
                  <a:solidFill>
                    <a:prstClr val="black"/>
                  </a:solidFill>
                  <a:latin typeface="Optima"/>
                  <a:cs typeface="Optima"/>
                </a:rPr>
                <a:t>Principal Attends RTI Meetings</a:t>
              </a:r>
            </a:p>
            <a:p>
              <a:pPr algn="ctr"/>
              <a:endParaRPr lang="en-US" sz="2000" b="1" dirty="0">
                <a:solidFill>
                  <a:prstClr val="black"/>
                </a:solidFill>
                <a:latin typeface="Optima"/>
                <a:cs typeface="Optima"/>
              </a:endParaRPr>
            </a:p>
            <a:p>
              <a:pPr algn="ctr"/>
              <a:endParaRPr lang="en-US" sz="2000" b="1" dirty="0">
                <a:solidFill>
                  <a:prstClr val="black"/>
                </a:solidFill>
                <a:latin typeface="Optima"/>
                <a:cs typeface="Optima"/>
              </a:endParaRPr>
            </a:p>
          </p:txBody>
        </p:sp>
        <p:sp>
          <p:nvSpPr>
            <p:cNvPr id="8" name="Trapezoid 7"/>
            <p:cNvSpPr/>
            <p:nvPr/>
          </p:nvSpPr>
          <p:spPr>
            <a:xfrm>
              <a:off x="501021" y="4740306"/>
              <a:ext cx="2697844" cy="834906"/>
            </a:xfrm>
            <a:prstGeom prst="trapezoid">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3200" dirty="0">
                  <a:solidFill>
                    <a:srgbClr val="000000"/>
                  </a:solidFill>
                  <a:latin typeface="Optima ExtraBlack"/>
                  <a:cs typeface="Optima ExtraBlack"/>
                </a:rPr>
                <a:t>Leadership</a:t>
              </a:r>
              <a:endParaRPr lang="en-US" dirty="0">
                <a:solidFill>
                  <a:srgbClr val="000000"/>
                </a:solidFill>
                <a:latin typeface="Optima ExtraBlack"/>
                <a:cs typeface="Optima ExtraBlack"/>
              </a:endParaRPr>
            </a:p>
          </p:txBody>
        </p:sp>
      </p:grpSp>
      <p:grpSp>
        <p:nvGrpSpPr>
          <p:cNvPr id="5" name="Group 4"/>
          <p:cNvGrpSpPr/>
          <p:nvPr/>
        </p:nvGrpSpPr>
        <p:grpSpPr>
          <a:xfrm>
            <a:off x="3223078" y="1308755"/>
            <a:ext cx="2697844" cy="4266457"/>
            <a:chOff x="3223078" y="1308755"/>
            <a:chExt cx="2697844" cy="4266457"/>
          </a:xfrm>
          <a:gradFill flip="none" rotWithShape="1">
            <a:gsLst>
              <a:gs pos="0">
                <a:schemeClr val="bg1">
                  <a:lumMod val="50000"/>
                </a:schemeClr>
              </a:gs>
              <a:gs pos="100000">
                <a:schemeClr val="bg1">
                  <a:lumMod val="85000"/>
                </a:schemeClr>
              </a:gs>
            </a:gsLst>
            <a:lin ang="0" scaled="1"/>
            <a:tileRect/>
          </a:gradFill>
        </p:grpSpPr>
        <p:sp>
          <p:nvSpPr>
            <p:cNvPr id="29" name="Rectangle 28"/>
            <p:cNvSpPr/>
            <p:nvPr/>
          </p:nvSpPr>
          <p:spPr>
            <a:xfrm>
              <a:off x="3826874" y="1308755"/>
              <a:ext cx="1490253" cy="4195287"/>
            </a:xfrm>
            <a:prstGeom prst="rect">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0"/>
                </a:spcBef>
              </a:pPr>
              <a:r>
                <a:rPr lang="en-US" b="1" dirty="0">
                  <a:solidFill>
                    <a:prstClr val="black"/>
                  </a:solidFill>
                  <a:latin typeface="Optima"/>
                  <a:cs typeface="Optima"/>
                </a:rPr>
                <a:t>Decision Rules</a:t>
              </a:r>
            </a:p>
            <a:p>
              <a:pPr algn="ctr">
                <a:spcBef>
                  <a:spcPts val="1200"/>
                </a:spcBef>
              </a:pPr>
              <a:r>
                <a:rPr lang="en-US" b="1" dirty="0">
                  <a:solidFill>
                    <a:prstClr val="black"/>
                  </a:solidFill>
                  <a:latin typeface="Optima"/>
                  <a:cs typeface="Optima"/>
                </a:rPr>
                <a:t>Intervention Placement</a:t>
              </a:r>
            </a:p>
            <a:p>
              <a:pPr algn="ctr">
                <a:spcBef>
                  <a:spcPts val="1200"/>
                </a:spcBef>
              </a:pPr>
              <a:r>
                <a:rPr lang="en-US" b="1" dirty="0">
                  <a:solidFill>
                    <a:prstClr val="black"/>
                  </a:solidFill>
                  <a:latin typeface="Optima"/>
                  <a:cs typeface="Optima"/>
                </a:rPr>
                <a:t>Intervention Review</a:t>
              </a:r>
            </a:p>
            <a:p>
              <a:pPr algn="ctr"/>
              <a:endParaRPr lang="en-US" b="1" dirty="0">
                <a:solidFill>
                  <a:prstClr val="black"/>
                </a:solidFill>
                <a:latin typeface="Optima"/>
                <a:cs typeface="Optima"/>
              </a:endParaRPr>
            </a:p>
            <a:p>
              <a:pPr algn="ctr"/>
              <a:r>
                <a:rPr lang="en-US" b="1" dirty="0">
                  <a:solidFill>
                    <a:prstClr val="black"/>
                  </a:solidFill>
                  <a:latin typeface="Optima"/>
                  <a:cs typeface="Optima"/>
                </a:rPr>
                <a:t>Core Review</a:t>
              </a:r>
            </a:p>
            <a:p>
              <a:pPr algn="ctr"/>
              <a:endParaRPr lang="en-US" b="1" dirty="0">
                <a:solidFill>
                  <a:prstClr val="black"/>
                </a:solidFill>
                <a:latin typeface="Optima"/>
                <a:cs typeface="Optima"/>
              </a:endParaRPr>
            </a:p>
            <a:p>
              <a:pPr algn="ctr"/>
              <a:endParaRPr lang="en-US" b="1" dirty="0">
                <a:solidFill>
                  <a:prstClr val="black"/>
                </a:solidFill>
                <a:latin typeface="Optima"/>
                <a:cs typeface="Optima"/>
              </a:endParaRPr>
            </a:p>
            <a:p>
              <a:pPr algn="ctr"/>
              <a:endParaRPr lang="en-US" b="1" dirty="0">
                <a:solidFill>
                  <a:prstClr val="black"/>
                </a:solidFill>
                <a:latin typeface="Optima"/>
                <a:cs typeface="Optima"/>
              </a:endParaRPr>
            </a:p>
          </p:txBody>
        </p:sp>
        <p:sp>
          <p:nvSpPr>
            <p:cNvPr id="11" name="Trapezoid 10"/>
            <p:cNvSpPr/>
            <p:nvPr/>
          </p:nvSpPr>
          <p:spPr>
            <a:xfrm>
              <a:off x="3223078" y="4740305"/>
              <a:ext cx="2697844" cy="834907"/>
            </a:xfrm>
            <a:prstGeom prst="trapezoid">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dirty="0">
                  <a:solidFill>
                    <a:srgbClr val="000000"/>
                  </a:solidFill>
                  <a:latin typeface="Optima ExtraBlack"/>
                  <a:cs typeface="Optima ExtraBlack"/>
                </a:rPr>
                <a:t>Teaming </a:t>
              </a:r>
            </a:p>
            <a:p>
              <a:pPr algn="ctr"/>
              <a:r>
                <a:rPr lang="en-US" sz="2800" dirty="0">
                  <a:solidFill>
                    <a:srgbClr val="000000"/>
                  </a:solidFill>
                  <a:latin typeface="Optima ExtraBlack"/>
                  <a:cs typeface="Optima ExtraBlack"/>
                </a:rPr>
                <a:t>&amp; DBDM</a:t>
              </a:r>
            </a:p>
          </p:txBody>
        </p:sp>
      </p:grpSp>
      <p:grpSp>
        <p:nvGrpSpPr>
          <p:cNvPr id="6" name="Group 5"/>
          <p:cNvGrpSpPr/>
          <p:nvPr/>
        </p:nvGrpSpPr>
        <p:grpSpPr>
          <a:xfrm>
            <a:off x="5965333" y="1333672"/>
            <a:ext cx="2697844" cy="4241540"/>
            <a:chOff x="5965333" y="1333672"/>
            <a:chExt cx="2697844" cy="4241540"/>
          </a:xfrm>
          <a:gradFill flip="none" rotWithShape="1">
            <a:gsLst>
              <a:gs pos="0">
                <a:schemeClr val="bg1">
                  <a:lumMod val="50000"/>
                </a:schemeClr>
              </a:gs>
              <a:gs pos="100000">
                <a:schemeClr val="bg1">
                  <a:lumMod val="85000"/>
                </a:schemeClr>
              </a:gs>
            </a:gsLst>
            <a:lin ang="0" scaled="1"/>
            <a:tileRect/>
          </a:gradFill>
        </p:grpSpPr>
        <p:sp>
          <p:nvSpPr>
            <p:cNvPr id="31" name="Rectangle 30"/>
            <p:cNvSpPr/>
            <p:nvPr/>
          </p:nvSpPr>
          <p:spPr>
            <a:xfrm>
              <a:off x="6581471" y="1333672"/>
              <a:ext cx="1490253" cy="4185421"/>
            </a:xfrm>
            <a:prstGeom prst="rect">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600"/>
                </a:spcBef>
              </a:pPr>
              <a:endParaRPr lang="en-US" b="1" dirty="0">
                <a:solidFill>
                  <a:srgbClr val="000000"/>
                </a:solidFill>
                <a:latin typeface="Optima"/>
                <a:cs typeface="Optima"/>
              </a:endParaRPr>
            </a:p>
            <a:p>
              <a:pPr algn="ctr">
                <a:spcBef>
                  <a:spcPts val="600"/>
                </a:spcBef>
              </a:pPr>
              <a:r>
                <a:rPr lang="en-US" b="1" dirty="0">
                  <a:solidFill>
                    <a:srgbClr val="000000"/>
                  </a:solidFill>
                  <a:latin typeface="Optima"/>
                  <a:cs typeface="Optima"/>
                </a:rPr>
                <a:t>Initial and Ongoing PD</a:t>
              </a:r>
            </a:p>
            <a:p>
              <a:pPr algn="ctr">
                <a:spcBef>
                  <a:spcPts val="600"/>
                </a:spcBef>
              </a:pPr>
              <a:endParaRPr lang="en-US" sz="2000" b="1" dirty="0">
                <a:solidFill>
                  <a:srgbClr val="000000"/>
                </a:solidFill>
                <a:latin typeface="Optima"/>
                <a:cs typeface="Optima"/>
              </a:endParaRPr>
            </a:p>
            <a:p>
              <a:pPr algn="ctr">
                <a:spcBef>
                  <a:spcPts val="600"/>
                </a:spcBef>
              </a:pPr>
              <a:r>
                <a:rPr lang="en-US" b="1" dirty="0">
                  <a:solidFill>
                    <a:srgbClr val="000000"/>
                  </a:solidFill>
                  <a:latin typeface="Optima"/>
                  <a:cs typeface="Optima"/>
                </a:rPr>
                <a:t>Ongoing Coaching</a:t>
              </a:r>
            </a:p>
            <a:p>
              <a:pPr algn="ctr">
                <a:spcBef>
                  <a:spcPts val="600"/>
                </a:spcBef>
              </a:pPr>
              <a:endParaRPr lang="en-US" sz="2000" b="1" dirty="0">
                <a:solidFill>
                  <a:srgbClr val="000000"/>
                </a:solidFill>
                <a:latin typeface="Optima"/>
                <a:cs typeface="Optima"/>
              </a:endParaRPr>
            </a:p>
            <a:p>
              <a:pPr algn="ctr">
                <a:spcBef>
                  <a:spcPts val="600"/>
                </a:spcBef>
              </a:pPr>
              <a:r>
                <a:rPr lang="en-US" b="1" dirty="0">
                  <a:solidFill>
                    <a:srgbClr val="000000"/>
                  </a:solidFill>
                  <a:latin typeface="Optima"/>
                  <a:cs typeface="Optima"/>
                </a:rPr>
                <a:t>Observe &amp; Actionable Feedback</a:t>
              </a: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p:txBody>
        </p:sp>
        <p:sp>
          <p:nvSpPr>
            <p:cNvPr id="12" name="Trapezoid 11"/>
            <p:cNvSpPr/>
            <p:nvPr/>
          </p:nvSpPr>
          <p:spPr>
            <a:xfrm>
              <a:off x="5965333" y="4740305"/>
              <a:ext cx="2697844" cy="834907"/>
            </a:xfrm>
            <a:prstGeom prst="trapezoid">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91440" rtlCol="0" anchor="ctr"/>
            <a:lstStyle/>
            <a:p>
              <a:pPr algn="ctr"/>
              <a:r>
                <a:rPr lang="en-US" sz="2400" dirty="0">
                  <a:solidFill>
                    <a:srgbClr val="000000"/>
                  </a:solidFill>
                  <a:latin typeface="Optima ExtraBlack"/>
                  <a:cs typeface="Optima ExtraBlack"/>
                </a:rPr>
                <a:t>Professional Learning</a:t>
              </a:r>
              <a:endParaRPr lang="en-US" sz="1400" dirty="0">
                <a:solidFill>
                  <a:srgbClr val="000000"/>
                </a:solidFill>
                <a:latin typeface="Optima ExtraBlack"/>
                <a:cs typeface="Optima ExtraBlack"/>
              </a:endParaRPr>
            </a:p>
          </p:txBody>
        </p:sp>
      </p:grpSp>
      <p:sp>
        <p:nvSpPr>
          <p:cNvPr id="14" name="Isosceles Triangle 13"/>
          <p:cNvSpPr/>
          <p:nvPr/>
        </p:nvSpPr>
        <p:spPr>
          <a:xfrm>
            <a:off x="441876" y="38875"/>
            <a:ext cx="8260248" cy="1269880"/>
          </a:xfrm>
          <a:prstGeom prst="triangle">
            <a:avLst/>
          </a:prstGeom>
          <a:gradFill flip="none" rotWithShape="1">
            <a:gsLst>
              <a:gs pos="0">
                <a:schemeClr val="bg1">
                  <a:lumMod val="50000"/>
                </a:schemeClr>
              </a:gs>
              <a:gs pos="100000">
                <a:schemeClr val="bg1">
                  <a:lumMod val="85000"/>
                </a:schemeClr>
              </a:gs>
            </a:gsLst>
            <a:lin ang="0" scaled="1"/>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91440" rIns="91440" bIns="411480" rtlCol="0" anchor="ctr"/>
          <a:lstStyle/>
          <a:p>
            <a:pPr algn="ctr"/>
            <a:r>
              <a:rPr lang="en-US" sz="2800" dirty="0">
                <a:solidFill>
                  <a:schemeClr val="tx1"/>
                </a:solidFill>
                <a:latin typeface="Optima ExtraBlack"/>
                <a:cs typeface="Optima ExtraBlack"/>
              </a:rPr>
              <a:t>RTI Essential Components</a:t>
            </a:r>
          </a:p>
        </p:txBody>
      </p:sp>
      <p:sp>
        <p:nvSpPr>
          <p:cNvPr id="16" name="Rectangle 15"/>
          <p:cNvSpPr/>
          <p:nvPr/>
        </p:nvSpPr>
        <p:spPr>
          <a:xfrm>
            <a:off x="797299" y="3984338"/>
            <a:ext cx="7549402" cy="729779"/>
          </a:xfrm>
          <a:prstGeom prst="rect">
            <a:avLst/>
          </a:prstGeom>
          <a:gradFill flip="none" rotWithShape="1">
            <a:gsLst>
              <a:gs pos="0">
                <a:srgbClr val="008000"/>
              </a:gs>
              <a:gs pos="100000">
                <a:srgbClr val="3DCB4D"/>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Core Materials and Instruction</a:t>
            </a:r>
          </a:p>
        </p:txBody>
      </p:sp>
      <p:sp>
        <p:nvSpPr>
          <p:cNvPr id="17" name="Rectangle 16"/>
          <p:cNvSpPr/>
          <p:nvPr/>
        </p:nvSpPr>
        <p:spPr>
          <a:xfrm>
            <a:off x="797299" y="3327756"/>
            <a:ext cx="7549402" cy="630394"/>
          </a:xfrm>
          <a:prstGeom prst="rect">
            <a:avLst/>
          </a:prstGeom>
          <a:gradFill flip="none" rotWithShape="1">
            <a:gsLst>
              <a:gs pos="0">
                <a:srgbClr val="008000"/>
              </a:gs>
              <a:gs pos="100000">
                <a:srgbClr val="3DCB4D"/>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Universal Screening</a:t>
            </a:r>
          </a:p>
        </p:txBody>
      </p:sp>
      <p:sp>
        <p:nvSpPr>
          <p:cNvPr id="18" name="Rectangle 17"/>
          <p:cNvSpPr/>
          <p:nvPr/>
        </p:nvSpPr>
        <p:spPr>
          <a:xfrm>
            <a:off x="797299" y="2605909"/>
            <a:ext cx="7549402" cy="701818"/>
          </a:xfrm>
          <a:prstGeom prst="rect">
            <a:avLst/>
          </a:prstGeom>
          <a:gradFill flip="none" rotWithShape="1">
            <a:gsLst>
              <a:gs pos="0">
                <a:schemeClr val="accent6">
                  <a:lumMod val="75000"/>
                </a:schemeClr>
              </a:gs>
              <a:gs pos="100000">
                <a:schemeClr val="accent6">
                  <a:lumMod val="60000"/>
                  <a:lumOff val="40000"/>
                </a:schemeClr>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Interventions</a:t>
            </a:r>
          </a:p>
        </p:txBody>
      </p:sp>
      <p:sp>
        <p:nvSpPr>
          <p:cNvPr id="19" name="Rectangle 18"/>
          <p:cNvSpPr/>
          <p:nvPr/>
        </p:nvSpPr>
        <p:spPr>
          <a:xfrm>
            <a:off x="797299" y="1972110"/>
            <a:ext cx="7549402" cy="633799"/>
          </a:xfrm>
          <a:prstGeom prst="rect">
            <a:avLst/>
          </a:prstGeom>
          <a:gradFill flip="none" rotWithShape="1">
            <a:gsLst>
              <a:gs pos="0">
                <a:schemeClr val="accent6">
                  <a:lumMod val="75000"/>
                </a:schemeClr>
              </a:gs>
              <a:gs pos="100000">
                <a:schemeClr val="accent6">
                  <a:lumMod val="60000"/>
                  <a:lumOff val="40000"/>
                </a:schemeClr>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Progress Monitoring</a:t>
            </a:r>
          </a:p>
        </p:txBody>
      </p:sp>
      <p:sp>
        <p:nvSpPr>
          <p:cNvPr id="26" name="Round Same Side Corner Rectangle 25"/>
          <p:cNvSpPr/>
          <p:nvPr/>
        </p:nvSpPr>
        <p:spPr>
          <a:xfrm>
            <a:off x="386322" y="5614282"/>
            <a:ext cx="8423171" cy="1150166"/>
          </a:xfrm>
          <a:prstGeom prst="round2SameRect">
            <a:avLst/>
          </a:prstGeom>
          <a:gradFill flip="none" rotWithShape="1">
            <a:gsLst>
              <a:gs pos="0">
                <a:schemeClr val="accent4">
                  <a:lumMod val="75000"/>
                </a:schemeClr>
              </a:gs>
              <a:gs pos="100000">
                <a:schemeClr val="accent4">
                  <a:lumMod val="60000"/>
                  <a:lumOff val="40000"/>
                </a:schemeClr>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prstClr val="black"/>
                </a:solidFill>
                <a:latin typeface="Optima ExtraBlack"/>
                <a:cs typeface="Optima ExtraBlack"/>
              </a:rPr>
              <a:t>Culture</a:t>
            </a:r>
          </a:p>
        </p:txBody>
      </p:sp>
      <p:sp>
        <p:nvSpPr>
          <p:cNvPr id="20" name="Rectangle 19"/>
          <p:cNvSpPr/>
          <p:nvPr/>
        </p:nvSpPr>
        <p:spPr>
          <a:xfrm>
            <a:off x="797299" y="1332369"/>
            <a:ext cx="7549402" cy="639741"/>
          </a:xfrm>
          <a:prstGeom prst="rect">
            <a:avLst/>
          </a:prstGeom>
          <a:gradFill flip="none" rotWithShape="1">
            <a:gsLst>
              <a:gs pos="0">
                <a:srgbClr val="FF0000"/>
              </a:gs>
              <a:gs pos="100000">
                <a:schemeClr val="accent2">
                  <a:lumMod val="60000"/>
                  <a:lumOff val="40000"/>
                </a:schemeClr>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SLD Decision Making</a:t>
            </a:r>
            <a:endParaRPr lang="en-US" sz="2400" dirty="0">
              <a:solidFill>
                <a:srgbClr val="000000"/>
              </a:solidFill>
              <a:latin typeface="Optima ExtraBlack"/>
              <a:cs typeface="Optima ExtraBlack"/>
            </a:endParaRPr>
          </a:p>
        </p:txBody>
      </p:sp>
    </p:spTree>
    <p:extLst>
      <p:ext uri="{BB962C8B-B14F-4D97-AF65-F5344CB8AC3E}">
        <p14:creationId xmlns:p14="http://schemas.microsoft.com/office/powerpoint/2010/main" val="12723714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754369768"/>
              </p:ext>
            </p:extLst>
          </p:nvPr>
        </p:nvGraphicFramePr>
        <p:xfrm>
          <a:off x="2043701" y="1420752"/>
          <a:ext cx="6614931" cy="3533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p:cNvSpPr>
            <a:spLocks noGrp="1"/>
          </p:cNvSpPr>
          <p:nvPr>
            <p:ph type="title"/>
          </p:nvPr>
        </p:nvSpPr>
        <p:spPr/>
        <p:txBody>
          <a:bodyPr>
            <a:normAutofit/>
          </a:bodyPr>
          <a:lstStyle/>
          <a:p>
            <a:r>
              <a:rPr lang="en-US" dirty="0" smtClean="0"/>
              <a:t>Always start with the WHY</a:t>
            </a:r>
            <a:endParaRPr lang="en-US" i="1" dirty="0"/>
          </a:p>
        </p:txBody>
      </p:sp>
      <p:sp>
        <p:nvSpPr>
          <p:cNvPr id="2" name="TextBox 1"/>
          <p:cNvSpPr txBox="1"/>
          <p:nvPr/>
        </p:nvSpPr>
        <p:spPr>
          <a:xfrm>
            <a:off x="7358623" y="6284923"/>
            <a:ext cx="1670399" cy="400110"/>
          </a:xfrm>
          <a:prstGeom prst="rect">
            <a:avLst/>
          </a:prstGeom>
          <a:noFill/>
        </p:spPr>
        <p:txBody>
          <a:bodyPr wrap="square" rtlCol="0">
            <a:spAutoFit/>
          </a:bodyPr>
          <a:lstStyle/>
          <a:p>
            <a:r>
              <a:rPr lang="en-US" sz="2000" dirty="0" smtClean="0">
                <a:latin typeface="Optima"/>
                <a:cs typeface="Optima"/>
              </a:rPr>
              <a:t>Simon </a:t>
            </a:r>
            <a:r>
              <a:rPr lang="en-US" sz="2000" dirty="0" err="1" smtClean="0">
                <a:latin typeface="Optima"/>
                <a:cs typeface="Optima"/>
              </a:rPr>
              <a:t>Sinek</a:t>
            </a:r>
            <a:endParaRPr lang="en-US" sz="2000" dirty="0">
              <a:latin typeface="Optima"/>
              <a:cs typeface="Optima"/>
            </a:endParaRPr>
          </a:p>
        </p:txBody>
      </p:sp>
      <p:sp>
        <p:nvSpPr>
          <p:cNvPr id="3" name="Right Arrow 2"/>
          <p:cNvSpPr/>
          <p:nvPr/>
        </p:nvSpPr>
        <p:spPr>
          <a:xfrm>
            <a:off x="1417919" y="1469386"/>
            <a:ext cx="4954137" cy="655092"/>
          </a:xfrm>
          <a:prstGeom prst="rightArrow">
            <a:avLst>
              <a:gd name="adj1" fmla="val 79167"/>
              <a:gd name="adj2" fmla="val 50000"/>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ysClr val="windowText" lastClr="000000"/>
                </a:solidFill>
                <a:latin typeface="Optima" charset="0"/>
                <a:ea typeface="Optima" charset="0"/>
                <a:cs typeface="Optima" charset="0"/>
              </a:rPr>
              <a:t>Healthy Cultures start here</a:t>
            </a:r>
            <a:endParaRPr lang="en-US" sz="2800" b="1" dirty="0">
              <a:solidFill>
                <a:sysClr val="windowText" lastClr="000000"/>
              </a:solidFill>
              <a:latin typeface="Optima" charset="0"/>
              <a:ea typeface="Optima" charset="0"/>
              <a:cs typeface="Optima" charset="0"/>
            </a:endParaRPr>
          </a:p>
        </p:txBody>
      </p:sp>
      <p:sp>
        <p:nvSpPr>
          <p:cNvPr id="6" name="Right Arrow 5"/>
          <p:cNvSpPr/>
          <p:nvPr/>
        </p:nvSpPr>
        <p:spPr>
          <a:xfrm>
            <a:off x="1320110" y="3060232"/>
            <a:ext cx="5051946" cy="655092"/>
          </a:xfrm>
          <a:prstGeom prst="rightArrow">
            <a:avLst>
              <a:gd name="adj1" fmla="val 79167"/>
              <a:gd name="adj2" fmla="val 50000"/>
            </a:avLst>
          </a:prstGeom>
          <a:solidFill>
            <a:schemeClr val="accent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smtClean="0">
                <a:solidFill>
                  <a:sysClr val="windowText" lastClr="000000"/>
                </a:solidFill>
                <a:latin typeface="Optima" charset="0"/>
                <a:ea typeface="Optima" charset="0"/>
                <a:cs typeface="Optima" charset="0"/>
              </a:rPr>
              <a:t>Unhealthy </a:t>
            </a:r>
            <a:r>
              <a:rPr lang="en-US" sz="2800" dirty="0" smtClean="0">
                <a:solidFill>
                  <a:sysClr val="windowText" lastClr="000000"/>
                </a:solidFill>
                <a:latin typeface="Optima" charset="0"/>
                <a:ea typeface="Optima" charset="0"/>
                <a:cs typeface="Optima" charset="0"/>
              </a:rPr>
              <a:t>Cultures start here</a:t>
            </a:r>
            <a:endParaRPr lang="en-US" sz="2800" b="1" dirty="0">
              <a:solidFill>
                <a:sysClr val="windowText" lastClr="000000"/>
              </a:solidFill>
              <a:latin typeface="Optima" charset="0"/>
              <a:ea typeface="Optima" charset="0"/>
              <a:cs typeface="Optima" charset="0"/>
            </a:endParaRPr>
          </a:p>
        </p:txBody>
      </p:sp>
      <p:pic>
        <p:nvPicPr>
          <p:cNvPr id="8" name="Picture 7"/>
          <p:cNvPicPr>
            <a:picLocks noChangeAspect="1"/>
          </p:cNvPicPr>
          <p:nvPr/>
        </p:nvPicPr>
        <p:blipFill>
          <a:blip r:embed="rId7"/>
          <a:stretch>
            <a:fillRect/>
          </a:stretch>
        </p:blipFill>
        <p:spPr>
          <a:xfrm>
            <a:off x="8088653" y="180132"/>
            <a:ext cx="940369" cy="1000760"/>
          </a:xfrm>
          <a:prstGeom prst="rect">
            <a:avLst/>
          </a:prstGeom>
        </p:spPr>
      </p:pic>
      <p:sp>
        <p:nvSpPr>
          <p:cNvPr id="4" name="Rectangle 3"/>
          <p:cNvSpPr/>
          <p:nvPr/>
        </p:nvSpPr>
        <p:spPr>
          <a:xfrm>
            <a:off x="1142649" y="5306170"/>
            <a:ext cx="6946004" cy="584775"/>
          </a:xfrm>
          <a:prstGeom prst="rect">
            <a:avLst/>
          </a:prstGeom>
        </p:spPr>
        <p:txBody>
          <a:bodyPr wrap="none">
            <a:spAutoFit/>
          </a:bodyPr>
          <a:lstStyle/>
          <a:p>
            <a:pPr algn="ctr"/>
            <a:r>
              <a:rPr lang="en-US" sz="3200" dirty="0">
                <a:latin typeface="Optima" charset="0"/>
                <a:ea typeface="Optima" charset="0"/>
                <a:cs typeface="Optima" charset="0"/>
              </a:rPr>
              <a:t>A compelling </a:t>
            </a:r>
            <a:r>
              <a:rPr lang="en-US" sz="3200" b="1" dirty="0">
                <a:latin typeface="Optima" charset="0"/>
                <a:ea typeface="Optima" charset="0"/>
                <a:cs typeface="Optima" charset="0"/>
              </a:rPr>
              <a:t>WHY</a:t>
            </a:r>
            <a:r>
              <a:rPr lang="en-US" sz="3200" dirty="0">
                <a:latin typeface="Optima" charset="0"/>
                <a:ea typeface="Optima" charset="0"/>
                <a:cs typeface="Optima" charset="0"/>
              </a:rPr>
              <a:t> creates ownership</a:t>
            </a:r>
          </a:p>
        </p:txBody>
      </p:sp>
    </p:spTree>
    <p:extLst>
      <p:ext uri="{BB962C8B-B14F-4D97-AF65-F5344CB8AC3E}">
        <p14:creationId xmlns:p14="http://schemas.microsoft.com/office/powerpoint/2010/main" val="133928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3" grpId="0" animBg="1"/>
      <p:bldP spid="6"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ctr">
              <a:spcAft>
                <a:spcPts val="600"/>
              </a:spcAft>
              <a:buNone/>
            </a:pPr>
            <a:r>
              <a:rPr lang="en-US" dirty="0" smtClean="0"/>
              <a:t>We must learn something new</a:t>
            </a:r>
          </a:p>
          <a:p>
            <a:pPr marL="0" indent="0" algn="ctr">
              <a:spcAft>
                <a:spcPts val="600"/>
              </a:spcAft>
              <a:buNone/>
            </a:pPr>
            <a:r>
              <a:rPr lang="en-US" b="1" i="1" u="sng" dirty="0" smtClean="0"/>
              <a:t>AND</a:t>
            </a:r>
            <a:r>
              <a:rPr lang="en-US" dirty="0" smtClean="0"/>
              <a:t> </a:t>
            </a:r>
          </a:p>
          <a:p>
            <a:pPr marL="0" indent="0" algn="ctr">
              <a:spcAft>
                <a:spcPts val="600"/>
              </a:spcAft>
              <a:buNone/>
            </a:pPr>
            <a:r>
              <a:rPr lang="en-US" dirty="0" smtClean="0"/>
              <a:t>We must </a:t>
            </a:r>
            <a:r>
              <a:rPr lang="en-US" i="1" dirty="0" smtClean="0"/>
              <a:t>unlearn</a:t>
            </a:r>
            <a:r>
              <a:rPr lang="en-US" dirty="0" smtClean="0"/>
              <a:t> old habits</a:t>
            </a:r>
          </a:p>
          <a:p>
            <a:endParaRPr lang="en-US" dirty="0" smtClean="0"/>
          </a:p>
          <a:p>
            <a:pPr marL="0" indent="0">
              <a:buNone/>
            </a:pPr>
            <a:r>
              <a:rPr lang="en-US" dirty="0" smtClean="0"/>
              <a:t>The most difficult part is the </a:t>
            </a:r>
            <a:r>
              <a:rPr lang="en-US" i="1" dirty="0" smtClean="0"/>
              <a:t>unlearning</a:t>
            </a:r>
            <a:r>
              <a:rPr lang="en-US" dirty="0" smtClean="0"/>
              <a:t> because previous habits, no matter how dysfunctional, still serve some positive function</a:t>
            </a:r>
          </a:p>
          <a:p>
            <a:endParaRPr lang="en-US" dirty="0"/>
          </a:p>
        </p:txBody>
      </p:sp>
      <p:sp>
        <p:nvSpPr>
          <p:cNvPr id="2" name="Title 1"/>
          <p:cNvSpPr>
            <a:spLocks noGrp="1"/>
          </p:cNvSpPr>
          <p:nvPr>
            <p:ph type="title"/>
          </p:nvPr>
        </p:nvSpPr>
        <p:spPr/>
        <p:txBody>
          <a:bodyPr>
            <a:normAutofit fontScale="90000"/>
          </a:bodyPr>
          <a:lstStyle/>
          <a:p>
            <a:r>
              <a:rPr lang="en-US" dirty="0"/>
              <a:t>How can </a:t>
            </a:r>
            <a:r>
              <a:rPr lang="en-US" dirty="0" smtClean="0"/>
              <a:t>we create change?</a:t>
            </a:r>
            <a:br>
              <a:rPr lang="en-US" dirty="0" smtClean="0"/>
            </a:br>
            <a:r>
              <a:rPr lang="en-US" sz="4000" i="1" dirty="0"/>
              <a:t>(Schein, 2010)</a:t>
            </a:r>
            <a:endParaRPr lang="en-US" sz="4000" dirty="0"/>
          </a:p>
        </p:txBody>
      </p:sp>
      <p:pic>
        <p:nvPicPr>
          <p:cNvPr id="4" name="Picture 3"/>
          <p:cNvPicPr>
            <a:picLocks noChangeAspect="1"/>
          </p:cNvPicPr>
          <p:nvPr/>
        </p:nvPicPr>
        <p:blipFill>
          <a:blip r:embed="rId3"/>
          <a:stretch>
            <a:fillRect/>
          </a:stretch>
        </p:blipFill>
        <p:spPr>
          <a:xfrm>
            <a:off x="8236077" y="5418667"/>
            <a:ext cx="789389" cy="1045548"/>
          </a:xfrm>
          <a:prstGeom prst="rect">
            <a:avLst/>
          </a:prstGeom>
          <a:ln>
            <a:solidFill>
              <a:srgbClr val="000000"/>
            </a:solidFill>
          </a:ln>
        </p:spPr>
      </p:pic>
      <p:pic>
        <p:nvPicPr>
          <p:cNvPr id="5" name="Picture 4"/>
          <p:cNvPicPr>
            <a:picLocks noChangeAspect="1"/>
          </p:cNvPicPr>
          <p:nvPr/>
        </p:nvPicPr>
        <p:blipFill>
          <a:blip r:embed="rId4"/>
          <a:stretch>
            <a:fillRect/>
          </a:stretch>
        </p:blipFill>
        <p:spPr>
          <a:xfrm>
            <a:off x="8088653" y="180132"/>
            <a:ext cx="940369" cy="1000760"/>
          </a:xfrm>
          <a:prstGeom prst="rect">
            <a:avLst/>
          </a:prstGeom>
        </p:spPr>
      </p:pic>
    </p:spTree>
    <p:extLst>
      <p:ext uri="{BB962C8B-B14F-4D97-AF65-F5344CB8AC3E}">
        <p14:creationId xmlns:p14="http://schemas.microsoft.com/office/powerpoint/2010/main" val="102772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600" dirty="0" smtClean="0"/>
              <a:t>In order to change:</a:t>
            </a:r>
          </a:p>
          <a:p>
            <a:pPr marL="514350" indent="-514350">
              <a:buFont typeface="+mj-lt"/>
              <a:buAutoNum type="arabicPeriod"/>
            </a:pPr>
            <a:r>
              <a:rPr lang="en-US" i="1" dirty="0" smtClean="0"/>
              <a:t>It has to be easier to change than it is to stay the same </a:t>
            </a:r>
          </a:p>
          <a:p>
            <a:pPr marL="514350" indent="-514350">
              <a:buFont typeface="+mj-lt"/>
              <a:buAutoNum type="arabicPeriod"/>
            </a:pPr>
            <a:r>
              <a:rPr lang="en-US" i="1" dirty="0" smtClean="0"/>
              <a:t>Instead of just </a:t>
            </a:r>
            <a:r>
              <a:rPr lang="en-US" i="1" dirty="0"/>
              <a:t>making it harder to stay the same, </a:t>
            </a:r>
            <a:r>
              <a:rPr lang="en-US" i="1" dirty="0" smtClean="0"/>
              <a:t>we </a:t>
            </a:r>
            <a:r>
              <a:rPr lang="en-US" i="1" dirty="0"/>
              <a:t>have to make it easier to </a:t>
            </a:r>
            <a:r>
              <a:rPr lang="en-US" i="1" dirty="0" smtClean="0"/>
              <a:t>change </a:t>
            </a:r>
          </a:p>
          <a:p>
            <a:pPr marL="514350" indent="-514350">
              <a:buFont typeface="+mj-lt"/>
              <a:buAutoNum type="arabicPeriod"/>
            </a:pPr>
            <a:endParaRPr lang="en-US" dirty="0" smtClean="0"/>
          </a:p>
          <a:p>
            <a:pPr marL="0" indent="0">
              <a:buNone/>
            </a:pPr>
            <a:r>
              <a:rPr lang="en-US" dirty="0" smtClean="0"/>
              <a:t>Lasting change doesn’t happen by making people more uncomfortable </a:t>
            </a:r>
            <a:endParaRPr lang="en-US" dirty="0"/>
          </a:p>
        </p:txBody>
      </p:sp>
      <p:sp>
        <p:nvSpPr>
          <p:cNvPr id="3" name="Title 2"/>
          <p:cNvSpPr>
            <a:spLocks noGrp="1"/>
          </p:cNvSpPr>
          <p:nvPr>
            <p:ph type="title"/>
          </p:nvPr>
        </p:nvSpPr>
        <p:spPr/>
        <p:txBody>
          <a:bodyPr>
            <a:normAutofit/>
          </a:bodyPr>
          <a:lstStyle/>
          <a:p>
            <a:r>
              <a:rPr lang="en-US" dirty="0" smtClean="0"/>
              <a:t>“Ineffective but comfortable”</a:t>
            </a:r>
            <a:endParaRPr lang="en-US" dirty="0"/>
          </a:p>
        </p:txBody>
      </p:sp>
      <p:pic>
        <p:nvPicPr>
          <p:cNvPr id="4" name="Picture 3"/>
          <p:cNvPicPr>
            <a:picLocks noChangeAspect="1"/>
          </p:cNvPicPr>
          <p:nvPr/>
        </p:nvPicPr>
        <p:blipFill>
          <a:blip r:embed="rId2"/>
          <a:stretch>
            <a:fillRect/>
          </a:stretch>
        </p:blipFill>
        <p:spPr>
          <a:xfrm>
            <a:off x="8236077" y="5418667"/>
            <a:ext cx="789389" cy="1045548"/>
          </a:xfrm>
          <a:prstGeom prst="rect">
            <a:avLst/>
          </a:prstGeom>
          <a:ln>
            <a:solidFill>
              <a:srgbClr val="000000"/>
            </a:solidFill>
          </a:ln>
        </p:spPr>
      </p:pic>
    </p:spTree>
    <p:extLst>
      <p:ext uri="{BB962C8B-B14F-4D97-AF65-F5344CB8AC3E}">
        <p14:creationId xmlns:p14="http://schemas.microsoft.com/office/powerpoint/2010/main" val="20280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02303"/>
            <a:ext cx="8229600" cy="3370640"/>
          </a:xfrm>
        </p:spPr>
        <p:txBody>
          <a:bodyPr>
            <a:normAutofit/>
          </a:bodyPr>
          <a:lstStyle/>
          <a:p>
            <a:pPr marL="0" indent="0">
              <a:buNone/>
            </a:pPr>
            <a:r>
              <a:rPr lang="en-US" sz="3600" dirty="0" smtClean="0"/>
              <a:t>Instead of asking this question:</a:t>
            </a:r>
          </a:p>
          <a:p>
            <a:pPr marL="0" indent="0">
              <a:buNone/>
            </a:pPr>
            <a:r>
              <a:rPr lang="en-US" dirty="0" smtClean="0"/>
              <a:t>		</a:t>
            </a:r>
            <a:r>
              <a:rPr lang="en-US" i="1" dirty="0" smtClean="0"/>
              <a:t>“How can we get our staff to do ‘X’?”</a:t>
            </a:r>
          </a:p>
          <a:p>
            <a:endParaRPr lang="en-US" dirty="0" smtClean="0"/>
          </a:p>
          <a:p>
            <a:pPr marL="0" indent="0">
              <a:buNone/>
            </a:pPr>
            <a:r>
              <a:rPr lang="en-US" sz="3600" dirty="0" smtClean="0"/>
              <a:t>Try asking this question:</a:t>
            </a:r>
          </a:p>
          <a:p>
            <a:pPr marL="457200" lvl="1" indent="0">
              <a:buNone/>
            </a:pPr>
            <a:r>
              <a:rPr lang="en-US" dirty="0" smtClean="0"/>
              <a:t>	</a:t>
            </a:r>
            <a:r>
              <a:rPr lang="en-US" sz="3200" i="1" dirty="0" smtClean="0"/>
              <a:t>“Why aren’t they already doing ‘X’.”</a:t>
            </a:r>
          </a:p>
        </p:txBody>
      </p:sp>
      <p:sp>
        <p:nvSpPr>
          <p:cNvPr id="3" name="Title 2"/>
          <p:cNvSpPr>
            <a:spLocks noGrp="1"/>
          </p:cNvSpPr>
          <p:nvPr>
            <p:ph type="title"/>
          </p:nvPr>
        </p:nvSpPr>
        <p:spPr/>
        <p:txBody>
          <a:bodyPr>
            <a:normAutofit fontScale="90000"/>
          </a:bodyPr>
          <a:lstStyle/>
          <a:p>
            <a:r>
              <a:rPr lang="en-US" dirty="0" smtClean="0"/>
              <a:t>Make it easier for your staff:</a:t>
            </a:r>
            <a:br>
              <a:rPr lang="en-US" dirty="0" smtClean="0"/>
            </a:br>
            <a:r>
              <a:rPr lang="en-US" dirty="0" smtClean="0"/>
              <a:t>Remove the barriers</a:t>
            </a:r>
            <a:endParaRPr lang="en-US" dirty="0"/>
          </a:p>
        </p:txBody>
      </p:sp>
      <p:sp>
        <p:nvSpPr>
          <p:cNvPr id="4" name="TextBox 3"/>
          <p:cNvSpPr txBox="1"/>
          <p:nvPr/>
        </p:nvSpPr>
        <p:spPr>
          <a:xfrm>
            <a:off x="7592993" y="6322571"/>
            <a:ext cx="1342663" cy="369332"/>
          </a:xfrm>
          <a:prstGeom prst="rect">
            <a:avLst/>
          </a:prstGeom>
          <a:noFill/>
        </p:spPr>
        <p:txBody>
          <a:bodyPr wrap="square" rtlCol="0">
            <a:spAutoFit/>
          </a:bodyPr>
          <a:lstStyle/>
          <a:p>
            <a:r>
              <a:rPr lang="en-US" dirty="0" smtClean="0">
                <a:latin typeface="Optima" charset="0"/>
                <a:ea typeface="Optima" charset="0"/>
                <a:cs typeface="Optima" charset="0"/>
              </a:rPr>
              <a:t>Kurt Lewin</a:t>
            </a:r>
            <a:endParaRPr lang="en-US" dirty="0">
              <a:latin typeface="Optima" charset="0"/>
              <a:ea typeface="Optima" charset="0"/>
              <a:cs typeface="Optima" charset="0"/>
            </a:endParaRPr>
          </a:p>
        </p:txBody>
      </p:sp>
      <p:sp>
        <p:nvSpPr>
          <p:cNvPr id="5" name="TextBox 4"/>
          <p:cNvSpPr txBox="1"/>
          <p:nvPr/>
        </p:nvSpPr>
        <p:spPr>
          <a:xfrm>
            <a:off x="457201" y="4624246"/>
            <a:ext cx="1869310" cy="830997"/>
          </a:xfrm>
          <a:prstGeom prst="rect">
            <a:avLst/>
          </a:prstGeom>
          <a:noFill/>
        </p:spPr>
        <p:txBody>
          <a:bodyPr wrap="square" rtlCol="0">
            <a:spAutoFit/>
          </a:bodyPr>
          <a:lstStyle/>
          <a:p>
            <a:pPr algn="ctr"/>
            <a:r>
              <a:rPr lang="en-US" sz="2400" b="1" i="1" dirty="0" smtClean="0">
                <a:solidFill>
                  <a:srgbClr val="FF0000"/>
                </a:solidFill>
                <a:latin typeface="Optima" charset="0"/>
                <a:ea typeface="Optima" charset="0"/>
                <a:cs typeface="Optima" charset="0"/>
              </a:rPr>
              <a:t>Not enough time</a:t>
            </a:r>
            <a:endParaRPr lang="en-US" sz="2400" b="1" i="1" dirty="0">
              <a:solidFill>
                <a:srgbClr val="FF0000"/>
              </a:solidFill>
              <a:latin typeface="Optima" charset="0"/>
              <a:ea typeface="Optima" charset="0"/>
              <a:cs typeface="Optima" charset="0"/>
            </a:endParaRPr>
          </a:p>
        </p:txBody>
      </p:sp>
      <p:sp>
        <p:nvSpPr>
          <p:cNvPr id="6" name="TextBox 5"/>
          <p:cNvSpPr txBox="1"/>
          <p:nvPr/>
        </p:nvSpPr>
        <p:spPr>
          <a:xfrm>
            <a:off x="2918825" y="4624245"/>
            <a:ext cx="2505203" cy="830997"/>
          </a:xfrm>
          <a:prstGeom prst="rect">
            <a:avLst/>
          </a:prstGeom>
          <a:noFill/>
        </p:spPr>
        <p:txBody>
          <a:bodyPr wrap="square" rtlCol="0">
            <a:spAutoFit/>
          </a:bodyPr>
          <a:lstStyle/>
          <a:p>
            <a:pPr algn="ctr"/>
            <a:r>
              <a:rPr lang="en-US" sz="2400" b="1" i="1" dirty="0" smtClean="0">
                <a:solidFill>
                  <a:srgbClr val="FF0000"/>
                </a:solidFill>
                <a:latin typeface="Optima" charset="0"/>
                <a:ea typeface="Optima" charset="0"/>
                <a:cs typeface="Optima" charset="0"/>
              </a:rPr>
              <a:t>Not enough training</a:t>
            </a:r>
            <a:endParaRPr lang="en-US" sz="2400" b="1" i="1" dirty="0">
              <a:solidFill>
                <a:srgbClr val="FF0000"/>
              </a:solidFill>
              <a:latin typeface="Optima" charset="0"/>
              <a:ea typeface="Optima" charset="0"/>
              <a:cs typeface="Optima" charset="0"/>
            </a:endParaRPr>
          </a:p>
        </p:txBody>
      </p:sp>
      <p:sp>
        <p:nvSpPr>
          <p:cNvPr id="7" name="TextBox 6"/>
          <p:cNvSpPr txBox="1"/>
          <p:nvPr/>
        </p:nvSpPr>
        <p:spPr>
          <a:xfrm>
            <a:off x="1117488" y="5491574"/>
            <a:ext cx="3053938" cy="830997"/>
          </a:xfrm>
          <a:prstGeom prst="rect">
            <a:avLst/>
          </a:prstGeom>
          <a:noFill/>
        </p:spPr>
        <p:txBody>
          <a:bodyPr wrap="square" rtlCol="0">
            <a:spAutoFit/>
          </a:bodyPr>
          <a:lstStyle/>
          <a:p>
            <a:pPr algn="ctr"/>
            <a:r>
              <a:rPr lang="en-US" sz="2400" b="1" i="1" dirty="0" smtClean="0">
                <a:solidFill>
                  <a:srgbClr val="FF0000"/>
                </a:solidFill>
                <a:latin typeface="Optima" charset="0"/>
                <a:ea typeface="Optima" charset="0"/>
                <a:cs typeface="Optima" charset="0"/>
              </a:rPr>
              <a:t>An influential teacher doesn’t like it</a:t>
            </a:r>
            <a:endParaRPr lang="en-US" sz="2400" b="1" i="1" dirty="0">
              <a:solidFill>
                <a:srgbClr val="FF0000"/>
              </a:solidFill>
              <a:latin typeface="Optima" charset="0"/>
              <a:ea typeface="Optima" charset="0"/>
              <a:cs typeface="Optima" charset="0"/>
            </a:endParaRPr>
          </a:p>
        </p:txBody>
      </p:sp>
      <p:sp>
        <p:nvSpPr>
          <p:cNvPr id="8" name="TextBox 7"/>
          <p:cNvSpPr txBox="1"/>
          <p:nvPr/>
        </p:nvSpPr>
        <p:spPr>
          <a:xfrm>
            <a:off x="5802812" y="4624245"/>
            <a:ext cx="2505203" cy="830997"/>
          </a:xfrm>
          <a:prstGeom prst="rect">
            <a:avLst/>
          </a:prstGeom>
          <a:noFill/>
        </p:spPr>
        <p:txBody>
          <a:bodyPr wrap="square" rtlCol="0">
            <a:spAutoFit/>
          </a:bodyPr>
          <a:lstStyle/>
          <a:p>
            <a:pPr algn="ctr"/>
            <a:r>
              <a:rPr lang="en-US" sz="2400" b="1" i="1" dirty="0" smtClean="0">
                <a:solidFill>
                  <a:srgbClr val="FF0000"/>
                </a:solidFill>
                <a:latin typeface="Optima" charset="0"/>
                <a:ea typeface="Optima" charset="0"/>
                <a:cs typeface="Optima" charset="0"/>
              </a:rPr>
              <a:t>Not enough materials</a:t>
            </a:r>
            <a:endParaRPr lang="en-US" sz="2400" b="1" i="1" dirty="0">
              <a:solidFill>
                <a:srgbClr val="FF0000"/>
              </a:solidFill>
              <a:latin typeface="Optima" charset="0"/>
              <a:ea typeface="Optima" charset="0"/>
              <a:cs typeface="Optima" charset="0"/>
            </a:endParaRPr>
          </a:p>
        </p:txBody>
      </p:sp>
      <p:sp>
        <p:nvSpPr>
          <p:cNvPr id="9" name="TextBox 8"/>
          <p:cNvSpPr txBox="1"/>
          <p:nvPr/>
        </p:nvSpPr>
        <p:spPr>
          <a:xfrm>
            <a:off x="4510143" y="5455242"/>
            <a:ext cx="2499243" cy="830997"/>
          </a:xfrm>
          <a:prstGeom prst="rect">
            <a:avLst/>
          </a:prstGeom>
          <a:noFill/>
        </p:spPr>
        <p:txBody>
          <a:bodyPr wrap="square" rtlCol="0">
            <a:spAutoFit/>
          </a:bodyPr>
          <a:lstStyle/>
          <a:p>
            <a:pPr algn="ctr"/>
            <a:r>
              <a:rPr lang="en-US" sz="2400" b="1" i="1" dirty="0" smtClean="0">
                <a:solidFill>
                  <a:srgbClr val="FF0000"/>
                </a:solidFill>
                <a:latin typeface="Optima" charset="0"/>
                <a:ea typeface="Optima" charset="0"/>
                <a:cs typeface="Optima" charset="0"/>
              </a:rPr>
              <a:t>“I can’t do everything”</a:t>
            </a:r>
            <a:endParaRPr lang="en-US" sz="2400" b="1" i="1" dirty="0">
              <a:solidFill>
                <a:srgbClr val="FF0000"/>
              </a:solidFill>
              <a:latin typeface="Optima" charset="0"/>
              <a:ea typeface="Optima" charset="0"/>
              <a:cs typeface="Optima" charset="0"/>
            </a:endParaRPr>
          </a:p>
        </p:txBody>
      </p:sp>
    </p:spTree>
    <p:extLst>
      <p:ext uri="{BB962C8B-B14F-4D97-AF65-F5344CB8AC3E}">
        <p14:creationId xmlns:p14="http://schemas.microsoft.com/office/powerpoint/2010/main" val="120810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3621" y="1502302"/>
            <a:ext cx="8669438" cy="5004935"/>
          </a:xfrm>
        </p:spPr>
        <p:txBody>
          <a:bodyPr>
            <a:normAutofit/>
          </a:bodyPr>
          <a:lstStyle/>
          <a:p>
            <a:r>
              <a:rPr lang="en-US" sz="3000" dirty="0" smtClean="0"/>
              <a:t>Create opportunities for meaningful collaboration</a:t>
            </a:r>
          </a:p>
          <a:p>
            <a:r>
              <a:rPr lang="en-US" sz="3000" dirty="0"/>
              <a:t>Empower teachers </a:t>
            </a:r>
            <a:endParaRPr lang="en-US" sz="3000" dirty="0" smtClean="0"/>
          </a:p>
          <a:p>
            <a:r>
              <a:rPr lang="en-US" sz="3000" dirty="0" smtClean="0"/>
              <a:t>Establish goals and high expectations</a:t>
            </a:r>
          </a:p>
          <a:p>
            <a:r>
              <a:rPr lang="en-US" sz="3000" dirty="0" smtClean="0"/>
              <a:t>Help teams interpret results and provide feedback</a:t>
            </a:r>
          </a:p>
        </p:txBody>
      </p:sp>
      <p:sp>
        <p:nvSpPr>
          <p:cNvPr id="3" name="Title 2"/>
          <p:cNvSpPr>
            <a:spLocks noGrp="1"/>
          </p:cNvSpPr>
          <p:nvPr>
            <p:ph type="title"/>
          </p:nvPr>
        </p:nvSpPr>
        <p:spPr/>
        <p:txBody>
          <a:bodyPr>
            <a:normAutofit fontScale="90000"/>
          </a:bodyPr>
          <a:lstStyle/>
          <a:p>
            <a:r>
              <a:rPr lang="en-US" dirty="0" smtClean="0"/>
              <a:t>How do we create strong teacher collective efficacy?</a:t>
            </a:r>
            <a:endParaRPr lang="en-US" dirty="0"/>
          </a:p>
        </p:txBody>
      </p:sp>
      <p:sp>
        <p:nvSpPr>
          <p:cNvPr id="4" name="TextBox 3"/>
          <p:cNvSpPr txBox="1"/>
          <p:nvPr/>
        </p:nvSpPr>
        <p:spPr>
          <a:xfrm>
            <a:off x="5384800" y="6322571"/>
            <a:ext cx="3733800" cy="369332"/>
          </a:xfrm>
          <a:prstGeom prst="rect">
            <a:avLst/>
          </a:prstGeom>
          <a:noFill/>
        </p:spPr>
        <p:txBody>
          <a:bodyPr wrap="square" rtlCol="0">
            <a:spAutoFit/>
          </a:bodyPr>
          <a:lstStyle/>
          <a:p>
            <a:r>
              <a:rPr lang="en-US" dirty="0" smtClean="0">
                <a:latin typeface="Optima" charset="0"/>
                <a:ea typeface="Optima" charset="0"/>
                <a:cs typeface="Optima" charset="0"/>
              </a:rPr>
              <a:t>Collective Efficacy, </a:t>
            </a:r>
            <a:r>
              <a:rPr lang="en-US" dirty="0" err="1" smtClean="0">
                <a:latin typeface="Optima" charset="0"/>
                <a:ea typeface="Optima" charset="0"/>
                <a:cs typeface="Optima" charset="0"/>
              </a:rPr>
              <a:t>Donohoo</a:t>
            </a:r>
            <a:r>
              <a:rPr lang="en-US" dirty="0" smtClean="0">
                <a:latin typeface="Optima" charset="0"/>
                <a:ea typeface="Optima" charset="0"/>
                <a:cs typeface="Optima" charset="0"/>
              </a:rPr>
              <a:t>, 2017</a:t>
            </a:r>
            <a:endParaRPr lang="en-US" dirty="0">
              <a:latin typeface="Optima" charset="0"/>
              <a:ea typeface="Optima" charset="0"/>
              <a:cs typeface="Optima" charset="0"/>
            </a:endParaRPr>
          </a:p>
        </p:txBody>
      </p:sp>
      <p:sp>
        <p:nvSpPr>
          <p:cNvPr id="5" name="TextBox 4"/>
          <p:cNvSpPr txBox="1"/>
          <p:nvPr/>
        </p:nvSpPr>
        <p:spPr>
          <a:xfrm>
            <a:off x="2008368" y="4274372"/>
            <a:ext cx="5497974" cy="1754326"/>
          </a:xfrm>
          <a:prstGeom prst="rect">
            <a:avLst/>
          </a:prstGeom>
          <a:solidFill>
            <a:schemeClr val="tx2">
              <a:lumMod val="20000"/>
              <a:lumOff val="80000"/>
            </a:schemeClr>
          </a:solidFill>
          <a:ln w="28575">
            <a:solidFill>
              <a:schemeClr val="tx2">
                <a:lumMod val="60000"/>
                <a:lumOff val="40000"/>
              </a:schemeClr>
            </a:solidFill>
          </a:ln>
          <a:effectLst>
            <a:outerShdw blurRad="50800" dist="38100" dir="2700000" algn="tl" rotWithShape="0">
              <a:prstClr val="black">
                <a:alpha val="40000"/>
              </a:prstClr>
            </a:outerShdw>
          </a:effectLst>
        </p:spPr>
        <p:txBody>
          <a:bodyPr wrap="square" rtlCol="0">
            <a:spAutoFit/>
          </a:bodyPr>
          <a:lstStyle/>
          <a:p>
            <a:pPr algn="ctr"/>
            <a:r>
              <a:rPr lang="en-US" sz="3600" b="1" i="1" dirty="0" smtClean="0">
                <a:latin typeface="Optima" charset="0"/>
                <a:ea typeface="Optima" charset="0"/>
                <a:cs typeface="Optima" charset="0"/>
              </a:rPr>
              <a:t>Well implemented </a:t>
            </a:r>
          </a:p>
          <a:p>
            <a:pPr algn="ctr"/>
            <a:r>
              <a:rPr lang="en-US" sz="3600" b="1" dirty="0" smtClean="0">
                <a:latin typeface="Optima" charset="0"/>
                <a:ea typeface="Optima" charset="0"/>
                <a:cs typeface="Optima" charset="0"/>
              </a:rPr>
              <a:t>Core Review/</a:t>
            </a:r>
          </a:p>
          <a:p>
            <a:pPr algn="ctr"/>
            <a:r>
              <a:rPr lang="en-US" sz="3600" b="1" dirty="0" smtClean="0">
                <a:latin typeface="Optima" charset="0"/>
                <a:ea typeface="Optima" charset="0"/>
                <a:cs typeface="Optima" charset="0"/>
              </a:rPr>
              <a:t>100% Meetings</a:t>
            </a:r>
            <a:endParaRPr lang="en-US" sz="3600" b="1" dirty="0">
              <a:latin typeface="Optima" charset="0"/>
              <a:ea typeface="Optima" charset="0"/>
              <a:cs typeface="Optima" charset="0"/>
            </a:endParaRPr>
          </a:p>
        </p:txBody>
      </p:sp>
      <p:cxnSp>
        <p:nvCxnSpPr>
          <p:cNvPr id="12" name="Straight Connector 11"/>
          <p:cNvCxnSpPr/>
          <p:nvPr/>
        </p:nvCxnSpPr>
        <p:spPr>
          <a:xfrm>
            <a:off x="4496765" y="2002420"/>
            <a:ext cx="2089230" cy="0"/>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433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Continuum of collegial relations</a:t>
            </a:r>
            <a:endParaRPr lang="en-US" dirty="0"/>
          </a:p>
        </p:txBody>
      </p:sp>
      <p:cxnSp>
        <p:nvCxnSpPr>
          <p:cNvPr id="5" name="Straight Connector 4"/>
          <p:cNvCxnSpPr/>
          <p:nvPr/>
        </p:nvCxnSpPr>
        <p:spPr>
          <a:xfrm>
            <a:off x="335666" y="1807749"/>
            <a:ext cx="835113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35666" y="1222974"/>
            <a:ext cx="3194613" cy="584775"/>
          </a:xfrm>
          <a:prstGeom prst="rect">
            <a:avLst/>
          </a:prstGeom>
          <a:noFill/>
        </p:spPr>
        <p:txBody>
          <a:bodyPr wrap="square" rtlCol="0">
            <a:spAutoFit/>
          </a:bodyPr>
          <a:lstStyle/>
          <a:p>
            <a:r>
              <a:rPr lang="en-US" sz="3200" dirty="0" smtClean="0">
                <a:latin typeface="Optima" charset="0"/>
                <a:ea typeface="Optima" charset="0"/>
                <a:cs typeface="Optima" charset="0"/>
              </a:rPr>
              <a:t>Independence</a:t>
            </a:r>
            <a:endParaRPr lang="en-US" sz="1600" dirty="0">
              <a:latin typeface="Optima" charset="0"/>
              <a:ea typeface="Optima" charset="0"/>
              <a:cs typeface="Optima" charset="0"/>
            </a:endParaRPr>
          </a:p>
        </p:txBody>
      </p:sp>
      <p:sp>
        <p:nvSpPr>
          <p:cNvPr id="7" name="TextBox 6"/>
          <p:cNvSpPr txBox="1"/>
          <p:nvPr/>
        </p:nvSpPr>
        <p:spPr>
          <a:xfrm>
            <a:off x="5544273" y="1237302"/>
            <a:ext cx="3142527" cy="584775"/>
          </a:xfrm>
          <a:prstGeom prst="rect">
            <a:avLst/>
          </a:prstGeom>
          <a:noFill/>
        </p:spPr>
        <p:txBody>
          <a:bodyPr wrap="square" rtlCol="0">
            <a:spAutoFit/>
          </a:bodyPr>
          <a:lstStyle/>
          <a:p>
            <a:r>
              <a:rPr lang="en-US" sz="3200" dirty="0" smtClean="0">
                <a:latin typeface="Optima" charset="0"/>
                <a:ea typeface="Optima" charset="0"/>
                <a:cs typeface="Optima" charset="0"/>
              </a:rPr>
              <a:t>Interdependence</a:t>
            </a:r>
            <a:endParaRPr lang="en-US" sz="1600" dirty="0">
              <a:latin typeface="Optima" charset="0"/>
              <a:ea typeface="Optima" charset="0"/>
              <a:cs typeface="Optima" charset="0"/>
            </a:endParaRPr>
          </a:p>
        </p:txBody>
      </p:sp>
      <p:sp>
        <p:nvSpPr>
          <p:cNvPr id="12" name="Oval 11"/>
          <p:cNvSpPr/>
          <p:nvPr/>
        </p:nvSpPr>
        <p:spPr>
          <a:xfrm>
            <a:off x="2316392" y="3803279"/>
            <a:ext cx="2522316" cy="1347253"/>
          </a:xfrm>
          <a:prstGeom prst="ellipse">
            <a:avLst/>
          </a:prstGeom>
          <a:solidFill>
            <a:schemeClr val="accent6">
              <a:lumMod val="60000"/>
              <a:lumOff val="40000"/>
            </a:schemeClr>
          </a:solidFill>
          <a:ln>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ysClr val="windowText" lastClr="000000"/>
                </a:solidFill>
                <a:latin typeface="Optima" charset="0"/>
                <a:ea typeface="Optima" charset="0"/>
                <a:cs typeface="Optima" charset="0"/>
              </a:rPr>
              <a:t>Aid &amp; Assistance</a:t>
            </a:r>
            <a:endParaRPr lang="en-US" sz="2800" dirty="0">
              <a:solidFill>
                <a:sysClr val="windowText" lastClr="000000"/>
              </a:solidFill>
              <a:latin typeface="Optima" charset="0"/>
              <a:ea typeface="Optima" charset="0"/>
              <a:cs typeface="Optima" charset="0"/>
            </a:endParaRPr>
          </a:p>
        </p:txBody>
      </p:sp>
      <p:cxnSp>
        <p:nvCxnSpPr>
          <p:cNvPr id="17" name="Straight Arrow Connector 16"/>
          <p:cNvCxnSpPr/>
          <p:nvPr/>
        </p:nvCxnSpPr>
        <p:spPr>
          <a:xfrm flipV="1">
            <a:off x="335666" y="6177440"/>
            <a:ext cx="8351134" cy="34719"/>
          </a:xfrm>
          <a:prstGeom prst="straightConnector1">
            <a:avLst/>
          </a:prstGeom>
          <a:ln w="571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222339" y="5928283"/>
            <a:ext cx="4629874" cy="646331"/>
          </a:xfrm>
          <a:prstGeom prst="rect">
            <a:avLst/>
          </a:prstGeom>
          <a:solidFill>
            <a:schemeClr val="bg1"/>
          </a:solidFill>
          <a:effectLst/>
        </p:spPr>
        <p:txBody>
          <a:bodyPr wrap="square" rtlCol="0">
            <a:spAutoFit/>
          </a:bodyPr>
          <a:lstStyle/>
          <a:p>
            <a:r>
              <a:rPr lang="en-US" dirty="0" smtClean="0">
                <a:latin typeface="Optima" charset="0"/>
                <a:ea typeface="Optima" charset="0"/>
                <a:cs typeface="Optima" charset="0"/>
              </a:rPr>
              <a:t>Increasing demands for collective autonomy and teacher-to-teacher initiative</a:t>
            </a:r>
            <a:endParaRPr lang="en-US" dirty="0">
              <a:latin typeface="Optima" charset="0"/>
              <a:ea typeface="Optima" charset="0"/>
              <a:cs typeface="Optima" charset="0"/>
            </a:endParaRPr>
          </a:p>
        </p:txBody>
      </p:sp>
      <p:sp>
        <p:nvSpPr>
          <p:cNvPr id="22" name="Oval 21"/>
          <p:cNvSpPr/>
          <p:nvPr/>
        </p:nvSpPr>
        <p:spPr>
          <a:xfrm>
            <a:off x="122017" y="4691158"/>
            <a:ext cx="2522316" cy="1347253"/>
          </a:xfrm>
          <a:prstGeom prst="ellipse">
            <a:avLst/>
          </a:prstGeom>
          <a:solidFill>
            <a:schemeClr val="accent2">
              <a:lumMod val="60000"/>
              <a:lumOff val="40000"/>
            </a:schemeClr>
          </a:solidFill>
          <a:ln>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solidFill>
                  <a:sysClr val="windowText" lastClr="000000"/>
                </a:solidFill>
                <a:latin typeface="Optima" charset="0"/>
                <a:ea typeface="Optima" charset="0"/>
                <a:cs typeface="Optima" charset="0"/>
              </a:rPr>
              <a:t>Storytelling &amp; Scanning</a:t>
            </a:r>
            <a:endParaRPr lang="en-US" sz="2500" dirty="0">
              <a:solidFill>
                <a:sysClr val="windowText" lastClr="000000"/>
              </a:solidFill>
              <a:latin typeface="Optima" charset="0"/>
              <a:ea typeface="Optima" charset="0"/>
              <a:cs typeface="Optima" charset="0"/>
            </a:endParaRPr>
          </a:p>
        </p:txBody>
      </p:sp>
      <p:sp>
        <p:nvSpPr>
          <p:cNvPr id="23" name="Oval 22"/>
          <p:cNvSpPr/>
          <p:nvPr/>
        </p:nvSpPr>
        <p:spPr>
          <a:xfrm>
            <a:off x="6526194" y="1991571"/>
            <a:ext cx="2522316" cy="1347253"/>
          </a:xfrm>
          <a:prstGeom prst="ellipse">
            <a:avLst/>
          </a:prstGeom>
          <a:solidFill>
            <a:schemeClr val="accent3">
              <a:lumMod val="60000"/>
              <a:lumOff val="40000"/>
            </a:schemeClr>
          </a:solidFill>
          <a:ln>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smtClean="0">
                <a:solidFill>
                  <a:sysClr val="windowText" lastClr="000000"/>
                </a:solidFill>
                <a:latin typeface="Optima" charset="0"/>
                <a:ea typeface="Optima" charset="0"/>
                <a:cs typeface="Optima" charset="0"/>
              </a:rPr>
              <a:t>Joint Work</a:t>
            </a:r>
            <a:endParaRPr lang="en-US" sz="2700" dirty="0">
              <a:solidFill>
                <a:sysClr val="windowText" lastClr="000000"/>
              </a:solidFill>
              <a:latin typeface="Optima" charset="0"/>
              <a:ea typeface="Optima" charset="0"/>
              <a:cs typeface="Optima" charset="0"/>
            </a:endParaRPr>
          </a:p>
        </p:txBody>
      </p:sp>
      <p:sp>
        <p:nvSpPr>
          <p:cNvPr id="24" name="Oval 23"/>
          <p:cNvSpPr/>
          <p:nvPr/>
        </p:nvSpPr>
        <p:spPr>
          <a:xfrm>
            <a:off x="4469039" y="2952544"/>
            <a:ext cx="2522316" cy="1347253"/>
          </a:xfrm>
          <a:prstGeom prst="ellipse">
            <a:avLst/>
          </a:prstGeom>
          <a:solidFill>
            <a:srgbClr val="FFFF00"/>
          </a:solidFill>
          <a:ln>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ysClr val="windowText" lastClr="000000"/>
                </a:solidFill>
                <a:latin typeface="Optima" charset="0"/>
                <a:ea typeface="Optima" charset="0"/>
                <a:cs typeface="Optima" charset="0"/>
              </a:rPr>
              <a:t>Sharing</a:t>
            </a:r>
            <a:endParaRPr lang="en-US" sz="2800" dirty="0">
              <a:solidFill>
                <a:sysClr val="windowText" lastClr="000000"/>
              </a:solidFill>
              <a:latin typeface="Optima" charset="0"/>
              <a:ea typeface="Optima" charset="0"/>
              <a:cs typeface="Optima" charset="0"/>
            </a:endParaRPr>
          </a:p>
        </p:txBody>
      </p:sp>
      <p:sp>
        <p:nvSpPr>
          <p:cNvPr id="26" name="TextBox 25"/>
          <p:cNvSpPr txBox="1"/>
          <p:nvPr/>
        </p:nvSpPr>
        <p:spPr>
          <a:xfrm>
            <a:off x="163745" y="3072045"/>
            <a:ext cx="2308667" cy="1323439"/>
          </a:xfrm>
          <a:prstGeom prst="rect">
            <a:avLst/>
          </a:prstGeom>
          <a:noFill/>
        </p:spPr>
        <p:txBody>
          <a:bodyPr wrap="square" rtlCol="0">
            <a:spAutoFit/>
          </a:bodyPr>
          <a:lstStyle/>
          <a:p>
            <a:r>
              <a:rPr lang="en-US" sz="2000" dirty="0" smtClean="0">
                <a:latin typeface="Optima" charset="0"/>
                <a:ea typeface="Optima" charset="0"/>
                <a:cs typeface="Optima" charset="0"/>
              </a:rPr>
              <a:t>Casual stories and sharing ideas in the staffroom or social settings</a:t>
            </a:r>
            <a:endParaRPr lang="en-US" sz="2000" dirty="0">
              <a:latin typeface="Optima" charset="0"/>
              <a:ea typeface="Optima" charset="0"/>
              <a:cs typeface="Optima" charset="0"/>
            </a:endParaRPr>
          </a:p>
        </p:txBody>
      </p:sp>
      <p:sp>
        <p:nvSpPr>
          <p:cNvPr id="27" name="TextBox 26"/>
          <p:cNvSpPr txBox="1"/>
          <p:nvPr/>
        </p:nvSpPr>
        <p:spPr>
          <a:xfrm>
            <a:off x="2222339" y="2607072"/>
            <a:ext cx="2308667" cy="1015663"/>
          </a:xfrm>
          <a:prstGeom prst="rect">
            <a:avLst/>
          </a:prstGeom>
          <a:noFill/>
        </p:spPr>
        <p:txBody>
          <a:bodyPr wrap="square" rtlCol="0">
            <a:spAutoFit/>
          </a:bodyPr>
          <a:lstStyle/>
          <a:p>
            <a:r>
              <a:rPr lang="en-US" sz="2000" dirty="0" smtClean="0">
                <a:latin typeface="Optima" charset="0"/>
                <a:ea typeface="Optima" charset="0"/>
                <a:cs typeface="Optima" charset="0"/>
              </a:rPr>
              <a:t>Informal asking for help from </a:t>
            </a:r>
            <a:r>
              <a:rPr lang="en-US" sz="2000" smtClean="0">
                <a:latin typeface="Optima" charset="0"/>
                <a:ea typeface="Optima" charset="0"/>
                <a:cs typeface="Optima" charset="0"/>
              </a:rPr>
              <a:t>fellow teachers</a:t>
            </a:r>
            <a:endParaRPr lang="en-US" sz="2000" dirty="0">
              <a:latin typeface="Optima" charset="0"/>
              <a:ea typeface="Optima" charset="0"/>
              <a:cs typeface="Optima" charset="0"/>
            </a:endParaRPr>
          </a:p>
        </p:txBody>
      </p:sp>
      <p:sp>
        <p:nvSpPr>
          <p:cNvPr id="28" name="TextBox 27"/>
          <p:cNvSpPr txBox="1"/>
          <p:nvPr/>
        </p:nvSpPr>
        <p:spPr>
          <a:xfrm>
            <a:off x="4896570" y="4427517"/>
            <a:ext cx="2308667" cy="1323439"/>
          </a:xfrm>
          <a:prstGeom prst="rect">
            <a:avLst/>
          </a:prstGeom>
          <a:noFill/>
        </p:spPr>
        <p:txBody>
          <a:bodyPr wrap="square" rtlCol="0">
            <a:spAutoFit/>
          </a:bodyPr>
          <a:lstStyle/>
          <a:p>
            <a:r>
              <a:rPr lang="en-US" sz="2000" dirty="0" smtClean="0">
                <a:latin typeface="Optima" charset="0"/>
                <a:ea typeface="Optima" charset="0"/>
                <a:cs typeface="Optima" charset="0"/>
              </a:rPr>
              <a:t>Sharing specific teacher practices (e.g., peer walkthroughs, etc.)</a:t>
            </a:r>
            <a:endParaRPr lang="en-US" sz="2000" dirty="0">
              <a:latin typeface="Optima" charset="0"/>
              <a:ea typeface="Optima" charset="0"/>
              <a:cs typeface="Optima" charset="0"/>
            </a:endParaRPr>
          </a:p>
        </p:txBody>
      </p:sp>
      <p:sp>
        <p:nvSpPr>
          <p:cNvPr id="29" name="TextBox 28"/>
          <p:cNvSpPr txBox="1"/>
          <p:nvPr/>
        </p:nvSpPr>
        <p:spPr>
          <a:xfrm>
            <a:off x="6991355" y="3552249"/>
            <a:ext cx="2308667" cy="1323439"/>
          </a:xfrm>
          <a:prstGeom prst="rect">
            <a:avLst/>
          </a:prstGeom>
          <a:noFill/>
        </p:spPr>
        <p:txBody>
          <a:bodyPr wrap="square" rtlCol="0">
            <a:spAutoFit/>
          </a:bodyPr>
          <a:lstStyle/>
          <a:p>
            <a:r>
              <a:rPr lang="en-US" sz="2000" dirty="0" smtClean="0">
                <a:latin typeface="Optima" charset="0"/>
                <a:ea typeface="Optima" charset="0"/>
                <a:cs typeface="Optima" charset="0"/>
              </a:rPr>
              <a:t>Working together on </a:t>
            </a:r>
            <a:r>
              <a:rPr lang="en-US" sz="2000" smtClean="0">
                <a:latin typeface="Optima" charset="0"/>
                <a:ea typeface="Optima" charset="0"/>
                <a:cs typeface="Optima" charset="0"/>
              </a:rPr>
              <a:t>common practices for a common goal</a:t>
            </a:r>
            <a:endParaRPr lang="en-US" sz="2000" dirty="0">
              <a:latin typeface="Optima" charset="0"/>
              <a:ea typeface="Optima" charset="0"/>
              <a:cs typeface="Optima" charset="0"/>
            </a:endParaRPr>
          </a:p>
        </p:txBody>
      </p:sp>
      <p:sp>
        <p:nvSpPr>
          <p:cNvPr id="2" name="Content Placeholder 1"/>
          <p:cNvSpPr>
            <a:spLocks noGrp="1"/>
          </p:cNvSpPr>
          <p:nvPr>
            <p:ph idx="1"/>
          </p:nvPr>
        </p:nvSpPr>
        <p:spPr>
          <a:xfrm>
            <a:off x="6227180" y="6364669"/>
            <a:ext cx="2731621" cy="555585"/>
          </a:xfrm>
        </p:spPr>
        <p:txBody>
          <a:bodyPr>
            <a:normAutofit fontScale="92500"/>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000" i="1" smtClean="0"/>
              <a:t> from Judith Little</a:t>
            </a:r>
            <a:r>
              <a:rPr lang="en-US" sz="2000" i="1" dirty="0" smtClean="0"/>
              <a:t>, 1990</a:t>
            </a:r>
            <a:endParaRPr lang="en-US" sz="2000" i="1" dirty="0"/>
          </a:p>
        </p:txBody>
      </p:sp>
    </p:spTree>
    <p:extLst>
      <p:ext uri="{BB962C8B-B14F-4D97-AF65-F5344CB8AC3E}">
        <p14:creationId xmlns:p14="http://schemas.microsoft.com/office/powerpoint/2010/main" val="77816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3621" y="1502302"/>
            <a:ext cx="8669438" cy="5004935"/>
          </a:xfrm>
        </p:spPr>
        <p:txBody>
          <a:bodyPr>
            <a:normAutofit/>
          </a:bodyPr>
          <a:lstStyle/>
          <a:p>
            <a:r>
              <a:rPr lang="en-US" sz="3000" dirty="0" smtClean="0"/>
              <a:t>Create opportunities for meaningful collaboration</a:t>
            </a:r>
          </a:p>
          <a:p>
            <a:r>
              <a:rPr lang="en-US" sz="3000" dirty="0"/>
              <a:t>Empower teachers </a:t>
            </a:r>
            <a:endParaRPr lang="en-US" sz="3000" dirty="0" smtClean="0"/>
          </a:p>
          <a:p>
            <a:r>
              <a:rPr lang="en-US" sz="3000" dirty="0" smtClean="0"/>
              <a:t>Establish goals and high expectations</a:t>
            </a:r>
          </a:p>
          <a:p>
            <a:r>
              <a:rPr lang="en-US" sz="3000" dirty="0" smtClean="0"/>
              <a:t>Help teams interpret results and provide feedback</a:t>
            </a:r>
          </a:p>
        </p:txBody>
      </p:sp>
      <p:sp>
        <p:nvSpPr>
          <p:cNvPr id="3" name="Title 2"/>
          <p:cNvSpPr>
            <a:spLocks noGrp="1"/>
          </p:cNvSpPr>
          <p:nvPr>
            <p:ph type="title"/>
          </p:nvPr>
        </p:nvSpPr>
        <p:spPr/>
        <p:txBody>
          <a:bodyPr>
            <a:normAutofit fontScale="90000"/>
          </a:bodyPr>
          <a:lstStyle/>
          <a:p>
            <a:r>
              <a:rPr lang="en-US" dirty="0" smtClean="0"/>
              <a:t>How do we create strong teacher collective efficacy?</a:t>
            </a:r>
            <a:endParaRPr lang="en-US" dirty="0"/>
          </a:p>
        </p:txBody>
      </p:sp>
      <p:sp>
        <p:nvSpPr>
          <p:cNvPr id="4" name="TextBox 3"/>
          <p:cNvSpPr txBox="1"/>
          <p:nvPr/>
        </p:nvSpPr>
        <p:spPr>
          <a:xfrm>
            <a:off x="5384800" y="6322571"/>
            <a:ext cx="3733800" cy="369332"/>
          </a:xfrm>
          <a:prstGeom prst="rect">
            <a:avLst/>
          </a:prstGeom>
          <a:noFill/>
        </p:spPr>
        <p:txBody>
          <a:bodyPr wrap="square" rtlCol="0">
            <a:spAutoFit/>
          </a:bodyPr>
          <a:lstStyle/>
          <a:p>
            <a:r>
              <a:rPr lang="en-US" dirty="0" smtClean="0">
                <a:latin typeface="Optima" charset="0"/>
                <a:ea typeface="Optima" charset="0"/>
                <a:cs typeface="Optima" charset="0"/>
              </a:rPr>
              <a:t>Collective Efficacy, </a:t>
            </a:r>
            <a:r>
              <a:rPr lang="en-US" dirty="0" err="1" smtClean="0">
                <a:latin typeface="Optima" charset="0"/>
                <a:ea typeface="Optima" charset="0"/>
                <a:cs typeface="Optima" charset="0"/>
              </a:rPr>
              <a:t>Donohoo</a:t>
            </a:r>
            <a:r>
              <a:rPr lang="en-US" dirty="0" smtClean="0">
                <a:latin typeface="Optima" charset="0"/>
                <a:ea typeface="Optima" charset="0"/>
                <a:cs typeface="Optima" charset="0"/>
              </a:rPr>
              <a:t>, 2017</a:t>
            </a:r>
            <a:endParaRPr lang="en-US" dirty="0">
              <a:latin typeface="Optima" charset="0"/>
              <a:ea typeface="Optima" charset="0"/>
              <a:cs typeface="Optima" charset="0"/>
            </a:endParaRPr>
          </a:p>
        </p:txBody>
      </p:sp>
      <p:sp>
        <p:nvSpPr>
          <p:cNvPr id="5" name="TextBox 4"/>
          <p:cNvSpPr txBox="1"/>
          <p:nvPr/>
        </p:nvSpPr>
        <p:spPr>
          <a:xfrm>
            <a:off x="2008368" y="4274372"/>
            <a:ext cx="5497974" cy="1754326"/>
          </a:xfrm>
          <a:prstGeom prst="rect">
            <a:avLst/>
          </a:prstGeom>
          <a:solidFill>
            <a:schemeClr val="tx2">
              <a:lumMod val="20000"/>
              <a:lumOff val="80000"/>
            </a:schemeClr>
          </a:solidFill>
          <a:ln w="28575">
            <a:solidFill>
              <a:schemeClr val="tx2">
                <a:lumMod val="60000"/>
                <a:lumOff val="40000"/>
              </a:schemeClr>
            </a:solidFill>
          </a:ln>
          <a:effectLst>
            <a:outerShdw blurRad="50800" dist="38100" dir="2700000" algn="tl" rotWithShape="0">
              <a:prstClr val="black">
                <a:alpha val="40000"/>
              </a:prstClr>
            </a:outerShdw>
          </a:effectLst>
        </p:spPr>
        <p:txBody>
          <a:bodyPr wrap="square" rtlCol="0">
            <a:spAutoFit/>
          </a:bodyPr>
          <a:lstStyle/>
          <a:p>
            <a:pPr algn="ctr"/>
            <a:r>
              <a:rPr lang="en-US" sz="3600" b="1" i="1" dirty="0" smtClean="0">
                <a:latin typeface="Optima" charset="0"/>
                <a:ea typeface="Optima" charset="0"/>
                <a:cs typeface="Optima" charset="0"/>
              </a:rPr>
              <a:t>Well implemented </a:t>
            </a:r>
          </a:p>
          <a:p>
            <a:pPr algn="ctr"/>
            <a:r>
              <a:rPr lang="en-US" sz="3600" b="1" dirty="0" smtClean="0">
                <a:latin typeface="Optima" charset="0"/>
                <a:ea typeface="Optima" charset="0"/>
                <a:cs typeface="Optima" charset="0"/>
              </a:rPr>
              <a:t>Core Review/</a:t>
            </a:r>
          </a:p>
          <a:p>
            <a:pPr algn="ctr"/>
            <a:r>
              <a:rPr lang="en-US" sz="3600" b="1" dirty="0" smtClean="0">
                <a:latin typeface="Optima" charset="0"/>
                <a:ea typeface="Optima" charset="0"/>
                <a:cs typeface="Optima" charset="0"/>
              </a:rPr>
              <a:t>100% Meetings</a:t>
            </a:r>
            <a:endParaRPr lang="en-US" sz="3600" b="1" dirty="0">
              <a:latin typeface="Optima" charset="0"/>
              <a:ea typeface="Optima" charset="0"/>
              <a:cs typeface="Optima" charset="0"/>
            </a:endParaRPr>
          </a:p>
        </p:txBody>
      </p:sp>
      <p:cxnSp>
        <p:nvCxnSpPr>
          <p:cNvPr id="14" name="Straight Connector 13"/>
          <p:cNvCxnSpPr/>
          <p:nvPr/>
        </p:nvCxnSpPr>
        <p:spPr>
          <a:xfrm flipV="1">
            <a:off x="3808714" y="3157961"/>
            <a:ext cx="3152171" cy="1928"/>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852933" y="3774253"/>
            <a:ext cx="2990126" cy="1929"/>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17987" y="2062223"/>
            <a:ext cx="2089230" cy="0"/>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109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513000" y="1001206"/>
            <a:ext cx="8193971" cy="5522029"/>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ea typeface="Arial"/>
              <a:cs typeface="Arial"/>
              <a:sym typeface="Arial"/>
            </a:endParaRPr>
          </a:p>
        </p:txBody>
      </p:sp>
      <p:sp>
        <p:nvSpPr>
          <p:cNvPr id="90" name="Google Shape;90;p16"/>
          <p:cNvSpPr txBox="1"/>
          <p:nvPr/>
        </p:nvSpPr>
        <p:spPr>
          <a:xfrm>
            <a:off x="524140" y="288154"/>
            <a:ext cx="7971353" cy="723706"/>
          </a:xfrm>
          <a:prstGeom prst="rect">
            <a:avLst/>
          </a:prstGeom>
          <a:noFill/>
          <a:ln>
            <a:noFill/>
          </a:ln>
        </p:spPr>
        <p:txBody>
          <a:bodyPr spcFirstLastPara="1" wrap="square" lIns="80669" tIns="80669" rIns="80669" bIns="80669" anchor="t" anchorCtr="0">
            <a:noAutofit/>
          </a:bodyPr>
          <a:lstStyle/>
          <a:p>
            <a:pPr defTabSz="806867">
              <a:buClr>
                <a:srgbClr val="000000"/>
              </a:buClr>
            </a:pPr>
            <a:r>
              <a:rPr lang="en" sz="2118" b="1" kern="0" dirty="0">
                <a:solidFill>
                  <a:srgbClr val="0B5394"/>
                </a:solidFill>
                <a:latin typeface="Didact Gothic"/>
                <a:ea typeface="Didact Gothic"/>
                <a:cs typeface="Didact Gothic"/>
                <a:sym typeface="Didact Gothic"/>
              </a:rPr>
              <a:t>Examples of our Vision and Mission Posters</a:t>
            </a:r>
            <a:endParaRPr sz="2118" b="1" kern="0" dirty="0">
              <a:solidFill>
                <a:srgbClr val="073763"/>
              </a:solidFill>
              <a:latin typeface="Didact Gothic"/>
              <a:ea typeface="Didact Gothic"/>
              <a:cs typeface="Didact Gothic"/>
              <a:sym typeface="Didact Gothic"/>
            </a:endParaRPr>
          </a:p>
          <a:p>
            <a:pPr defTabSz="806867">
              <a:buClr>
                <a:srgbClr val="000000"/>
              </a:buClr>
            </a:pPr>
            <a:r>
              <a:rPr lang="en" sz="1235" b="1" i="1" kern="0" dirty="0">
                <a:solidFill>
                  <a:srgbClr val="000000"/>
                </a:solidFill>
                <a:latin typeface="Didact Gothic"/>
                <a:ea typeface="Didact Gothic"/>
                <a:cs typeface="Didact Gothic"/>
                <a:sym typeface="Didact Gothic"/>
              </a:rPr>
              <a:t>Kennedy Elementary, Keizer, Oregon</a:t>
            </a:r>
            <a:endParaRPr sz="1235" b="1" i="1" kern="0" dirty="0">
              <a:solidFill>
                <a:srgbClr val="000000"/>
              </a:solidFill>
              <a:latin typeface="Didact Gothic"/>
              <a:ea typeface="Didact Gothic"/>
              <a:cs typeface="Didact Gothic"/>
              <a:sym typeface="Didact Gothic"/>
            </a:endParaRPr>
          </a:p>
        </p:txBody>
      </p:sp>
      <p:pic>
        <p:nvPicPr>
          <p:cNvPr id="91" name="Google Shape;91;p16"/>
          <p:cNvPicPr preferRelativeResize="0"/>
          <p:nvPr/>
        </p:nvPicPr>
        <p:blipFill>
          <a:blip r:embed="rId3">
            <a:alphaModFix/>
          </a:blip>
          <a:stretch>
            <a:fillRect/>
          </a:stretch>
        </p:blipFill>
        <p:spPr>
          <a:xfrm>
            <a:off x="602074" y="1128833"/>
            <a:ext cx="7971354" cy="5151094"/>
          </a:xfrm>
          <a:prstGeom prst="rect">
            <a:avLst/>
          </a:prstGeom>
          <a:noFill/>
          <a:ln>
            <a:noFill/>
          </a:ln>
        </p:spPr>
      </p:pic>
      <p:sp>
        <p:nvSpPr>
          <p:cNvPr id="2" name="TextBox 1"/>
          <p:cNvSpPr txBox="1"/>
          <p:nvPr/>
        </p:nvSpPr>
        <p:spPr>
          <a:xfrm>
            <a:off x="759618" y="1128833"/>
            <a:ext cx="1458410" cy="707886"/>
          </a:xfrm>
          <a:prstGeom prst="rect">
            <a:avLst/>
          </a:prstGeom>
          <a:noFill/>
        </p:spPr>
        <p:txBody>
          <a:bodyPr wrap="square" rtlCol="0">
            <a:spAutoFit/>
          </a:bodyPr>
          <a:lstStyle/>
          <a:p>
            <a:r>
              <a:rPr lang="en-US" sz="4000" b="1" dirty="0" smtClean="0">
                <a:latin typeface="Optima" charset="0"/>
                <a:ea typeface="Optima" charset="0"/>
                <a:cs typeface="Optima" charset="0"/>
              </a:rPr>
              <a:t>WHY</a:t>
            </a:r>
            <a:endParaRPr lang="en-US" b="1" dirty="0">
              <a:latin typeface="Optima" charset="0"/>
              <a:ea typeface="Optima" charset="0"/>
              <a:cs typeface="Optima" charset="0"/>
            </a:endParaRPr>
          </a:p>
        </p:txBody>
      </p:sp>
      <p:sp>
        <p:nvSpPr>
          <p:cNvPr id="6" name="TextBox 5"/>
          <p:cNvSpPr txBox="1"/>
          <p:nvPr/>
        </p:nvSpPr>
        <p:spPr>
          <a:xfrm>
            <a:off x="602074" y="5641793"/>
            <a:ext cx="1877481" cy="707886"/>
          </a:xfrm>
          <a:prstGeom prst="rect">
            <a:avLst/>
          </a:prstGeom>
          <a:noFill/>
        </p:spPr>
        <p:txBody>
          <a:bodyPr wrap="square" rtlCol="0">
            <a:spAutoFit/>
          </a:bodyPr>
          <a:lstStyle/>
          <a:p>
            <a:r>
              <a:rPr lang="en-US" sz="4000" b="1" dirty="0" smtClean="0">
                <a:latin typeface="Optima" charset="0"/>
                <a:ea typeface="Optima" charset="0"/>
                <a:cs typeface="Optima" charset="0"/>
              </a:rPr>
              <a:t>HOW</a:t>
            </a:r>
            <a:endParaRPr lang="en-US" b="1" dirty="0">
              <a:latin typeface="Optima" charset="0"/>
              <a:ea typeface="Optima" charset="0"/>
              <a:cs typeface="Optima" charset="0"/>
            </a:endParaRPr>
          </a:p>
        </p:txBody>
      </p:sp>
      <p:sp>
        <p:nvSpPr>
          <p:cNvPr id="7" name="TextBox 6"/>
          <p:cNvSpPr txBox="1"/>
          <p:nvPr/>
        </p:nvSpPr>
        <p:spPr>
          <a:xfrm>
            <a:off x="3688625" y="2705718"/>
            <a:ext cx="1766750" cy="707886"/>
          </a:xfrm>
          <a:prstGeom prst="rect">
            <a:avLst/>
          </a:prstGeom>
          <a:noFill/>
        </p:spPr>
        <p:txBody>
          <a:bodyPr wrap="square" rtlCol="0">
            <a:spAutoFit/>
          </a:bodyPr>
          <a:lstStyle/>
          <a:p>
            <a:r>
              <a:rPr lang="en-US" sz="4000" b="1" smtClean="0">
                <a:latin typeface="Optima" charset="0"/>
                <a:ea typeface="Optima" charset="0"/>
                <a:cs typeface="Optima" charset="0"/>
              </a:rPr>
              <a:t>WHAT</a:t>
            </a:r>
            <a:endParaRPr lang="en-US" b="1" dirty="0">
              <a:latin typeface="Optima" charset="0"/>
              <a:ea typeface="Optima" charset="0"/>
              <a:cs typeface="Optima" charset="0"/>
            </a:endParaRPr>
          </a:p>
        </p:txBody>
      </p:sp>
    </p:spTree>
    <p:extLst>
      <p:ext uri="{BB962C8B-B14F-4D97-AF65-F5344CB8AC3E}">
        <p14:creationId xmlns:p14="http://schemas.microsoft.com/office/powerpoint/2010/main" val="177789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854" y="1256428"/>
            <a:ext cx="8942494" cy="5250810"/>
          </a:xfrm>
        </p:spPr>
        <p:txBody>
          <a:bodyPr/>
          <a:lstStyle/>
          <a:p>
            <a:pPr marL="176213" indent="-176213"/>
            <a:r>
              <a:rPr lang="en-US" sz="2800" b="1" i="1" dirty="0" smtClean="0"/>
              <a:t>Growth Mindset</a:t>
            </a:r>
            <a:r>
              <a:rPr lang="en-US" sz="2800" b="1" dirty="0" smtClean="0"/>
              <a:t> </a:t>
            </a:r>
            <a:r>
              <a:rPr lang="en-US" sz="2400" dirty="0"/>
              <a:t>(</a:t>
            </a:r>
            <a:r>
              <a:rPr lang="en-US" sz="2400" dirty="0" smtClean="0"/>
              <a:t>Carol </a:t>
            </a:r>
            <a:r>
              <a:rPr lang="en-US" sz="2400" dirty="0" err="1" smtClean="0"/>
              <a:t>Dweck</a:t>
            </a:r>
            <a:r>
              <a:rPr lang="en-US" sz="2400" dirty="0" smtClean="0"/>
              <a:t>)</a:t>
            </a:r>
          </a:p>
          <a:p>
            <a:pPr marL="176213" indent="-176213"/>
            <a:r>
              <a:rPr lang="en-US" sz="2800" b="1" i="1" dirty="0" smtClean="0"/>
              <a:t>Organizational Culture &amp; Leadership</a:t>
            </a:r>
            <a:r>
              <a:rPr lang="en-US" sz="2000" dirty="0" smtClean="0"/>
              <a:t> </a:t>
            </a:r>
            <a:r>
              <a:rPr lang="en-US" sz="2400" dirty="0" smtClean="0"/>
              <a:t>(Edgar Schein)</a:t>
            </a:r>
          </a:p>
          <a:p>
            <a:pPr marL="176213" indent="-176213"/>
            <a:r>
              <a:rPr lang="en-US" sz="2800" b="1" i="1" dirty="0" smtClean="0"/>
              <a:t>Switch </a:t>
            </a:r>
            <a:r>
              <a:rPr lang="en-US" sz="2400" dirty="0"/>
              <a:t>(</a:t>
            </a:r>
            <a:r>
              <a:rPr lang="en-US" sz="2400" dirty="0" smtClean="0"/>
              <a:t>Chip and Dan Heath)</a:t>
            </a:r>
          </a:p>
          <a:p>
            <a:pPr marL="176213" indent="-176213"/>
            <a:r>
              <a:rPr lang="en-US" sz="2800" b="1" i="1" dirty="0" smtClean="0"/>
              <a:t>Bounce</a:t>
            </a:r>
            <a:r>
              <a:rPr lang="en-US" i="1" dirty="0" smtClean="0"/>
              <a:t> </a:t>
            </a:r>
            <a:r>
              <a:rPr lang="en-US" sz="2400" dirty="0"/>
              <a:t>(</a:t>
            </a:r>
            <a:r>
              <a:rPr lang="en-US" sz="2400" dirty="0" smtClean="0"/>
              <a:t>Matthew Syed)</a:t>
            </a:r>
          </a:p>
          <a:p>
            <a:pPr marL="176213" indent="-176213"/>
            <a:r>
              <a:rPr lang="en-US" sz="2800" b="1" i="1" dirty="0" smtClean="0"/>
              <a:t>The Checklist Manifesto </a:t>
            </a:r>
            <a:r>
              <a:rPr lang="en-US" sz="2400" dirty="0"/>
              <a:t>(</a:t>
            </a:r>
            <a:r>
              <a:rPr lang="en-US" sz="2400" dirty="0" err="1" smtClean="0"/>
              <a:t>Atul</a:t>
            </a:r>
            <a:r>
              <a:rPr lang="en-US" sz="2400" dirty="0" smtClean="0"/>
              <a:t> </a:t>
            </a:r>
            <a:r>
              <a:rPr lang="en-US" sz="2400" dirty="0" err="1" smtClean="0"/>
              <a:t>Gawande</a:t>
            </a:r>
            <a:r>
              <a:rPr lang="en-US" sz="2400" dirty="0" smtClean="0"/>
              <a:t>)</a:t>
            </a:r>
          </a:p>
          <a:p>
            <a:pPr marL="176213" indent="-176213"/>
            <a:r>
              <a:rPr lang="en-US" sz="2800" b="1" i="1" dirty="0" smtClean="0"/>
              <a:t>Visible Learning </a:t>
            </a:r>
            <a:r>
              <a:rPr lang="en-US" sz="2400" dirty="0"/>
              <a:t>(</a:t>
            </a:r>
            <a:r>
              <a:rPr lang="en-US" sz="2400" dirty="0" smtClean="0"/>
              <a:t>John Hattie)</a:t>
            </a:r>
          </a:p>
          <a:p>
            <a:pPr marL="176213" indent="-176213"/>
            <a:r>
              <a:rPr lang="en-US" sz="2800" b="1" i="1" dirty="0" smtClean="0"/>
              <a:t>Collective Efficacy </a:t>
            </a:r>
            <a:r>
              <a:rPr lang="en-US" sz="2400" dirty="0" smtClean="0"/>
              <a:t>(Jenni </a:t>
            </a:r>
            <a:r>
              <a:rPr lang="en-US" sz="2400" dirty="0" err="1" smtClean="0"/>
              <a:t>Donohoo</a:t>
            </a:r>
            <a:r>
              <a:rPr lang="en-US" sz="2400" dirty="0" smtClean="0"/>
              <a:t>)</a:t>
            </a:r>
          </a:p>
          <a:p>
            <a:endParaRPr lang="en-US" i="1" dirty="0"/>
          </a:p>
        </p:txBody>
      </p:sp>
      <p:sp>
        <p:nvSpPr>
          <p:cNvPr id="2" name="Title 1"/>
          <p:cNvSpPr>
            <a:spLocks noGrp="1"/>
          </p:cNvSpPr>
          <p:nvPr>
            <p:ph type="title"/>
          </p:nvPr>
        </p:nvSpPr>
        <p:spPr/>
        <p:txBody>
          <a:bodyPr/>
          <a:lstStyle/>
          <a:p>
            <a:r>
              <a:rPr lang="en-US" dirty="0" smtClean="0"/>
              <a:t>Resources/Acknowledgements</a:t>
            </a:r>
            <a:endParaRPr lang="en-US" dirty="0"/>
          </a:p>
        </p:txBody>
      </p:sp>
      <p:pic>
        <p:nvPicPr>
          <p:cNvPr id="4" name="Picture 3"/>
          <p:cNvPicPr>
            <a:picLocks noChangeAspect="1"/>
          </p:cNvPicPr>
          <p:nvPr/>
        </p:nvPicPr>
        <p:blipFill>
          <a:blip r:embed="rId2"/>
          <a:stretch>
            <a:fillRect/>
          </a:stretch>
        </p:blipFill>
        <p:spPr>
          <a:xfrm>
            <a:off x="2595231" y="5241086"/>
            <a:ext cx="1080156" cy="1569994"/>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1276473" y="5241086"/>
            <a:ext cx="1185345" cy="1569994"/>
          </a:xfrm>
          <a:prstGeom prst="rect">
            <a:avLst/>
          </a:prstGeom>
          <a:ln>
            <a:solidFill>
              <a:srgbClr val="000000"/>
            </a:solidFill>
          </a:ln>
        </p:spPr>
      </p:pic>
      <p:pic>
        <p:nvPicPr>
          <p:cNvPr id="6" name="Picture 5"/>
          <p:cNvPicPr>
            <a:picLocks noChangeAspect="1"/>
          </p:cNvPicPr>
          <p:nvPr/>
        </p:nvPicPr>
        <p:blipFill>
          <a:blip r:embed="rId4"/>
          <a:stretch>
            <a:fillRect/>
          </a:stretch>
        </p:blipFill>
        <p:spPr>
          <a:xfrm>
            <a:off x="125972" y="5241086"/>
            <a:ext cx="1017089" cy="1579944"/>
          </a:xfrm>
          <a:prstGeom prst="rect">
            <a:avLst/>
          </a:prstGeom>
          <a:ln>
            <a:solidFill>
              <a:srgbClr val="000000"/>
            </a:solidFill>
          </a:ln>
        </p:spPr>
      </p:pic>
      <p:pic>
        <p:nvPicPr>
          <p:cNvPr id="7" name="Picture 6"/>
          <p:cNvPicPr>
            <a:picLocks noChangeAspect="1"/>
          </p:cNvPicPr>
          <p:nvPr/>
        </p:nvPicPr>
        <p:blipFill>
          <a:blip r:embed="rId5"/>
          <a:stretch>
            <a:fillRect/>
          </a:stretch>
        </p:blipFill>
        <p:spPr>
          <a:xfrm>
            <a:off x="3802945" y="5241086"/>
            <a:ext cx="1046663" cy="1569994"/>
          </a:xfrm>
          <a:prstGeom prst="rect">
            <a:avLst/>
          </a:prstGeom>
          <a:ln>
            <a:solidFill>
              <a:srgbClr val="000000"/>
            </a:solidFill>
          </a:ln>
        </p:spPr>
      </p:pic>
      <p:pic>
        <p:nvPicPr>
          <p:cNvPr id="8" name="Picture 7"/>
          <p:cNvPicPr>
            <a:picLocks noChangeAspect="1"/>
          </p:cNvPicPr>
          <p:nvPr/>
        </p:nvPicPr>
        <p:blipFill>
          <a:blip r:embed="rId6"/>
          <a:stretch>
            <a:fillRect/>
          </a:stretch>
        </p:blipFill>
        <p:spPr>
          <a:xfrm>
            <a:off x="4977166" y="5231136"/>
            <a:ext cx="1053296" cy="1579944"/>
          </a:xfrm>
          <a:prstGeom prst="rect">
            <a:avLst/>
          </a:prstGeom>
          <a:ln>
            <a:solidFill>
              <a:srgbClr val="000000"/>
            </a:solidFill>
          </a:ln>
        </p:spPr>
      </p:pic>
      <p:pic>
        <p:nvPicPr>
          <p:cNvPr id="9" name="Picture 8"/>
          <p:cNvPicPr>
            <a:picLocks noChangeAspect="1"/>
          </p:cNvPicPr>
          <p:nvPr/>
        </p:nvPicPr>
        <p:blipFill>
          <a:blip r:embed="rId7"/>
          <a:stretch>
            <a:fillRect/>
          </a:stretch>
        </p:blipFill>
        <p:spPr>
          <a:xfrm>
            <a:off x="6158020" y="5231136"/>
            <a:ext cx="1077496" cy="1542974"/>
          </a:xfrm>
          <a:prstGeom prst="rect">
            <a:avLst/>
          </a:prstGeom>
          <a:ln>
            <a:solidFill>
              <a:srgbClr val="000000"/>
            </a:solidFill>
          </a:ln>
        </p:spPr>
      </p:pic>
      <p:pic>
        <p:nvPicPr>
          <p:cNvPr id="1028" name="Picture 4" descr="mage result for collective efficacy"/>
          <p:cNvPicPr>
            <a:picLocks noChangeAspect="1" noChangeArrowheads="1"/>
          </p:cNvPicPr>
          <p:nvPr/>
        </p:nvPicPr>
        <p:blipFill rotWithShape="1">
          <a:blip r:embed="rId8">
            <a:extLst>
              <a:ext uri="{28A0092B-C50C-407E-A947-70E740481C1C}">
                <a14:useLocalDpi xmlns:a14="http://schemas.microsoft.com/office/drawing/2010/main" val="0"/>
              </a:ext>
            </a:extLst>
          </a:blip>
          <a:srcRect l="15039" r="15609"/>
          <a:stretch/>
        </p:blipFill>
        <p:spPr bwMode="auto">
          <a:xfrm>
            <a:off x="7363074" y="5231136"/>
            <a:ext cx="1070080" cy="1542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205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25" y="4661645"/>
            <a:ext cx="3431850" cy="19295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56" y="253075"/>
            <a:ext cx="3442219" cy="19795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mage result for strong house found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116" y="253075"/>
            <a:ext cx="3520662" cy="19795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mage result for small crack in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534" y="2366743"/>
            <a:ext cx="2891062" cy="21607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ge result for house foundation sink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1815" y="3080871"/>
            <a:ext cx="5146979" cy="2893226"/>
          </a:xfrm>
          <a:prstGeom prst="rect">
            <a:avLst/>
          </a:prstGeom>
          <a:noFill/>
          <a:ln>
            <a:solidFill>
              <a:schemeClr val="bg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00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0"/>
                                        </p:tgtEl>
                                        <p:attrNameLst>
                                          <p:attrName>style.visibility</p:attrName>
                                        </p:attrNameLst>
                                      </p:cBhvr>
                                      <p:to>
                                        <p:strVal val="visible"/>
                                      </p:to>
                                    </p:set>
                                    <p:animEffect transition="in" filter="fade">
                                      <p:cBhvr>
                                        <p:cTn id="12" dur="500"/>
                                        <p:tgtEl>
                                          <p:spTgt spid="10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500"/>
                                        <p:tgtEl>
                                          <p:spTgt spid="10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smtClean="0"/>
          </a:p>
          <a:p>
            <a:pPr marL="0" indent="0">
              <a:buNone/>
            </a:pPr>
            <a:r>
              <a:rPr lang="en-US" sz="3600" dirty="0" smtClean="0"/>
              <a:t>“</a:t>
            </a:r>
            <a:r>
              <a:rPr lang="en-US" sz="3600" dirty="0"/>
              <a:t>You can have the best plan in the world, and if the culture isn’t going to let it happen, it’s going to die on the </a:t>
            </a:r>
            <a:r>
              <a:rPr lang="en-US" sz="3600" dirty="0" smtClean="0"/>
              <a:t>vine”</a:t>
            </a:r>
            <a:endParaRPr lang="en-US" sz="3600" dirty="0"/>
          </a:p>
          <a:p>
            <a:pPr marL="0" indent="0">
              <a:buNone/>
            </a:pPr>
            <a:r>
              <a:rPr lang="en-US" sz="3600" dirty="0" smtClean="0"/>
              <a:t>	</a:t>
            </a:r>
            <a:r>
              <a:rPr lang="en-US" sz="3600" i="1" dirty="0" smtClean="0"/>
              <a:t>Mark Fields (former CEO of Ford)</a:t>
            </a:r>
            <a:endParaRPr lang="en-US" sz="3600" i="1"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63919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1139324154"/>
              </p:ext>
            </p:extLst>
          </p:nvPr>
        </p:nvGraphicFramePr>
        <p:xfrm>
          <a:off x="456196" y="2320140"/>
          <a:ext cx="8478627" cy="413525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134471" y="180132"/>
            <a:ext cx="8800352" cy="981011"/>
          </a:xfrm>
        </p:spPr>
        <p:txBody>
          <a:bodyPr>
            <a:normAutofit/>
          </a:bodyPr>
          <a:lstStyle/>
          <a:p>
            <a:r>
              <a:rPr lang="en-US" sz="4400" dirty="0" smtClean="0"/>
              <a:t>School Culture Matters</a:t>
            </a:r>
            <a:r>
              <a:rPr lang="mr-IN" sz="4400" dirty="0" smtClean="0"/>
              <a:t>…</a:t>
            </a:r>
            <a:endParaRPr lang="en-US" sz="4400" dirty="0"/>
          </a:p>
        </p:txBody>
      </p:sp>
      <p:sp>
        <p:nvSpPr>
          <p:cNvPr id="5" name="Rectangle 4"/>
          <p:cNvSpPr/>
          <p:nvPr/>
        </p:nvSpPr>
        <p:spPr>
          <a:xfrm>
            <a:off x="661507" y="1433562"/>
            <a:ext cx="317477" cy="211547"/>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570941" y="1434228"/>
            <a:ext cx="317477" cy="211547"/>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25725" y="1433562"/>
            <a:ext cx="317477" cy="211547"/>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78983" y="1352861"/>
            <a:ext cx="2591958" cy="369332"/>
          </a:xfrm>
          <a:prstGeom prst="rect">
            <a:avLst/>
          </a:prstGeom>
          <a:noFill/>
        </p:spPr>
        <p:txBody>
          <a:bodyPr wrap="square" rtlCol="0">
            <a:spAutoFit/>
          </a:bodyPr>
          <a:lstStyle/>
          <a:p>
            <a:r>
              <a:rPr lang="en-US" dirty="0" smtClean="0">
                <a:latin typeface="Optima"/>
                <a:cs typeface="Optima"/>
              </a:rPr>
              <a:t>At or Above Benchmark</a:t>
            </a:r>
            <a:endParaRPr lang="en-US" dirty="0">
              <a:latin typeface="Optima"/>
              <a:cs typeface="Optima"/>
            </a:endParaRPr>
          </a:p>
        </p:txBody>
      </p:sp>
      <p:sp>
        <p:nvSpPr>
          <p:cNvPr id="9" name="TextBox 8"/>
          <p:cNvSpPr txBox="1"/>
          <p:nvPr/>
        </p:nvSpPr>
        <p:spPr>
          <a:xfrm>
            <a:off x="3888418" y="1352861"/>
            <a:ext cx="1994429" cy="369332"/>
          </a:xfrm>
          <a:prstGeom prst="rect">
            <a:avLst/>
          </a:prstGeom>
          <a:noFill/>
        </p:spPr>
        <p:txBody>
          <a:bodyPr wrap="square" rtlCol="0">
            <a:spAutoFit/>
          </a:bodyPr>
          <a:lstStyle/>
          <a:p>
            <a:r>
              <a:rPr lang="en-US" dirty="0" smtClean="0">
                <a:latin typeface="Optima"/>
                <a:cs typeface="Optima"/>
              </a:rPr>
              <a:t>Below Benchmark</a:t>
            </a:r>
            <a:endParaRPr lang="en-US" dirty="0">
              <a:latin typeface="Optima"/>
              <a:cs typeface="Optima"/>
            </a:endParaRPr>
          </a:p>
        </p:txBody>
      </p:sp>
      <p:sp>
        <p:nvSpPr>
          <p:cNvPr id="10" name="TextBox 9"/>
          <p:cNvSpPr txBox="1"/>
          <p:nvPr/>
        </p:nvSpPr>
        <p:spPr>
          <a:xfrm>
            <a:off x="6343202" y="1352861"/>
            <a:ext cx="2591621" cy="369332"/>
          </a:xfrm>
          <a:prstGeom prst="rect">
            <a:avLst/>
          </a:prstGeom>
          <a:noFill/>
        </p:spPr>
        <p:txBody>
          <a:bodyPr wrap="square" rtlCol="0">
            <a:spAutoFit/>
          </a:bodyPr>
          <a:lstStyle/>
          <a:p>
            <a:r>
              <a:rPr lang="en-US" dirty="0" smtClean="0">
                <a:latin typeface="Optima"/>
                <a:cs typeface="Optima"/>
              </a:rPr>
              <a:t>Well Below Benchmark</a:t>
            </a:r>
            <a:endParaRPr lang="en-US" dirty="0">
              <a:latin typeface="Optima"/>
              <a:cs typeface="Optima"/>
            </a:endParaRPr>
          </a:p>
        </p:txBody>
      </p:sp>
      <p:sp>
        <p:nvSpPr>
          <p:cNvPr id="16" name="TextBox 15"/>
          <p:cNvSpPr txBox="1"/>
          <p:nvPr/>
        </p:nvSpPr>
        <p:spPr>
          <a:xfrm>
            <a:off x="2739745" y="5751651"/>
            <a:ext cx="1964821" cy="1015663"/>
          </a:xfrm>
          <a:prstGeom prst="rect">
            <a:avLst/>
          </a:prstGeom>
          <a:solidFill>
            <a:srgbClr val="FFFFFF"/>
          </a:solidFill>
        </p:spPr>
        <p:txBody>
          <a:bodyPr wrap="square" rtlCol="0">
            <a:spAutoFit/>
          </a:bodyPr>
          <a:lstStyle/>
          <a:p>
            <a:pPr algn="ctr"/>
            <a:r>
              <a:rPr lang="en-US" sz="2000" b="1" i="1" dirty="0" smtClean="0">
                <a:latin typeface="Optima"/>
                <a:cs typeface="Optima"/>
              </a:rPr>
              <a:t>Schools with</a:t>
            </a:r>
          </a:p>
          <a:p>
            <a:pPr algn="ctr"/>
            <a:r>
              <a:rPr lang="en-US" sz="2000" b="1" i="1" dirty="0" smtClean="0">
                <a:solidFill>
                  <a:srgbClr val="FF0000"/>
                </a:solidFill>
                <a:latin typeface="Optima"/>
                <a:cs typeface="Optima"/>
              </a:rPr>
              <a:t>UNHEALTHY</a:t>
            </a:r>
          </a:p>
          <a:p>
            <a:pPr algn="ctr"/>
            <a:r>
              <a:rPr lang="en-US" sz="2000" b="1" i="1" dirty="0" smtClean="0">
                <a:latin typeface="Optima"/>
                <a:cs typeface="Optima"/>
              </a:rPr>
              <a:t>Culture</a:t>
            </a:r>
            <a:endParaRPr lang="en-US" sz="2000" b="1" i="1" dirty="0">
              <a:latin typeface="Optima"/>
              <a:cs typeface="Optima"/>
            </a:endParaRPr>
          </a:p>
        </p:txBody>
      </p:sp>
      <p:sp>
        <p:nvSpPr>
          <p:cNvPr id="17" name="TextBox 16"/>
          <p:cNvSpPr txBox="1"/>
          <p:nvPr/>
        </p:nvSpPr>
        <p:spPr>
          <a:xfrm>
            <a:off x="134471" y="1684474"/>
            <a:ext cx="8903264" cy="369332"/>
          </a:xfrm>
          <a:prstGeom prst="rect">
            <a:avLst/>
          </a:prstGeom>
          <a:noFill/>
        </p:spPr>
        <p:txBody>
          <a:bodyPr wrap="square" rtlCol="0">
            <a:spAutoFit/>
          </a:bodyPr>
          <a:lstStyle/>
          <a:p>
            <a:pPr algn="ctr"/>
            <a:r>
              <a:rPr lang="en-US" i="1" dirty="0" smtClean="0">
                <a:latin typeface="Optima"/>
                <a:cs typeface="Optima"/>
              </a:rPr>
              <a:t>Average % of 1</a:t>
            </a:r>
            <a:r>
              <a:rPr lang="en-US" i="1" baseline="30000" dirty="0" smtClean="0">
                <a:latin typeface="Optima"/>
                <a:cs typeface="Optima"/>
              </a:rPr>
              <a:t>st</a:t>
            </a:r>
            <a:r>
              <a:rPr lang="en-US" i="1" dirty="0" smtClean="0">
                <a:latin typeface="Optima"/>
                <a:cs typeface="Optima"/>
              </a:rPr>
              <a:t> </a:t>
            </a:r>
            <a:r>
              <a:rPr lang="mr-IN" i="1" dirty="0" smtClean="0">
                <a:latin typeface="Optima"/>
                <a:cs typeface="Optima"/>
              </a:rPr>
              <a:t>–</a:t>
            </a:r>
            <a:r>
              <a:rPr lang="en-US" i="1" dirty="0" smtClean="0">
                <a:latin typeface="Optima"/>
                <a:cs typeface="Optima"/>
              </a:rPr>
              <a:t> 3</a:t>
            </a:r>
            <a:r>
              <a:rPr lang="en-US" i="1" baseline="30000" dirty="0" smtClean="0">
                <a:latin typeface="Optima"/>
                <a:cs typeface="Optima"/>
              </a:rPr>
              <a:t>rd</a:t>
            </a:r>
            <a:r>
              <a:rPr lang="en-US" i="1" dirty="0" smtClean="0">
                <a:latin typeface="Optima"/>
                <a:cs typeface="Optima"/>
              </a:rPr>
              <a:t> Graders in each DIBELS Next Benchmark Category</a:t>
            </a:r>
            <a:endParaRPr lang="en-US" i="1" dirty="0">
              <a:latin typeface="Optima"/>
              <a:cs typeface="Optima"/>
            </a:endParaRPr>
          </a:p>
        </p:txBody>
      </p:sp>
      <p:sp>
        <p:nvSpPr>
          <p:cNvPr id="13" name="TextBox 12"/>
          <p:cNvSpPr txBox="1"/>
          <p:nvPr/>
        </p:nvSpPr>
        <p:spPr>
          <a:xfrm>
            <a:off x="1244907" y="5751651"/>
            <a:ext cx="1685451" cy="1015663"/>
          </a:xfrm>
          <a:prstGeom prst="rect">
            <a:avLst/>
          </a:prstGeom>
          <a:solidFill>
            <a:srgbClr val="FFFFFF"/>
          </a:solidFill>
        </p:spPr>
        <p:txBody>
          <a:bodyPr wrap="square" rtlCol="0">
            <a:spAutoFit/>
          </a:bodyPr>
          <a:lstStyle/>
          <a:p>
            <a:pPr algn="ctr"/>
            <a:r>
              <a:rPr lang="en-US" sz="2000" b="1" i="1" dirty="0" smtClean="0">
                <a:latin typeface="Optima"/>
                <a:cs typeface="Optima"/>
              </a:rPr>
              <a:t>Schools with </a:t>
            </a:r>
            <a:r>
              <a:rPr lang="en-US" sz="2000" b="1" i="1" dirty="0" smtClean="0">
                <a:solidFill>
                  <a:srgbClr val="008000"/>
                </a:solidFill>
                <a:latin typeface="Optima"/>
                <a:cs typeface="Optima"/>
              </a:rPr>
              <a:t>STRONG</a:t>
            </a:r>
            <a:r>
              <a:rPr lang="en-US" sz="2000" b="1" i="1" dirty="0" smtClean="0">
                <a:latin typeface="Optima"/>
                <a:cs typeface="Optima"/>
              </a:rPr>
              <a:t> Culture</a:t>
            </a:r>
            <a:endParaRPr lang="en-US" sz="2000" b="1" i="1" dirty="0">
              <a:latin typeface="Optima"/>
              <a:cs typeface="Optima"/>
            </a:endParaRPr>
          </a:p>
        </p:txBody>
      </p:sp>
      <p:sp>
        <p:nvSpPr>
          <p:cNvPr id="19" name="TextBox 18"/>
          <p:cNvSpPr txBox="1"/>
          <p:nvPr/>
        </p:nvSpPr>
        <p:spPr>
          <a:xfrm>
            <a:off x="1749168" y="2074096"/>
            <a:ext cx="1824290" cy="400110"/>
          </a:xfrm>
          <a:prstGeom prst="rect">
            <a:avLst/>
          </a:prstGeom>
          <a:noFill/>
        </p:spPr>
        <p:txBody>
          <a:bodyPr wrap="square" rtlCol="0">
            <a:spAutoFit/>
          </a:bodyPr>
          <a:lstStyle/>
          <a:p>
            <a:pPr algn="ctr"/>
            <a:r>
              <a:rPr lang="en-US" sz="2000" b="1" i="1" dirty="0" smtClean="0">
                <a:latin typeface="Optima"/>
                <a:cs typeface="Optima"/>
              </a:rPr>
              <a:t>Spring 2016</a:t>
            </a:r>
            <a:endParaRPr lang="en-US" sz="2000" b="1" i="1" dirty="0">
              <a:latin typeface="Optima"/>
              <a:cs typeface="Optima"/>
            </a:endParaRPr>
          </a:p>
        </p:txBody>
      </p:sp>
      <p:sp>
        <p:nvSpPr>
          <p:cNvPr id="20" name="TextBox 19"/>
          <p:cNvSpPr txBox="1"/>
          <p:nvPr/>
        </p:nvSpPr>
        <p:spPr>
          <a:xfrm>
            <a:off x="6343202" y="2074096"/>
            <a:ext cx="1824290" cy="400110"/>
          </a:xfrm>
          <a:prstGeom prst="rect">
            <a:avLst/>
          </a:prstGeom>
          <a:noFill/>
        </p:spPr>
        <p:txBody>
          <a:bodyPr wrap="square" rtlCol="0">
            <a:spAutoFit/>
          </a:bodyPr>
          <a:lstStyle/>
          <a:p>
            <a:pPr algn="ctr"/>
            <a:r>
              <a:rPr lang="en-US" sz="2000" b="1" i="1" dirty="0" smtClean="0">
                <a:latin typeface="Optima"/>
                <a:cs typeface="Optima"/>
              </a:rPr>
              <a:t>Spring 2017</a:t>
            </a:r>
            <a:endParaRPr lang="en-US" sz="2000" b="1" i="1" dirty="0">
              <a:latin typeface="Optima"/>
              <a:cs typeface="Optima"/>
            </a:endParaRPr>
          </a:p>
        </p:txBody>
      </p:sp>
      <p:sp>
        <p:nvSpPr>
          <p:cNvPr id="21" name="TextBox 20"/>
          <p:cNvSpPr txBox="1"/>
          <p:nvPr/>
        </p:nvSpPr>
        <p:spPr>
          <a:xfrm>
            <a:off x="6970002" y="5751651"/>
            <a:ext cx="1964821" cy="1015663"/>
          </a:xfrm>
          <a:prstGeom prst="rect">
            <a:avLst/>
          </a:prstGeom>
          <a:solidFill>
            <a:srgbClr val="FFFFFF"/>
          </a:solidFill>
        </p:spPr>
        <p:txBody>
          <a:bodyPr wrap="square" rtlCol="0">
            <a:spAutoFit/>
          </a:bodyPr>
          <a:lstStyle/>
          <a:p>
            <a:pPr algn="ctr"/>
            <a:r>
              <a:rPr lang="en-US" sz="2000" b="1" i="1" dirty="0" smtClean="0">
                <a:latin typeface="Optima"/>
                <a:cs typeface="Optima"/>
              </a:rPr>
              <a:t>Schools with</a:t>
            </a:r>
          </a:p>
          <a:p>
            <a:pPr algn="ctr"/>
            <a:r>
              <a:rPr lang="en-US" sz="2000" b="1" i="1" dirty="0" smtClean="0">
                <a:solidFill>
                  <a:srgbClr val="FF0000"/>
                </a:solidFill>
                <a:latin typeface="Optima"/>
                <a:cs typeface="Optima"/>
              </a:rPr>
              <a:t>UNHEALTHY</a:t>
            </a:r>
          </a:p>
          <a:p>
            <a:pPr algn="ctr"/>
            <a:r>
              <a:rPr lang="en-US" sz="2000" b="1" i="1" dirty="0" smtClean="0">
                <a:latin typeface="Optima"/>
                <a:cs typeface="Optima"/>
              </a:rPr>
              <a:t>Culture</a:t>
            </a:r>
            <a:endParaRPr lang="en-US" sz="2000" b="1" i="1" dirty="0">
              <a:latin typeface="Optima"/>
              <a:cs typeface="Optima"/>
            </a:endParaRPr>
          </a:p>
        </p:txBody>
      </p:sp>
      <p:sp>
        <p:nvSpPr>
          <p:cNvPr id="22" name="TextBox 21"/>
          <p:cNvSpPr txBox="1"/>
          <p:nvPr/>
        </p:nvSpPr>
        <p:spPr>
          <a:xfrm>
            <a:off x="5475164" y="5751651"/>
            <a:ext cx="1685451" cy="1015663"/>
          </a:xfrm>
          <a:prstGeom prst="rect">
            <a:avLst/>
          </a:prstGeom>
          <a:solidFill>
            <a:srgbClr val="FFFFFF"/>
          </a:solidFill>
        </p:spPr>
        <p:txBody>
          <a:bodyPr wrap="square" rtlCol="0">
            <a:spAutoFit/>
          </a:bodyPr>
          <a:lstStyle/>
          <a:p>
            <a:pPr algn="ctr"/>
            <a:r>
              <a:rPr lang="en-US" sz="2000" b="1" i="1" dirty="0" smtClean="0">
                <a:latin typeface="Optima"/>
                <a:cs typeface="Optima"/>
              </a:rPr>
              <a:t>Schools with </a:t>
            </a:r>
            <a:r>
              <a:rPr lang="en-US" sz="2000" b="1" i="1" dirty="0" smtClean="0">
                <a:solidFill>
                  <a:srgbClr val="008000"/>
                </a:solidFill>
                <a:latin typeface="Optima"/>
                <a:cs typeface="Optima"/>
              </a:rPr>
              <a:t>STRONG</a:t>
            </a:r>
            <a:r>
              <a:rPr lang="en-US" sz="2000" b="1" i="1" dirty="0" smtClean="0">
                <a:latin typeface="Optima"/>
                <a:cs typeface="Optima"/>
              </a:rPr>
              <a:t> Culture</a:t>
            </a:r>
            <a:endParaRPr lang="en-US" sz="2000" b="1" i="1" dirty="0">
              <a:latin typeface="Optima"/>
              <a:cs typeface="Optima"/>
            </a:endParaRPr>
          </a:p>
        </p:txBody>
      </p:sp>
    </p:spTree>
    <p:extLst>
      <p:ext uri="{BB962C8B-B14F-4D97-AF65-F5344CB8AC3E}">
        <p14:creationId xmlns:p14="http://schemas.microsoft.com/office/powerpoint/2010/main" val="99556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514350" indent="-514350">
              <a:buFont typeface="+mj-lt"/>
              <a:buAutoNum type="arabicPeriod"/>
            </a:pPr>
            <a:r>
              <a:rPr lang="en-US" dirty="0" smtClean="0">
                <a:solidFill>
                  <a:srgbClr val="FF0000"/>
                </a:solidFill>
              </a:rPr>
              <a:t>A </a:t>
            </a:r>
            <a:r>
              <a:rPr lang="en-US" b="1" i="1" u="sng" dirty="0" smtClean="0">
                <a:solidFill>
                  <a:srgbClr val="FF0000"/>
                </a:solidFill>
              </a:rPr>
              <a:t>shared</a:t>
            </a:r>
            <a:r>
              <a:rPr lang="en-US" dirty="0" smtClean="0">
                <a:solidFill>
                  <a:srgbClr val="FF0000"/>
                </a:solidFill>
              </a:rPr>
              <a:t> responsibility and belief that </a:t>
            </a:r>
            <a:r>
              <a:rPr lang="en-US" b="1" i="1" u="sng" dirty="0" smtClean="0">
                <a:solidFill>
                  <a:srgbClr val="FF0000"/>
                </a:solidFill>
              </a:rPr>
              <a:t>ALL</a:t>
            </a:r>
            <a:r>
              <a:rPr lang="en-US" dirty="0" smtClean="0">
                <a:solidFill>
                  <a:srgbClr val="FF0000"/>
                </a:solidFill>
              </a:rPr>
              <a:t> students can learn</a:t>
            </a:r>
          </a:p>
          <a:p>
            <a:endParaRPr lang="en-US" dirty="0" smtClean="0"/>
          </a:p>
          <a:p>
            <a:endParaRPr lang="en-US" dirty="0"/>
          </a:p>
        </p:txBody>
      </p:sp>
      <p:sp>
        <p:nvSpPr>
          <p:cNvPr id="3" name="Title 2"/>
          <p:cNvSpPr>
            <a:spLocks noGrp="1"/>
          </p:cNvSpPr>
          <p:nvPr>
            <p:ph type="title"/>
          </p:nvPr>
        </p:nvSpPr>
        <p:spPr>
          <a:xfrm>
            <a:off x="98385" y="163494"/>
            <a:ext cx="8229600" cy="981011"/>
          </a:xfrm>
        </p:spPr>
        <p:txBody>
          <a:bodyPr/>
          <a:lstStyle/>
          <a:p>
            <a:r>
              <a:rPr lang="en-US" dirty="0" smtClean="0"/>
              <a:t>Healthy school </a:t>
            </a:r>
            <a:r>
              <a:rPr lang="en-US" dirty="0"/>
              <a:t>c</a:t>
            </a:r>
            <a:r>
              <a:rPr lang="en-US" dirty="0" smtClean="0"/>
              <a:t>ultures have…</a:t>
            </a:r>
            <a:endParaRPr lang="en-US" dirty="0"/>
          </a:p>
        </p:txBody>
      </p:sp>
      <p:pic>
        <p:nvPicPr>
          <p:cNvPr id="6" name="Picture 5"/>
          <p:cNvPicPr>
            <a:picLocks noChangeAspect="1"/>
          </p:cNvPicPr>
          <p:nvPr/>
        </p:nvPicPr>
        <p:blipFill>
          <a:blip r:embed="rId2"/>
          <a:stretch>
            <a:fillRect/>
          </a:stretch>
        </p:blipFill>
        <p:spPr>
          <a:xfrm>
            <a:off x="8088653" y="180132"/>
            <a:ext cx="940369" cy="1000760"/>
          </a:xfrm>
          <a:prstGeom prst="rect">
            <a:avLst/>
          </a:prstGeom>
        </p:spPr>
      </p:pic>
    </p:spTree>
    <p:extLst>
      <p:ext uri="{BB962C8B-B14F-4D97-AF65-F5344CB8AC3E}">
        <p14:creationId xmlns:p14="http://schemas.microsoft.com/office/powerpoint/2010/main" val="1303652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0" indent="0">
              <a:buNone/>
            </a:pPr>
            <a:r>
              <a:rPr lang="en-US" sz="3600" dirty="0"/>
              <a:t>As a school, we must share</a:t>
            </a:r>
            <a:r>
              <a:rPr lang="mr-IN" sz="3600" dirty="0"/>
              <a:t>…</a:t>
            </a:r>
            <a:endParaRPr lang="en-US" sz="3600" dirty="0"/>
          </a:p>
          <a:p>
            <a:pPr marL="0" indent="0">
              <a:buNone/>
            </a:pPr>
            <a:r>
              <a:rPr lang="mr-IN" sz="3600" dirty="0"/>
              <a:t>…</a:t>
            </a:r>
            <a:r>
              <a:rPr lang="en-US" sz="3600" dirty="0"/>
              <a:t>The </a:t>
            </a:r>
            <a:r>
              <a:rPr lang="en-US" sz="3600" b="1" i="1" dirty="0"/>
              <a:t>belief</a:t>
            </a:r>
            <a:r>
              <a:rPr lang="en-US" sz="3600" dirty="0"/>
              <a:t> that all kids can learn</a:t>
            </a:r>
          </a:p>
          <a:p>
            <a:pPr marL="0" indent="0">
              <a:buNone/>
            </a:pPr>
            <a:r>
              <a:rPr lang="mr-IN" sz="3600" dirty="0"/>
              <a:t>…</a:t>
            </a:r>
            <a:r>
              <a:rPr lang="en-US" sz="3600" dirty="0"/>
              <a:t>The </a:t>
            </a:r>
            <a:r>
              <a:rPr lang="en-US" sz="3600" b="1" i="1" dirty="0"/>
              <a:t>responsibility</a:t>
            </a:r>
            <a:r>
              <a:rPr lang="en-US" sz="3600" dirty="0"/>
              <a:t> to make that happen</a:t>
            </a:r>
          </a:p>
          <a:p>
            <a:pPr marL="0" indent="0">
              <a:buNone/>
            </a:pPr>
            <a:r>
              <a:rPr lang="mr-IN" sz="3600" dirty="0"/>
              <a:t>…</a:t>
            </a:r>
            <a:r>
              <a:rPr lang="en-US" sz="3600" dirty="0"/>
              <a:t>The </a:t>
            </a:r>
            <a:r>
              <a:rPr lang="en-US" sz="3600" b="1" i="1" dirty="0"/>
              <a:t>accountability</a:t>
            </a:r>
            <a:r>
              <a:rPr lang="en-US" sz="3600" dirty="0"/>
              <a:t> to change our practices when it does not happen</a:t>
            </a:r>
          </a:p>
        </p:txBody>
      </p:sp>
      <p:sp>
        <p:nvSpPr>
          <p:cNvPr id="3" name="Title 2"/>
          <p:cNvSpPr>
            <a:spLocks noGrp="1"/>
          </p:cNvSpPr>
          <p:nvPr>
            <p:ph type="title"/>
          </p:nvPr>
        </p:nvSpPr>
        <p:spPr/>
        <p:txBody>
          <a:bodyPr>
            <a:normAutofit fontScale="90000"/>
          </a:bodyPr>
          <a:lstStyle/>
          <a:p>
            <a:r>
              <a:rPr lang="en-US" dirty="0"/>
              <a:t>1. </a:t>
            </a:r>
            <a:r>
              <a:rPr lang="en-US" u="sng" dirty="0"/>
              <a:t>Shared</a:t>
            </a:r>
            <a:r>
              <a:rPr lang="en-US" dirty="0"/>
              <a:t> responsibility and belief that </a:t>
            </a:r>
            <a:r>
              <a:rPr lang="en-US" i="1" u="sng" dirty="0"/>
              <a:t>ALL</a:t>
            </a:r>
            <a:r>
              <a:rPr lang="en-US" dirty="0"/>
              <a:t> kids can learn</a:t>
            </a:r>
          </a:p>
        </p:txBody>
      </p:sp>
    </p:spTree>
    <p:extLst>
      <p:ext uri="{BB962C8B-B14F-4D97-AF65-F5344CB8AC3E}">
        <p14:creationId xmlns:p14="http://schemas.microsoft.com/office/powerpoint/2010/main" val="126878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OrRTI Theme 2013.thmx</Template>
  <TotalTime>60062</TotalTime>
  <Words>2187</Words>
  <Application>Microsoft Macintosh PowerPoint</Application>
  <PresentationFormat>On-screen Show (4:3)</PresentationFormat>
  <Paragraphs>339</Paragraphs>
  <Slides>48</Slides>
  <Notes>15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48</vt:i4>
      </vt:variant>
    </vt:vector>
  </HeadingPairs>
  <TitlesOfParts>
    <vt:vector size="59" baseType="lpstr">
      <vt:lpstr>Calibri</vt:lpstr>
      <vt:lpstr>Corbel</vt:lpstr>
      <vt:lpstr>Didact Gothic</vt:lpstr>
      <vt:lpstr>Goudy Old Style</vt:lpstr>
      <vt:lpstr>Mangal</vt:lpstr>
      <vt:lpstr>Optima</vt:lpstr>
      <vt:lpstr>Optima ExtraBlack</vt:lpstr>
      <vt:lpstr>Segoe UI</vt:lpstr>
      <vt:lpstr>Arial</vt:lpstr>
      <vt:lpstr>Default Theme</vt:lpstr>
      <vt:lpstr>Simple Light</vt:lpstr>
      <vt:lpstr>Building and Maintaining a Healthy School Culture</vt:lpstr>
      <vt:lpstr>Overview</vt:lpstr>
      <vt:lpstr>PowerPoint Presentation</vt:lpstr>
      <vt:lpstr>PowerPoint Presentation</vt:lpstr>
      <vt:lpstr>PowerPoint Presentation</vt:lpstr>
      <vt:lpstr>PowerPoint Presentation</vt:lpstr>
      <vt:lpstr>School Culture Matters…</vt:lpstr>
      <vt:lpstr>Healthy school cultures have…</vt:lpstr>
      <vt:lpstr>1. Shared responsibility and belief that ALL kids can learn</vt:lpstr>
      <vt:lpstr>Collective Teacher Efficacy</vt:lpstr>
      <vt:lpstr>PowerPoint Presentation</vt:lpstr>
      <vt:lpstr>Four Sources of Efficacy</vt:lpstr>
      <vt:lpstr>PowerPoint Presentation</vt:lpstr>
      <vt:lpstr>People change for different reasons</vt:lpstr>
      <vt:lpstr>Learning together builds excitement</vt:lpstr>
      <vt:lpstr>How will you build efficacy with your colleagues?</vt:lpstr>
      <vt:lpstr>Healthy school cultures have…</vt:lpstr>
      <vt:lpstr>2. A Growth Mindset, and desire for continuous improvement through feedback</vt:lpstr>
      <vt:lpstr>PowerPoint Presentation</vt:lpstr>
      <vt:lpstr>What this means for educators</vt:lpstr>
      <vt:lpstr>2. A Growth Mindset, and desire for continuous improvement through feedback</vt:lpstr>
      <vt:lpstr>Feedback is everywhere</vt:lpstr>
      <vt:lpstr>Effective feedback goes both ways</vt:lpstr>
      <vt:lpstr>Healthy school cultures have…</vt:lpstr>
      <vt:lpstr>3. A healthy and positive atmosphere of collaboration amongst your staff</vt:lpstr>
      <vt:lpstr>Our teams are like…</vt:lpstr>
      <vt:lpstr>PowerPoint Presentation</vt:lpstr>
      <vt:lpstr>Procedures, Protocols, and Checklists</vt:lpstr>
      <vt:lpstr>PowerPoint Presentation</vt:lpstr>
      <vt:lpstr>Healthy school cultures have…</vt:lpstr>
      <vt:lpstr>4. Cultural Responsiveness, equitable practices, and awareness of Implicit Bias</vt:lpstr>
      <vt:lpstr>Are we CLOSING the achievement gap?</vt:lpstr>
      <vt:lpstr>Created Achievement Gaps</vt:lpstr>
      <vt:lpstr>Teacher Referral by Race</vt:lpstr>
      <vt:lpstr>Our decision making is flawed</vt:lpstr>
      <vt:lpstr>Overcoming our biases</vt:lpstr>
      <vt:lpstr>PowerPoint Presentation</vt:lpstr>
      <vt:lpstr>Healthy school cultures have…</vt:lpstr>
      <vt:lpstr>PowerPoint Presentation</vt:lpstr>
      <vt:lpstr>Always start with the WHY</vt:lpstr>
      <vt:lpstr>How can we create change? (Schein, 2010)</vt:lpstr>
      <vt:lpstr>“Ineffective but comfortable”</vt:lpstr>
      <vt:lpstr>Make it easier for your staff: Remove the barriers</vt:lpstr>
      <vt:lpstr>How do we create strong teacher collective efficacy?</vt:lpstr>
      <vt:lpstr>Continuum of collegial relations</vt:lpstr>
      <vt:lpstr>How do we create strong teacher collective efficacy?</vt:lpstr>
      <vt:lpstr>PowerPoint Presentation</vt:lpstr>
      <vt:lpstr>Resources/Acknowledgements</vt:lpstr>
    </vt:vector>
  </TitlesOfParts>
  <Company>Tigard Tualatin School District (OregonRTI)</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Change in your District</dc:title>
  <dc:creator>Jon Potter</dc:creator>
  <cp:lastModifiedBy>Microsoft Office User</cp:lastModifiedBy>
  <cp:revision>294</cp:revision>
  <dcterms:created xsi:type="dcterms:W3CDTF">2015-01-21T22:40:52Z</dcterms:created>
  <dcterms:modified xsi:type="dcterms:W3CDTF">2019-04-26T14:09:25Z</dcterms:modified>
</cp:coreProperties>
</file>