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Lst>
  <p:notesMasterIdLst>
    <p:notesMasterId r:id="rId64"/>
  </p:notesMasterIdLst>
  <p:handoutMasterIdLst>
    <p:handoutMasterId r:id="rId65"/>
  </p:handoutMasterIdLst>
  <p:sldIdLst>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2" r:id="rId62"/>
    <p:sldId id="493" r:id="rId63"/>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8C2"/>
    <a:srgbClr val="336195"/>
    <a:srgbClr val="30558C"/>
    <a:srgbClr val="949494"/>
    <a:srgbClr val="2E4488"/>
    <a:srgbClr val="000000"/>
    <a:srgbClr val="FDB813"/>
    <a:srgbClr val="FFC425"/>
    <a:srgbClr val="00808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64169" autoAdjust="0"/>
  </p:normalViewPr>
  <p:slideViewPr>
    <p:cSldViewPr snapToGrid="0">
      <p:cViewPr varScale="1">
        <p:scale>
          <a:sx n="37" d="100"/>
          <a:sy n="37" d="100"/>
        </p:scale>
        <p:origin x="-2320" y="-112"/>
      </p:cViewPr>
      <p:guideLst>
        <p:guide orient="horz" pos="2160"/>
        <p:guide pos="2880"/>
      </p:guideLst>
    </p:cSldViewPr>
  </p:slideViewPr>
  <p:outlineViewPr>
    <p:cViewPr>
      <p:scale>
        <a:sx n="33" d="100"/>
        <a:sy n="33" d="100"/>
      </p:scale>
      <p:origin x="0" y="-26208"/>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3D670-9E3D-4A87-9A65-67710C39E37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D4753AE-0A18-4D89-A4A8-76DB043EF3B5}">
      <dgm:prSet phldrT="[Text]" custT="1">
        <dgm:style>
          <a:lnRef idx="3">
            <a:schemeClr val="lt1"/>
          </a:lnRef>
          <a:fillRef idx="1">
            <a:schemeClr val="accent1"/>
          </a:fillRef>
          <a:effectRef idx="1">
            <a:schemeClr val="accent1"/>
          </a:effectRef>
          <a:fontRef idx="minor">
            <a:schemeClr val="lt1"/>
          </a:fontRef>
        </dgm:style>
      </dgm:prSet>
      <dgm:spPr>
        <a:xfrm>
          <a:off x="218919" y="0"/>
          <a:ext cx="1493050" cy="597220"/>
        </a:xfrm>
      </dgm:spPr>
      <dgm:t>
        <a:bodyPr/>
        <a:lstStyle/>
        <a:p>
          <a:r>
            <a:rPr lang="en-US" sz="1000" dirty="0">
              <a:latin typeface="Times New Roman" panose="02020603050405020304" pitchFamily="18" charset="0"/>
              <a:cs typeface="Times New Roman" panose="02020603050405020304" pitchFamily="18" charset="0"/>
            </a:rPr>
            <a:t>Cohort 1 </a:t>
          </a:r>
        </a:p>
      </dgm:t>
    </dgm:pt>
    <dgm:pt modelId="{32706EA2-D5D3-45FE-9C91-F7506CE51E53}" type="parTrans" cxnId="{C0C7BE06-FD4C-4AAF-9D06-4309E28C1A98}">
      <dgm:prSet/>
      <dgm:spPr/>
      <dgm:t>
        <a:bodyPr/>
        <a:lstStyle/>
        <a:p>
          <a:endParaRPr lang="en-US" sz="1000">
            <a:latin typeface="Times New Roman" panose="02020603050405020304" pitchFamily="18" charset="0"/>
            <a:cs typeface="Times New Roman" panose="02020603050405020304" pitchFamily="18" charset="0"/>
          </a:endParaRPr>
        </a:p>
      </dgm:t>
    </dgm:pt>
    <dgm:pt modelId="{96EAF89D-F02F-443B-8C80-F0A90751B914}" type="sibTrans" cxnId="{C0C7BE06-FD4C-4AAF-9D06-4309E28C1A98}">
      <dgm:prSet/>
      <dgm:spPr/>
      <dgm:t>
        <a:bodyPr/>
        <a:lstStyle/>
        <a:p>
          <a:endParaRPr lang="en-US" sz="1000">
            <a:latin typeface="Times New Roman" panose="02020603050405020304" pitchFamily="18" charset="0"/>
            <a:cs typeface="Times New Roman" panose="02020603050405020304" pitchFamily="18" charset="0"/>
          </a:endParaRPr>
        </a:p>
      </dgm:t>
    </dgm:pt>
    <dgm:pt modelId="{3CCCE617-00A1-42AF-9F89-3E00568CA33E}">
      <dgm:prSet phldrT="[Text]" custT="1">
        <dgm:style>
          <a:lnRef idx="3">
            <a:schemeClr val="lt1"/>
          </a:lnRef>
          <a:fillRef idx="1">
            <a:schemeClr val="accent1"/>
          </a:fillRef>
          <a:effectRef idx="1">
            <a:schemeClr val="accent1"/>
          </a:effectRef>
          <a:fontRef idx="minor">
            <a:schemeClr val="lt1"/>
          </a:fontRef>
        </dgm:style>
      </dgm:prSet>
      <dgm:spPr>
        <a:xfrm>
          <a:off x="1520783" y="51559"/>
          <a:ext cx="1239232" cy="495692"/>
        </a:xfrm>
      </dgm:spPr>
      <dgm:t>
        <a:bodyPr/>
        <a:lstStyle/>
        <a:p>
          <a:r>
            <a:rPr lang="en-US" sz="1000">
              <a:solidFill>
                <a:schemeClr val="bg1"/>
              </a:solidFill>
              <a:latin typeface="Times New Roman" panose="02020603050405020304" pitchFamily="18" charset="0"/>
              <a:cs typeface="Times New Roman" panose="02020603050405020304" pitchFamily="18" charset="0"/>
            </a:rPr>
            <a:t>Jan</a:t>
          </a:r>
          <a:r>
            <a:rPr lang="en-US" sz="1000">
              <a:solidFill>
                <a:schemeClr val="bg1"/>
              </a:solidFill>
            </a:rPr>
            <a:t>–</a:t>
          </a:r>
          <a:r>
            <a:rPr lang="en-US" sz="1000">
              <a:solidFill>
                <a:schemeClr val="bg1"/>
              </a:solidFill>
              <a:latin typeface="Times New Roman" panose="02020603050405020304" pitchFamily="18" charset="0"/>
              <a:cs typeface="Times New Roman" panose="02020603050405020304" pitchFamily="18" charset="0"/>
            </a:rPr>
            <a:t>Sept 2015: Planning and Readiness</a:t>
          </a:r>
        </a:p>
      </dgm:t>
    </dgm:pt>
    <dgm:pt modelId="{8EEC0377-045E-4994-94B1-9AC92880DEBA}" type="parTrans" cxnId="{DBD5FAEC-6D23-4AA3-8BF4-4DF753724B3A}">
      <dgm:prSet/>
      <dgm:spPr/>
      <dgm:t>
        <a:bodyPr/>
        <a:lstStyle/>
        <a:p>
          <a:endParaRPr lang="en-US" sz="1000">
            <a:latin typeface="Times New Roman" panose="02020603050405020304" pitchFamily="18" charset="0"/>
            <a:cs typeface="Times New Roman" panose="02020603050405020304" pitchFamily="18" charset="0"/>
          </a:endParaRPr>
        </a:p>
      </dgm:t>
    </dgm:pt>
    <dgm:pt modelId="{6623F71C-99F4-4F69-9D01-C7DF36A5860A}" type="sibTrans" cxnId="{DBD5FAEC-6D23-4AA3-8BF4-4DF753724B3A}">
      <dgm:prSet/>
      <dgm:spPr/>
      <dgm:t>
        <a:bodyPr/>
        <a:lstStyle/>
        <a:p>
          <a:endParaRPr lang="en-US" sz="1000">
            <a:latin typeface="Times New Roman" panose="02020603050405020304" pitchFamily="18" charset="0"/>
            <a:cs typeface="Times New Roman" panose="02020603050405020304" pitchFamily="18" charset="0"/>
          </a:endParaRPr>
        </a:p>
      </dgm:t>
    </dgm:pt>
    <dgm:pt modelId="{7D00B898-6C3B-414B-90F3-2E65AEF30D21}">
      <dgm:prSet phldrT="[Text]" custT="1">
        <dgm:style>
          <a:lnRef idx="3">
            <a:schemeClr val="lt1"/>
          </a:lnRef>
          <a:fillRef idx="1">
            <a:schemeClr val="accent1"/>
          </a:fillRef>
          <a:effectRef idx="1">
            <a:schemeClr val="accent1"/>
          </a:effectRef>
          <a:fontRef idx="minor">
            <a:schemeClr val="lt1"/>
          </a:fontRef>
        </dgm:style>
      </dgm:prSet>
      <dgm:spPr>
        <a:xfrm>
          <a:off x="2586523" y="51559"/>
          <a:ext cx="1239232" cy="495692"/>
        </a:xfrm>
      </dgm:spPr>
      <dgm:t>
        <a:bodyPr/>
        <a:lstStyle/>
        <a:p>
          <a:r>
            <a:rPr lang="en-US" sz="1000">
              <a:solidFill>
                <a:schemeClr val="bg1"/>
              </a:solidFill>
              <a:latin typeface="Times New Roman" panose="02020603050405020304" pitchFamily="18" charset="0"/>
              <a:cs typeface="Times New Roman" panose="02020603050405020304" pitchFamily="18" charset="0"/>
            </a:rPr>
            <a:t>2015</a:t>
          </a:r>
          <a:r>
            <a:rPr lang="en-US" sz="1000">
              <a:solidFill>
                <a:schemeClr val="bg1"/>
              </a:solidFill>
            </a:rPr>
            <a:t>–</a:t>
          </a:r>
          <a:r>
            <a:rPr lang="en-US" sz="1000">
              <a:solidFill>
                <a:schemeClr val="bg1"/>
              </a:solidFill>
              <a:latin typeface="Times New Roman" panose="02020603050405020304" pitchFamily="18" charset="0"/>
              <a:cs typeface="Times New Roman" panose="02020603050405020304" pitchFamily="18" charset="0"/>
            </a:rPr>
            <a:t>16</a:t>
          </a:r>
        </a:p>
        <a:p>
          <a:r>
            <a:rPr lang="en-US" sz="1000">
              <a:solidFill>
                <a:schemeClr val="bg1"/>
              </a:solidFill>
              <a:latin typeface="Times New Roman" panose="02020603050405020304" pitchFamily="18" charset="0"/>
              <a:cs typeface="Times New Roman" panose="02020603050405020304" pitchFamily="18" charset="0"/>
            </a:rPr>
            <a:t>DBI Year 1</a:t>
          </a:r>
        </a:p>
      </dgm:t>
    </dgm:pt>
    <dgm:pt modelId="{BCB34A12-9297-4EBD-8BC3-60EC92CD6DC9}" type="parTrans" cxnId="{31A9A3B4-C49F-4678-8EF0-46DB61201772}">
      <dgm:prSet/>
      <dgm:spPr/>
      <dgm:t>
        <a:bodyPr/>
        <a:lstStyle/>
        <a:p>
          <a:endParaRPr lang="en-US" sz="1000">
            <a:latin typeface="Times New Roman" panose="02020603050405020304" pitchFamily="18" charset="0"/>
            <a:cs typeface="Times New Roman" panose="02020603050405020304" pitchFamily="18" charset="0"/>
          </a:endParaRPr>
        </a:p>
      </dgm:t>
    </dgm:pt>
    <dgm:pt modelId="{7B7CB2D1-9DDE-47BE-8CF0-BC4ED5255D80}" type="sibTrans" cxnId="{31A9A3B4-C49F-4678-8EF0-46DB61201772}">
      <dgm:prSet/>
      <dgm:spPr/>
      <dgm:t>
        <a:bodyPr/>
        <a:lstStyle/>
        <a:p>
          <a:endParaRPr lang="en-US" sz="1000">
            <a:latin typeface="Times New Roman" panose="02020603050405020304" pitchFamily="18" charset="0"/>
            <a:cs typeface="Times New Roman" panose="02020603050405020304" pitchFamily="18" charset="0"/>
          </a:endParaRPr>
        </a:p>
      </dgm:t>
    </dgm:pt>
    <dgm:pt modelId="{F5B3BA68-21F5-4895-8BF0-9FA226797040}">
      <dgm:prSet phldrT="[Text]" custT="1">
        <dgm:style>
          <a:lnRef idx="3">
            <a:schemeClr val="lt1"/>
          </a:lnRef>
          <a:fillRef idx="1">
            <a:schemeClr val="accent3"/>
          </a:fillRef>
          <a:effectRef idx="1">
            <a:schemeClr val="accent3"/>
          </a:effectRef>
          <a:fontRef idx="minor">
            <a:schemeClr val="lt1"/>
          </a:fontRef>
        </dgm:style>
      </dgm:prSet>
      <dgm:spPr>
        <a:xfrm>
          <a:off x="221829" y="681626"/>
          <a:ext cx="1493050" cy="597220"/>
        </a:xfrm>
      </dgm:spPr>
      <dgm:t>
        <a:bodyPr/>
        <a:lstStyle/>
        <a:p>
          <a:r>
            <a:rPr lang="en-US" sz="1000" dirty="0">
              <a:latin typeface="Times New Roman" panose="02020603050405020304" pitchFamily="18" charset="0"/>
              <a:cs typeface="Times New Roman" panose="02020603050405020304" pitchFamily="18" charset="0"/>
            </a:rPr>
            <a:t>Cohort 2</a:t>
          </a:r>
        </a:p>
      </dgm:t>
    </dgm:pt>
    <dgm:pt modelId="{B7936FCE-8EBA-4D06-A2D4-46F5D6BA29F7}" type="parTrans" cxnId="{5D95CBAF-98D0-4F41-81B4-FEAF03495EAB}">
      <dgm:prSet/>
      <dgm:spPr/>
      <dgm:t>
        <a:bodyPr/>
        <a:lstStyle/>
        <a:p>
          <a:endParaRPr lang="en-US" sz="1000">
            <a:latin typeface="Times New Roman" panose="02020603050405020304" pitchFamily="18" charset="0"/>
            <a:cs typeface="Times New Roman" panose="02020603050405020304" pitchFamily="18" charset="0"/>
          </a:endParaRPr>
        </a:p>
      </dgm:t>
    </dgm:pt>
    <dgm:pt modelId="{8EAA609E-BF35-45BD-A159-129F055ED052}" type="sibTrans" cxnId="{5D95CBAF-98D0-4F41-81B4-FEAF03495EAB}">
      <dgm:prSet/>
      <dgm:spPr/>
      <dgm:t>
        <a:bodyPr/>
        <a:lstStyle/>
        <a:p>
          <a:endParaRPr lang="en-US" sz="1000">
            <a:latin typeface="Times New Roman" panose="02020603050405020304" pitchFamily="18" charset="0"/>
            <a:cs typeface="Times New Roman" panose="02020603050405020304" pitchFamily="18" charset="0"/>
          </a:endParaRPr>
        </a:p>
      </dgm:t>
    </dgm:pt>
    <dgm:pt modelId="{3A4BFDFF-B077-476D-9121-5EFA9489B94B}">
      <dgm:prSet phldrT="[Text]" custT="1">
        <dgm:style>
          <a:lnRef idx="3">
            <a:schemeClr val="lt1"/>
          </a:lnRef>
          <a:fillRef idx="1">
            <a:schemeClr val="accent3"/>
          </a:fillRef>
          <a:effectRef idx="1">
            <a:schemeClr val="accent3"/>
          </a:effectRef>
          <a:fontRef idx="minor">
            <a:schemeClr val="lt1"/>
          </a:fontRef>
        </dgm:style>
      </dgm:prSet>
      <dgm:spPr>
        <a:xfrm>
          <a:off x="1520783" y="732390"/>
          <a:ext cx="1239232" cy="495692"/>
        </a:xfrm>
      </dgm:spPr>
      <dgm:t>
        <a:bodyPr/>
        <a:lstStyle/>
        <a:p>
          <a:r>
            <a:rPr lang="en-US" sz="1000" dirty="0">
              <a:solidFill>
                <a:schemeClr val="bg1"/>
              </a:solidFill>
              <a:latin typeface="Times New Roman" panose="02020603050405020304" pitchFamily="18" charset="0"/>
              <a:cs typeface="Times New Roman" panose="02020603050405020304" pitchFamily="18" charset="0"/>
            </a:rPr>
            <a:t>Jan</a:t>
          </a:r>
          <a:r>
            <a:rPr lang="en-US" sz="1000" dirty="0">
              <a:solidFill>
                <a:schemeClr val="bg1"/>
              </a:solidFill>
            </a:rPr>
            <a:t>–</a:t>
          </a:r>
          <a:r>
            <a:rPr lang="en-US" sz="1000" dirty="0">
              <a:solidFill>
                <a:schemeClr val="bg1"/>
              </a:solidFill>
              <a:latin typeface="Times New Roman" panose="02020603050405020304" pitchFamily="18" charset="0"/>
              <a:cs typeface="Times New Roman" panose="02020603050405020304" pitchFamily="18" charset="0"/>
            </a:rPr>
            <a:t>Sept 2015: No DBI</a:t>
          </a:r>
        </a:p>
      </dgm:t>
    </dgm:pt>
    <dgm:pt modelId="{70F747C6-7F6D-4C8A-97BC-483035F46349}" type="parTrans" cxnId="{C8243EA0-30C8-4286-8099-16967E7B9E22}">
      <dgm:prSet/>
      <dgm:spPr/>
      <dgm:t>
        <a:bodyPr/>
        <a:lstStyle/>
        <a:p>
          <a:endParaRPr lang="en-US" sz="1000">
            <a:latin typeface="Times New Roman" panose="02020603050405020304" pitchFamily="18" charset="0"/>
            <a:cs typeface="Times New Roman" panose="02020603050405020304" pitchFamily="18" charset="0"/>
          </a:endParaRPr>
        </a:p>
      </dgm:t>
    </dgm:pt>
    <dgm:pt modelId="{BB4B57EF-F7A1-47FA-8EE6-187179B50BE0}" type="sibTrans" cxnId="{C8243EA0-30C8-4286-8099-16967E7B9E22}">
      <dgm:prSet/>
      <dgm:spPr/>
      <dgm:t>
        <a:bodyPr/>
        <a:lstStyle/>
        <a:p>
          <a:endParaRPr lang="en-US" sz="1000">
            <a:latin typeface="Times New Roman" panose="02020603050405020304" pitchFamily="18" charset="0"/>
            <a:cs typeface="Times New Roman" panose="02020603050405020304" pitchFamily="18" charset="0"/>
          </a:endParaRPr>
        </a:p>
      </dgm:t>
    </dgm:pt>
    <dgm:pt modelId="{DCBBB8D7-C2F8-4049-A300-1713E7FA5782}">
      <dgm:prSet phldrT="[Text]" custT="1">
        <dgm:style>
          <a:lnRef idx="3">
            <a:schemeClr val="lt1"/>
          </a:lnRef>
          <a:fillRef idx="1">
            <a:schemeClr val="accent3"/>
          </a:fillRef>
          <a:effectRef idx="1">
            <a:schemeClr val="accent3"/>
          </a:effectRef>
          <a:fontRef idx="minor">
            <a:schemeClr val="lt1"/>
          </a:fontRef>
        </dgm:style>
      </dgm:prSet>
      <dgm:spPr>
        <a:xfrm>
          <a:off x="2586523" y="732390"/>
          <a:ext cx="1239232" cy="495692"/>
        </a:xfrm>
      </dgm:spPr>
      <dgm:t>
        <a:bodyPr/>
        <a:lstStyle/>
        <a:p>
          <a:r>
            <a:rPr lang="en-US" sz="1000">
              <a:solidFill>
                <a:schemeClr val="bg1"/>
              </a:solidFill>
              <a:latin typeface="Times New Roman" panose="02020603050405020304" pitchFamily="18" charset="0"/>
              <a:cs typeface="Times New Roman" panose="02020603050405020304" pitchFamily="18" charset="0"/>
            </a:rPr>
            <a:t>2015</a:t>
          </a:r>
          <a:r>
            <a:rPr lang="en-US" sz="1000">
              <a:solidFill>
                <a:schemeClr val="bg1"/>
              </a:solidFill>
            </a:rPr>
            <a:t>–</a:t>
          </a:r>
          <a:r>
            <a:rPr lang="en-US" sz="1000">
              <a:solidFill>
                <a:schemeClr val="bg1"/>
              </a:solidFill>
              <a:latin typeface="Times New Roman" panose="02020603050405020304" pitchFamily="18" charset="0"/>
              <a:cs typeface="Times New Roman" panose="02020603050405020304" pitchFamily="18" charset="0"/>
            </a:rPr>
            <a:t>16 Readiness</a:t>
          </a:r>
        </a:p>
      </dgm:t>
    </dgm:pt>
    <dgm:pt modelId="{B2E9B43B-B008-4CEA-A1D6-8C9BAD82C5F7}" type="parTrans" cxnId="{24E5E2CE-9C2A-440E-86D7-889126D7E70C}">
      <dgm:prSet/>
      <dgm:spPr/>
      <dgm:t>
        <a:bodyPr/>
        <a:lstStyle/>
        <a:p>
          <a:endParaRPr lang="en-US" sz="1000">
            <a:latin typeface="Times New Roman" panose="02020603050405020304" pitchFamily="18" charset="0"/>
            <a:cs typeface="Times New Roman" panose="02020603050405020304" pitchFamily="18" charset="0"/>
          </a:endParaRPr>
        </a:p>
      </dgm:t>
    </dgm:pt>
    <dgm:pt modelId="{9FCFE9BF-EE24-4916-A9F1-60869420EA44}" type="sibTrans" cxnId="{24E5E2CE-9C2A-440E-86D7-889126D7E70C}">
      <dgm:prSet/>
      <dgm:spPr/>
      <dgm:t>
        <a:bodyPr/>
        <a:lstStyle/>
        <a:p>
          <a:endParaRPr lang="en-US" sz="1000">
            <a:latin typeface="Times New Roman" panose="02020603050405020304" pitchFamily="18" charset="0"/>
            <a:cs typeface="Times New Roman" panose="02020603050405020304" pitchFamily="18" charset="0"/>
          </a:endParaRPr>
        </a:p>
      </dgm:t>
    </dgm:pt>
    <dgm:pt modelId="{4806102C-57FB-4B20-B709-59047874C304}">
      <dgm:prSet phldrT="[Text]" custT="1">
        <dgm:style>
          <a:lnRef idx="3">
            <a:schemeClr val="lt1"/>
          </a:lnRef>
          <a:fillRef idx="1">
            <a:schemeClr val="accent1"/>
          </a:fillRef>
          <a:effectRef idx="1">
            <a:schemeClr val="accent1"/>
          </a:effectRef>
          <a:fontRef idx="minor">
            <a:schemeClr val="lt1"/>
          </a:fontRef>
        </dgm:style>
      </dgm:prSet>
      <dgm:spPr>
        <a:xfrm>
          <a:off x="2586523" y="51559"/>
          <a:ext cx="1239232" cy="495692"/>
        </a:xfrm>
      </dgm:spPr>
      <dgm:t>
        <a:bodyPr/>
        <a:lstStyle/>
        <a:p>
          <a:r>
            <a:rPr lang="en-US" sz="1000">
              <a:solidFill>
                <a:schemeClr val="bg1"/>
              </a:solidFill>
              <a:latin typeface="Times New Roman" panose="02020603050405020304" pitchFamily="18" charset="0"/>
              <a:cs typeface="Times New Roman" panose="02020603050405020304" pitchFamily="18" charset="0"/>
            </a:rPr>
            <a:t>2016</a:t>
          </a:r>
          <a:r>
            <a:rPr lang="en-US" sz="1000">
              <a:solidFill>
                <a:schemeClr val="bg1"/>
              </a:solidFill>
            </a:rPr>
            <a:t>–</a:t>
          </a:r>
          <a:r>
            <a:rPr lang="en-US" sz="1000">
              <a:solidFill>
                <a:schemeClr val="bg1"/>
              </a:solidFill>
              <a:latin typeface="Times New Roman" panose="02020603050405020304" pitchFamily="18" charset="0"/>
              <a:cs typeface="Times New Roman" panose="02020603050405020304" pitchFamily="18" charset="0"/>
            </a:rPr>
            <a:t>17</a:t>
          </a:r>
        </a:p>
        <a:p>
          <a:r>
            <a:rPr lang="en-US" sz="1000">
              <a:solidFill>
                <a:schemeClr val="bg1"/>
              </a:solidFill>
              <a:latin typeface="Times New Roman" panose="02020603050405020304" pitchFamily="18" charset="0"/>
              <a:cs typeface="Times New Roman" panose="02020603050405020304" pitchFamily="18" charset="0"/>
            </a:rPr>
            <a:t>DBI Year 2</a:t>
          </a:r>
        </a:p>
      </dgm:t>
    </dgm:pt>
    <dgm:pt modelId="{EE6D8CD0-DCA4-4487-91EB-FC4CBB66DFDB}" type="parTrans" cxnId="{8555F0E7-528C-414E-887A-64C7E995177F}">
      <dgm:prSet/>
      <dgm:spPr/>
      <dgm:t>
        <a:bodyPr/>
        <a:lstStyle/>
        <a:p>
          <a:endParaRPr lang="en-US" sz="1000">
            <a:latin typeface="Times New Roman" panose="02020603050405020304" pitchFamily="18" charset="0"/>
            <a:cs typeface="Times New Roman" panose="02020603050405020304" pitchFamily="18" charset="0"/>
          </a:endParaRPr>
        </a:p>
      </dgm:t>
    </dgm:pt>
    <dgm:pt modelId="{76071BC9-616F-4B8F-93A8-D8D56BEE4EBE}" type="sibTrans" cxnId="{8555F0E7-528C-414E-887A-64C7E995177F}">
      <dgm:prSet/>
      <dgm:spPr/>
      <dgm:t>
        <a:bodyPr/>
        <a:lstStyle/>
        <a:p>
          <a:endParaRPr lang="en-US" sz="1000">
            <a:latin typeface="Times New Roman" panose="02020603050405020304" pitchFamily="18" charset="0"/>
            <a:cs typeface="Times New Roman" panose="02020603050405020304" pitchFamily="18" charset="0"/>
          </a:endParaRPr>
        </a:p>
      </dgm:t>
    </dgm:pt>
    <dgm:pt modelId="{0622959A-6DFF-4730-A2A9-18CA62BDBB62}">
      <dgm:prSet phldrT="[Text]" custT="1">
        <dgm:style>
          <a:lnRef idx="3">
            <a:schemeClr val="lt1"/>
          </a:lnRef>
          <a:fillRef idx="1">
            <a:schemeClr val="accent1"/>
          </a:fillRef>
          <a:effectRef idx="1">
            <a:schemeClr val="accent1"/>
          </a:effectRef>
          <a:fontRef idx="minor">
            <a:schemeClr val="lt1"/>
          </a:fontRef>
        </dgm:style>
      </dgm:prSet>
      <dgm:spPr>
        <a:xfrm>
          <a:off x="2586523" y="51559"/>
          <a:ext cx="1239232" cy="495692"/>
        </a:xfrm>
      </dgm:spPr>
      <dgm:t>
        <a:bodyPr/>
        <a:lstStyle/>
        <a:p>
          <a:r>
            <a:rPr lang="en-US" sz="1000">
              <a:solidFill>
                <a:schemeClr val="bg1"/>
              </a:solidFill>
              <a:latin typeface="Times New Roman" panose="02020603050405020304" pitchFamily="18" charset="0"/>
              <a:cs typeface="Times New Roman" panose="02020603050405020304" pitchFamily="18" charset="0"/>
            </a:rPr>
            <a:t>2017</a:t>
          </a:r>
          <a:r>
            <a:rPr lang="en-US" sz="1000">
              <a:solidFill>
                <a:schemeClr val="bg1"/>
              </a:solidFill>
            </a:rPr>
            <a:t>–</a:t>
          </a:r>
          <a:r>
            <a:rPr lang="en-US" sz="1000">
              <a:solidFill>
                <a:schemeClr val="bg1"/>
              </a:solidFill>
              <a:latin typeface="Times New Roman" panose="02020603050405020304" pitchFamily="18" charset="0"/>
              <a:cs typeface="Times New Roman" panose="02020603050405020304" pitchFamily="18" charset="0"/>
            </a:rPr>
            <a:t>18 DB1 Year 3 (follow-up)</a:t>
          </a:r>
        </a:p>
      </dgm:t>
    </dgm:pt>
    <dgm:pt modelId="{B48386D7-9853-4E94-B1C8-BE401C13CE9A}" type="parTrans" cxnId="{60132FB9-60B4-43C0-ABB8-D0557F9EFB24}">
      <dgm:prSet/>
      <dgm:spPr/>
      <dgm:t>
        <a:bodyPr/>
        <a:lstStyle/>
        <a:p>
          <a:endParaRPr lang="en-US" sz="1000">
            <a:latin typeface="Times New Roman" panose="02020603050405020304" pitchFamily="18" charset="0"/>
            <a:cs typeface="Times New Roman" panose="02020603050405020304" pitchFamily="18" charset="0"/>
          </a:endParaRPr>
        </a:p>
      </dgm:t>
    </dgm:pt>
    <dgm:pt modelId="{53A9C375-0329-4D18-AD7E-563125B9779C}" type="sibTrans" cxnId="{60132FB9-60B4-43C0-ABB8-D0557F9EFB24}">
      <dgm:prSet/>
      <dgm:spPr/>
      <dgm:t>
        <a:bodyPr/>
        <a:lstStyle/>
        <a:p>
          <a:endParaRPr lang="en-US" sz="1000">
            <a:latin typeface="Times New Roman" panose="02020603050405020304" pitchFamily="18" charset="0"/>
            <a:cs typeface="Times New Roman" panose="02020603050405020304" pitchFamily="18" charset="0"/>
          </a:endParaRPr>
        </a:p>
      </dgm:t>
    </dgm:pt>
    <dgm:pt modelId="{BF2F9C40-FA00-4F89-9A43-B9E2DC93A858}">
      <dgm:prSet phldrT="[Text]" custT="1">
        <dgm:style>
          <a:lnRef idx="3">
            <a:schemeClr val="lt1"/>
          </a:lnRef>
          <a:fillRef idx="1">
            <a:schemeClr val="accent3"/>
          </a:fillRef>
          <a:effectRef idx="1">
            <a:schemeClr val="accent3"/>
          </a:effectRef>
          <a:fontRef idx="minor">
            <a:schemeClr val="lt1"/>
          </a:fontRef>
        </dgm:style>
      </dgm:prSet>
      <dgm:spPr>
        <a:xfrm>
          <a:off x="2586523" y="732390"/>
          <a:ext cx="1239232" cy="495692"/>
        </a:xfrm>
      </dgm:spPr>
      <dgm:t>
        <a:bodyPr/>
        <a:lstStyle/>
        <a:p>
          <a:r>
            <a:rPr lang="en-US" sz="1000" dirty="0">
              <a:solidFill>
                <a:schemeClr val="bg1"/>
              </a:solidFill>
              <a:latin typeface="Times New Roman" panose="02020603050405020304" pitchFamily="18" charset="0"/>
              <a:cs typeface="Times New Roman" panose="02020603050405020304" pitchFamily="18" charset="0"/>
            </a:rPr>
            <a:t>2016</a:t>
          </a:r>
          <a:r>
            <a:rPr lang="en-US" sz="1000" dirty="0">
              <a:solidFill>
                <a:schemeClr val="bg1"/>
              </a:solidFill>
            </a:rPr>
            <a:t>–</a:t>
          </a:r>
          <a:r>
            <a:rPr lang="en-US" sz="1000" dirty="0">
              <a:solidFill>
                <a:schemeClr val="bg1"/>
              </a:solidFill>
              <a:latin typeface="Times New Roman" panose="02020603050405020304" pitchFamily="18" charset="0"/>
              <a:cs typeface="Times New Roman" panose="02020603050405020304" pitchFamily="18" charset="0"/>
            </a:rPr>
            <a:t>17</a:t>
          </a:r>
        </a:p>
        <a:p>
          <a:r>
            <a:rPr lang="en-US" sz="1000" dirty="0">
              <a:solidFill>
                <a:schemeClr val="bg1"/>
              </a:solidFill>
              <a:latin typeface="Times New Roman" panose="02020603050405020304" pitchFamily="18" charset="0"/>
              <a:cs typeface="Times New Roman" panose="02020603050405020304" pitchFamily="18" charset="0"/>
            </a:rPr>
            <a:t>DBI Year 1</a:t>
          </a:r>
        </a:p>
      </dgm:t>
    </dgm:pt>
    <dgm:pt modelId="{59C47C5F-9078-4305-8DFA-C25FB7021839}" type="parTrans" cxnId="{51FF4D89-C487-4C0A-9C33-3A454D0639D7}">
      <dgm:prSet/>
      <dgm:spPr/>
      <dgm:t>
        <a:bodyPr/>
        <a:lstStyle/>
        <a:p>
          <a:endParaRPr lang="en-US" sz="1000">
            <a:latin typeface="Times New Roman" panose="02020603050405020304" pitchFamily="18" charset="0"/>
            <a:cs typeface="Times New Roman" panose="02020603050405020304" pitchFamily="18" charset="0"/>
          </a:endParaRPr>
        </a:p>
      </dgm:t>
    </dgm:pt>
    <dgm:pt modelId="{11C709CD-49FC-48D7-BAE1-5D47C04F9137}" type="sibTrans" cxnId="{51FF4D89-C487-4C0A-9C33-3A454D0639D7}">
      <dgm:prSet/>
      <dgm:spPr/>
      <dgm:t>
        <a:bodyPr/>
        <a:lstStyle/>
        <a:p>
          <a:endParaRPr lang="en-US" sz="1000">
            <a:latin typeface="Times New Roman" panose="02020603050405020304" pitchFamily="18" charset="0"/>
            <a:cs typeface="Times New Roman" panose="02020603050405020304" pitchFamily="18" charset="0"/>
          </a:endParaRPr>
        </a:p>
      </dgm:t>
    </dgm:pt>
    <dgm:pt modelId="{8C2B3DAA-61CE-4924-99C8-3259EF3CDE04}">
      <dgm:prSet phldrT="[Text]" custT="1">
        <dgm:style>
          <a:lnRef idx="3">
            <a:schemeClr val="lt1"/>
          </a:lnRef>
          <a:fillRef idx="1">
            <a:schemeClr val="accent3"/>
          </a:fillRef>
          <a:effectRef idx="1">
            <a:schemeClr val="accent3"/>
          </a:effectRef>
          <a:fontRef idx="minor">
            <a:schemeClr val="lt1"/>
          </a:fontRef>
        </dgm:style>
      </dgm:prSet>
      <dgm:spPr>
        <a:xfrm>
          <a:off x="2586523" y="732390"/>
          <a:ext cx="1239232" cy="495692"/>
        </a:xfrm>
      </dgm:spPr>
      <dgm:t>
        <a:bodyPr/>
        <a:lstStyle/>
        <a:p>
          <a:r>
            <a:rPr lang="en-US" sz="1000">
              <a:solidFill>
                <a:schemeClr val="bg1"/>
              </a:solidFill>
              <a:latin typeface="Times New Roman" panose="02020603050405020304" pitchFamily="18" charset="0"/>
              <a:cs typeface="Times New Roman" panose="02020603050405020304" pitchFamily="18" charset="0"/>
            </a:rPr>
            <a:t>2017</a:t>
          </a:r>
          <a:r>
            <a:rPr lang="en-US" sz="1000">
              <a:solidFill>
                <a:schemeClr val="bg1"/>
              </a:solidFill>
            </a:rPr>
            <a:t>–18</a:t>
          </a:r>
          <a:r>
            <a:rPr lang="en-US" sz="1000">
              <a:solidFill>
                <a:schemeClr val="bg1"/>
              </a:solidFill>
              <a:latin typeface="Times New Roman" panose="02020603050405020304" pitchFamily="18" charset="0"/>
              <a:cs typeface="Times New Roman" panose="02020603050405020304" pitchFamily="18" charset="0"/>
            </a:rPr>
            <a:t> </a:t>
          </a:r>
          <a:endParaRPr lang="en-US" sz="1000" dirty="0">
            <a:solidFill>
              <a:schemeClr val="bg1"/>
            </a:solidFill>
            <a:latin typeface="Times New Roman" panose="02020603050405020304" pitchFamily="18" charset="0"/>
            <a:cs typeface="Times New Roman" panose="02020603050405020304" pitchFamily="18" charset="0"/>
          </a:endParaRPr>
        </a:p>
        <a:p>
          <a:r>
            <a:rPr lang="en-US" sz="1000" dirty="0">
              <a:solidFill>
                <a:schemeClr val="bg1"/>
              </a:solidFill>
              <a:latin typeface="Times New Roman" panose="02020603050405020304" pitchFamily="18" charset="0"/>
              <a:cs typeface="Times New Roman" panose="02020603050405020304" pitchFamily="18" charset="0"/>
            </a:rPr>
            <a:t>DBI Year 2</a:t>
          </a:r>
        </a:p>
      </dgm:t>
    </dgm:pt>
    <dgm:pt modelId="{F2A41500-9B29-48D2-94F8-D59823B4E933}" type="parTrans" cxnId="{C7F54F9E-0C48-4834-B19B-11EFBAC1C20C}">
      <dgm:prSet/>
      <dgm:spPr/>
      <dgm:t>
        <a:bodyPr/>
        <a:lstStyle/>
        <a:p>
          <a:endParaRPr lang="en-US" sz="1000">
            <a:latin typeface="Times New Roman" panose="02020603050405020304" pitchFamily="18" charset="0"/>
            <a:cs typeface="Times New Roman" panose="02020603050405020304" pitchFamily="18" charset="0"/>
          </a:endParaRPr>
        </a:p>
      </dgm:t>
    </dgm:pt>
    <dgm:pt modelId="{580EAF64-3397-493E-B93A-CE1551E04D55}" type="sibTrans" cxnId="{C7F54F9E-0C48-4834-B19B-11EFBAC1C20C}">
      <dgm:prSet/>
      <dgm:spPr/>
      <dgm:t>
        <a:bodyPr/>
        <a:lstStyle/>
        <a:p>
          <a:endParaRPr lang="en-US" sz="1000">
            <a:latin typeface="Times New Roman" panose="02020603050405020304" pitchFamily="18" charset="0"/>
            <a:cs typeface="Times New Roman" panose="02020603050405020304" pitchFamily="18" charset="0"/>
          </a:endParaRPr>
        </a:p>
      </dgm:t>
    </dgm:pt>
    <dgm:pt modelId="{53BC118E-E61D-714B-B302-0DD141BAF3D4}">
      <dgm:prSet phldrT="[Text]" custT="1">
        <dgm:style>
          <a:lnRef idx="3">
            <a:schemeClr val="lt1"/>
          </a:lnRef>
          <a:fillRef idx="1">
            <a:schemeClr val="accent3"/>
          </a:fillRef>
          <a:effectRef idx="1">
            <a:schemeClr val="accent3"/>
          </a:effectRef>
          <a:fontRef idx="minor">
            <a:schemeClr val="lt1"/>
          </a:fontRef>
        </dgm:style>
      </dgm:prSet>
      <dgm:spPr>
        <a:xfrm>
          <a:off x="221829" y="681626"/>
          <a:ext cx="1493050" cy="597220"/>
        </a:xfrm>
        <a:solidFill>
          <a:schemeClr val="accent4">
            <a:lumMod val="60000"/>
            <a:lumOff val="40000"/>
          </a:schemeClr>
        </a:solidFill>
      </dgm:spPr>
      <dgm:t>
        <a:bodyPr/>
        <a:lstStyle/>
        <a:p>
          <a:r>
            <a:rPr lang="en-US" sz="1200" dirty="0">
              <a:latin typeface="Times New Roman" panose="02020603050405020304" pitchFamily="18" charset="0"/>
              <a:cs typeface="Times New Roman" panose="02020603050405020304" pitchFamily="18" charset="0"/>
            </a:rPr>
            <a:t>Spring 2017</a:t>
          </a:r>
        </a:p>
        <a:p>
          <a:r>
            <a:rPr lang="en-US" sz="1200" dirty="0">
              <a:latin typeface="Times New Roman" panose="02020603050405020304" pitchFamily="18" charset="0"/>
              <a:cs typeface="Times New Roman" panose="02020603050405020304" pitchFamily="18" charset="0"/>
            </a:rPr>
            <a:t>Middle</a:t>
          </a:r>
          <a:r>
            <a:rPr lang="en-US" sz="1200" baseline="0" dirty="0">
              <a:latin typeface="Times New Roman" panose="02020603050405020304" pitchFamily="18" charset="0"/>
              <a:cs typeface="Times New Roman" panose="02020603050405020304" pitchFamily="18" charset="0"/>
            </a:rPr>
            <a:t> School Pilot </a:t>
          </a:r>
          <a:endParaRPr lang="en-US" sz="1200" dirty="0">
            <a:latin typeface="Times New Roman" panose="02020603050405020304" pitchFamily="18" charset="0"/>
            <a:cs typeface="Times New Roman" panose="02020603050405020304" pitchFamily="18" charset="0"/>
          </a:endParaRPr>
        </a:p>
      </dgm:t>
    </dgm:pt>
    <dgm:pt modelId="{241A175A-2CEF-8F46-ACFB-A0B46C671D20}" type="parTrans" cxnId="{CFEC39F3-602E-1C4C-A561-0E20B66BB318}">
      <dgm:prSet/>
      <dgm:spPr/>
      <dgm:t>
        <a:bodyPr/>
        <a:lstStyle/>
        <a:p>
          <a:endParaRPr lang="en-US"/>
        </a:p>
      </dgm:t>
    </dgm:pt>
    <dgm:pt modelId="{8B8A339E-7159-3247-AC94-C19B6D19A92C}" type="sibTrans" cxnId="{CFEC39F3-602E-1C4C-A561-0E20B66BB318}">
      <dgm:prSet/>
      <dgm:spPr/>
      <dgm:t>
        <a:bodyPr/>
        <a:lstStyle/>
        <a:p>
          <a:endParaRPr lang="en-US"/>
        </a:p>
      </dgm:t>
    </dgm:pt>
    <dgm:pt modelId="{0EBF4B22-A7AA-844C-8E28-E3D8B623B5EC}">
      <dgm:prSet phldrT="[Text]" custT="1">
        <dgm:style>
          <a:lnRef idx="3">
            <a:schemeClr val="lt1"/>
          </a:lnRef>
          <a:fillRef idx="1">
            <a:schemeClr val="accent3"/>
          </a:fillRef>
          <a:effectRef idx="1">
            <a:schemeClr val="accent3"/>
          </a:effectRef>
          <a:fontRef idx="minor">
            <a:schemeClr val="lt1"/>
          </a:fontRef>
        </dgm:style>
      </dgm:prSet>
      <dgm:spPr>
        <a:xfrm>
          <a:off x="221829" y="681626"/>
          <a:ext cx="1493050" cy="597220"/>
        </a:xfrm>
        <a:solidFill>
          <a:schemeClr val="accent4">
            <a:lumMod val="60000"/>
            <a:lumOff val="40000"/>
          </a:schemeClr>
        </a:solidFill>
      </dgm:spPr>
      <dgm:t>
        <a:bodyPr/>
        <a:lstStyle/>
        <a:p>
          <a:r>
            <a:rPr lang="en-US" sz="1200" dirty="0">
              <a:latin typeface="Times New Roman" panose="02020603050405020304" pitchFamily="18" charset="0"/>
              <a:cs typeface="Times New Roman" panose="02020603050405020304" pitchFamily="18" charset="0"/>
            </a:rPr>
            <a:t>2017-2018</a:t>
          </a:r>
        </a:p>
        <a:p>
          <a:r>
            <a:rPr lang="en-US" sz="1200" dirty="0">
              <a:latin typeface="Times New Roman" panose="02020603050405020304" pitchFamily="18" charset="0"/>
              <a:cs typeface="Times New Roman" panose="02020603050405020304" pitchFamily="18" charset="0"/>
            </a:rPr>
            <a:t>Middle</a:t>
          </a:r>
          <a:r>
            <a:rPr lang="en-US" sz="1200" baseline="0" dirty="0">
              <a:latin typeface="Times New Roman" panose="02020603050405020304" pitchFamily="18" charset="0"/>
              <a:cs typeface="Times New Roman" panose="02020603050405020304" pitchFamily="18" charset="0"/>
            </a:rPr>
            <a:t> School Pilot </a:t>
          </a:r>
          <a:endParaRPr lang="en-US" sz="1200" dirty="0">
            <a:latin typeface="Times New Roman" panose="02020603050405020304" pitchFamily="18" charset="0"/>
            <a:cs typeface="Times New Roman" panose="02020603050405020304" pitchFamily="18" charset="0"/>
          </a:endParaRPr>
        </a:p>
      </dgm:t>
    </dgm:pt>
    <dgm:pt modelId="{E9CF3671-2953-4C49-B4BA-7744A8EF557F}" type="parTrans" cxnId="{2C6D5DAD-F05E-A34F-A2EC-406E2AA4FED7}">
      <dgm:prSet/>
      <dgm:spPr/>
      <dgm:t>
        <a:bodyPr/>
        <a:lstStyle/>
        <a:p>
          <a:endParaRPr lang="en-US"/>
        </a:p>
      </dgm:t>
    </dgm:pt>
    <dgm:pt modelId="{723C51D6-D055-7341-99F0-DC716DDF5E0D}" type="sibTrans" cxnId="{2C6D5DAD-F05E-A34F-A2EC-406E2AA4FED7}">
      <dgm:prSet/>
      <dgm:spPr/>
      <dgm:t>
        <a:bodyPr/>
        <a:lstStyle/>
        <a:p>
          <a:endParaRPr lang="en-US"/>
        </a:p>
      </dgm:t>
    </dgm:pt>
    <dgm:pt modelId="{0EF935B8-BB28-4544-9D41-AF50EC7CEC92}" type="pres">
      <dgm:prSet presAssocID="{68C3D670-9E3D-4A87-9A65-67710C39E37B}" presName="Name0" presStyleCnt="0">
        <dgm:presLayoutVars>
          <dgm:chPref val="3"/>
          <dgm:dir/>
          <dgm:animLvl val="lvl"/>
          <dgm:resizeHandles/>
        </dgm:presLayoutVars>
      </dgm:prSet>
      <dgm:spPr/>
      <dgm:t>
        <a:bodyPr/>
        <a:lstStyle/>
        <a:p>
          <a:endParaRPr lang="en-US"/>
        </a:p>
      </dgm:t>
    </dgm:pt>
    <dgm:pt modelId="{770FEF6A-933D-4A2B-ACD6-C3F2118E8632}" type="pres">
      <dgm:prSet presAssocID="{4D4753AE-0A18-4D89-A4A8-76DB043EF3B5}" presName="horFlow" presStyleCnt="0"/>
      <dgm:spPr/>
    </dgm:pt>
    <dgm:pt modelId="{95CCB19D-3AAF-4384-B3D2-F6A2ABB8AD16}" type="pres">
      <dgm:prSet presAssocID="{4D4753AE-0A18-4D89-A4A8-76DB043EF3B5}" presName="bigChev" presStyleLbl="node1" presStyleIdx="0" presStyleCnt="4"/>
      <dgm:spPr/>
      <dgm:t>
        <a:bodyPr/>
        <a:lstStyle/>
        <a:p>
          <a:endParaRPr lang="en-US"/>
        </a:p>
      </dgm:t>
    </dgm:pt>
    <dgm:pt modelId="{BF97F0F6-7115-408D-BB76-9A53FE30BEC5}" type="pres">
      <dgm:prSet presAssocID="{8EEC0377-045E-4994-94B1-9AC92880DEBA}" presName="parTrans" presStyleCnt="0"/>
      <dgm:spPr/>
    </dgm:pt>
    <dgm:pt modelId="{FCFF2D59-065C-459D-8DFF-6FEF46DF51FD}" type="pres">
      <dgm:prSet presAssocID="{3CCCE617-00A1-42AF-9F89-3E00568CA33E}" presName="node" presStyleLbl="alignAccFollowNode1" presStyleIdx="0" presStyleCnt="8" custScaleY="137722">
        <dgm:presLayoutVars>
          <dgm:bulletEnabled val="1"/>
        </dgm:presLayoutVars>
      </dgm:prSet>
      <dgm:spPr/>
      <dgm:t>
        <a:bodyPr/>
        <a:lstStyle/>
        <a:p>
          <a:endParaRPr lang="en-US"/>
        </a:p>
      </dgm:t>
    </dgm:pt>
    <dgm:pt modelId="{FD6E22E5-CA63-4FD2-9A14-29662684C9EE}" type="pres">
      <dgm:prSet presAssocID="{6623F71C-99F4-4F69-9D01-C7DF36A5860A}" presName="sibTrans" presStyleCnt="0"/>
      <dgm:spPr/>
    </dgm:pt>
    <dgm:pt modelId="{6E751710-CC4A-47C9-96C3-72C88512F0C0}" type="pres">
      <dgm:prSet presAssocID="{7D00B898-6C3B-414B-90F3-2E65AEF30D21}" presName="node" presStyleLbl="alignAccFollowNode1" presStyleIdx="1" presStyleCnt="8" custScaleY="128943">
        <dgm:presLayoutVars>
          <dgm:bulletEnabled val="1"/>
        </dgm:presLayoutVars>
      </dgm:prSet>
      <dgm:spPr/>
      <dgm:t>
        <a:bodyPr/>
        <a:lstStyle/>
        <a:p>
          <a:endParaRPr lang="en-US"/>
        </a:p>
      </dgm:t>
    </dgm:pt>
    <dgm:pt modelId="{D24DAC37-EF0B-45CD-A66B-B2428C65B7EB}" type="pres">
      <dgm:prSet presAssocID="{7B7CB2D1-9DDE-47BE-8CF0-BC4ED5255D80}" presName="sibTrans" presStyleCnt="0"/>
      <dgm:spPr/>
    </dgm:pt>
    <dgm:pt modelId="{FFA0436D-5913-4B7F-8274-88E109E57D45}" type="pres">
      <dgm:prSet presAssocID="{4806102C-57FB-4B20-B709-59047874C304}" presName="node" presStyleLbl="alignAccFollowNode1" presStyleIdx="2" presStyleCnt="8" custScaleY="126017">
        <dgm:presLayoutVars>
          <dgm:bulletEnabled val="1"/>
        </dgm:presLayoutVars>
      </dgm:prSet>
      <dgm:spPr/>
      <dgm:t>
        <a:bodyPr/>
        <a:lstStyle/>
        <a:p>
          <a:endParaRPr lang="en-US"/>
        </a:p>
      </dgm:t>
    </dgm:pt>
    <dgm:pt modelId="{846836FA-7952-4017-91E2-48E100A69B4C}" type="pres">
      <dgm:prSet presAssocID="{76071BC9-616F-4B8F-93A8-D8D56BEE4EBE}" presName="sibTrans" presStyleCnt="0"/>
      <dgm:spPr/>
    </dgm:pt>
    <dgm:pt modelId="{037FB1AF-9B02-4029-9D11-277A9C9B154C}" type="pres">
      <dgm:prSet presAssocID="{0622959A-6DFF-4730-A2A9-18CA62BDBB62}" presName="node" presStyleLbl="alignAccFollowNode1" presStyleIdx="3" presStyleCnt="8" custScaleY="120164">
        <dgm:presLayoutVars>
          <dgm:bulletEnabled val="1"/>
        </dgm:presLayoutVars>
      </dgm:prSet>
      <dgm:spPr/>
      <dgm:t>
        <a:bodyPr/>
        <a:lstStyle/>
        <a:p>
          <a:endParaRPr lang="en-US"/>
        </a:p>
      </dgm:t>
    </dgm:pt>
    <dgm:pt modelId="{10A84B88-938C-42EF-AA32-B0AAEC7DD2F2}" type="pres">
      <dgm:prSet presAssocID="{4D4753AE-0A18-4D89-A4A8-76DB043EF3B5}" presName="vSp" presStyleCnt="0"/>
      <dgm:spPr/>
    </dgm:pt>
    <dgm:pt modelId="{9DA98CC7-40FF-460F-A005-234971023F14}" type="pres">
      <dgm:prSet presAssocID="{F5B3BA68-21F5-4895-8BF0-9FA226797040}" presName="horFlow" presStyleCnt="0"/>
      <dgm:spPr/>
    </dgm:pt>
    <dgm:pt modelId="{D434A24A-B6EC-4118-A57A-325C22E8CF36}" type="pres">
      <dgm:prSet presAssocID="{F5B3BA68-21F5-4895-8BF0-9FA226797040}" presName="bigChev" presStyleLbl="node1" presStyleIdx="1" presStyleCnt="4"/>
      <dgm:spPr/>
      <dgm:t>
        <a:bodyPr/>
        <a:lstStyle/>
        <a:p>
          <a:endParaRPr lang="en-US"/>
        </a:p>
      </dgm:t>
    </dgm:pt>
    <dgm:pt modelId="{DF667EB8-CB04-47FC-80CD-0900BD379A2C}" type="pres">
      <dgm:prSet presAssocID="{70F747C6-7F6D-4C8A-97BC-483035F46349}" presName="parTrans" presStyleCnt="0"/>
      <dgm:spPr/>
    </dgm:pt>
    <dgm:pt modelId="{B9651AA7-4D0C-46B4-962F-2D912580C185}" type="pres">
      <dgm:prSet presAssocID="{3A4BFDFF-B077-476D-9121-5EFA9489B94B}" presName="node" presStyleLbl="alignAccFollowNode1" presStyleIdx="4" presStyleCnt="8">
        <dgm:presLayoutVars>
          <dgm:bulletEnabled val="1"/>
        </dgm:presLayoutVars>
      </dgm:prSet>
      <dgm:spPr/>
      <dgm:t>
        <a:bodyPr/>
        <a:lstStyle/>
        <a:p>
          <a:endParaRPr lang="en-US"/>
        </a:p>
      </dgm:t>
    </dgm:pt>
    <dgm:pt modelId="{B0AFCDF0-FD1C-459C-AC5A-485E7B29F47B}" type="pres">
      <dgm:prSet presAssocID="{BB4B57EF-F7A1-47FA-8EE6-187179B50BE0}" presName="sibTrans" presStyleCnt="0"/>
      <dgm:spPr/>
    </dgm:pt>
    <dgm:pt modelId="{E72F78FE-7F13-446F-8F02-6256474A1D82}" type="pres">
      <dgm:prSet presAssocID="{DCBBB8D7-C2F8-4049-A300-1713E7FA5782}" presName="node" presStyleLbl="alignAccFollowNode1" presStyleIdx="5" presStyleCnt="8">
        <dgm:presLayoutVars>
          <dgm:bulletEnabled val="1"/>
        </dgm:presLayoutVars>
      </dgm:prSet>
      <dgm:spPr/>
      <dgm:t>
        <a:bodyPr/>
        <a:lstStyle/>
        <a:p>
          <a:endParaRPr lang="en-US"/>
        </a:p>
      </dgm:t>
    </dgm:pt>
    <dgm:pt modelId="{240F333C-26AC-4A6F-A291-2BCAE94E70F0}" type="pres">
      <dgm:prSet presAssocID="{9FCFE9BF-EE24-4916-A9F1-60869420EA44}" presName="sibTrans" presStyleCnt="0"/>
      <dgm:spPr/>
    </dgm:pt>
    <dgm:pt modelId="{47A1F817-77C6-48B6-AFED-F147BC6A4141}" type="pres">
      <dgm:prSet presAssocID="{BF2F9C40-FA00-4F89-9A43-B9E2DC93A858}" presName="node" presStyleLbl="alignAccFollowNode1" presStyleIdx="6" presStyleCnt="8">
        <dgm:presLayoutVars>
          <dgm:bulletEnabled val="1"/>
        </dgm:presLayoutVars>
      </dgm:prSet>
      <dgm:spPr/>
      <dgm:t>
        <a:bodyPr/>
        <a:lstStyle/>
        <a:p>
          <a:endParaRPr lang="en-US"/>
        </a:p>
      </dgm:t>
    </dgm:pt>
    <dgm:pt modelId="{6667AD71-A058-47B2-9520-079DBB837D66}" type="pres">
      <dgm:prSet presAssocID="{11C709CD-49FC-48D7-BAE1-5D47C04F9137}" presName="sibTrans" presStyleCnt="0"/>
      <dgm:spPr/>
    </dgm:pt>
    <dgm:pt modelId="{436810E3-5D75-4CC0-BA1A-5AE9F9066ABF}" type="pres">
      <dgm:prSet presAssocID="{8C2B3DAA-61CE-4924-99C8-3259EF3CDE04}" presName="node" presStyleLbl="alignAccFollowNode1" presStyleIdx="7" presStyleCnt="8">
        <dgm:presLayoutVars>
          <dgm:bulletEnabled val="1"/>
        </dgm:presLayoutVars>
      </dgm:prSet>
      <dgm:spPr/>
      <dgm:t>
        <a:bodyPr/>
        <a:lstStyle/>
        <a:p>
          <a:endParaRPr lang="en-US"/>
        </a:p>
      </dgm:t>
    </dgm:pt>
    <dgm:pt modelId="{E4EFFF5E-73A2-8841-AC6E-C241BE3B19BE}" type="pres">
      <dgm:prSet presAssocID="{F5B3BA68-21F5-4895-8BF0-9FA226797040}" presName="vSp" presStyleCnt="0"/>
      <dgm:spPr/>
    </dgm:pt>
    <dgm:pt modelId="{F2BAE806-30F3-B540-B245-B9F07F32F790}" type="pres">
      <dgm:prSet presAssocID="{53BC118E-E61D-714B-B302-0DD141BAF3D4}" presName="horFlow" presStyleCnt="0"/>
      <dgm:spPr/>
    </dgm:pt>
    <dgm:pt modelId="{0AF0A804-ED0F-E24E-BFC4-99EF5CD06EBE}" type="pres">
      <dgm:prSet presAssocID="{53BC118E-E61D-714B-B302-0DD141BAF3D4}" presName="bigChev" presStyleLbl="node1" presStyleIdx="2" presStyleCnt="4" custScaleX="89579" custScaleY="98075" custLinFactX="100000" custLinFactNeighborX="128588" custLinFactNeighborY="-12806"/>
      <dgm:spPr/>
      <dgm:t>
        <a:bodyPr/>
        <a:lstStyle/>
        <a:p>
          <a:endParaRPr lang="en-US"/>
        </a:p>
      </dgm:t>
    </dgm:pt>
    <dgm:pt modelId="{D44059F1-C23D-C042-8ADA-9B4D0D13F860}" type="pres">
      <dgm:prSet presAssocID="{53BC118E-E61D-714B-B302-0DD141BAF3D4}" presName="vSp" presStyleCnt="0"/>
      <dgm:spPr/>
    </dgm:pt>
    <dgm:pt modelId="{F94C2272-4D8B-5C48-B5A4-B8EC0D0B97A6}" type="pres">
      <dgm:prSet presAssocID="{0EBF4B22-A7AA-844C-8E28-E3D8B623B5EC}" presName="horFlow" presStyleCnt="0"/>
      <dgm:spPr/>
    </dgm:pt>
    <dgm:pt modelId="{BCC2699D-E612-5C44-A5F1-2FE3BD0649DF}" type="pres">
      <dgm:prSet presAssocID="{0EBF4B22-A7AA-844C-8E28-E3D8B623B5EC}" presName="bigChev" presStyleLbl="node1" presStyleIdx="3" presStyleCnt="4" custScaleX="77491" custScaleY="96520" custLinFactX="106594" custLinFactY="-23484" custLinFactNeighborX="200000" custLinFactNeighborY="-100000"/>
      <dgm:spPr/>
      <dgm:t>
        <a:bodyPr/>
        <a:lstStyle/>
        <a:p>
          <a:endParaRPr lang="en-US"/>
        </a:p>
      </dgm:t>
    </dgm:pt>
  </dgm:ptLst>
  <dgm:cxnLst>
    <dgm:cxn modelId="{6C4C80D9-AC30-E042-9C59-52C4F8A899A1}" type="presOf" srcId="{8C2B3DAA-61CE-4924-99C8-3259EF3CDE04}" destId="{436810E3-5D75-4CC0-BA1A-5AE9F9066ABF}" srcOrd="0" destOrd="0" presId="urn:microsoft.com/office/officeart/2005/8/layout/lProcess3"/>
    <dgm:cxn modelId="{CFEC39F3-602E-1C4C-A561-0E20B66BB318}" srcId="{68C3D670-9E3D-4A87-9A65-67710C39E37B}" destId="{53BC118E-E61D-714B-B302-0DD141BAF3D4}" srcOrd="2" destOrd="0" parTransId="{241A175A-2CEF-8F46-ACFB-A0B46C671D20}" sibTransId="{8B8A339E-7159-3247-AC94-C19B6D19A92C}"/>
    <dgm:cxn modelId="{4F83B446-E219-0741-9040-A1BA9B72A0B5}" type="presOf" srcId="{DCBBB8D7-C2F8-4049-A300-1713E7FA5782}" destId="{E72F78FE-7F13-446F-8F02-6256474A1D82}" srcOrd="0" destOrd="0" presId="urn:microsoft.com/office/officeart/2005/8/layout/lProcess3"/>
    <dgm:cxn modelId="{4008DC58-2782-204B-B469-886C615EAD74}" type="presOf" srcId="{68C3D670-9E3D-4A87-9A65-67710C39E37B}" destId="{0EF935B8-BB28-4544-9D41-AF50EC7CEC92}" srcOrd="0" destOrd="0" presId="urn:microsoft.com/office/officeart/2005/8/layout/lProcess3"/>
    <dgm:cxn modelId="{FCD27CA6-CD4D-0C47-B8FA-21C16A20898D}" type="presOf" srcId="{7D00B898-6C3B-414B-90F3-2E65AEF30D21}" destId="{6E751710-CC4A-47C9-96C3-72C88512F0C0}" srcOrd="0" destOrd="0" presId="urn:microsoft.com/office/officeart/2005/8/layout/lProcess3"/>
    <dgm:cxn modelId="{75AEF6ED-0AC3-4741-8CA8-3811733459A1}" type="presOf" srcId="{53BC118E-E61D-714B-B302-0DD141BAF3D4}" destId="{0AF0A804-ED0F-E24E-BFC4-99EF5CD06EBE}" srcOrd="0" destOrd="0" presId="urn:microsoft.com/office/officeart/2005/8/layout/lProcess3"/>
    <dgm:cxn modelId="{E1592A59-0B89-344B-B24D-40049FCFD53C}" type="presOf" srcId="{0EBF4B22-A7AA-844C-8E28-E3D8B623B5EC}" destId="{BCC2699D-E612-5C44-A5F1-2FE3BD0649DF}" srcOrd="0" destOrd="0" presId="urn:microsoft.com/office/officeart/2005/8/layout/lProcess3"/>
    <dgm:cxn modelId="{60132FB9-60B4-43C0-ABB8-D0557F9EFB24}" srcId="{4D4753AE-0A18-4D89-A4A8-76DB043EF3B5}" destId="{0622959A-6DFF-4730-A2A9-18CA62BDBB62}" srcOrd="3" destOrd="0" parTransId="{B48386D7-9853-4E94-B1C8-BE401C13CE9A}" sibTransId="{53A9C375-0329-4D18-AD7E-563125B9779C}"/>
    <dgm:cxn modelId="{2C6D5DAD-F05E-A34F-A2EC-406E2AA4FED7}" srcId="{68C3D670-9E3D-4A87-9A65-67710C39E37B}" destId="{0EBF4B22-A7AA-844C-8E28-E3D8B623B5EC}" srcOrd="3" destOrd="0" parTransId="{E9CF3671-2953-4C49-B4BA-7744A8EF557F}" sibTransId="{723C51D6-D055-7341-99F0-DC716DDF5E0D}"/>
    <dgm:cxn modelId="{C0C7BE06-FD4C-4AAF-9D06-4309E28C1A98}" srcId="{68C3D670-9E3D-4A87-9A65-67710C39E37B}" destId="{4D4753AE-0A18-4D89-A4A8-76DB043EF3B5}" srcOrd="0" destOrd="0" parTransId="{32706EA2-D5D3-45FE-9C91-F7506CE51E53}" sibTransId="{96EAF89D-F02F-443B-8C80-F0A90751B914}"/>
    <dgm:cxn modelId="{31A9A3B4-C49F-4678-8EF0-46DB61201772}" srcId="{4D4753AE-0A18-4D89-A4A8-76DB043EF3B5}" destId="{7D00B898-6C3B-414B-90F3-2E65AEF30D21}" srcOrd="1" destOrd="0" parTransId="{BCB34A12-9297-4EBD-8BC3-60EC92CD6DC9}" sibTransId="{7B7CB2D1-9DDE-47BE-8CF0-BC4ED5255D80}"/>
    <dgm:cxn modelId="{5FF8C125-5041-624A-88A0-AEB452BAC015}" type="presOf" srcId="{3A4BFDFF-B077-476D-9121-5EFA9489B94B}" destId="{B9651AA7-4D0C-46B4-962F-2D912580C185}" srcOrd="0" destOrd="0" presId="urn:microsoft.com/office/officeart/2005/8/layout/lProcess3"/>
    <dgm:cxn modelId="{51FF4D89-C487-4C0A-9C33-3A454D0639D7}" srcId="{F5B3BA68-21F5-4895-8BF0-9FA226797040}" destId="{BF2F9C40-FA00-4F89-9A43-B9E2DC93A858}" srcOrd="2" destOrd="0" parTransId="{59C47C5F-9078-4305-8DFA-C25FB7021839}" sibTransId="{11C709CD-49FC-48D7-BAE1-5D47C04F9137}"/>
    <dgm:cxn modelId="{B89CEB16-739F-F84E-ADAE-72CA4F5F3A2A}" type="presOf" srcId="{4806102C-57FB-4B20-B709-59047874C304}" destId="{FFA0436D-5913-4B7F-8274-88E109E57D45}" srcOrd="0" destOrd="0" presId="urn:microsoft.com/office/officeart/2005/8/layout/lProcess3"/>
    <dgm:cxn modelId="{7F1BAD8B-8C0D-AD45-8684-E76DD58D52B5}" type="presOf" srcId="{0622959A-6DFF-4730-A2A9-18CA62BDBB62}" destId="{037FB1AF-9B02-4029-9D11-277A9C9B154C}" srcOrd="0" destOrd="0" presId="urn:microsoft.com/office/officeart/2005/8/layout/lProcess3"/>
    <dgm:cxn modelId="{F47860DC-2884-4340-8178-76DEB07E2E52}" type="presOf" srcId="{F5B3BA68-21F5-4895-8BF0-9FA226797040}" destId="{D434A24A-B6EC-4118-A57A-325C22E8CF36}" srcOrd="0" destOrd="0" presId="urn:microsoft.com/office/officeart/2005/8/layout/lProcess3"/>
    <dgm:cxn modelId="{DBD5FAEC-6D23-4AA3-8BF4-4DF753724B3A}" srcId="{4D4753AE-0A18-4D89-A4A8-76DB043EF3B5}" destId="{3CCCE617-00A1-42AF-9F89-3E00568CA33E}" srcOrd="0" destOrd="0" parTransId="{8EEC0377-045E-4994-94B1-9AC92880DEBA}" sibTransId="{6623F71C-99F4-4F69-9D01-C7DF36A5860A}"/>
    <dgm:cxn modelId="{5D95CBAF-98D0-4F41-81B4-FEAF03495EAB}" srcId="{68C3D670-9E3D-4A87-9A65-67710C39E37B}" destId="{F5B3BA68-21F5-4895-8BF0-9FA226797040}" srcOrd="1" destOrd="0" parTransId="{B7936FCE-8EBA-4D06-A2D4-46F5D6BA29F7}" sibTransId="{8EAA609E-BF35-45BD-A159-129F055ED052}"/>
    <dgm:cxn modelId="{C8243EA0-30C8-4286-8099-16967E7B9E22}" srcId="{F5B3BA68-21F5-4895-8BF0-9FA226797040}" destId="{3A4BFDFF-B077-476D-9121-5EFA9489B94B}" srcOrd="0" destOrd="0" parTransId="{70F747C6-7F6D-4C8A-97BC-483035F46349}" sibTransId="{BB4B57EF-F7A1-47FA-8EE6-187179B50BE0}"/>
    <dgm:cxn modelId="{62E40783-5C2F-FB4D-B02C-15DA5A148F04}" type="presOf" srcId="{BF2F9C40-FA00-4F89-9A43-B9E2DC93A858}" destId="{47A1F817-77C6-48B6-AFED-F147BC6A4141}" srcOrd="0" destOrd="0" presId="urn:microsoft.com/office/officeart/2005/8/layout/lProcess3"/>
    <dgm:cxn modelId="{8555F0E7-528C-414E-887A-64C7E995177F}" srcId="{4D4753AE-0A18-4D89-A4A8-76DB043EF3B5}" destId="{4806102C-57FB-4B20-B709-59047874C304}" srcOrd="2" destOrd="0" parTransId="{EE6D8CD0-DCA4-4487-91EB-FC4CBB66DFDB}" sibTransId="{76071BC9-616F-4B8F-93A8-D8D56BEE4EBE}"/>
    <dgm:cxn modelId="{24E5E2CE-9C2A-440E-86D7-889126D7E70C}" srcId="{F5B3BA68-21F5-4895-8BF0-9FA226797040}" destId="{DCBBB8D7-C2F8-4049-A300-1713E7FA5782}" srcOrd="1" destOrd="0" parTransId="{B2E9B43B-B008-4CEA-A1D6-8C9BAD82C5F7}" sibTransId="{9FCFE9BF-EE24-4916-A9F1-60869420EA44}"/>
    <dgm:cxn modelId="{5C99005A-E3A7-B840-9DD1-82241204C3B8}" type="presOf" srcId="{3CCCE617-00A1-42AF-9F89-3E00568CA33E}" destId="{FCFF2D59-065C-459D-8DFF-6FEF46DF51FD}" srcOrd="0" destOrd="0" presId="urn:microsoft.com/office/officeart/2005/8/layout/lProcess3"/>
    <dgm:cxn modelId="{616A09C6-26D4-3F4B-AABB-DE6877566234}" type="presOf" srcId="{4D4753AE-0A18-4D89-A4A8-76DB043EF3B5}" destId="{95CCB19D-3AAF-4384-B3D2-F6A2ABB8AD16}" srcOrd="0" destOrd="0" presId="urn:microsoft.com/office/officeart/2005/8/layout/lProcess3"/>
    <dgm:cxn modelId="{C7F54F9E-0C48-4834-B19B-11EFBAC1C20C}" srcId="{F5B3BA68-21F5-4895-8BF0-9FA226797040}" destId="{8C2B3DAA-61CE-4924-99C8-3259EF3CDE04}" srcOrd="3" destOrd="0" parTransId="{F2A41500-9B29-48D2-94F8-D59823B4E933}" sibTransId="{580EAF64-3397-493E-B93A-CE1551E04D55}"/>
    <dgm:cxn modelId="{6D6A8C9E-3034-8C42-BAEC-23F4A75B2038}" type="presParOf" srcId="{0EF935B8-BB28-4544-9D41-AF50EC7CEC92}" destId="{770FEF6A-933D-4A2B-ACD6-C3F2118E8632}" srcOrd="0" destOrd="0" presId="urn:microsoft.com/office/officeart/2005/8/layout/lProcess3"/>
    <dgm:cxn modelId="{4C5FBDE8-4E2F-5648-9723-DD62673BBD74}" type="presParOf" srcId="{770FEF6A-933D-4A2B-ACD6-C3F2118E8632}" destId="{95CCB19D-3AAF-4384-B3D2-F6A2ABB8AD16}" srcOrd="0" destOrd="0" presId="urn:microsoft.com/office/officeart/2005/8/layout/lProcess3"/>
    <dgm:cxn modelId="{6F727E66-51A7-4244-A0D9-6E9470BCB6E6}" type="presParOf" srcId="{770FEF6A-933D-4A2B-ACD6-C3F2118E8632}" destId="{BF97F0F6-7115-408D-BB76-9A53FE30BEC5}" srcOrd="1" destOrd="0" presId="urn:microsoft.com/office/officeart/2005/8/layout/lProcess3"/>
    <dgm:cxn modelId="{66FA6703-E840-A84D-AFAD-3018BB6E40C5}" type="presParOf" srcId="{770FEF6A-933D-4A2B-ACD6-C3F2118E8632}" destId="{FCFF2D59-065C-459D-8DFF-6FEF46DF51FD}" srcOrd="2" destOrd="0" presId="urn:microsoft.com/office/officeart/2005/8/layout/lProcess3"/>
    <dgm:cxn modelId="{54DBFC35-3544-2D45-B3C2-C579043C1D58}" type="presParOf" srcId="{770FEF6A-933D-4A2B-ACD6-C3F2118E8632}" destId="{FD6E22E5-CA63-4FD2-9A14-29662684C9EE}" srcOrd="3" destOrd="0" presId="urn:microsoft.com/office/officeart/2005/8/layout/lProcess3"/>
    <dgm:cxn modelId="{140E2403-40E9-264F-B663-B4D5B0847D29}" type="presParOf" srcId="{770FEF6A-933D-4A2B-ACD6-C3F2118E8632}" destId="{6E751710-CC4A-47C9-96C3-72C88512F0C0}" srcOrd="4" destOrd="0" presId="urn:microsoft.com/office/officeart/2005/8/layout/lProcess3"/>
    <dgm:cxn modelId="{1AFCC9E6-61B0-DA4F-914E-F62A90906A26}" type="presParOf" srcId="{770FEF6A-933D-4A2B-ACD6-C3F2118E8632}" destId="{D24DAC37-EF0B-45CD-A66B-B2428C65B7EB}" srcOrd="5" destOrd="0" presId="urn:microsoft.com/office/officeart/2005/8/layout/lProcess3"/>
    <dgm:cxn modelId="{F2071ECF-86A4-B04F-9440-8ABAEC1FA9B7}" type="presParOf" srcId="{770FEF6A-933D-4A2B-ACD6-C3F2118E8632}" destId="{FFA0436D-5913-4B7F-8274-88E109E57D45}" srcOrd="6" destOrd="0" presId="urn:microsoft.com/office/officeart/2005/8/layout/lProcess3"/>
    <dgm:cxn modelId="{0F0698F5-DF68-3C4B-B253-92C23AB0DF6B}" type="presParOf" srcId="{770FEF6A-933D-4A2B-ACD6-C3F2118E8632}" destId="{846836FA-7952-4017-91E2-48E100A69B4C}" srcOrd="7" destOrd="0" presId="urn:microsoft.com/office/officeart/2005/8/layout/lProcess3"/>
    <dgm:cxn modelId="{B8AFCD56-C7E9-684C-8AFD-14C47FF77B92}" type="presParOf" srcId="{770FEF6A-933D-4A2B-ACD6-C3F2118E8632}" destId="{037FB1AF-9B02-4029-9D11-277A9C9B154C}" srcOrd="8" destOrd="0" presId="urn:microsoft.com/office/officeart/2005/8/layout/lProcess3"/>
    <dgm:cxn modelId="{A5107F90-6501-5B41-AD76-B614C424C9A0}" type="presParOf" srcId="{0EF935B8-BB28-4544-9D41-AF50EC7CEC92}" destId="{10A84B88-938C-42EF-AA32-B0AAEC7DD2F2}" srcOrd="1" destOrd="0" presId="urn:microsoft.com/office/officeart/2005/8/layout/lProcess3"/>
    <dgm:cxn modelId="{269C20CC-7FFF-4C4B-A2AC-5BFAE0BEF43E}" type="presParOf" srcId="{0EF935B8-BB28-4544-9D41-AF50EC7CEC92}" destId="{9DA98CC7-40FF-460F-A005-234971023F14}" srcOrd="2" destOrd="0" presId="urn:microsoft.com/office/officeart/2005/8/layout/lProcess3"/>
    <dgm:cxn modelId="{C4C1F9D3-EB61-484B-8E67-747B4D3179DB}" type="presParOf" srcId="{9DA98CC7-40FF-460F-A005-234971023F14}" destId="{D434A24A-B6EC-4118-A57A-325C22E8CF36}" srcOrd="0" destOrd="0" presId="urn:microsoft.com/office/officeart/2005/8/layout/lProcess3"/>
    <dgm:cxn modelId="{071EA233-1B4C-A24B-9BD1-1E6433FEDFD3}" type="presParOf" srcId="{9DA98CC7-40FF-460F-A005-234971023F14}" destId="{DF667EB8-CB04-47FC-80CD-0900BD379A2C}" srcOrd="1" destOrd="0" presId="urn:microsoft.com/office/officeart/2005/8/layout/lProcess3"/>
    <dgm:cxn modelId="{1D9583C5-EEA0-DE42-AB43-A836A070EEAF}" type="presParOf" srcId="{9DA98CC7-40FF-460F-A005-234971023F14}" destId="{B9651AA7-4D0C-46B4-962F-2D912580C185}" srcOrd="2" destOrd="0" presId="urn:microsoft.com/office/officeart/2005/8/layout/lProcess3"/>
    <dgm:cxn modelId="{C4F4C62F-0CB5-C14C-A040-677822651C6A}" type="presParOf" srcId="{9DA98CC7-40FF-460F-A005-234971023F14}" destId="{B0AFCDF0-FD1C-459C-AC5A-485E7B29F47B}" srcOrd="3" destOrd="0" presId="urn:microsoft.com/office/officeart/2005/8/layout/lProcess3"/>
    <dgm:cxn modelId="{D9B89C84-124F-A842-8796-D530E1AC8F35}" type="presParOf" srcId="{9DA98CC7-40FF-460F-A005-234971023F14}" destId="{E72F78FE-7F13-446F-8F02-6256474A1D82}" srcOrd="4" destOrd="0" presId="urn:microsoft.com/office/officeart/2005/8/layout/lProcess3"/>
    <dgm:cxn modelId="{97DE0BB3-0562-E74D-BD51-87207B665568}" type="presParOf" srcId="{9DA98CC7-40FF-460F-A005-234971023F14}" destId="{240F333C-26AC-4A6F-A291-2BCAE94E70F0}" srcOrd="5" destOrd="0" presId="urn:microsoft.com/office/officeart/2005/8/layout/lProcess3"/>
    <dgm:cxn modelId="{1165F115-41EF-D94D-84E4-5A5F248674FA}" type="presParOf" srcId="{9DA98CC7-40FF-460F-A005-234971023F14}" destId="{47A1F817-77C6-48B6-AFED-F147BC6A4141}" srcOrd="6" destOrd="0" presId="urn:microsoft.com/office/officeart/2005/8/layout/lProcess3"/>
    <dgm:cxn modelId="{63475EB2-E2DA-F74D-B378-2D05E5DAE102}" type="presParOf" srcId="{9DA98CC7-40FF-460F-A005-234971023F14}" destId="{6667AD71-A058-47B2-9520-079DBB837D66}" srcOrd="7" destOrd="0" presId="urn:microsoft.com/office/officeart/2005/8/layout/lProcess3"/>
    <dgm:cxn modelId="{5C5F1D2D-0475-C745-8F83-D068B73879C5}" type="presParOf" srcId="{9DA98CC7-40FF-460F-A005-234971023F14}" destId="{436810E3-5D75-4CC0-BA1A-5AE9F9066ABF}" srcOrd="8" destOrd="0" presId="urn:microsoft.com/office/officeart/2005/8/layout/lProcess3"/>
    <dgm:cxn modelId="{7D7BCC50-4EAC-DF41-8479-1225E59A276C}" type="presParOf" srcId="{0EF935B8-BB28-4544-9D41-AF50EC7CEC92}" destId="{E4EFFF5E-73A2-8841-AC6E-C241BE3B19BE}" srcOrd="3" destOrd="0" presId="urn:microsoft.com/office/officeart/2005/8/layout/lProcess3"/>
    <dgm:cxn modelId="{E98E77E8-8CF2-204A-8B68-1C48BC886CC5}" type="presParOf" srcId="{0EF935B8-BB28-4544-9D41-AF50EC7CEC92}" destId="{F2BAE806-30F3-B540-B245-B9F07F32F790}" srcOrd="4" destOrd="0" presId="urn:microsoft.com/office/officeart/2005/8/layout/lProcess3"/>
    <dgm:cxn modelId="{0584BF02-AD15-A049-BA28-B938F04000E9}" type="presParOf" srcId="{F2BAE806-30F3-B540-B245-B9F07F32F790}" destId="{0AF0A804-ED0F-E24E-BFC4-99EF5CD06EBE}" srcOrd="0" destOrd="0" presId="urn:microsoft.com/office/officeart/2005/8/layout/lProcess3"/>
    <dgm:cxn modelId="{FC155E76-5E0F-4D4A-BFA7-A8EF610251CB}" type="presParOf" srcId="{0EF935B8-BB28-4544-9D41-AF50EC7CEC92}" destId="{D44059F1-C23D-C042-8ADA-9B4D0D13F860}" srcOrd="5" destOrd="0" presId="urn:microsoft.com/office/officeart/2005/8/layout/lProcess3"/>
    <dgm:cxn modelId="{B59A7675-6B54-3944-BC2F-E27A4996BFE4}" type="presParOf" srcId="{0EF935B8-BB28-4544-9D41-AF50EC7CEC92}" destId="{F94C2272-4D8B-5C48-B5A4-B8EC0D0B97A6}" srcOrd="6" destOrd="0" presId="urn:microsoft.com/office/officeart/2005/8/layout/lProcess3"/>
    <dgm:cxn modelId="{01373905-1478-4C45-9236-E100AF9E36DA}" type="presParOf" srcId="{F94C2272-4D8B-5C48-B5A4-B8EC0D0B97A6}" destId="{BCC2699D-E612-5C44-A5F1-2FE3BD0649D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457ED-4D43-FB4F-8650-BF6D877BAECA}" type="doc">
      <dgm:prSet loTypeId="urn:microsoft.com/office/officeart/2005/8/layout/process1" loCatId="" qsTypeId="urn:microsoft.com/office/officeart/2005/8/quickstyle/simple4" qsCatId="simple" csTypeId="urn:microsoft.com/office/officeart/2005/8/colors/accent1_2" csCatId="accent1" phldr="1"/>
      <dgm:spPr/>
    </dgm:pt>
    <dgm:pt modelId="{0CBA4EDC-5E8D-0444-9AD2-31D2B1805288}">
      <dgm:prSet phldrT="[Text]"/>
      <dgm:spPr/>
      <dgm:t>
        <a:bodyPr/>
        <a:lstStyle/>
        <a:p>
          <a:r>
            <a:rPr lang="en-US" dirty="0"/>
            <a:t>Intervention </a:t>
          </a:r>
        </a:p>
        <a:p>
          <a:r>
            <a:rPr lang="en-US" dirty="0"/>
            <a:t>Research</a:t>
          </a:r>
        </a:p>
      </dgm:t>
    </dgm:pt>
    <dgm:pt modelId="{E5F8C677-A0CA-FD48-BF69-4A5535405441}" type="parTrans" cxnId="{61D8B23D-EC1B-CD43-99A6-7F009782B454}">
      <dgm:prSet/>
      <dgm:spPr/>
      <dgm:t>
        <a:bodyPr/>
        <a:lstStyle/>
        <a:p>
          <a:endParaRPr lang="en-US"/>
        </a:p>
      </dgm:t>
    </dgm:pt>
    <dgm:pt modelId="{EF1630DE-60AB-4B48-8841-78D52E84D17E}" type="sibTrans" cxnId="{61D8B23D-EC1B-CD43-99A6-7F009782B454}">
      <dgm:prSet/>
      <dgm:spPr/>
      <dgm:t>
        <a:bodyPr/>
        <a:lstStyle/>
        <a:p>
          <a:endParaRPr lang="en-US"/>
        </a:p>
      </dgm:t>
    </dgm:pt>
    <dgm:pt modelId="{FD811FD4-7FFA-CF42-95F7-CB78188248FC}">
      <dgm:prSet phldrT="[Text]"/>
      <dgm:spPr/>
      <dgm:t>
        <a:bodyPr/>
        <a:lstStyle/>
        <a:p>
          <a:r>
            <a:rPr lang="en-US" dirty="0"/>
            <a:t>Intervention </a:t>
          </a:r>
        </a:p>
        <a:p>
          <a:r>
            <a:rPr lang="en-US" dirty="0"/>
            <a:t>Implementation</a:t>
          </a:r>
        </a:p>
      </dgm:t>
    </dgm:pt>
    <dgm:pt modelId="{4CBDD628-8599-484D-A45F-9F4DB18C3F72}" type="parTrans" cxnId="{A0601C1E-14A1-5640-8642-DA5BC0355AD4}">
      <dgm:prSet/>
      <dgm:spPr/>
      <dgm:t>
        <a:bodyPr/>
        <a:lstStyle/>
        <a:p>
          <a:endParaRPr lang="en-US"/>
        </a:p>
      </dgm:t>
    </dgm:pt>
    <dgm:pt modelId="{823E869A-71F0-9D46-A22F-8112B43C4C0B}" type="sibTrans" cxnId="{A0601C1E-14A1-5640-8642-DA5BC0355AD4}">
      <dgm:prSet/>
      <dgm:spPr/>
      <dgm:t>
        <a:bodyPr/>
        <a:lstStyle/>
        <a:p>
          <a:endParaRPr lang="en-US"/>
        </a:p>
      </dgm:t>
    </dgm:pt>
    <dgm:pt modelId="{B7AB680A-6DD2-DF48-9965-79B38634AD9A}">
      <dgm:prSet phldrT="[Text]"/>
      <dgm:spPr/>
      <dgm:t>
        <a:bodyPr/>
        <a:lstStyle/>
        <a:p>
          <a:r>
            <a:rPr lang="en-US" dirty="0"/>
            <a:t>Improved Outcomes</a:t>
          </a:r>
        </a:p>
      </dgm:t>
    </dgm:pt>
    <dgm:pt modelId="{588C1397-E1AF-3747-A836-63C523B9D932}" type="parTrans" cxnId="{EAF9A533-DE38-F94E-8FA8-B068C79A367C}">
      <dgm:prSet/>
      <dgm:spPr/>
      <dgm:t>
        <a:bodyPr/>
        <a:lstStyle/>
        <a:p>
          <a:endParaRPr lang="en-US"/>
        </a:p>
      </dgm:t>
    </dgm:pt>
    <dgm:pt modelId="{F4909284-9125-0E42-8DA4-792901784B79}" type="sibTrans" cxnId="{EAF9A533-DE38-F94E-8FA8-B068C79A367C}">
      <dgm:prSet/>
      <dgm:spPr/>
      <dgm:t>
        <a:bodyPr/>
        <a:lstStyle/>
        <a:p>
          <a:endParaRPr lang="en-US"/>
        </a:p>
      </dgm:t>
    </dgm:pt>
    <dgm:pt modelId="{5963D4BC-9FC3-3746-AFB9-24129E707994}" type="pres">
      <dgm:prSet presAssocID="{702457ED-4D43-FB4F-8650-BF6D877BAECA}" presName="Name0" presStyleCnt="0">
        <dgm:presLayoutVars>
          <dgm:dir/>
          <dgm:resizeHandles val="exact"/>
        </dgm:presLayoutVars>
      </dgm:prSet>
      <dgm:spPr/>
    </dgm:pt>
    <dgm:pt modelId="{3C7853FA-FBC1-C74B-9108-951E36F67C8E}" type="pres">
      <dgm:prSet presAssocID="{0CBA4EDC-5E8D-0444-9AD2-31D2B1805288}" presName="node" presStyleLbl="node1" presStyleIdx="0" presStyleCnt="3">
        <dgm:presLayoutVars>
          <dgm:bulletEnabled val="1"/>
        </dgm:presLayoutVars>
      </dgm:prSet>
      <dgm:spPr/>
      <dgm:t>
        <a:bodyPr/>
        <a:lstStyle/>
        <a:p>
          <a:endParaRPr lang="en-US"/>
        </a:p>
      </dgm:t>
    </dgm:pt>
    <dgm:pt modelId="{63287535-49EE-DD46-B7BC-6CAF2951D12F}" type="pres">
      <dgm:prSet presAssocID="{EF1630DE-60AB-4B48-8841-78D52E84D17E}" presName="sibTrans" presStyleLbl="sibTrans2D1" presStyleIdx="0" presStyleCnt="2"/>
      <dgm:spPr/>
      <dgm:t>
        <a:bodyPr/>
        <a:lstStyle/>
        <a:p>
          <a:endParaRPr lang="en-US"/>
        </a:p>
      </dgm:t>
    </dgm:pt>
    <dgm:pt modelId="{B8A27C91-489A-124F-8C2A-243E39C3D99E}" type="pres">
      <dgm:prSet presAssocID="{EF1630DE-60AB-4B48-8841-78D52E84D17E}" presName="connectorText" presStyleLbl="sibTrans2D1" presStyleIdx="0" presStyleCnt="2"/>
      <dgm:spPr/>
      <dgm:t>
        <a:bodyPr/>
        <a:lstStyle/>
        <a:p>
          <a:endParaRPr lang="en-US"/>
        </a:p>
      </dgm:t>
    </dgm:pt>
    <dgm:pt modelId="{8D20C8D6-9450-B44F-AB37-76BFC9A4B55A}" type="pres">
      <dgm:prSet presAssocID="{FD811FD4-7FFA-CF42-95F7-CB78188248FC}" presName="node" presStyleLbl="node1" presStyleIdx="1" presStyleCnt="3">
        <dgm:presLayoutVars>
          <dgm:bulletEnabled val="1"/>
        </dgm:presLayoutVars>
      </dgm:prSet>
      <dgm:spPr/>
      <dgm:t>
        <a:bodyPr/>
        <a:lstStyle/>
        <a:p>
          <a:endParaRPr lang="en-US"/>
        </a:p>
      </dgm:t>
    </dgm:pt>
    <dgm:pt modelId="{EFBB97C8-C9F5-5946-ACCB-9D7859A7EE79}" type="pres">
      <dgm:prSet presAssocID="{823E869A-71F0-9D46-A22F-8112B43C4C0B}" presName="sibTrans" presStyleLbl="sibTrans2D1" presStyleIdx="1" presStyleCnt="2"/>
      <dgm:spPr/>
      <dgm:t>
        <a:bodyPr/>
        <a:lstStyle/>
        <a:p>
          <a:endParaRPr lang="en-US"/>
        </a:p>
      </dgm:t>
    </dgm:pt>
    <dgm:pt modelId="{86C77EC1-DAD7-0643-A031-5952F8EDB0F0}" type="pres">
      <dgm:prSet presAssocID="{823E869A-71F0-9D46-A22F-8112B43C4C0B}" presName="connectorText" presStyleLbl="sibTrans2D1" presStyleIdx="1" presStyleCnt="2"/>
      <dgm:spPr/>
      <dgm:t>
        <a:bodyPr/>
        <a:lstStyle/>
        <a:p>
          <a:endParaRPr lang="en-US"/>
        </a:p>
      </dgm:t>
    </dgm:pt>
    <dgm:pt modelId="{76C7D9BD-87B7-774C-B094-27B539D75C8B}" type="pres">
      <dgm:prSet presAssocID="{B7AB680A-6DD2-DF48-9965-79B38634AD9A}" presName="node" presStyleLbl="node1" presStyleIdx="2" presStyleCnt="3">
        <dgm:presLayoutVars>
          <dgm:bulletEnabled val="1"/>
        </dgm:presLayoutVars>
      </dgm:prSet>
      <dgm:spPr/>
      <dgm:t>
        <a:bodyPr/>
        <a:lstStyle/>
        <a:p>
          <a:endParaRPr lang="en-US"/>
        </a:p>
      </dgm:t>
    </dgm:pt>
  </dgm:ptLst>
  <dgm:cxnLst>
    <dgm:cxn modelId="{584223F8-BD15-F948-8084-AFA2548E6EF5}" type="presOf" srcId="{0CBA4EDC-5E8D-0444-9AD2-31D2B1805288}" destId="{3C7853FA-FBC1-C74B-9108-951E36F67C8E}" srcOrd="0" destOrd="0" presId="urn:microsoft.com/office/officeart/2005/8/layout/process1"/>
    <dgm:cxn modelId="{37067F74-B6DA-FC4D-8F22-EBCDA4FB5732}" type="presOf" srcId="{FD811FD4-7FFA-CF42-95F7-CB78188248FC}" destId="{8D20C8D6-9450-B44F-AB37-76BFC9A4B55A}" srcOrd="0" destOrd="0" presId="urn:microsoft.com/office/officeart/2005/8/layout/process1"/>
    <dgm:cxn modelId="{AEE713B9-2521-FA43-9047-A2EED5AE071C}" type="presOf" srcId="{EF1630DE-60AB-4B48-8841-78D52E84D17E}" destId="{63287535-49EE-DD46-B7BC-6CAF2951D12F}" srcOrd="0" destOrd="0" presId="urn:microsoft.com/office/officeart/2005/8/layout/process1"/>
    <dgm:cxn modelId="{6F3FF56A-DF5C-D144-B0B8-6070D2224F46}" type="presOf" srcId="{EF1630DE-60AB-4B48-8841-78D52E84D17E}" destId="{B8A27C91-489A-124F-8C2A-243E39C3D99E}" srcOrd="1" destOrd="0" presId="urn:microsoft.com/office/officeart/2005/8/layout/process1"/>
    <dgm:cxn modelId="{A0601C1E-14A1-5640-8642-DA5BC0355AD4}" srcId="{702457ED-4D43-FB4F-8650-BF6D877BAECA}" destId="{FD811FD4-7FFA-CF42-95F7-CB78188248FC}" srcOrd="1" destOrd="0" parTransId="{4CBDD628-8599-484D-A45F-9F4DB18C3F72}" sibTransId="{823E869A-71F0-9D46-A22F-8112B43C4C0B}"/>
    <dgm:cxn modelId="{EAF9A533-DE38-F94E-8FA8-B068C79A367C}" srcId="{702457ED-4D43-FB4F-8650-BF6D877BAECA}" destId="{B7AB680A-6DD2-DF48-9965-79B38634AD9A}" srcOrd="2" destOrd="0" parTransId="{588C1397-E1AF-3747-A836-63C523B9D932}" sibTransId="{F4909284-9125-0E42-8DA4-792901784B79}"/>
    <dgm:cxn modelId="{61D8B23D-EC1B-CD43-99A6-7F009782B454}" srcId="{702457ED-4D43-FB4F-8650-BF6D877BAECA}" destId="{0CBA4EDC-5E8D-0444-9AD2-31D2B1805288}" srcOrd="0" destOrd="0" parTransId="{E5F8C677-A0CA-FD48-BF69-4A5535405441}" sibTransId="{EF1630DE-60AB-4B48-8841-78D52E84D17E}"/>
    <dgm:cxn modelId="{2B622533-EF37-0F41-A41D-4394633165A1}" type="presOf" srcId="{823E869A-71F0-9D46-A22F-8112B43C4C0B}" destId="{86C77EC1-DAD7-0643-A031-5952F8EDB0F0}" srcOrd="1" destOrd="0" presId="urn:microsoft.com/office/officeart/2005/8/layout/process1"/>
    <dgm:cxn modelId="{4CB5E7E5-44DC-D547-A5C5-4354232894FC}" type="presOf" srcId="{702457ED-4D43-FB4F-8650-BF6D877BAECA}" destId="{5963D4BC-9FC3-3746-AFB9-24129E707994}" srcOrd="0" destOrd="0" presId="urn:microsoft.com/office/officeart/2005/8/layout/process1"/>
    <dgm:cxn modelId="{54DB5802-1A34-054C-AC23-37BB34E64512}" type="presOf" srcId="{823E869A-71F0-9D46-A22F-8112B43C4C0B}" destId="{EFBB97C8-C9F5-5946-ACCB-9D7859A7EE79}" srcOrd="0" destOrd="0" presId="urn:microsoft.com/office/officeart/2005/8/layout/process1"/>
    <dgm:cxn modelId="{7A787900-C45F-D84E-8D6D-262FB518DB6B}" type="presOf" srcId="{B7AB680A-6DD2-DF48-9965-79B38634AD9A}" destId="{76C7D9BD-87B7-774C-B094-27B539D75C8B}" srcOrd="0" destOrd="0" presId="urn:microsoft.com/office/officeart/2005/8/layout/process1"/>
    <dgm:cxn modelId="{56CFD91C-7CC5-3642-8027-ED5D1E6186EB}" type="presParOf" srcId="{5963D4BC-9FC3-3746-AFB9-24129E707994}" destId="{3C7853FA-FBC1-C74B-9108-951E36F67C8E}" srcOrd="0" destOrd="0" presId="urn:microsoft.com/office/officeart/2005/8/layout/process1"/>
    <dgm:cxn modelId="{ED721D0A-F820-834D-A210-9874D90D08D2}" type="presParOf" srcId="{5963D4BC-9FC3-3746-AFB9-24129E707994}" destId="{63287535-49EE-DD46-B7BC-6CAF2951D12F}" srcOrd="1" destOrd="0" presId="urn:microsoft.com/office/officeart/2005/8/layout/process1"/>
    <dgm:cxn modelId="{B52F7634-885A-0049-9B7E-E27262CA12B0}" type="presParOf" srcId="{63287535-49EE-DD46-B7BC-6CAF2951D12F}" destId="{B8A27C91-489A-124F-8C2A-243E39C3D99E}" srcOrd="0" destOrd="0" presId="urn:microsoft.com/office/officeart/2005/8/layout/process1"/>
    <dgm:cxn modelId="{2C650373-DEA6-AC48-BCEC-DEAAAC9939F2}" type="presParOf" srcId="{5963D4BC-9FC3-3746-AFB9-24129E707994}" destId="{8D20C8D6-9450-B44F-AB37-76BFC9A4B55A}" srcOrd="2" destOrd="0" presId="urn:microsoft.com/office/officeart/2005/8/layout/process1"/>
    <dgm:cxn modelId="{5CECF78B-9178-0E4C-A3BB-D44C8D1CEA7E}" type="presParOf" srcId="{5963D4BC-9FC3-3746-AFB9-24129E707994}" destId="{EFBB97C8-C9F5-5946-ACCB-9D7859A7EE79}" srcOrd="3" destOrd="0" presId="urn:microsoft.com/office/officeart/2005/8/layout/process1"/>
    <dgm:cxn modelId="{DA77D580-63A3-B540-BD91-14624F18375A}" type="presParOf" srcId="{EFBB97C8-C9F5-5946-ACCB-9D7859A7EE79}" destId="{86C77EC1-DAD7-0643-A031-5952F8EDB0F0}" srcOrd="0" destOrd="0" presId="urn:microsoft.com/office/officeart/2005/8/layout/process1"/>
    <dgm:cxn modelId="{DFD2161B-C0ED-5B4B-BB0B-58BEB9C50802}" type="presParOf" srcId="{5963D4BC-9FC3-3746-AFB9-24129E707994}" destId="{76C7D9BD-87B7-774C-B094-27B539D75C8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59CF6-B85A-F64D-9C7A-7EB6009BCC8B}"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1C2A5FAF-72AD-9744-BD00-4FDACE5FCFB1}">
      <dgm:prSet phldrT="[Text]"/>
      <dgm:spPr/>
      <dgm:t>
        <a:bodyPr/>
        <a:lstStyle/>
        <a:p>
          <a:r>
            <a:rPr lang="en-US" dirty="0"/>
            <a:t>Intensive </a:t>
          </a:r>
        </a:p>
        <a:p>
          <a:r>
            <a:rPr lang="en-US" dirty="0"/>
            <a:t>Intervention</a:t>
          </a:r>
        </a:p>
      </dgm:t>
    </dgm:pt>
    <dgm:pt modelId="{AF60ACBA-50FB-8248-823F-E83023D5C946}" type="parTrans" cxnId="{0F098A13-8E85-F742-BB5B-C19EC32BA6D8}">
      <dgm:prSet/>
      <dgm:spPr/>
      <dgm:t>
        <a:bodyPr/>
        <a:lstStyle/>
        <a:p>
          <a:endParaRPr lang="en-US"/>
        </a:p>
      </dgm:t>
    </dgm:pt>
    <dgm:pt modelId="{D0E99761-5B4B-2B47-B0FF-1E095B0D03EC}" type="sibTrans" cxnId="{0F098A13-8E85-F742-BB5B-C19EC32BA6D8}">
      <dgm:prSet/>
      <dgm:spPr/>
      <dgm:t>
        <a:bodyPr/>
        <a:lstStyle/>
        <a:p>
          <a:endParaRPr lang="en-US"/>
        </a:p>
      </dgm:t>
    </dgm:pt>
    <dgm:pt modelId="{E82E6328-0461-A44D-BD56-B956F1830281}">
      <dgm:prSet phldrT="[Text]"/>
      <dgm:spPr/>
      <dgm:t>
        <a:bodyPr/>
        <a:lstStyle/>
        <a:p>
          <a:r>
            <a:rPr lang="en-US" dirty="0"/>
            <a:t>Special Education</a:t>
          </a:r>
        </a:p>
      </dgm:t>
    </dgm:pt>
    <dgm:pt modelId="{C5C7C027-8D97-F148-8CE8-50F20D0B7EDD}" type="parTrans" cxnId="{89119A40-4315-814D-B11A-B384E3BD1188}">
      <dgm:prSet/>
      <dgm:spPr/>
      <dgm:t>
        <a:bodyPr/>
        <a:lstStyle/>
        <a:p>
          <a:endParaRPr lang="en-US"/>
        </a:p>
      </dgm:t>
    </dgm:pt>
    <dgm:pt modelId="{9C15F840-F4E7-E347-A3C4-9DD5EF931036}" type="sibTrans" cxnId="{89119A40-4315-814D-B11A-B384E3BD1188}">
      <dgm:prSet/>
      <dgm:spPr/>
      <dgm:t>
        <a:bodyPr/>
        <a:lstStyle/>
        <a:p>
          <a:endParaRPr lang="en-US"/>
        </a:p>
      </dgm:t>
    </dgm:pt>
    <dgm:pt modelId="{0D663505-7C31-C94C-82FC-5E9F77AF5F25}" type="pres">
      <dgm:prSet presAssocID="{B7A59CF6-B85A-F64D-9C7A-7EB6009BCC8B}" presName="diagram" presStyleCnt="0">
        <dgm:presLayoutVars>
          <dgm:dir/>
          <dgm:resizeHandles val="exact"/>
        </dgm:presLayoutVars>
      </dgm:prSet>
      <dgm:spPr/>
      <dgm:t>
        <a:bodyPr/>
        <a:lstStyle/>
        <a:p>
          <a:endParaRPr lang="en-US"/>
        </a:p>
      </dgm:t>
    </dgm:pt>
    <dgm:pt modelId="{36611454-E62B-A148-ABC7-6F0BBF5AE2D9}" type="pres">
      <dgm:prSet presAssocID="{1C2A5FAF-72AD-9744-BD00-4FDACE5FCFB1}" presName="arrow" presStyleLbl="node1" presStyleIdx="0" presStyleCnt="2">
        <dgm:presLayoutVars>
          <dgm:bulletEnabled val="1"/>
        </dgm:presLayoutVars>
      </dgm:prSet>
      <dgm:spPr/>
      <dgm:t>
        <a:bodyPr/>
        <a:lstStyle/>
        <a:p>
          <a:endParaRPr lang="en-US"/>
        </a:p>
      </dgm:t>
    </dgm:pt>
    <dgm:pt modelId="{B8AEE79A-0F85-604A-BC78-ED1C136B0F4E}" type="pres">
      <dgm:prSet presAssocID="{E82E6328-0461-A44D-BD56-B956F1830281}" presName="arrow" presStyleLbl="node1" presStyleIdx="1" presStyleCnt="2" custRadScaleRad="100000" custRadScaleInc="0">
        <dgm:presLayoutVars>
          <dgm:bulletEnabled val="1"/>
        </dgm:presLayoutVars>
      </dgm:prSet>
      <dgm:spPr/>
      <dgm:t>
        <a:bodyPr/>
        <a:lstStyle/>
        <a:p>
          <a:endParaRPr lang="en-US"/>
        </a:p>
      </dgm:t>
    </dgm:pt>
  </dgm:ptLst>
  <dgm:cxnLst>
    <dgm:cxn modelId="{0F098A13-8E85-F742-BB5B-C19EC32BA6D8}" srcId="{B7A59CF6-B85A-F64D-9C7A-7EB6009BCC8B}" destId="{1C2A5FAF-72AD-9744-BD00-4FDACE5FCFB1}" srcOrd="0" destOrd="0" parTransId="{AF60ACBA-50FB-8248-823F-E83023D5C946}" sibTransId="{D0E99761-5B4B-2B47-B0FF-1E095B0D03EC}"/>
    <dgm:cxn modelId="{89119A40-4315-814D-B11A-B384E3BD1188}" srcId="{B7A59CF6-B85A-F64D-9C7A-7EB6009BCC8B}" destId="{E82E6328-0461-A44D-BD56-B956F1830281}" srcOrd="1" destOrd="0" parTransId="{C5C7C027-8D97-F148-8CE8-50F20D0B7EDD}" sibTransId="{9C15F840-F4E7-E347-A3C4-9DD5EF931036}"/>
    <dgm:cxn modelId="{BD5E5E32-9C86-3C4B-8BB3-A9B2F0C1B8C3}" type="presOf" srcId="{B7A59CF6-B85A-F64D-9C7A-7EB6009BCC8B}" destId="{0D663505-7C31-C94C-82FC-5E9F77AF5F25}" srcOrd="0" destOrd="0" presId="urn:microsoft.com/office/officeart/2005/8/layout/arrow5"/>
    <dgm:cxn modelId="{8A99A6C0-A491-854D-8394-3258349AF26D}" type="presOf" srcId="{E82E6328-0461-A44D-BD56-B956F1830281}" destId="{B8AEE79A-0F85-604A-BC78-ED1C136B0F4E}" srcOrd="0" destOrd="0" presId="urn:microsoft.com/office/officeart/2005/8/layout/arrow5"/>
    <dgm:cxn modelId="{CFF484D3-F739-D04A-8E77-9E5F0F93E8DD}" type="presOf" srcId="{1C2A5FAF-72AD-9744-BD00-4FDACE5FCFB1}" destId="{36611454-E62B-A148-ABC7-6F0BBF5AE2D9}" srcOrd="0" destOrd="0" presId="urn:microsoft.com/office/officeart/2005/8/layout/arrow5"/>
    <dgm:cxn modelId="{3E32B8FB-1349-EB45-AABD-CBA7D420F803}" type="presParOf" srcId="{0D663505-7C31-C94C-82FC-5E9F77AF5F25}" destId="{36611454-E62B-A148-ABC7-6F0BBF5AE2D9}" srcOrd="0" destOrd="0" presId="urn:microsoft.com/office/officeart/2005/8/layout/arrow5"/>
    <dgm:cxn modelId="{75CA63FA-8298-474B-837F-8692946717F4}" type="presParOf" srcId="{0D663505-7C31-C94C-82FC-5E9F77AF5F25}" destId="{B8AEE79A-0F85-604A-BC78-ED1C136B0F4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FEB9FC-933E-5F45-84A9-8D80EF4FD4F5}"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B46C4FDE-CE68-8B41-BEF7-1686BCF1CEDB}">
      <dgm:prSet phldrT="[Text]"/>
      <dgm:spPr/>
      <dgm:t>
        <a:bodyPr/>
        <a:lstStyle/>
        <a:p>
          <a:r>
            <a:rPr lang="en-US" dirty="0"/>
            <a:t>Intensive Intervention</a:t>
          </a:r>
        </a:p>
      </dgm:t>
    </dgm:pt>
    <dgm:pt modelId="{AA378CA2-55A1-E04D-B4A6-C4924D717075}" type="parTrans" cxnId="{B457546D-A2C9-C54C-8755-49A69D0E04C6}">
      <dgm:prSet/>
      <dgm:spPr/>
      <dgm:t>
        <a:bodyPr/>
        <a:lstStyle/>
        <a:p>
          <a:endParaRPr lang="en-US"/>
        </a:p>
      </dgm:t>
    </dgm:pt>
    <dgm:pt modelId="{4F6D0E37-DF43-0842-8037-5265DCACBBE9}" type="sibTrans" cxnId="{B457546D-A2C9-C54C-8755-49A69D0E04C6}">
      <dgm:prSet/>
      <dgm:spPr/>
      <dgm:t>
        <a:bodyPr/>
        <a:lstStyle/>
        <a:p>
          <a:endParaRPr lang="en-US"/>
        </a:p>
      </dgm:t>
    </dgm:pt>
    <dgm:pt modelId="{C5FB1D2A-1AFD-EB4C-AC0C-B0258A2FF789}">
      <dgm:prSet phldrT="[Text]"/>
      <dgm:spPr/>
      <dgm:t>
        <a:bodyPr/>
        <a:lstStyle/>
        <a:p>
          <a:r>
            <a:rPr lang="en-US" dirty="0"/>
            <a:t>Special Education</a:t>
          </a:r>
        </a:p>
      </dgm:t>
    </dgm:pt>
    <dgm:pt modelId="{480608EB-D8FF-F544-B815-48977ED1E032}" type="parTrans" cxnId="{2783DDEB-AFEC-3A47-8671-08066B48E3D3}">
      <dgm:prSet/>
      <dgm:spPr/>
      <dgm:t>
        <a:bodyPr/>
        <a:lstStyle/>
        <a:p>
          <a:endParaRPr lang="en-US"/>
        </a:p>
      </dgm:t>
    </dgm:pt>
    <dgm:pt modelId="{307519A3-F435-FC4E-9A9E-88B65BB982AA}" type="sibTrans" cxnId="{2783DDEB-AFEC-3A47-8671-08066B48E3D3}">
      <dgm:prSet/>
      <dgm:spPr/>
      <dgm:t>
        <a:bodyPr/>
        <a:lstStyle/>
        <a:p>
          <a:endParaRPr lang="en-US"/>
        </a:p>
      </dgm:t>
    </dgm:pt>
    <dgm:pt modelId="{6ACBEF70-5481-D648-9B26-A0CD2D44D4D8}" type="pres">
      <dgm:prSet presAssocID="{6FFEB9FC-933E-5F45-84A9-8D80EF4FD4F5}" presName="cycle" presStyleCnt="0">
        <dgm:presLayoutVars>
          <dgm:dir/>
          <dgm:resizeHandles val="exact"/>
        </dgm:presLayoutVars>
      </dgm:prSet>
      <dgm:spPr/>
      <dgm:t>
        <a:bodyPr/>
        <a:lstStyle/>
        <a:p>
          <a:endParaRPr lang="en-US"/>
        </a:p>
      </dgm:t>
    </dgm:pt>
    <dgm:pt modelId="{D503420A-76A2-4D4B-B568-16C5CCFCEA34}" type="pres">
      <dgm:prSet presAssocID="{B46C4FDE-CE68-8B41-BEF7-1686BCF1CEDB}" presName="arrow" presStyleLbl="node1" presStyleIdx="0" presStyleCnt="2">
        <dgm:presLayoutVars>
          <dgm:bulletEnabled val="1"/>
        </dgm:presLayoutVars>
      </dgm:prSet>
      <dgm:spPr/>
      <dgm:t>
        <a:bodyPr/>
        <a:lstStyle/>
        <a:p>
          <a:endParaRPr lang="en-US"/>
        </a:p>
      </dgm:t>
    </dgm:pt>
    <dgm:pt modelId="{083FE95F-4A7A-BF4B-97EB-6C63731FC641}" type="pres">
      <dgm:prSet presAssocID="{C5FB1D2A-1AFD-EB4C-AC0C-B0258A2FF789}" presName="arrow" presStyleLbl="node1" presStyleIdx="1" presStyleCnt="2">
        <dgm:presLayoutVars>
          <dgm:bulletEnabled val="1"/>
        </dgm:presLayoutVars>
      </dgm:prSet>
      <dgm:spPr/>
      <dgm:t>
        <a:bodyPr/>
        <a:lstStyle/>
        <a:p>
          <a:endParaRPr lang="en-US"/>
        </a:p>
      </dgm:t>
    </dgm:pt>
  </dgm:ptLst>
  <dgm:cxnLst>
    <dgm:cxn modelId="{E0C3591F-4383-A542-84C5-774958E0F7CE}" type="presOf" srcId="{C5FB1D2A-1AFD-EB4C-AC0C-B0258A2FF789}" destId="{083FE95F-4A7A-BF4B-97EB-6C63731FC641}" srcOrd="0" destOrd="0" presId="urn:microsoft.com/office/officeart/2005/8/layout/arrow1"/>
    <dgm:cxn modelId="{B457546D-A2C9-C54C-8755-49A69D0E04C6}" srcId="{6FFEB9FC-933E-5F45-84A9-8D80EF4FD4F5}" destId="{B46C4FDE-CE68-8B41-BEF7-1686BCF1CEDB}" srcOrd="0" destOrd="0" parTransId="{AA378CA2-55A1-E04D-B4A6-C4924D717075}" sibTransId="{4F6D0E37-DF43-0842-8037-5265DCACBBE9}"/>
    <dgm:cxn modelId="{E40F4474-DD9E-6C4E-BEB5-A865AB5FE60A}" type="presOf" srcId="{6FFEB9FC-933E-5F45-84A9-8D80EF4FD4F5}" destId="{6ACBEF70-5481-D648-9B26-A0CD2D44D4D8}" srcOrd="0" destOrd="0" presId="urn:microsoft.com/office/officeart/2005/8/layout/arrow1"/>
    <dgm:cxn modelId="{B5AAEC17-DE72-0C49-B2B7-0FF90457A92F}" type="presOf" srcId="{B46C4FDE-CE68-8B41-BEF7-1686BCF1CEDB}" destId="{D503420A-76A2-4D4B-B568-16C5CCFCEA34}" srcOrd="0" destOrd="0" presId="urn:microsoft.com/office/officeart/2005/8/layout/arrow1"/>
    <dgm:cxn modelId="{2783DDEB-AFEC-3A47-8671-08066B48E3D3}" srcId="{6FFEB9FC-933E-5F45-84A9-8D80EF4FD4F5}" destId="{C5FB1D2A-1AFD-EB4C-AC0C-B0258A2FF789}" srcOrd="1" destOrd="0" parTransId="{480608EB-D8FF-F544-B815-48977ED1E032}" sibTransId="{307519A3-F435-FC4E-9A9E-88B65BB982AA}"/>
    <dgm:cxn modelId="{A4424121-2420-5C4C-80D0-AE3AB36A202D}" type="presParOf" srcId="{6ACBEF70-5481-D648-9B26-A0CD2D44D4D8}" destId="{D503420A-76A2-4D4B-B568-16C5CCFCEA34}" srcOrd="0" destOrd="0" presId="urn:microsoft.com/office/officeart/2005/8/layout/arrow1"/>
    <dgm:cxn modelId="{F0162C53-BC10-ED4B-A6A8-2833FC57E0DB}" type="presParOf" srcId="{6ACBEF70-5481-D648-9B26-A0CD2D44D4D8}" destId="{083FE95F-4A7A-BF4B-97EB-6C63731FC641}" srcOrd="1"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B5BAA0-21F0-4377-AB53-84F885F05C26}" type="doc">
      <dgm:prSet loTypeId="urn:microsoft.com/office/officeart/2005/8/layout/equation1" loCatId="process" qsTypeId="urn:microsoft.com/office/officeart/2005/8/quickstyle/simple1#2" qsCatId="simple" csTypeId="urn:microsoft.com/office/officeart/2005/8/colors/accent1_2" csCatId="accent1" phldr="1"/>
      <dgm:spPr/>
    </dgm:pt>
    <dgm:pt modelId="{A5FF9C07-5D2F-4D25-8B23-ADFC7B26F710}">
      <dgm:prSet phldrT="[Text]"/>
      <dgm:spPr/>
      <dgm:t>
        <a:bodyPr/>
        <a:lstStyle/>
        <a:p>
          <a:r>
            <a:rPr lang="en-US" dirty="0"/>
            <a:t>District Leadership Teams </a:t>
          </a:r>
        </a:p>
      </dgm:t>
    </dgm:pt>
    <dgm:pt modelId="{83573DE3-CE8A-4208-9BE2-7289487C9F94}" type="parTrans" cxnId="{3F5F95FF-E0A5-47F6-A13C-F2C58B823174}">
      <dgm:prSet/>
      <dgm:spPr/>
      <dgm:t>
        <a:bodyPr/>
        <a:lstStyle/>
        <a:p>
          <a:endParaRPr lang="en-US"/>
        </a:p>
      </dgm:t>
    </dgm:pt>
    <dgm:pt modelId="{FA6BD768-7EA7-4EFB-A4C7-424F3CAE6BEC}" type="sibTrans" cxnId="{3F5F95FF-E0A5-47F6-A13C-F2C58B823174}">
      <dgm:prSet/>
      <dgm:spPr/>
      <dgm:t>
        <a:bodyPr/>
        <a:lstStyle/>
        <a:p>
          <a:endParaRPr lang="en-US"/>
        </a:p>
      </dgm:t>
    </dgm:pt>
    <dgm:pt modelId="{2AFA7FD1-F36C-4E1E-992B-037DAF266B29}">
      <dgm:prSet phldrT="[Text]"/>
      <dgm:spPr/>
      <dgm:t>
        <a:bodyPr/>
        <a:lstStyle/>
        <a:p>
          <a:r>
            <a:rPr lang="en-US" dirty="0"/>
            <a:t>School Based Implementation Teams </a:t>
          </a:r>
        </a:p>
      </dgm:t>
    </dgm:pt>
    <dgm:pt modelId="{0BC87D53-8909-4A0A-AC11-0DA5E7F6BF51}" type="parTrans" cxnId="{BFF30ADE-16C4-4C50-BC17-9D6F6DF520D9}">
      <dgm:prSet/>
      <dgm:spPr/>
      <dgm:t>
        <a:bodyPr/>
        <a:lstStyle/>
        <a:p>
          <a:endParaRPr lang="en-US"/>
        </a:p>
      </dgm:t>
    </dgm:pt>
    <dgm:pt modelId="{38707056-259C-4C80-8B84-B635E636446B}" type="sibTrans" cxnId="{BFF30ADE-16C4-4C50-BC17-9D6F6DF520D9}">
      <dgm:prSet/>
      <dgm:spPr/>
      <dgm:t>
        <a:bodyPr/>
        <a:lstStyle/>
        <a:p>
          <a:endParaRPr lang="en-US"/>
        </a:p>
      </dgm:t>
    </dgm:pt>
    <dgm:pt modelId="{6150FD21-1012-41E1-8AD3-B03806AB2CC1}">
      <dgm:prSet phldrT="[Text]"/>
      <dgm:spPr/>
      <dgm:t>
        <a:bodyPr/>
        <a:lstStyle/>
        <a:p>
          <a:r>
            <a:rPr lang="en-US" dirty="0"/>
            <a:t>Sustainable Complex Systems &amp; Effective Implementation </a:t>
          </a:r>
        </a:p>
      </dgm:t>
    </dgm:pt>
    <dgm:pt modelId="{4C4F8241-687A-47F6-8FED-ABD4937BCE6A}" type="parTrans" cxnId="{9F007DFD-2258-43AA-8BEF-D4D55BEAD7C8}">
      <dgm:prSet/>
      <dgm:spPr/>
      <dgm:t>
        <a:bodyPr/>
        <a:lstStyle/>
        <a:p>
          <a:endParaRPr lang="en-US"/>
        </a:p>
      </dgm:t>
    </dgm:pt>
    <dgm:pt modelId="{7BD220F2-3C3B-4D63-A092-3CC5CF966C26}" type="sibTrans" cxnId="{9F007DFD-2258-43AA-8BEF-D4D55BEAD7C8}">
      <dgm:prSet/>
      <dgm:spPr/>
      <dgm:t>
        <a:bodyPr/>
        <a:lstStyle/>
        <a:p>
          <a:endParaRPr lang="en-US"/>
        </a:p>
      </dgm:t>
    </dgm:pt>
    <dgm:pt modelId="{EF7C1BEB-2685-44C4-99FD-501A811A5BCA}" type="pres">
      <dgm:prSet presAssocID="{D4B5BAA0-21F0-4377-AB53-84F885F05C26}" presName="linearFlow" presStyleCnt="0">
        <dgm:presLayoutVars>
          <dgm:dir/>
          <dgm:resizeHandles val="exact"/>
        </dgm:presLayoutVars>
      </dgm:prSet>
      <dgm:spPr/>
    </dgm:pt>
    <dgm:pt modelId="{78D58E00-0CAE-4C31-B209-47175E934E1B}" type="pres">
      <dgm:prSet presAssocID="{A5FF9C07-5D2F-4D25-8B23-ADFC7B26F710}" presName="node" presStyleLbl="node1" presStyleIdx="0" presStyleCnt="3">
        <dgm:presLayoutVars>
          <dgm:bulletEnabled val="1"/>
        </dgm:presLayoutVars>
      </dgm:prSet>
      <dgm:spPr/>
      <dgm:t>
        <a:bodyPr/>
        <a:lstStyle/>
        <a:p>
          <a:endParaRPr lang="en-US"/>
        </a:p>
      </dgm:t>
    </dgm:pt>
    <dgm:pt modelId="{394CF7CF-24D6-40D1-BEE3-A8854CA29A94}" type="pres">
      <dgm:prSet presAssocID="{FA6BD768-7EA7-4EFB-A4C7-424F3CAE6BEC}" presName="spacerL" presStyleCnt="0"/>
      <dgm:spPr/>
    </dgm:pt>
    <dgm:pt modelId="{17F30BBB-8707-4C43-BB22-4DCF3D859481}" type="pres">
      <dgm:prSet presAssocID="{FA6BD768-7EA7-4EFB-A4C7-424F3CAE6BEC}" presName="sibTrans" presStyleLbl="sibTrans2D1" presStyleIdx="0" presStyleCnt="2"/>
      <dgm:spPr/>
      <dgm:t>
        <a:bodyPr/>
        <a:lstStyle/>
        <a:p>
          <a:endParaRPr lang="en-US"/>
        </a:p>
      </dgm:t>
    </dgm:pt>
    <dgm:pt modelId="{46E04466-6B00-4FF7-A597-204F5CD2B4C5}" type="pres">
      <dgm:prSet presAssocID="{FA6BD768-7EA7-4EFB-A4C7-424F3CAE6BEC}" presName="spacerR" presStyleCnt="0"/>
      <dgm:spPr/>
    </dgm:pt>
    <dgm:pt modelId="{5F729E59-EB70-4269-AC44-75F40AD75EE7}" type="pres">
      <dgm:prSet presAssocID="{2AFA7FD1-F36C-4E1E-992B-037DAF266B29}" presName="node" presStyleLbl="node1" presStyleIdx="1" presStyleCnt="3">
        <dgm:presLayoutVars>
          <dgm:bulletEnabled val="1"/>
        </dgm:presLayoutVars>
      </dgm:prSet>
      <dgm:spPr/>
      <dgm:t>
        <a:bodyPr/>
        <a:lstStyle/>
        <a:p>
          <a:endParaRPr lang="en-US"/>
        </a:p>
      </dgm:t>
    </dgm:pt>
    <dgm:pt modelId="{9827C179-E45E-4244-87EA-E23B2590F9D5}" type="pres">
      <dgm:prSet presAssocID="{38707056-259C-4C80-8B84-B635E636446B}" presName="spacerL" presStyleCnt="0"/>
      <dgm:spPr/>
    </dgm:pt>
    <dgm:pt modelId="{C34EBD45-174B-4535-A009-6B01BCAFE7D6}" type="pres">
      <dgm:prSet presAssocID="{38707056-259C-4C80-8B84-B635E636446B}" presName="sibTrans" presStyleLbl="sibTrans2D1" presStyleIdx="1" presStyleCnt="2"/>
      <dgm:spPr/>
      <dgm:t>
        <a:bodyPr/>
        <a:lstStyle/>
        <a:p>
          <a:endParaRPr lang="en-US"/>
        </a:p>
      </dgm:t>
    </dgm:pt>
    <dgm:pt modelId="{EF18D8E5-67F7-47FB-9222-8DA7AF6361C7}" type="pres">
      <dgm:prSet presAssocID="{38707056-259C-4C80-8B84-B635E636446B}" presName="spacerR" presStyleCnt="0"/>
      <dgm:spPr/>
    </dgm:pt>
    <dgm:pt modelId="{7DE5FE7B-39D7-4041-968C-2BDB03F912B5}" type="pres">
      <dgm:prSet presAssocID="{6150FD21-1012-41E1-8AD3-B03806AB2CC1}" presName="node" presStyleLbl="node1" presStyleIdx="2" presStyleCnt="3">
        <dgm:presLayoutVars>
          <dgm:bulletEnabled val="1"/>
        </dgm:presLayoutVars>
      </dgm:prSet>
      <dgm:spPr/>
      <dgm:t>
        <a:bodyPr/>
        <a:lstStyle/>
        <a:p>
          <a:endParaRPr lang="en-US"/>
        </a:p>
      </dgm:t>
    </dgm:pt>
  </dgm:ptLst>
  <dgm:cxnLst>
    <dgm:cxn modelId="{A8F7A9B4-A3FA-4C45-A054-AF8EED54DD0B}" type="presOf" srcId="{38707056-259C-4C80-8B84-B635E636446B}" destId="{C34EBD45-174B-4535-A009-6B01BCAFE7D6}" srcOrd="0" destOrd="0" presId="urn:microsoft.com/office/officeart/2005/8/layout/equation1"/>
    <dgm:cxn modelId="{3F5F95FF-E0A5-47F6-A13C-F2C58B823174}" srcId="{D4B5BAA0-21F0-4377-AB53-84F885F05C26}" destId="{A5FF9C07-5D2F-4D25-8B23-ADFC7B26F710}" srcOrd="0" destOrd="0" parTransId="{83573DE3-CE8A-4208-9BE2-7289487C9F94}" sibTransId="{FA6BD768-7EA7-4EFB-A4C7-424F3CAE6BEC}"/>
    <dgm:cxn modelId="{6620EF0E-DF77-6D49-95C3-6121DDE8029F}" type="presOf" srcId="{2AFA7FD1-F36C-4E1E-992B-037DAF266B29}" destId="{5F729E59-EB70-4269-AC44-75F40AD75EE7}" srcOrd="0" destOrd="0" presId="urn:microsoft.com/office/officeart/2005/8/layout/equation1"/>
    <dgm:cxn modelId="{2A032A79-778B-EE46-8A21-E715079823C4}" type="presOf" srcId="{A5FF9C07-5D2F-4D25-8B23-ADFC7B26F710}" destId="{78D58E00-0CAE-4C31-B209-47175E934E1B}" srcOrd="0" destOrd="0" presId="urn:microsoft.com/office/officeart/2005/8/layout/equation1"/>
    <dgm:cxn modelId="{581C14DE-6373-B44E-9F52-871791D61AFF}" type="presOf" srcId="{FA6BD768-7EA7-4EFB-A4C7-424F3CAE6BEC}" destId="{17F30BBB-8707-4C43-BB22-4DCF3D859481}" srcOrd="0" destOrd="0" presId="urn:microsoft.com/office/officeart/2005/8/layout/equation1"/>
    <dgm:cxn modelId="{9F007DFD-2258-43AA-8BEF-D4D55BEAD7C8}" srcId="{D4B5BAA0-21F0-4377-AB53-84F885F05C26}" destId="{6150FD21-1012-41E1-8AD3-B03806AB2CC1}" srcOrd="2" destOrd="0" parTransId="{4C4F8241-687A-47F6-8FED-ABD4937BCE6A}" sibTransId="{7BD220F2-3C3B-4D63-A092-3CC5CF966C26}"/>
    <dgm:cxn modelId="{BFF30ADE-16C4-4C50-BC17-9D6F6DF520D9}" srcId="{D4B5BAA0-21F0-4377-AB53-84F885F05C26}" destId="{2AFA7FD1-F36C-4E1E-992B-037DAF266B29}" srcOrd="1" destOrd="0" parTransId="{0BC87D53-8909-4A0A-AC11-0DA5E7F6BF51}" sibTransId="{38707056-259C-4C80-8B84-B635E636446B}"/>
    <dgm:cxn modelId="{5DB927F8-8551-FA45-970E-9C7117E60C97}" type="presOf" srcId="{D4B5BAA0-21F0-4377-AB53-84F885F05C26}" destId="{EF7C1BEB-2685-44C4-99FD-501A811A5BCA}" srcOrd="0" destOrd="0" presId="urn:microsoft.com/office/officeart/2005/8/layout/equation1"/>
    <dgm:cxn modelId="{57AFF764-6F37-114B-9E1B-DAA4B3F7CFC3}" type="presOf" srcId="{6150FD21-1012-41E1-8AD3-B03806AB2CC1}" destId="{7DE5FE7B-39D7-4041-968C-2BDB03F912B5}" srcOrd="0" destOrd="0" presId="urn:microsoft.com/office/officeart/2005/8/layout/equation1"/>
    <dgm:cxn modelId="{7C5DE9FE-5B54-6842-8EFD-15755FB25431}" type="presParOf" srcId="{EF7C1BEB-2685-44C4-99FD-501A811A5BCA}" destId="{78D58E00-0CAE-4C31-B209-47175E934E1B}" srcOrd="0" destOrd="0" presId="urn:microsoft.com/office/officeart/2005/8/layout/equation1"/>
    <dgm:cxn modelId="{AC4666A2-C1AE-4B42-92F5-664EB160DF87}" type="presParOf" srcId="{EF7C1BEB-2685-44C4-99FD-501A811A5BCA}" destId="{394CF7CF-24D6-40D1-BEE3-A8854CA29A94}" srcOrd="1" destOrd="0" presId="urn:microsoft.com/office/officeart/2005/8/layout/equation1"/>
    <dgm:cxn modelId="{37682667-1426-4442-A918-AF68622A1A02}" type="presParOf" srcId="{EF7C1BEB-2685-44C4-99FD-501A811A5BCA}" destId="{17F30BBB-8707-4C43-BB22-4DCF3D859481}" srcOrd="2" destOrd="0" presId="urn:microsoft.com/office/officeart/2005/8/layout/equation1"/>
    <dgm:cxn modelId="{A4118734-ACA3-4D4E-AB69-634B39BE5B99}" type="presParOf" srcId="{EF7C1BEB-2685-44C4-99FD-501A811A5BCA}" destId="{46E04466-6B00-4FF7-A597-204F5CD2B4C5}" srcOrd="3" destOrd="0" presId="urn:microsoft.com/office/officeart/2005/8/layout/equation1"/>
    <dgm:cxn modelId="{C435AA41-93D3-6145-8760-067DEE1E1256}" type="presParOf" srcId="{EF7C1BEB-2685-44C4-99FD-501A811A5BCA}" destId="{5F729E59-EB70-4269-AC44-75F40AD75EE7}" srcOrd="4" destOrd="0" presId="urn:microsoft.com/office/officeart/2005/8/layout/equation1"/>
    <dgm:cxn modelId="{8B7469A9-63C3-1B47-9F9D-FB0EBB96910C}" type="presParOf" srcId="{EF7C1BEB-2685-44C4-99FD-501A811A5BCA}" destId="{9827C179-E45E-4244-87EA-E23B2590F9D5}" srcOrd="5" destOrd="0" presId="urn:microsoft.com/office/officeart/2005/8/layout/equation1"/>
    <dgm:cxn modelId="{C2767122-CBAE-014D-8602-3F1B63D0C289}" type="presParOf" srcId="{EF7C1BEB-2685-44C4-99FD-501A811A5BCA}" destId="{C34EBD45-174B-4535-A009-6B01BCAFE7D6}" srcOrd="6" destOrd="0" presId="urn:microsoft.com/office/officeart/2005/8/layout/equation1"/>
    <dgm:cxn modelId="{4DCE5693-18B1-C64F-B492-B5CF65326F03}" type="presParOf" srcId="{EF7C1BEB-2685-44C4-99FD-501A811A5BCA}" destId="{EF18D8E5-67F7-47FB-9222-8DA7AF6361C7}" srcOrd="7" destOrd="0" presId="urn:microsoft.com/office/officeart/2005/8/layout/equation1"/>
    <dgm:cxn modelId="{6D93BA74-1700-EF4C-B738-0CADF2D0CA25}" type="presParOf" srcId="{EF7C1BEB-2685-44C4-99FD-501A811A5BCA}" destId="{7DE5FE7B-39D7-4041-968C-2BDB03F912B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75B31A-E859-4D31-833A-D3F64ED76855}"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C2B4FD3F-26CB-4D92-BB2E-BD9E7306B142}">
      <dgm:prSet phldrT="[Text]"/>
      <dgm:spPr/>
      <dgm:t>
        <a:bodyPr/>
        <a:lstStyle/>
        <a:p>
          <a:r>
            <a:rPr lang="en-US" dirty="0"/>
            <a:t>Skill deficit</a:t>
          </a:r>
        </a:p>
      </dgm:t>
    </dgm:pt>
    <dgm:pt modelId="{BCD83DD4-7922-477E-AD7B-23789DEA08A1}" type="parTrans" cxnId="{1D44A792-E52B-41ED-BFB5-3486AEE2CE80}">
      <dgm:prSet/>
      <dgm:spPr/>
      <dgm:t>
        <a:bodyPr/>
        <a:lstStyle/>
        <a:p>
          <a:endParaRPr lang="en-US"/>
        </a:p>
      </dgm:t>
    </dgm:pt>
    <dgm:pt modelId="{C226461B-9BD6-499A-A3F0-570433AAE7AD}" type="sibTrans" cxnId="{1D44A792-E52B-41ED-BFB5-3486AEE2CE80}">
      <dgm:prSet/>
      <dgm:spPr/>
      <dgm:t>
        <a:bodyPr/>
        <a:lstStyle/>
        <a:p>
          <a:endParaRPr lang="en-US"/>
        </a:p>
      </dgm:t>
    </dgm:pt>
    <dgm:pt modelId="{0D59C29F-5A12-4C08-A74B-6369C32B62FD}">
      <dgm:prSet phldrT="[Text]"/>
      <dgm:spPr/>
      <dgm:t>
        <a:bodyPr/>
        <a:lstStyle/>
        <a:p>
          <a:r>
            <a:rPr lang="en-US" dirty="0"/>
            <a:t>Avoidance behavior</a:t>
          </a:r>
        </a:p>
      </dgm:t>
    </dgm:pt>
    <dgm:pt modelId="{0CB043F7-8E14-47AB-8D4E-4B1E35426689}" type="parTrans" cxnId="{27BBFED1-4159-48F9-8095-D6C0570ED82B}">
      <dgm:prSet/>
      <dgm:spPr/>
      <dgm:t>
        <a:bodyPr/>
        <a:lstStyle/>
        <a:p>
          <a:endParaRPr lang="en-US"/>
        </a:p>
      </dgm:t>
    </dgm:pt>
    <dgm:pt modelId="{D89EABB1-BA14-4CA2-A973-E3E1392C5BD6}" type="sibTrans" cxnId="{27BBFED1-4159-48F9-8095-D6C0570ED82B}">
      <dgm:prSet/>
      <dgm:spPr/>
      <dgm:t>
        <a:bodyPr/>
        <a:lstStyle/>
        <a:p>
          <a:endParaRPr lang="en-US"/>
        </a:p>
      </dgm:t>
    </dgm:pt>
    <dgm:pt modelId="{5BC44058-68AA-44FF-808F-D752933ED91F}">
      <dgm:prSet phldrT="[Text]"/>
      <dgm:spPr/>
      <dgm:t>
        <a:bodyPr/>
        <a:lstStyle/>
        <a:p>
          <a:r>
            <a:rPr lang="en-US" dirty="0"/>
            <a:t>Removal from task </a:t>
          </a:r>
        </a:p>
      </dgm:t>
    </dgm:pt>
    <dgm:pt modelId="{1D1A6125-0DF9-40D7-8839-E84128656796}" type="parTrans" cxnId="{1772F87E-6B2D-480F-AB94-CCD668CDC026}">
      <dgm:prSet/>
      <dgm:spPr/>
      <dgm:t>
        <a:bodyPr/>
        <a:lstStyle/>
        <a:p>
          <a:endParaRPr lang="en-US"/>
        </a:p>
      </dgm:t>
    </dgm:pt>
    <dgm:pt modelId="{87910E7D-CAA5-4DD5-95BD-24A790FC81B8}" type="sibTrans" cxnId="{1772F87E-6B2D-480F-AB94-CCD668CDC026}">
      <dgm:prSet/>
      <dgm:spPr/>
      <dgm:t>
        <a:bodyPr/>
        <a:lstStyle/>
        <a:p>
          <a:endParaRPr lang="en-US"/>
        </a:p>
      </dgm:t>
    </dgm:pt>
    <dgm:pt modelId="{FE73BC69-0BE5-4AC7-93F5-555AF014B5D7}" type="pres">
      <dgm:prSet presAssocID="{9A75B31A-E859-4D31-833A-D3F64ED76855}" presName="cycle" presStyleCnt="0">
        <dgm:presLayoutVars>
          <dgm:dir/>
          <dgm:resizeHandles val="exact"/>
        </dgm:presLayoutVars>
      </dgm:prSet>
      <dgm:spPr/>
      <dgm:t>
        <a:bodyPr/>
        <a:lstStyle/>
        <a:p>
          <a:endParaRPr lang="en-US"/>
        </a:p>
      </dgm:t>
    </dgm:pt>
    <dgm:pt modelId="{B95BD2D4-2D18-4F4D-BDA8-B7FC6310726D}" type="pres">
      <dgm:prSet presAssocID="{C2B4FD3F-26CB-4D92-BB2E-BD9E7306B142}" presName="node" presStyleLbl="node1" presStyleIdx="0" presStyleCnt="3">
        <dgm:presLayoutVars>
          <dgm:bulletEnabled val="1"/>
        </dgm:presLayoutVars>
      </dgm:prSet>
      <dgm:spPr/>
      <dgm:t>
        <a:bodyPr/>
        <a:lstStyle/>
        <a:p>
          <a:endParaRPr lang="en-US"/>
        </a:p>
      </dgm:t>
    </dgm:pt>
    <dgm:pt modelId="{27144895-24A7-47E7-B89C-20D34B4E7960}" type="pres">
      <dgm:prSet presAssocID="{C2B4FD3F-26CB-4D92-BB2E-BD9E7306B142}" presName="spNode" presStyleCnt="0"/>
      <dgm:spPr/>
    </dgm:pt>
    <dgm:pt modelId="{AB53C654-5827-43DC-B390-9ECEBA933AC9}" type="pres">
      <dgm:prSet presAssocID="{C226461B-9BD6-499A-A3F0-570433AAE7AD}" presName="sibTrans" presStyleLbl="sibTrans1D1" presStyleIdx="0" presStyleCnt="3"/>
      <dgm:spPr/>
      <dgm:t>
        <a:bodyPr/>
        <a:lstStyle/>
        <a:p>
          <a:endParaRPr lang="en-US"/>
        </a:p>
      </dgm:t>
    </dgm:pt>
    <dgm:pt modelId="{39FA1854-3DFD-4BE0-BDEE-D4371F7378C6}" type="pres">
      <dgm:prSet presAssocID="{0D59C29F-5A12-4C08-A74B-6369C32B62FD}" presName="node" presStyleLbl="node1" presStyleIdx="1" presStyleCnt="3">
        <dgm:presLayoutVars>
          <dgm:bulletEnabled val="1"/>
        </dgm:presLayoutVars>
      </dgm:prSet>
      <dgm:spPr/>
      <dgm:t>
        <a:bodyPr/>
        <a:lstStyle/>
        <a:p>
          <a:endParaRPr lang="en-US"/>
        </a:p>
      </dgm:t>
    </dgm:pt>
    <dgm:pt modelId="{3EF8662C-95F8-41FD-884F-BB864D7085E0}" type="pres">
      <dgm:prSet presAssocID="{0D59C29F-5A12-4C08-A74B-6369C32B62FD}" presName="spNode" presStyleCnt="0"/>
      <dgm:spPr/>
    </dgm:pt>
    <dgm:pt modelId="{BC879C71-577C-4A2D-902D-C800B273B2B4}" type="pres">
      <dgm:prSet presAssocID="{D89EABB1-BA14-4CA2-A973-E3E1392C5BD6}" presName="sibTrans" presStyleLbl="sibTrans1D1" presStyleIdx="1" presStyleCnt="3"/>
      <dgm:spPr/>
      <dgm:t>
        <a:bodyPr/>
        <a:lstStyle/>
        <a:p>
          <a:endParaRPr lang="en-US"/>
        </a:p>
      </dgm:t>
    </dgm:pt>
    <dgm:pt modelId="{9CBB170E-5C7F-4364-87AF-86303AB363B5}" type="pres">
      <dgm:prSet presAssocID="{5BC44058-68AA-44FF-808F-D752933ED91F}" presName="node" presStyleLbl="node1" presStyleIdx="2" presStyleCnt="3">
        <dgm:presLayoutVars>
          <dgm:bulletEnabled val="1"/>
        </dgm:presLayoutVars>
      </dgm:prSet>
      <dgm:spPr/>
      <dgm:t>
        <a:bodyPr/>
        <a:lstStyle/>
        <a:p>
          <a:endParaRPr lang="en-US"/>
        </a:p>
      </dgm:t>
    </dgm:pt>
    <dgm:pt modelId="{358846E4-67B9-4654-AED3-65F4EF6CC924}" type="pres">
      <dgm:prSet presAssocID="{5BC44058-68AA-44FF-808F-D752933ED91F}" presName="spNode" presStyleCnt="0"/>
      <dgm:spPr/>
    </dgm:pt>
    <dgm:pt modelId="{60A2A061-E084-4568-A2A8-DD3B73097A6D}" type="pres">
      <dgm:prSet presAssocID="{87910E7D-CAA5-4DD5-95BD-24A790FC81B8}" presName="sibTrans" presStyleLbl="sibTrans1D1" presStyleIdx="2" presStyleCnt="3"/>
      <dgm:spPr/>
      <dgm:t>
        <a:bodyPr/>
        <a:lstStyle/>
        <a:p>
          <a:endParaRPr lang="en-US"/>
        </a:p>
      </dgm:t>
    </dgm:pt>
  </dgm:ptLst>
  <dgm:cxnLst>
    <dgm:cxn modelId="{92A0F25E-5D3E-D441-8DDE-2B4A3E428600}" type="presOf" srcId="{C2B4FD3F-26CB-4D92-BB2E-BD9E7306B142}" destId="{B95BD2D4-2D18-4F4D-BDA8-B7FC6310726D}" srcOrd="0" destOrd="0" presId="urn:microsoft.com/office/officeart/2005/8/layout/cycle5"/>
    <dgm:cxn modelId="{31C0AEA9-3F89-E342-B245-4FA81EC3A24B}" type="presOf" srcId="{C226461B-9BD6-499A-A3F0-570433AAE7AD}" destId="{AB53C654-5827-43DC-B390-9ECEBA933AC9}" srcOrd="0" destOrd="0" presId="urn:microsoft.com/office/officeart/2005/8/layout/cycle5"/>
    <dgm:cxn modelId="{654A8620-DB5F-244B-A238-50DEC0A42121}" type="presOf" srcId="{87910E7D-CAA5-4DD5-95BD-24A790FC81B8}" destId="{60A2A061-E084-4568-A2A8-DD3B73097A6D}" srcOrd="0" destOrd="0" presId="urn:microsoft.com/office/officeart/2005/8/layout/cycle5"/>
    <dgm:cxn modelId="{27BBFED1-4159-48F9-8095-D6C0570ED82B}" srcId="{9A75B31A-E859-4D31-833A-D3F64ED76855}" destId="{0D59C29F-5A12-4C08-A74B-6369C32B62FD}" srcOrd="1" destOrd="0" parTransId="{0CB043F7-8E14-47AB-8D4E-4B1E35426689}" sibTransId="{D89EABB1-BA14-4CA2-A973-E3E1392C5BD6}"/>
    <dgm:cxn modelId="{06ABC8BB-5A5D-BD49-8575-EDC7C8B60647}" type="presOf" srcId="{0D59C29F-5A12-4C08-A74B-6369C32B62FD}" destId="{39FA1854-3DFD-4BE0-BDEE-D4371F7378C6}" srcOrd="0" destOrd="0" presId="urn:microsoft.com/office/officeart/2005/8/layout/cycle5"/>
    <dgm:cxn modelId="{6C2B0E0C-EF14-9B4B-87B2-CF8D219AF5A8}" type="presOf" srcId="{5BC44058-68AA-44FF-808F-D752933ED91F}" destId="{9CBB170E-5C7F-4364-87AF-86303AB363B5}" srcOrd="0" destOrd="0" presId="urn:microsoft.com/office/officeart/2005/8/layout/cycle5"/>
    <dgm:cxn modelId="{073BDF80-6AB7-ED46-9057-ABEA9B775AFC}" type="presOf" srcId="{9A75B31A-E859-4D31-833A-D3F64ED76855}" destId="{FE73BC69-0BE5-4AC7-93F5-555AF014B5D7}" srcOrd="0" destOrd="0" presId="urn:microsoft.com/office/officeart/2005/8/layout/cycle5"/>
    <dgm:cxn modelId="{1772F87E-6B2D-480F-AB94-CCD668CDC026}" srcId="{9A75B31A-E859-4D31-833A-D3F64ED76855}" destId="{5BC44058-68AA-44FF-808F-D752933ED91F}" srcOrd="2" destOrd="0" parTransId="{1D1A6125-0DF9-40D7-8839-E84128656796}" sibTransId="{87910E7D-CAA5-4DD5-95BD-24A790FC81B8}"/>
    <dgm:cxn modelId="{1C5FC50E-AB90-6D47-AEE4-7C53DDBC8993}" type="presOf" srcId="{D89EABB1-BA14-4CA2-A973-E3E1392C5BD6}" destId="{BC879C71-577C-4A2D-902D-C800B273B2B4}" srcOrd="0" destOrd="0" presId="urn:microsoft.com/office/officeart/2005/8/layout/cycle5"/>
    <dgm:cxn modelId="{1D44A792-E52B-41ED-BFB5-3486AEE2CE80}" srcId="{9A75B31A-E859-4D31-833A-D3F64ED76855}" destId="{C2B4FD3F-26CB-4D92-BB2E-BD9E7306B142}" srcOrd="0" destOrd="0" parTransId="{BCD83DD4-7922-477E-AD7B-23789DEA08A1}" sibTransId="{C226461B-9BD6-499A-A3F0-570433AAE7AD}"/>
    <dgm:cxn modelId="{A467D4CE-80C2-284C-9D5D-1807AE65C286}" type="presParOf" srcId="{FE73BC69-0BE5-4AC7-93F5-555AF014B5D7}" destId="{B95BD2D4-2D18-4F4D-BDA8-B7FC6310726D}" srcOrd="0" destOrd="0" presId="urn:microsoft.com/office/officeart/2005/8/layout/cycle5"/>
    <dgm:cxn modelId="{1096A24B-AB16-924D-9E3E-296BFAF1C58E}" type="presParOf" srcId="{FE73BC69-0BE5-4AC7-93F5-555AF014B5D7}" destId="{27144895-24A7-47E7-B89C-20D34B4E7960}" srcOrd="1" destOrd="0" presId="urn:microsoft.com/office/officeart/2005/8/layout/cycle5"/>
    <dgm:cxn modelId="{901A1F5E-F761-CC45-BEDD-938546BB6B70}" type="presParOf" srcId="{FE73BC69-0BE5-4AC7-93F5-555AF014B5D7}" destId="{AB53C654-5827-43DC-B390-9ECEBA933AC9}" srcOrd="2" destOrd="0" presId="urn:microsoft.com/office/officeart/2005/8/layout/cycle5"/>
    <dgm:cxn modelId="{07E0CE8F-E8DF-DA48-922D-AB97A2F52190}" type="presParOf" srcId="{FE73BC69-0BE5-4AC7-93F5-555AF014B5D7}" destId="{39FA1854-3DFD-4BE0-BDEE-D4371F7378C6}" srcOrd="3" destOrd="0" presId="urn:microsoft.com/office/officeart/2005/8/layout/cycle5"/>
    <dgm:cxn modelId="{2C9574F1-F00F-8546-8E86-04FE6C0CE234}" type="presParOf" srcId="{FE73BC69-0BE5-4AC7-93F5-555AF014B5D7}" destId="{3EF8662C-95F8-41FD-884F-BB864D7085E0}" srcOrd="4" destOrd="0" presId="urn:microsoft.com/office/officeart/2005/8/layout/cycle5"/>
    <dgm:cxn modelId="{88EE927B-FB2F-924D-B767-2E1F674DE5D5}" type="presParOf" srcId="{FE73BC69-0BE5-4AC7-93F5-555AF014B5D7}" destId="{BC879C71-577C-4A2D-902D-C800B273B2B4}" srcOrd="5" destOrd="0" presId="urn:microsoft.com/office/officeart/2005/8/layout/cycle5"/>
    <dgm:cxn modelId="{8351E917-DEBD-4B48-BF5D-1A0D7887AA14}" type="presParOf" srcId="{FE73BC69-0BE5-4AC7-93F5-555AF014B5D7}" destId="{9CBB170E-5C7F-4364-87AF-86303AB363B5}" srcOrd="6" destOrd="0" presId="urn:microsoft.com/office/officeart/2005/8/layout/cycle5"/>
    <dgm:cxn modelId="{FAA3FD78-1F16-CD44-90C3-32E7716C92C7}" type="presParOf" srcId="{FE73BC69-0BE5-4AC7-93F5-555AF014B5D7}" destId="{358846E4-67B9-4654-AED3-65F4EF6CC924}" srcOrd="7" destOrd="0" presId="urn:microsoft.com/office/officeart/2005/8/layout/cycle5"/>
    <dgm:cxn modelId="{61652F39-4C77-3145-A595-98E5318D4104}" type="presParOf" srcId="{FE73BC69-0BE5-4AC7-93F5-555AF014B5D7}" destId="{60A2A061-E084-4568-A2A8-DD3B73097A6D}"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CB19D-3AAF-4384-B3D2-F6A2ABB8AD16}">
      <dsp:nvSpPr>
        <dsp:cNvPr id="0" name=""/>
        <dsp:cNvSpPr/>
      </dsp:nvSpPr>
      <dsp:spPr>
        <a:xfrm>
          <a:off x="1071" y="488334"/>
          <a:ext cx="2140545" cy="856218"/>
        </a:xfrm>
        <a:prstGeom prst="chevron">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a:latin typeface="Times New Roman" panose="02020603050405020304" pitchFamily="18" charset="0"/>
              <a:cs typeface="Times New Roman" panose="02020603050405020304" pitchFamily="18" charset="0"/>
            </a:rPr>
            <a:t>Cohort 1 </a:t>
          </a:r>
        </a:p>
      </dsp:txBody>
      <dsp:txXfrm>
        <a:off x="429180" y="488334"/>
        <a:ext cx="1284327" cy="856218"/>
      </dsp:txXfrm>
    </dsp:sp>
    <dsp:sp modelId="{FCFF2D59-065C-459D-8DFF-6FEF46DF51FD}">
      <dsp:nvSpPr>
        <dsp:cNvPr id="0" name=""/>
        <dsp:cNvSpPr/>
      </dsp:nvSpPr>
      <dsp:spPr>
        <a:xfrm>
          <a:off x="1863346" y="427074"/>
          <a:ext cx="1776653" cy="978736"/>
        </a:xfrm>
        <a:prstGeom prst="chevron">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Jan</a:t>
          </a:r>
          <a:r>
            <a:rPr lang="en-US" sz="1000" kern="1200">
              <a:solidFill>
                <a:schemeClr val="bg1"/>
              </a:solidFill>
            </a:rPr>
            <a:t>–</a:t>
          </a:r>
          <a:r>
            <a:rPr lang="en-US" sz="1000" kern="1200">
              <a:solidFill>
                <a:schemeClr val="bg1"/>
              </a:solidFill>
              <a:latin typeface="Times New Roman" panose="02020603050405020304" pitchFamily="18" charset="0"/>
              <a:cs typeface="Times New Roman" panose="02020603050405020304" pitchFamily="18" charset="0"/>
            </a:rPr>
            <a:t>Sept 2015: Planning and Readiness</a:t>
          </a:r>
        </a:p>
      </dsp:txBody>
      <dsp:txXfrm>
        <a:off x="2352714" y="427074"/>
        <a:ext cx="797917" cy="978736"/>
      </dsp:txXfrm>
    </dsp:sp>
    <dsp:sp modelId="{6E751710-CC4A-47C9-96C3-72C88512F0C0}">
      <dsp:nvSpPr>
        <dsp:cNvPr id="0" name=""/>
        <dsp:cNvSpPr/>
      </dsp:nvSpPr>
      <dsp:spPr>
        <a:xfrm>
          <a:off x="3391268" y="458269"/>
          <a:ext cx="1776653" cy="916347"/>
        </a:xfrm>
        <a:prstGeom prst="chevron">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2015</a:t>
          </a:r>
          <a:r>
            <a:rPr lang="en-US" sz="1000" kern="1200">
              <a:solidFill>
                <a:schemeClr val="bg1"/>
              </a:solidFill>
            </a:rPr>
            <a:t>–</a:t>
          </a:r>
          <a:r>
            <a:rPr lang="en-US" sz="1000" kern="1200">
              <a:solidFill>
                <a:schemeClr val="bg1"/>
              </a:solidFill>
              <a:latin typeface="Times New Roman" panose="02020603050405020304" pitchFamily="18" charset="0"/>
              <a:cs typeface="Times New Roman" panose="02020603050405020304" pitchFamily="18" charset="0"/>
            </a:rPr>
            <a:t>16</a:t>
          </a:r>
        </a:p>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DBI Year 1</a:t>
          </a:r>
        </a:p>
      </dsp:txBody>
      <dsp:txXfrm>
        <a:off x="3849442" y="458269"/>
        <a:ext cx="860306" cy="916347"/>
      </dsp:txXfrm>
    </dsp:sp>
    <dsp:sp modelId="{FFA0436D-5913-4B7F-8274-88E109E57D45}">
      <dsp:nvSpPr>
        <dsp:cNvPr id="0" name=""/>
        <dsp:cNvSpPr/>
      </dsp:nvSpPr>
      <dsp:spPr>
        <a:xfrm>
          <a:off x="4919190" y="468666"/>
          <a:ext cx="1776653" cy="895553"/>
        </a:xfrm>
        <a:prstGeom prst="chevron">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2016</a:t>
          </a:r>
          <a:r>
            <a:rPr lang="en-US" sz="1000" kern="1200">
              <a:solidFill>
                <a:schemeClr val="bg1"/>
              </a:solidFill>
            </a:rPr>
            <a:t>–</a:t>
          </a:r>
          <a:r>
            <a:rPr lang="en-US" sz="1000" kern="1200">
              <a:solidFill>
                <a:schemeClr val="bg1"/>
              </a:solidFill>
              <a:latin typeface="Times New Roman" panose="02020603050405020304" pitchFamily="18" charset="0"/>
              <a:cs typeface="Times New Roman" panose="02020603050405020304" pitchFamily="18" charset="0"/>
            </a:rPr>
            <a:t>17</a:t>
          </a:r>
        </a:p>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DBI Year 2</a:t>
          </a:r>
        </a:p>
      </dsp:txBody>
      <dsp:txXfrm>
        <a:off x="5366967" y="468666"/>
        <a:ext cx="881100" cy="895553"/>
      </dsp:txXfrm>
    </dsp:sp>
    <dsp:sp modelId="{037FB1AF-9B02-4029-9D11-277A9C9B154C}">
      <dsp:nvSpPr>
        <dsp:cNvPr id="0" name=""/>
        <dsp:cNvSpPr/>
      </dsp:nvSpPr>
      <dsp:spPr>
        <a:xfrm>
          <a:off x="6447111" y="489463"/>
          <a:ext cx="1776653" cy="853958"/>
        </a:xfrm>
        <a:prstGeom prst="chevron">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2017</a:t>
          </a:r>
          <a:r>
            <a:rPr lang="en-US" sz="1000" kern="1200">
              <a:solidFill>
                <a:schemeClr val="bg1"/>
              </a:solidFill>
            </a:rPr>
            <a:t>–</a:t>
          </a:r>
          <a:r>
            <a:rPr lang="en-US" sz="1000" kern="1200">
              <a:solidFill>
                <a:schemeClr val="bg1"/>
              </a:solidFill>
              <a:latin typeface="Times New Roman" panose="02020603050405020304" pitchFamily="18" charset="0"/>
              <a:cs typeface="Times New Roman" panose="02020603050405020304" pitchFamily="18" charset="0"/>
            </a:rPr>
            <a:t>18 DB1 Year 3 (follow-up)</a:t>
          </a:r>
        </a:p>
      </dsp:txBody>
      <dsp:txXfrm>
        <a:off x="6874090" y="489463"/>
        <a:ext cx="922695" cy="853958"/>
      </dsp:txXfrm>
    </dsp:sp>
    <dsp:sp modelId="{D434A24A-B6EC-4118-A57A-325C22E8CF36}">
      <dsp:nvSpPr>
        <dsp:cNvPr id="0" name=""/>
        <dsp:cNvSpPr/>
      </dsp:nvSpPr>
      <dsp:spPr>
        <a:xfrm>
          <a:off x="1071" y="1525682"/>
          <a:ext cx="2140545" cy="856218"/>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a:latin typeface="Times New Roman" panose="02020603050405020304" pitchFamily="18" charset="0"/>
              <a:cs typeface="Times New Roman" panose="02020603050405020304" pitchFamily="18" charset="0"/>
            </a:rPr>
            <a:t>Cohort 2</a:t>
          </a:r>
        </a:p>
      </dsp:txBody>
      <dsp:txXfrm>
        <a:off x="429180" y="1525682"/>
        <a:ext cx="1284327" cy="856218"/>
      </dsp:txXfrm>
    </dsp:sp>
    <dsp:sp modelId="{B9651AA7-4D0C-46B4-962F-2D912580C185}">
      <dsp:nvSpPr>
        <dsp:cNvPr id="0" name=""/>
        <dsp:cNvSpPr/>
      </dsp:nvSpPr>
      <dsp:spPr>
        <a:xfrm>
          <a:off x="1863346" y="1598460"/>
          <a:ext cx="1776653" cy="710661"/>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a:solidFill>
                <a:schemeClr val="bg1"/>
              </a:solidFill>
              <a:latin typeface="Times New Roman" panose="02020603050405020304" pitchFamily="18" charset="0"/>
              <a:cs typeface="Times New Roman" panose="02020603050405020304" pitchFamily="18" charset="0"/>
            </a:rPr>
            <a:t>Jan</a:t>
          </a:r>
          <a:r>
            <a:rPr lang="en-US" sz="1000" kern="1200" dirty="0">
              <a:solidFill>
                <a:schemeClr val="bg1"/>
              </a:solidFill>
            </a:rPr>
            <a:t>–</a:t>
          </a:r>
          <a:r>
            <a:rPr lang="en-US" sz="1000" kern="1200" dirty="0">
              <a:solidFill>
                <a:schemeClr val="bg1"/>
              </a:solidFill>
              <a:latin typeface="Times New Roman" panose="02020603050405020304" pitchFamily="18" charset="0"/>
              <a:cs typeface="Times New Roman" panose="02020603050405020304" pitchFamily="18" charset="0"/>
            </a:rPr>
            <a:t>Sept 2015: No DBI</a:t>
          </a:r>
        </a:p>
      </dsp:txBody>
      <dsp:txXfrm>
        <a:off x="2218677" y="1598460"/>
        <a:ext cx="1065992" cy="710661"/>
      </dsp:txXfrm>
    </dsp:sp>
    <dsp:sp modelId="{E72F78FE-7F13-446F-8F02-6256474A1D82}">
      <dsp:nvSpPr>
        <dsp:cNvPr id="0" name=""/>
        <dsp:cNvSpPr/>
      </dsp:nvSpPr>
      <dsp:spPr>
        <a:xfrm>
          <a:off x="3391268" y="1598460"/>
          <a:ext cx="1776653" cy="710661"/>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2015</a:t>
          </a:r>
          <a:r>
            <a:rPr lang="en-US" sz="1000" kern="1200">
              <a:solidFill>
                <a:schemeClr val="bg1"/>
              </a:solidFill>
            </a:rPr>
            <a:t>–</a:t>
          </a:r>
          <a:r>
            <a:rPr lang="en-US" sz="1000" kern="1200">
              <a:solidFill>
                <a:schemeClr val="bg1"/>
              </a:solidFill>
              <a:latin typeface="Times New Roman" panose="02020603050405020304" pitchFamily="18" charset="0"/>
              <a:cs typeface="Times New Roman" panose="02020603050405020304" pitchFamily="18" charset="0"/>
            </a:rPr>
            <a:t>16 Readiness</a:t>
          </a:r>
        </a:p>
      </dsp:txBody>
      <dsp:txXfrm>
        <a:off x="3746599" y="1598460"/>
        <a:ext cx="1065992" cy="710661"/>
      </dsp:txXfrm>
    </dsp:sp>
    <dsp:sp modelId="{47A1F817-77C6-48B6-AFED-F147BC6A4141}">
      <dsp:nvSpPr>
        <dsp:cNvPr id="0" name=""/>
        <dsp:cNvSpPr/>
      </dsp:nvSpPr>
      <dsp:spPr>
        <a:xfrm>
          <a:off x="4919190" y="1598460"/>
          <a:ext cx="1776653" cy="710661"/>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a:solidFill>
                <a:schemeClr val="bg1"/>
              </a:solidFill>
              <a:latin typeface="Times New Roman" panose="02020603050405020304" pitchFamily="18" charset="0"/>
              <a:cs typeface="Times New Roman" panose="02020603050405020304" pitchFamily="18" charset="0"/>
            </a:rPr>
            <a:t>2016</a:t>
          </a:r>
          <a:r>
            <a:rPr lang="en-US" sz="1000" kern="1200" dirty="0">
              <a:solidFill>
                <a:schemeClr val="bg1"/>
              </a:solidFill>
            </a:rPr>
            <a:t>–</a:t>
          </a:r>
          <a:r>
            <a:rPr lang="en-US" sz="1000" kern="1200" dirty="0">
              <a:solidFill>
                <a:schemeClr val="bg1"/>
              </a:solidFill>
              <a:latin typeface="Times New Roman" panose="02020603050405020304" pitchFamily="18" charset="0"/>
              <a:cs typeface="Times New Roman" panose="02020603050405020304" pitchFamily="18" charset="0"/>
            </a:rPr>
            <a:t>17</a:t>
          </a:r>
        </a:p>
        <a:p>
          <a:pPr lvl="0" algn="ctr" defTabSz="444500">
            <a:lnSpc>
              <a:spcPct val="90000"/>
            </a:lnSpc>
            <a:spcBef>
              <a:spcPct val="0"/>
            </a:spcBef>
            <a:spcAft>
              <a:spcPct val="35000"/>
            </a:spcAft>
          </a:pPr>
          <a:r>
            <a:rPr lang="en-US" sz="1000" kern="1200" dirty="0">
              <a:solidFill>
                <a:schemeClr val="bg1"/>
              </a:solidFill>
              <a:latin typeface="Times New Roman" panose="02020603050405020304" pitchFamily="18" charset="0"/>
              <a:cs typeface="Times New Roman" panose="02020603050405020304" pitchFamily="18" charset="0"/>
            </a:rPr>
            <a:t>DBI Year 1</a:t>
          </a:r>
        </a:p>
      </dsp:txBody>
      <dsp:txXfrm>
        <a:off x="5274521" y="1598460"/>
        <a:ext cx="1065992" cy="710661"/>
      </dsp:txXfrm>
    </dsp:sp>
    <dsp:sp modelId="{436810E3-5D75-4CC0-BA1A-5AE9F9066ABF}">
      <dsp:nvSpPr>
        <dsp:cNvPr id="0" name=""/>
        <dsp:cNvSpPr/>
      </dsp:nvSpPr>
      <dsp:spPr>
        <a:xfrm>
          <a:off x="6447111" y="1598460"/>
          <a:ext cx="1776653" cy="710661"/>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a:solidFill>
                <a:schemeClr val="bg1"/>
              </a:solidFill>
              <a:latin typeface="Times New Roman" panose="02020603050405020304" pitchFamily="18" charset="0"/>
              <a:cs typeface="Times New Roman" panose="02020603050405020304" pitchFamily="18" charset="0"/>
            </a:rPr>
            <a:t>2017</a:t>
          </a:r>
          <a:r>
            <a:rPr lang="en-US" sz="1000" kern="1200">
              <a:solidFill>
                <a:schemeClr val="bg1"/>
              </a:solidFill>
            </a:rPr>
            <a:t>–18</a:t>
          </a:r>
          <a:r>
            <a:rPr lang="en-US" sz="1000" kern="1200">
              <a:solidFill>
                <a:schemeClr val="bg1"/>
              </a:solidFill>
              <a:latin typeface="Times New Roman" panose="02020603050405020304" pitchFamily="18" charset="0"/>
              <a:cs typeface="Times New Roman" panose="02020603050405020304" pitchFamily="18" charset="0"/>
            </a:rPr>
            <a:t> </a:t>
          </a:r>
          <a:endParaRPr lang="en-US" sz="1000" kern="1200" dirty="0">
            <a:solidFill>
              <a:schemeClr val="bg1"/>
            </a:solidFill>
            <a:latin typeface="Times New Roman" panose="02020603050405020304" pitchFamily="18" charset="0"/>
            <a:cs typeface="Times New Roman" panose="02020603050405020304" pitchFamily="18" charset="0"/>
          </a:endParaRPr>
        </a:p>
        <a:p>
          <a:pPr lvl="0" algn="ctr" defTabSz="444500">
            <a:lnSpc>
              <a:spcPct val="90000"/>
            </a:lnSpc>
            <a:spcBef>
              <a:spcPct val="0"/>
            </a:spcBef>
            <a:spcAft>
              <a:spcPct val="35000"/>
            </a:spcAft>
          </a:pPr>
          <a:r>
            <a:rPr lang="en-US" sz="1000" kern="1200" dirty="0">
              <a:solidFill>
                <a:schemeClr val="bg1"/>
              </a:solidFill>
              <a:latin typeface="Times New Roman" panose="02020603050405020304" pitchFamily="18" charset="0"/>
              <a:cs typeface="Times New Roman" panose="02020603050405020304" pitchFamily="18" charset="0"/>
            </a:rPr>
            <a:t>DBI Year 2</a:t>
          </a:r>
        </a:p>
      </dsp:txBody>
      <dsp:txXfrm>
        <a:off x="6802442" y="1598460"/>
        <a:ext cx="1065992" cy="710661"/>
      </dsp:txXfrm>
    </dsp:sp>
    <dsp:sp modelId="{0AF0A804-ED0F-E24E-BFC4-99EF5CD06EBE}">
      <dsp:nvSpPr>
        <dsp:cNvPr id="0" name=""/>
        <dsp:cNvSpPr/>
      </dsp:nvSpPr>
      <dsp:spPr>
        <a:xfrm>
          <a:off x="4894103" y="2392124"/>
          <a:ext cx="1917479" cy="839736"/>
        </a:xfrm>
        <a:prstGeom prst="chevron">
          <a:avLst/>
        </a:prstGeom>
        <a:solidFill>
          <a:schemeClr val="accent4">
            <a:lumMod val="60000"/>
            <a:lumOff val="40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Times New Roman" panose="02020603050405020304" pitchFamily="18" charset="0"/>
              <a:cs typeface="Times New Roman" panose="02020603050405020304" pitchFamily="18" charset="0"/>
            </a:rPr>
            <a:t>Spring 2017</a:t>
          </a:r>
        </a:p>
        <a:p>
          <a:pPr lvl="0" algn="ctr" defTabSz="533400">
            <a:lnSpc>
              <a:spcPct val="90000"/>
            </a:lnSpc>
            <a:spcBef>
              <a:spcPct val="0"/>
            </a:spcBef>
            <a:spcAft>
              <a:spcPct val="35000"/>
            </a:spcAft>
          </a:pPr>
          <a:r>
            <a:rPr lang="en-US" sz="1200" kern="1200" dirty="0">
              <a:latin typeface="Times New Roman" panose="02020603050405020304" pitchFamily="18" charset="0"/>
              <a:cs typeface="Times New Roman" panose="02020603050405020304" pitchFamily="18" charset="0"/>
            </a:rPr>
            <a:t>Middle</a:t>
          </a:r>
          <a:r>
            <a:rPr lang="en-US" sz="1200" kern="1200" baseline="0" dirty="0">
              <a:latin typeface="Times New Roman" panose="02020603050405020304" pitchFamily="18" charset="0"/>
              <a:cs typeface="Times New Roman" panose="02020603050405020304" pitchFamily="18" charset="0"/>
            </a:rPr>
            <a:t> School Pilot </a:t>
          </a:r>
          <a:endParaRPr lang="en-US" sz="1200" kern="1200" dirty="0">
            <a:latin typeface="Times New Roman" panose="02020603050405020304" pitchFamily="18" charset="0"/>
            <a:cs typeface="Times New Roman" panose="02020603050405020304" pitchFamily="18" charset="0"/>
          </a:endParaRPr>
        </a:p>
      </dsp:txBody>
      <dsp:txXfrm>
        <a:off x="5313971" y="2392124"/>
        <a:ext cx="1077743" cy="839736"/>
      </dsp:txXfrm>
    </dsp:sp>
    <dsp:sp modelId="{BCC2699D-E612-5C44-A5F1-2FE3BD0649DF}">
      <dsp:nvSpPr>
        <dsp:cNvPr id="0" name=""/>
        <dsp:cNvSpPr/>
      </dsp:nvSpPr>
      <dsp:spPr>
        <a:xfrm>
          <a:off x="6563857" y="2404085"/>
          <a:ext cx="1658730" cy="826421"/>
        </a:xfrm>
        <a:prstGeom prst="chevron">
          <a:avLst/>
        </a:prstGeom>
        <a:solidFill>
          <a:schemeClr val="accent4">
            <a:lumMod val="60000"/>
            <a:lumOff val="40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Times New Roman" panose="02020603050405020304" pitchFamily="18" charset="0"/>
              <a:cs typeface="Times New Roman" panose="02020603050405020304" pitchFamily="18" charset="0"/>
            </a:rPr>
            <a:t>2017-2018</a:t>
          </a:r>
        </a:p>
        <a:p>
          <a:pPr lvl="0" algn="ctr" defTabSz="533400">
            <a:lnSpc>
              <a:spcPct val="90000"/>
            </a:lnSpc>
            <a:spcBef>
              <a:spcPct val="0"/>
            </a:spcBef>
            <a:spcAft>
              <a:spcPct val="35000"/>
            </a:spcAft>
          </a:pPr>
          <a:r>
            <a:rPr lang="en-US" sz="1200" kern="1200" dirty="0">
              <a:latin typeface="Times New Roman" panose="02020603050405020304" pitchFamily="18" charset="0"/>
              <a:cs typeface="Times New Roman" panose="02020603050405020304" pitchFamily="18" charset="0"/>
            </a:rPr>
            <a:t>Middle</a:t>
          </a:r>
          <a:r>
            <a:rPr lang="en-US" sz="1200" kern="1200" baseline="0" dirty="0">
              <a:latin typeface="Times New Roman" panose="02020603050405020304" pitchFamily="18" charset="0"/>
              <a:cs typeface="Times New Roman" panose="02020603050405020304" pitchFamily="18" charset="0"/>
            </a:rPr>
            <a:t> School Pilot </a:t>
          </a:r>
          <a:endParaRPr lang="en-US" sz="1200" kern="1200" dirty="0">
            <a:latin typeface="Times New Roman" panose="02020603050405020304" pitchFamily="18" charset="0"/>
            <a:cs typeface="Times New Roman" panose="02020603050405020304" pitchFamily="18" charset="0"/>
          </a:endParaRPr>
        </a:p>
      </dsp:txBody>
      <dsp:txXfrm>
        <a:off x="6977068" y="2404085"/>
        <a:ext cx="832309" cy="826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853FA-FBC1-C74B-9108-951E36F67C8E}">
      <dsp:nvSpPr>
        <dsp:cNvPr id="0" name=""/>
        <dsp:cNvSpPr/>
      </dsp:nvSpPr>
      <dsp:spPr>
        <a:xfrm>
          <a:off x="5357" y="487680"/>
          <a:ext cx="1601390" cy="9608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Intervention </a:t>
          </a:r>
        </a:p>
        <a:p>
          <a:pPr lvl="0" algn="ctr" defTabSz="711200">
            <a:lnSpc>
              <a:spcPct val="90000"/>
            </a:lnSpc>
            <a:spcBef>
              <a:spcPct val="0"/>
            </a:spcBef>
            <a:spcAft>
              <a:spcPct val="35000"/>
            </a:spcAft>
          </a:pPr>
          <a:r>
            <a:rPr lang="en-US" sz="1600" kern="1200" dirty="0"/>
            <a:t>Research</a:t>
          </a:r>
        </a:p>
      </dsp:txBody>
      <dsp:txXfrm>
        <a:off x="33499" y="515822"/>
        <a:ext cx="1545106" cy="904550"/>
      </dsp:txXfrm>
    </dsp:sp>
    <dsp:sp modelId="{63287535-49EE-DD46-B7BC-6CAF2951D12F}">
      <dsp:nvSpPr>
        <dsp:cNvPr id="0" name=""/>
        <dsp:cNvSpPr/>
      </dsp:nvSpPr>
      <dsp:spPr>
        <a:xfrm>
          <a:off x="1766887" y="769525"/>
          <a:ext cx="339494" cy="39714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66887" y="848954"/>
        <a:ext cx="237646" cy="238286"/>
      </dsp:txXfrm>
    </dsp:sp>
    <dsp:sp modelId="{8D20C8D6-9450-B44F-AB37-76BFC9A4B55A}">
      <dsp:nvSpPr>
        <dsp:cNvPr id="0" name=""/>
        <dsp:cNvSpPr/>
      </dsp:nvSpPr>
      <dsp:spPr>
        <a:xfrm>
          <a:off x="2247304" y="487680"/>
          <a:ext cx="1601390" cy="9608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Intervention </a:t>
          </a:r>
        </a:p>
        <a:p>
          <a:pPr lvl="0" algn="ctr" defTabSz="711200">
            <a:lnSpc>
              <a:spcPct val="90000"/>
            </a:lnSpc>
            <a:spcBef>
              <a:spcPct val="0"/>
            </a:spcBef>
            <a:spcAft>
              <a:spcPct val="35000"/>
            </a:spcAft>
          </a:pPr>
          <a:r>
            <a:rPr lang="en-US" sz="1600" kern="1200" dirty="0"/>
            <a:t>Implementation</a:t>
          </a:r>
        </a:p>
      </dsp:txBody>
      <dsp:txXfrm>
        <a:off x="2275446" y="515822"/>
        <a:ext cx="1545106" cy="904550"/>
      </dsp:txXfrm>
    </dsp:sp>
    <dsp:sp modelId="{EFBB97C8-C9F5-5946-ACCB-9D7859A7EE79}">
      <dsp:nvSpPr>
        <dsp:cNvPr id="0" name=""/>
        <dsp:cNvSpPr/>
      </dsp:nvSpPr>
      <dsp:spPr>
        <a:xfrm>
          <a:off x="4008834" y="769525"/>
          <a:ext cx="339494" cy="39714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008834" y="848954"/>
        <a:ext cx="237646" cy="238286"/>
      </dsp:txXfrm>
    </dsp:sp>
    <dsp:sp modelId="{76C7D9BD-87B7-774C-B094-27B539D75C8B}">
      <dsp:nvSpPr>
        <dsp:cNvPr id="0" name=""/>
        <dsp:cNvSpPr/>
      </dsp:nvSpPr>
      <dsp:spPr>
        <a:xfrm>
          <a:off x="4489251" y="487680"/>
          <a:ext cx="1601390" cy="9608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Improved Outcomes</a:t>
          </a:r>
        </a:p>
      </dsp:txBody>
      <dsp:txXfrm>
        <a:off x="4517393" y="515822"/>
        <a:ext cx="1545106" cy="90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ies.ed.gov/ncee/ww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317">
              <a:lnSpc>
                <a:spcPct val="110000"/>
              </a:lnSpc>
              <a:spcBef>
                <a:spcPts val="193"/>
              </a:spcBef>
            </a:pPr>
            <a:r>
              <a:rPr lang="en-US" sz="1200" u="sng" dirty="0"/>
              <a:t>Introduction to the module</a:t>
            </a:r>
          </a:p>
          <a:p>
            <a:pPr>
              <a:lnSpc>
                <a:spcPct val="110000"/>
              </a:lnSpc>
              <a:spcBef>
                <a:spcPts val="193"/>
              </a:spcBef>
            </a:pPr>
            <a:r>
              <a:rPr lang="en-US" sz="1200" dirty="0"/>
              <a:t>This is the first in a series of training modules developed by the National Center on Intensive Intervention (NCII) and adapted as part of an i3 Development Grant, aimed at district or school teams involved in initial planning for using DBI as a framework for providing intensive intervention in academics and behavior. The audience for this module may include the behavior support team, interventionists, special educators, school psychologists, counselors, and administrators, as appropriate. Subsequent modules will provide additional information about specific components of the DBI process. More information about NCII’s approach to intensive intervention can be found in the NCII concept paper </a:t>
            </a:r>
            <a:r>
              <a:rPr lang="en-US" sz="1200" i="1" dirty="0"/>
              <a:t>Data-Based Individualization: A Framework for Intensive Intervention</a:t>
            </a:r>
            <a:r>
              <a:rPr lang="en-US" sz="1200" dirty="0"/>
              <a:t>. The concept paper is available at</a:t>
            </a:r>
            <a:r>
              <a:rPr lang="en-US" sz="1200" i="1" dirty="0"/>
              <a:t> </a:t>
            </a:r>
            <a:r>
              <a:rPr lang="en-US" sz="1200" dirty="0"/>
              <a:t>http://www.intensiveintervention.org/sites/default/files/Data-based_Individualization_A_Framework.pdf.</a:t>
            </a:r>
          </a:p>
          <a:p>
            <a:pPr>
              <a:lnSpc>
                <a:spcPct val="110000"/>
              </a:lnSpc>
              <a:spcBef>
                <a:spcPts val="193"/>
              </a:spcBef>
            </a:pPr>
            <a:endParaRPr lang="en-US" sz="600" dirty="0"/>
          </a:p>
          <a:p>
            <a:pPr>
              <a:lnSpc>
                <a:spcPct val="110000"/>
              </a:lnSpc>
              <a:spcBef>
                <a:spcPts val="193"/>
              </a:spcBef>
            </a:pPr>
            <a:r>
              <a:rPr lang="en-US" sz="1200" u="sng" dirty="0"/>
              <a:t>Instructions for using the speaker notes</a:t>
            </a:r>
          </a:p>
          <a:p>
            <a:pPr marL="173313" indent="-173313">
              <a:lnSpc>
                <a:spcPct val="110000"/>
              </a:lnSpc>
              <a:spcBef>
                <a:spcPts val="193"/>
              </a:spcBef>
              <a:buFont typeface="Arial" pitchFamily="34" charset="0"/>
              <a:buChar char="•"/>
            </a:pPr>
            <a:r>
              <a:rPr lang="en-US" sz="1200" dirty="0"/>
              <a:t>Text formatted in standard font is intended to be read aloud or paraphrased by the facilitator. </a:t>
            </a:r>
          </a:p>
          <a:p>
            <a:pPr marL="173313" indent="-173313">
              <a:lnSpc>
                <a:spcPct val="110000"/>
              </a:lnSpc>
              <a:spcBef>
                <a:spcPts val="193"/>
              </a:spcBef>
              <a:buFont typeface="Arial" pitchFamily="34" charset="0"/>
              <a:buChar char="•"/>
            </a:pPr>
            <a:r>
              <a:rPr lang="en-US" sz="1200" dirty="0"/>
              <a:t>Text formatted in </a:t>
            </a:r>
            <a:r>
              <a:rPr lang="en-US" sz="1200" b="1" dirty="0"/>
              <a:t>bold </a:t>
            </a:r>
            <a:r>
              <a:rPr lang="en-US" sz="1200" dirty="0"/>
              <a:t>is excerpted directly from the presentation slides. </a:t>
            </a:r>
          </a:p>
          <a:p>
            <a:pPr marL="173313" indent="-173313">
              <a:lnSpc>
                <a:spcPct val="110000"/>
              </a:lnSpc>
              <a:spcBef>
                <a:spcPts val="193"/>
              </a:spcBef>
              <a:buFont typeface="Arial" pitchFamily="34" charset="0"/>
              <a:buChar char="•"/>
            </a:pPr>
            <a:r>
              <a:rPr lang="en-US" sz="1200" dirty="0"/>
              <a:t>Text formatted in </a:t>
            </a:r>
            <a:r>
              <a:rPr lang="en-US" sz="1200" i="1" dirty="0"/>
              <a:t>italics </a:t>
            </a:r>
            <a:r>
              <a:rPr lang="en-US" sz="1200" dirty="0"/>
              <a:t>is intended as directions or notes for the facilitator; italicized text is not meant to be read aloud. </a:t>
            </a:r>
          </a:p>
          <a:p>
            <a:pPr marL="173313" indent="-173313">
              <a:lnSpc>
                <a:spcPct val="110000"/>
              </a:lnSpc>
              <a:spcBef>
                <a:spcPts val="193"/>
              </a:spcBef>
              <a:buFont typeface="Arial" pitchFamily="34" charset="0"/>
              <a:buChar char="•"/>
            </a:pPr>
            <a:r>
              <a:rPr lang="en-US" sz="1200" dirty="0"/>
              <a:t>Text formatted in </a:t>
            </a:r>
            <a:r>
              <a:rPr lang="en-US" sz="1200" u="sng" dirty="0"/>
              <a:t>underline</a:t>
            </a:r>
            <a:r>
              <a:rPr lang="en-US" sz="1200" dirty="0"/>
              <a:t> indicates an appropriate time to click to bring up the next stage of animation in an animated slide.</a:t>
            </a:r>
          </a:p>
          <a:p>
            <a:pPr>
              <a:lnSpc>
                <a:spcPct val="110000"/>
              </a:lnSpc>
              <a:spcBef>
                <a:spcPts val="193"/>
              </a:spcBef>
            </a:pPr>
            <a:endParaRPr lang="en-US" sz="600" i="1" dirty="0"/>
          </a:p>
          <a:p>
            <a:pPr>
              <a:lnSpc>
                <a:spcPct val="110000"/>
              </a:lnSpc>
              <a:spcBef>
                <a:spcPts val="193"/>
              </a:spcBef>
            </a:pPr>
            <a:r>
              <a:rPr lang="en-US" sz="1200" u="sng" dirty="0"/>
              <a:t>Speaker notes for Title Slide</a:t>
            </a:r>
          </a:p>
          <a:p>
            <a:pPr defTabSz="924340">
              <a:lnSpc>
                <a:spcPct val="110000"/>
              </a:lnSpc>
              <a:spcBef>
                <a:spcPts val="193"/>
              </a:spcBef>
              <a:defRPr/>
            </a:pPr>
            <a:r>
              <a:rPr lang="en-US" sz="1200" i="1" dirty="0"/>
              <a:t>Welcome participants to the training on Data-Based Individualization (DBI). Introduce yourself (or selves) as the facilitator(s) and briefly cite your professional experience with regard to intensive intervention and DBI</a:t>
            </a:r>
          </a:p>
          <a:p>
            <a:pPr>
              <a:lnSpc>
                <a:spcPct val="110000"/>
              </a:lnSpc>
              <a:spcBef>
                <a:spcPts val="193"/>
              </a:spcBef>
            </a:pPr>
            <a:endParaRPr lang="en-US" sz="600" i="1" dirty="0"/>
          </a:p>
          <a:p>
            <a:pPr>
              <a:lnSpc>
                <a:spcPct val="110000"/>
              </a:lnSpc>
              <a:spcBef>
                <a:spcPts val="193"/>
              </a:spcBef>
            </a:pPr>
            <a:r>
              <a:rPr lang="en-US" sz="1200" i="1" dirty="0"/>
              <a:t>Please note that pen and paper will be required for the Think-Pair-Share activity (Slide 24). </a:t>
            </a:r>
          </a:p>
          <a:p>
            <a:pPr>
              <a:lnSpc>
                <a:spcPct val="110000"/>
              </a:lnSpc>
              <a:spcBef>
                <a:spcPts val="193"/>
              </a:spcBef>
            </a:pPr>
            <a:endParaRPr lang="en-US" sz="600" i="1" dirty="0"/>
          </a:p>
          <a:p>
            <a:pPr>
              <a:lnSpc>
                <a:spcPct val="110000"/>
              </a:lnSpc>
              <a:spcBef>
                <a:spcPts val="193"/>
              </a:spcBef>
            </a:pPr>
            <a:r>
              <a:rPr lang="en-US" sz="1200" i="1" dirty="0"/>
              <a:t>The following handouts should be provided to participants:</a:t>
            </a:r>
          </a:p>
          <a:p>
            <a:pPr>
              <a:lnSpc>
                <a:spcPct val="110000"/>
              </a:lnSpc>
              <a:spcBef>
                <a:spcPts val="193"/>
              </a:spcBef>
            </a:pPr>
            <a:r>
              <a:rPr lang="en-US" sz="1200" i="1" dirty="0"/>
              <a:t>“Handout 1: Instruction and Intervention Inventory” for Activity 1 (see Slide 34)</a:t>
            </a:r>
          </a:p>
          <a:p>
            <a:pPr>
              <a:lnSpc>
                <a:spcPct val="110000"/>
              </a:lnSpc>
              <a:spcBef>
                <a:spcPts val="193"/>
              </a:spcBef>
            </a:pPr>
            <a:r>
              <a:rPr lang="en-US" sz="1200" i="1" dirty="0"/>
              <a:t>“Handout 2: Academic Intervention Progression” visual to accompany Academic Illustration (see Slide 36)</a:t>
            </a:r>
          </a:p>
          <a:p>
            <a:pPr>
              <a:lnSpc>
                <a:spcPct val="110000"/>
              </a:lnSpc>
              <a:spcBef>
                <a:spcPts val="193"/>
              </a:spcBef>
            </a:pPr>
            <a:r>
              <a:rPr lang="en-US" sz="1200" i="1" spc="-30" dirty="0"/>
              <a:t>“Handout 3: Behavioral Progression” visual to accompany Behavior Illustration (see Slide 59)</a:t>
            </a:r>
          </a:p>
          <a:p>
            <a:pPr>
              <a:lnSpc>
                <a:spcPct val="110000"/>
              </a:lnSpc>
              <a:spcBef>
                <a:spcPts val="193"/>
              </a:spcBef>
            </a:pPr>
            <a:endParaRPr lang="en-US" sz="1200" i="1" spc="-30" dirty="0"/>
          </a:p>
          <a:p>
            <a:pPr lvl="0"/>
            <a:r>
              <a:rPr lang="en-US" sz="1200" i="1" dirty="0"/>
              <a:t>While permission to reprint this publication is not necessary, the citation should be: </a:t>
            </a:r>
          </a:p>
          <a:p>
            <a:pPr lvl="0"/>
            <a:r>
              <a:rPr lang="en-US" sz="1200" i="1" dirty="0"/>
              <a:t>National Center on Intensive Intervention (July, 2013). Introduction to Data-Based Individualization (DBI): Considerations for Implementation in Academics and Behavior, DC: U.S. Department of Education, Office of Special Education Programs, National Center on Intensive Intervention.</a:t>
            </a:r>
            <a:endParaRPr lang="en-US" sz="1200" b="1" i="1" dirty="0"/>
          </a:p>
          <a:p>
            <a:endParaRPr lang="en-US" sz="1200" i="1"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68638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Throughout the DBI process, we use progress monitoring data to evaluate a student’s response to intervention, moving to the next component as needed:</a:t>
            </a:r>
          </a:p>
          <a:p>
            <a:endParaRPr lang="en-US" b="0" dirty="0"/>
          </a:p>
          <a:p>
            <a:pPr marL="519941" indent="-519941">
              <a:buAutoNum type="arabicPeriod"/>
            </a:pPr>
            <a:r>
              <a:rPr lang="en-US" b="1" dirty="0"/>
              <a:t>Secondary intervention program, delivered with greater intensity</a:t>
            </a:r>
            <a:r>
              <a:rPr lang="en-US" b="0" dirty="0"/>
              <a:t>. We usually begin by intensifying the secondary</a:t>
            </a:r>
            <a:r>
              <a:rPr lang="en-US" b="0" baseline="0" dirty="0"/>
              <a:t> intervention already being used.</a:t>
            </a:r>
            <a:endParaRPr lang="en-US" b="0" dirty="0"/>
          </a:p>
          <a:p>
            <a:pPr marL="519941" indent="-519941">
              <a:buAutoNum type="arabicPeriod"/>
            </a:pPr>
            <a:r>
              <a:rPr lang="en-US" b="1" dirty="0"/>
              <a:t>Progress monitoring </a:t>
            </a:r>
            <a:r>
              <a:rPr lang="en-US" b="0" dirty="0"/>
              <a:t>data are used to evaluate the</a:t>
            </a:r>
            <a:r>
              <a:rPr lang="en-US" b="0" baseline="0" dirty="0"/>
              <a:t> student’s response to the intensified intervention. If the student is still not showing enough progress, we collect and review additional data to determine specific skill deficits.</a:t>
            </a:r>
          </a:p>
          <a:p>
            <a:pPr marL="519941" indent="-519941">
              <a:buAutoNum type="arabicPeriod"/>
            </a:pPr>
            <a:r>
              <a:rPr lang="en-US" b="1" dirty="0"/>
              <a:t>Informal</a:t>
            </a:r>
            <a:r>
              <a:rPr lang="en-US" b="1" baseline="0" dirty="0"/>
              <a:t> d</a:t>
            </a:r>
            <a:r>
              <a:rPr lang="en-US" b="1" dirty="0"/>
              <a:t>iagnostic assessment </a:t>
            </a:r>
            <a:r>
              <a:rPr lang="en-US" b="0" dirty="0"/>
              <a:t>data</a:t>
            </a:r>
            <a:r>
              <a:rPr lang="en-US" b="0" baseline="0" dirty="0"/>
              <a:t> are used </a:t>
            </a:r>
            <a:r>
              <a:rPr lang="en-US" b="0" dirty="0"/>
              <a:t>to identify skill</a:t>
            </a:r>
            <a:r>
              <a:rPr lang="en-US" b="0" baseline="0" dirty="0"/>
              <a:t> deficits, which tell us how the intervention needs to be changed.</a:t>
            </a:r>
            <a:endParaRPr lang="en-US" b="0" dirty="0"/>
          </a:p>
          <a:p>
            <a:pPr marL="519941" indent="-519941">
              <a:buAutoNum type="arabicPeriod"/>
            </a:pPr>
            <a:r>
              <a:rPr lang="en-US" b="1" dirty="0"/>
              <a:t>Adaptation</a:t>
            </a:r>
            <a:r>
              <a:rPr lang="en-US" b="0" dirty="0"/>
              <a:t>.</a:t>
            </a:r>
            <a:r>
              <a:rPr lang="en-US" b="0" baseline="0" dirty="0"/>
              <a:t> Based on data, we may choose to adapt the current intervention or try a new intervention.</a:t>
            </a:r>
            <a:endParaRPr lang="en-US" b="0" dirty="0"/>
          </a:p>
          <a:p>
            <a:pPr marL="519941" indent="-519941">
              <a:buAutoNum type="arabicPeriod"/>
            </a:pPr>
            <a:r>
              <a:rPr lang="en-US" b="1" dirty="0"/>
              <a:t>Continued progress monitoring, with adaptations occurring whenever needed to ensure adequate progress.</a:t>
            </a:r>
          </a:p>
          <a:p>
            <a:endParaRPr lang="en-US" b="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287517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we want to give students the chance to respond to a secondary intervention</a:t>
            </a:r>
            <a:r>
              <a:rPr lang="en-US" baseline="0" dirty="0"/>
              <a:t> appropriate to their needs before we determine that they need intensive, individualized interventions. After we go over the DBI steps, we will talk more about what we mean by secondary interventions.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1628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interventions are standardized,</a:t>
            </a:r>
            <a:r>
              <a:rPr lang="en-US" baseline="0" dirty="0"/>
              <a:t> evidence-based interventions designed for at-risk students. They are sometimes scripted and involve detailed lesson components and a specific scope and sequence.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98471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64869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2" y="4422459"/>
            <a:ext cx="5149638" cy="4044471"/>
          </a:xfrm>
        </p:spPr>
        <p:txBody>
          <a:bodyPr/>
          <a:lstStyle/>
          <a:p>
            <a:r>
              <a:rPr lang="en-US" dirty="0"/>
              <a:t>When thinking of students with the most intense</a:t>
            </a:r>
            <a:r>
              <a:rPr lang="en-US" baseline="0" dirty="0"/>
              <a:t> needs, it may be natural to think of students who qualify for special education services, or those students who require the most intensive services available in tiered intervention systems such as Response to Intervention (RTI), multi-tiered system of support (MTSS), or positive behavioral interventions and supports (PBIS). </a:t>
            </a:r>
          </a:p>
          <a:p>
            <a:endParaRPr lang="en-US" baseline="0" dirty="0"/>
          </a:p>
          <a:p>
            <a:r>
              <a:rPr lang="en-US" b="1" dirty="0"/>
              <a:t>Many components of DBI are consistent with elements of special education and tiered service delivery systems.</a:t>
            </a:r>
            <a:r>
              <a:rPr lang="en-US" b="0" dirty="0"/>
              <a:t> The individualization aspect of DBI is aligned with the principles of serving students with diverse needs.</a:t>
            </a:r>
          </a:p>
          <a:p>
            <a:endParaRPr lang="en-US" b="0" dirty="0"/>
          </a:p>
          <a:p>
            <a:r>
              <a:rPr lang="en-US" b="0" dirty="0"/>
              <a:t>Progress monitoring</a:t>
            </a:r>
            <a:r>
              <a:rPr lang="en-US" b="0" baseline="0" dirty="0"/>
              <a:t> and team-based decisions based on data are shared, key components of DBI, tiered interventions, and special education. </a:t>
            </a:r>
            <a:r>
              <a:rPr lang="en-US" i="0" baseline="0" dirty="0"/>
              <a:t>Students who are likely to benefit from DBI may be, but are not necessarily, receiving special education.</a:t>
            </a:r>
          </a:p>
          <a:p>
            <a:endParaRPr lang="en-US" i="0" baseline="0" dirty="0"/>
          </a:p>
          <a:p>
            <a:r>
              <a:rPr lang="en-US" i="0" dirty="0"/>
              <a:t>DBI is</a:t>
            </a:r>
            <a:r>
              <a:rPr lang="en-US" i="0" baseline="0" dirty="0"/>
              <a:t> often built upon tiered systems, with strong universal and secondary interventions serving as precursors to individualization. </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353318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Sources for recommendations</a:t>
            </a:r>
            <a:r>
              <a:rPr lang="en-US" i="1" baseline="0" dirty="0"/>
              <a:t> include:</a:t>
            </a:r>
          </a:p>
          <a:p>
            <a:endParaRPr lang="en-US" i="1" baseline="0" dirty="0"/>
          </a:p>
          <a:p>
            <a:r>
              <a:rPr lang="en-US" i="1" baseline="0" dirty="0"/>
              <a:t>What Works Clearing house </a:t>
            </a:r>
            <a:r>
              <a:rPr lang="en-US" i="1" dirty="0">
                <a:hlinkClick r:id="rId3"/>
              </a:rPr>
              <a:t>http://ies.ed.gov/ncee/wwc/</a:t>
            </a:r>
            <a:r>
              <a:rPr lang="en-US" i="1" dirty="0"/>
              <a:t>, which includes IES </a:t>
            </a:r>
            <a:r>
              <a:rPr lang="en-US" i="1"/>
              <a:t>practice guides</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426489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Think about how intensive</a:t>
            </a:r>
            <a:r>
              <a:rPr lang="en-US" b="0" baseline="0" dirty="0"/>
              <a:t> interventions and special education services in your school are different and similar</a:t>
            </a:r>
            <a:r>
              <a:rPr lang="en-US" b="0" dirty="0"/>
              <a:t>.</a:t>
            </a:r>
          </a:p>
          <a:p>
            <a:endParaRPr lang="en-US" b="0" dirty="0"/>
          </a:p>
          <a:p>
            <a:r>
              <a:rPr lang="en-US" b="0" i="1" dirty="0"/>
              <a:t>Give participants approximately 20 seconds.</a:t>
            </a:r>
          </a:p>
          <a:p>
            <a:endParaRPr lang="en-US" b="0" dirty="0"/>
          </a:p>
          <a:p>
            <a:r>
              <a:rPr lang="en-US" b="0" dirty="0"/>
              <a:t>Pair and share with your neighbor/table and jot down your answer.</a:t>
            </a:r>
          </a:p>
          <a:p>
            <a:endParaRPr lang="en-US" b="0" dirty="0"/>
          </a:p>
          <a:p>
            <a:r>
              <a:rPr lang="en-US" b="0" i="1" dirty="0"/>
              <a:t>Give participants approximately two to three minutes.</a:t>
            </a:r>
          </a:p>
          <a:p>
            <a:endParaRPr lang="en-US" b="0" dirty="0"/>
          </a:p>
          <a:p>
            <a:r>
              <a:rPr lang="en-US" b="0" i="1" dirty="0"/>
              <a:t>Allow two or three pairs/tables to orally share their answers.</a:t>
            </a:r>
            <a:endParaRPr lang="en-US" b="0" dirty="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383276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94889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3550353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73">
              <a:defRPr/>
            </a:pPr>
            <a:r>
              <a:rPr lang="en-US" i="1" dirty="0"/>
              <a:t>Read slide.</a:t>
            </a:r>
            <a:endParaRPr lang="en-US" dirty="0"/>
          </a:p>
          <a:p>
            <a:endParaRPr lang="en-US" i="1" dirty="0"/>
          </a:p>
          <a:p>
            <a:r>
              <a:rPr lang="en-US" i="1" dirty="0"/>
              <a:t>The agenda may</a:t>
            </a:r>
            <a:r>
              <a:rPr lang="en-US" i="1" baseline="0" dirty="0"/>
              <a:t> </a:t>
            </a:r>
            <a:r>
              <a:rPr lang="en-US" i="1" dirty="0"/>
              <a:t>be changed to fit the time frame and the focus of the training. </a:t>
            </a:r>
          </a:p>
          <a:p>
            <a:endParaRPr lang="en-US" dirty="0"/>
          </a:p>
          <a:p>
            <a:r>
              <a:rPr lang="en-US" i="1" dirty="0"/>
              <a:t>This module takes 2.5–3.5 hours</a:t>
            </a:r>
            <a:r>
              <a:rPr lang="en-US" i="1" baseline="0" dirty="0"/>
              <a:t> to complete (including the slide presentation and the integrated activities).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60504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explain the district</a:t>
            </a:r>
          </a:p>
        </p:txBody>
      </p:sp>
      <p:sp>
        <p:nvSpPr>
          <p:cNvPr id="4" name="Slide Number Placeholder 3"/>
          <p:cNvSpPr>
            <a:spLocks noGrp="1"/>
          </p:cNvSpPr>
          <p:nvPr>
            <p:ph type="sldNum" sz="quarter" idx="10"/>
          </p:nvPr>
        </p:nvSpPr>
        <p:spPr/>
        <p:txBody>
          <a:bodyPr/>
          <a:lstStyle/>
          <a:p>
            <a:fld id="{8F4C5DC3-A1E8-4D3A-BBB5-362A811EEAB1}" type="slidenum">
              <a:rPr lang="en-US" smtClean="0"/>
              <a:t>8</a:t>
            </a:fld>
            <a:endParaRPr lang="en-US"/>
          </a:p>
        </p:txBody>
      </p:sp>
    </p:spTree>
    <p:extLst>
      <p:ext uri="{BB962C8B-B14F-4D97-AF65-F5344CB8AC3E}">
        <p14:creationId xmlns:p14="http://schemas.microsoft.com/office/powerpoint/2010/main" val="1560942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for this training are as follows: </a:t>
            </a:r>
          </a:p>
          <a:p>
            <a:r>
              <a:rPr lang="en-US" dirty="0"/>
              <a:t> </a:t>
            </a:r>
          </a:p>
          <a:p>
            <a:r>
              <a:rPr lang="en-US" i="1" dirty="0"/>
              <a:t>Read bulleted points on slide to participants.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1244248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14839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t>44</a:t>
            </a:fld>
            <a:endParaRPr lang="en-US"/>
          </a:p>
        </p:txBody>
      </p:sp>
    </p:spTree>
    <p:extLst>
      <p:ext uri="{BB962C8B-B14F-4D97-AF65-F5344CB8AC3E}">
        <p14:creationId xmlns:p14="http://schemas.microsoft.com/office/powerpoint/2010/main" val="2595812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161620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46</a:t>
            </a:fld>
            <a:endParaRPr lang="en-US"/>
          </a:p>
        </p:txBody>
      </p:sp>
    </p:spTree>
    <p:extLst>
      <p:ext uri="{BB962C8B-B14F-4D97-AF65-F5344CB8AC3E}">
        <p14:creationId xmlns:p14="http://schemas.microsoft.com/office/powerpoint/2010/main" val="4292256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02148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48</a:t>
            </a:fld>
            <a:endParaRPr lang="en-US"/>
          </a:p>
        </p:txBody>
      </p:sp>
    </p:spTree>
    <p:extLst>
      <p:ext uri="{BB962C8B-B14F-4D97-AF65-F5344CB8AC3E}">
        <p14:creationId xmlns:p14="http://schemas.microsoft.com/office/powerpoint/2010/main" val="2803834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96965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51</a:t>
            </a:fld>
            <a:endParaRPr lang="en-US"/>
          </a:p>
        </p:txBody>
      </p:sp>
    </p:spTree>
    <p:extLst>
      <p:ext uri="{BB962C8B-B14F-4D97-AF65-F5344CB8AC3E}">
        <p14:creationId xmlns:p14="http://schemas.microsoft.com/office/powerpoint/2010/main" val="3312050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52</a:t>
            </a:fld>
            <a:endParaRPr lang="en-US"/>
          </a:p>
        </p:txBody>
      </p:sp>
    </p:spTree>
    <p:extLst>
      <p:ext uri="{BB962C8B-B14F-4D97-AF65-F5344CB8AC3E}">
        <p14:creationId xmlns:p14="http://schemas.microsoft.com/office/powerpoint/2010/main" val="388975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10</a:t>
            </a:fld>
            <a:endParaRPr lang="en-US"/>
          </a:p>
        </p:txBody>
      </p:sp>
    </p:spTree>
    <p:extLst>
      <p:ext uri="{BB962C8B-B14F-4D97-AF65-F5344CB8AC3E}">
        <p14:creationId xmlns:p14="http://schemas.microsoft.com/office/powerpoint/2010/main" val="2528478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t>53</a:t>
            </a:fld>
            <a:endParaRPr lang="en-US"/>
          </a:p>
        </p:txBody>
      </p:sp>
    </p:spTree>
    <p:extLst>
      <p:ext uri="{BB962C8B-B14F-4D97-AF65-F5344CB8AC3E}">
        <p14:creationId xmlns:p14="http://schemas.microsoft.com/office/powerpoint/2010/main" val="2992793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NCII-1: H326Q110005</a:t>
            </a:r>
          </a:p>
          <a:p>
            <a:r>
              <a:rPr lang="en-US" dirty="0"/>
              <a:t>NCII-2: Grant #H326Q160001</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55</a:t>
            </a:fld>
            <a:endParaRPr lang="en-US" dirty="0">
              <a:solidFill>
                <a:srgbClr val="000000"/>
              </a:solidFill>
            </a:endParaRPr>
          </a:p>
        </p:txBody>
      </p:sp>
    </p:spTree>
    <p:extLst>
      <p:ext uri="{BB962C8B-B14F-4D97-AF65-F5344CB8AC3E}">
        <p14:creationId xmlns:p14="http://schemas.microsoft.com/office/powerpoint/2010/main" val="174734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5D29E6E-E8DF-4607-8176-6E815244200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4613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300" i="1" dirty="0"/>
              <a:t>Note for second bullet:</a:t>
            </a:r>
          </a:p>
          <a:p>
            <a:pPr defTabSz="924340">
              <a:defRPr/>
            </a:pPr>
            <a:endParaRPr lang="en-US" b="0" baseline="0" dirty="0"/>
          </a:p>
          <a:p>
            <a:pPr defTabSz="924340">
              <a:defRPr/>
            </a:pPr>
            <a:r>
              <a:rPr lang="en-US" b="0" baseline="0" dirty="0"/>
              <a:t>The decision to move a student directly to an intensive intervention should be made on an individual and case-by-case basis. In most cases, data should be collected over time to help demonstrate that the student’s low achievement/behavior challenges are both significant AND persistent. </a:t>
            </a:r>
            <a:endParaRPr lang="en-US" b="0" dirty="0"/>
          </a:p>
          <a:p>
            <a:pPr marL="924340" lvl="1" indent="-462170">
              <a:buFont typeface="Wingdings" pitchFamily="2" charset="2"/>
              <a:buChar char="§"/>
              <a:defRPr/>
            </a:pPr>
            <a:endParaRPr lang="en-US" sz="13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194148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(Sanford</a:t>
            </a:r>
            <a:r>
              <a:rPr lang="en-US" i="1" baseline="0" dirty="0"/>
              <a:t> et al., 2011)</a:t>
            </a:r>
          </a:p>
          <a:p>
            <a:endParaRPr lang="en-US" i="1" baseline="0" dirty="0"/>
          </a:p>
          <a:p>
            <a:r>
              <a:rPr lang="en-US" i="1" baseline="0" dirty="0"/>
              <a:t>Read slide.</a:t>
            </a:r>
          </a:p>
          <a:p>
            <a:r>
              <a:rPr lang="en-US" i="1" baseline="0" dirty="0"/>
              <a:t>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01327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While students with disabilities</a:t>
            </a:r>
            <a:r>
              <a:rPr lang="en-US" i="0" baseline="0" dirty="0"/>
              <a:t> still face poorer outcomes on average, these outcomes can be improved.</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382552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identified the challenges facing students with disabilities,</a:t>
            </a:r>
            <a:r>
              <a:rPr lang="en-US" baseline="0" dirty="0"/>
              <a:t> and shown that positive outcomes are possible, w</a:t>
            </a:r>
            <a:r>
              <a:rPr lang="en-US" dirty="0"/>
              <a:t>e would like to introduce data-based</a:t>
            </a:r>
            <a:r>
              <a:rPr lang="en-US" baseline="0" dirty="0"/>
              <a:t> individualization, NCII’s approach to intensive intervention.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39216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endParaRPr lang="en-US" i="1" dirty="0">
              <a:ea typeface="ＭＳ Ｐゴシック"/>
            </a:endParaRPr>
          </a:p>
        </p:txBody>
      </p:sp>
      <p:sp>
        <p:nvSpPr>
          <p:cNvPr id="93187" name="Slide Number Placeholder 3"/>
          <p:cNvSpPr>
            <a:spLocks noGrp="1"/>
          </p:cNvSpPr>
          <p:nvPr>
            <p:ph type="sldNum" sz="quarter" idx="5"/>
          </p:nvPr>
        </p:nvSpPr>
        <p:spPr>
          <a:noFill/>
        </p:spPr>
        <p:txBody>
          <a:bodyPr/>
          <a:lstStyle/>
          <a:p>
            <a:fld id="{D1791C03-85EA-4C9F-8B17-8E130102B80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29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11713"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385237429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5671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905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750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latin typeface="Arial"/>
              </a:rPr>
              <a:pPr/>
              <a:t>‹#›</a:t>
            </a:fld>
            <a:endParaRPr dirty="0">
              <a:solidFill>
                <a:srgbClr val="FFFFFF">
                  <a:lumMod val="75000"/>
                </a:srgbClr>
              </a:solidFill>
              <a:latin typeface="Arial"/>
            </a:endParaRPr>
          </a:p>
        </p:txBody>
      </p:sp>
    </p:spTree>
    <p:extLst>
      <p:ext uri="{BB962C8B-B14F-4D97-AF65-F5344CB8AC3E}">
        <p14:creationId xmlns:p14="http://schemas.microsoft.com/office/powerpoint/2010/main" val="2100458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3" y="1151934"/>
            <a:ext cx="8228413" cy="153888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51" y="6766379"/>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2" y="6656744"/>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90" y="2938999"/>
            <a:ext cx="8224837" cy="196977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2314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latin typeface="Arial"/>
              </a:rPr>
              <a:pPr/>
              <a:t>‹#›</a:t>
            </a:fld>
            <a:endParaRPr dirty="0">
              <a:solidFill>
                <a:srgbClr val="FFFFFF">
                  <a:lumMod val="75000"/>
                </a:srgbClr>
              </a:solidFill>
              <a:latin typeface="Arial"/>
            </a:endParaRPr>
          </a:p>
        </p:txBody>
      </p:sp>
    </p:spTree>
    <p:extLst>
      <p:ext uri="{BB962C8B-B14F-4D97-AF65-F5344CB8AC3E}">
        <p14:creationId xmlns:p14="http://schemas.microsoft.com/office/powerpoint/2010/main" val="3012498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11713"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2106082966"/>
      </p:ext>
    </p:extLst>
  </p:cSld>
  <p:clrMapOvr>
    <a:masterClrMapping/>
  </p:clrMapOvr>
  <p:extLst mod="1">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262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1885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3" y="1151934"/>
            <a:ext cx="8228413" cy="153888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51" y="6766379"/>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2" y="6656744"/>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90" y="2938999"/>
            <a:ext cx="8224837" cy="196977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245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5.xml"/><Relationship Id="rId20" Type="http://schemas.openxmlformats.org/officeDocument/2006/relationships/slideLayout" Target="../slideLayouts/slideLayout26.xml"/><Relationship Id="rId21" Type="http://schemas.openxmlformats.org/officeDocument/2006/relationships/theme" Target="../theme/theme3.xml"/><Relationship Id="rId22" Type="http://schemas.openxmlformats.org/officeDocument/2006/relationships/image" Target="../media/image3.jpeg"/><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Relationship Id="rId19" Type="http://schemas.openxmlformats.org/officeDocument/2006/relationships/slideLayout" Target="../slideLayouts/slideLayout25.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4.xml"/><Relationship Id="rId3"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cxnSp>
        <p:nvCxnSpPr>
          <p:cNvPr id="6" name="Straight Connector 5"/>
          <p:cNvCxnSpPr/>
          <p:nvPr userDrawn="1"/>
        </p:nvCxnSpPr>
        <p:spPr>
          <a:xfrm>
            <a:off x="683812" y="4309872"/>
            <a:ext cx="84601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6" r:id="rId1"/>
    <p:sldLayoutId id="2147484343" r:id="rId2"/>
    <p:sldLayoutId id="2147484344" r:id="rId3"/>
    <p:sldLayoutId id="2147484347" r:id="rId4"/>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38"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0" y="6675975"/>
            <a:ext cx="4121321"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40" r:id="rId16"/>
    <p:sldLayoutId id="2147484341" r:id="rId17"/>
    <p:sldLayoutId id="2147484342" r:id="rId18"/>
    <p:sldLayoutId id="2147484345" r:id="rId19"/>
    <p:sldLayoutId id="2147484346" r:id="rId20"/>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www.intensiveintervention.org/resources/tools-charts" TargetMode="External"/><Relationship Id="rId4" Type="http://schemas.openxmlformats.org/officeDocument/2006/relationships/image" Target="../media/image13.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3"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intensiveintervention.org/" TargetMode="Externa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 Id="rId3"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6ADF4-2FD1-43AD-BE6D-8E2B9E5D030F}"/>
              </a:ext>
            </a:extLst>
          </p:cNvPr>
          <p:cNvSpPr>
            <a:spLocks noGrp="1"/>
          </p:cNvSpPr>
          <p:nvPr>
            <p:ph type="title"/>
          </p:nvPr>
        </p:nvSpPr>
        <p:spPr>
          <a:xfrm>
            <a:off x="683812" y="2713991"/>
            <a:ext cx="8228413" cy="1538883"/>
          </a:xfrm>
        </p:spPr>
        <p:txBody>
          <a:bodyPr>
            <a:normAutofit fontScale="90000"/>
          </a:bodyPr>
          <a:lstStyle/>
          <a:p>
            <a:r>
              <a:rPr lang="en-US" sz="5400" dirty="0">
                <a:ea typeface="ＭＳ Ｐゴシック" charset="-128"/>
              </a:rPr>
              <a:t>Building Complex Multi-Tiered Systems: </a:t>
            </a:r>
            <a:br>
              <a:rPr lang="en-US" sz="5400" dirty="0">
                <a:ea typeface="ＭＳ Ｐゴシック" charset="-128"/>
              </a:rPr>
            </a:br>
            <a:r>
              <a:rPr lang="en-US" sz="5400" dirty="0">
                <a:ea typeface="ＭＳ Ｐゴシック" charset="-128"/>
              </a:rPr>
              <a:t>Implementing Intensive Intervention in Mathematics </a:t>
            </a:r>
            <a:endParaRPr lang="en-US" dirty="0"/>
          </a:p>
        </p:txBody>
      </p:sp>
      <p:sp>
        <p:nvSpPr>
          <p:cNvPr id="4" name="Text Placeholder 3">
            <a:extLst>
              <a:ext uri="{FF2B5EF4-FFF2-40B4-BE49-F238E27FC236}">
                <a16:creationId xmlns:a16="http://schemas.microsoft.com/office/drawing/2014/main" xmlns="" id="{62829883-F29C-4816-9A47-6E23E5EF28C3}"/>
              </a:ext>
            </a:extLst>
          </p:cNvPr>
          <p:cNvSpPr>
            <a:spLocks noGrp="1"/>
          </p:cNvSpPr>
          <p:nvPr>
            <p:ph type="body" sz="quarter" idx="15"/>
          </p:nvPr>
        </p:nvSpPr>
        <p:spPr/>
        <p:txBody>
          <a:bodyPr>
            <a:normAutofit fontScale="62500" lnSpcReduction="20000"/>
          </a:bodyPr>
          <a:lstStyle/>
          <a:p>
            <a:r>
              <a:rPr lang="en-US" dirty="0"/>
              <a:t>Sarah Arden, American Institutes for Research </a:t>
            </a:r>
          </a:p>
          <a:p>
            <a:r>
              <a:rPr lang="en-US" dirty="0"/>
              <a:t>William </a:t>
            </a:r>
            <a:r>
              <a:rPr lang="en-US" dirty="0" err="1"/>
              <a:t>Rasplica</a:t>
            </a:r>
            <a:r>
              <a:rPr lang="en-US" dirty="0"/>
              <a:t>, Franklin Pierce Schools </a:t>
            </a:r>
          </a:p>
          <a:p>
            <a:r>
              <a:rPr lang="en-US" dirty="0"/>
              <a:t>Kelly Glick, Franklin Pierce Schools </a:t>
            </a:r>
          </a:p>
          <a:p>
            <a:endParaRPr lang="en-US" dirty="0"/>
          </a:p>
        </p:txBody>
      </p:sp>
      <p:sp>
        <p:nvSpPr>
          <p:cNvPr id="5" name="Text Placeholder 4">
            <a:extLst>
              <a:ext uri="{FF2B5EF4-FFF2-40B4-BE49-F238E27FC236}">
                <a16:creationId xmlns:a16="http://schemas.microsoft.com/office/drawing/2014/main" xmlns="" id="{00427B86-CC98-46BC-BACC-A52513E0635F}"/>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xmlns="" id="{ABB18FBD-1C79-458A-8779-005540BBEA04}"/>
              </a:ext>
            </a:extLst>
          </p:cNvPr>
          <p:cNvSpPr>
            <a:spLocks noGrp="1"/>
          </p:cNvSpPr>
          <p:nvPr>
            <p:ph type="body" sz="quarter" idx="19"/>
          </p:nvPr>
        </p:nvSpPr>
        <p:spPr/>
        <p:txBody>
          <a:bodyPr/>
          <a:lstStyle/>
          <a:p>
            <a:endParaRPr lang="en-US"/>
          </a:p>
        </p:txBody>
      </p:sp>
      <p:pic>
        <p:nvPicPr>
          <p:cNvPr id="7" name="Picture 6">
            <a:extLst>
              <a:ext uri="{FF2B5EF4-FFF2-40B4-BE49-F238E27FC236}">
                <a16:creationId xmlns:a16="http://schemas.microsoft.com/office/drawing/2014/main" xmlns="" id="{F3A02DA9-78BE-412C-B61B-A021D3A78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030" y="5727997"/>
            <a:ext cx="673100" cy="588239"/>
          </a:xfrm>
          <a:prstGeom prst="rect">
            <a:avLst/>
          </a:prstGeom>
        </p:spPr>
      </p:pic>
    </p:spTree>
    <p:extLst>
      <p:ext uri="{BB962C8B-B14F-4D97-AF65-F5344CB8AC3E}">
        <p14:creationId xmlns:p14="http://schemas.microsoft.com/office/powerpoint/2010/main" val="1779706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9" y="1024738"/>
            <a:ext cx="8224837" cy="492443"/>
          </a:xfrm>
        </p:spPr>
        <p:txBody>
          <a:bodyPr/>
          <a:lstStyle/>
          <a:p>
            <a:r>
              <a:rPr lang="en-US" dirty="0"/>
              <a:t>What is intensive intervention?</a:t>
            </a:r>
          </a:p>
        </p:txBody>
      </p:sp>
      <p:sp>
        <p:nvSpPr>
          <p:cNvPr id="9" name="Content Placeholder 2"/>
          <p:cNvSpPr>
            <a:spLocks noGrp="1"/>
          </p:cNvSpPr>
          <p:nvPr>
            <p:ph idx="1"/>
          </p:nvPr>
        </p:nvSpPr>
        <p:spPr>
          <a:xfrm>
            <a:off x="687389" y="1611466"/>
            <a:ext cx="5579748" cy="4714531"/>
          </a:xfrm>
        </p:spPr>
        <p:txBody>
          <a:bodyPr/>
          <a:lstStyle/>
          <a:p>
            <a:pPr marL="0" indent="0">
              <a:buNone/>
            </a:pPr>
            <a:r>
              <a:rPr lang="en-US" sz="2000" b="1" dirty="0"/>
              <a:t>Intensive intervention</a:t>
            </a:r>
            <a:r>
              <a:rPr lang="en-US" sz="2000" dirty="0"/>
              <a:t> is designed to address </a:t>
            </a:r>
            <a:r>
              <a:rPr lang="en-US" sz="2000" i="1" dirty="0"/>
              <a:t>severe and persistent </a:t>
            </a:r>
            <a:r>
              <a:rPr lang="en-US" sz="2000" dirty="0"/>
              <a:t>learning or behavior difficulties. Intensive interventions should be— </a:t>
            </a:r>
          </a:p>
          <a:p>
            <a:pPr marL="514350" indent="-514350">
              <a:buAutoNum type="alphaLcParenBoth"/>
            </a:pPr>
            <a:r>
              <a:rPr lang="en-US" sz="2000" dirty="0"/>
              <a:t>Driven by data </a:t>
            </a:r>
          </a:p>
          <a:p>
            <a:pPr marL="514350" indent="-514350">
              <a:buAutoNum type="alphaLcParenBoth"/>
            </a:pPr>
            <a:r>
              <a:rPr lang="en-US" sz="2000" dirty="0"/>
              <a:t>Characterized by increased intensity (e.g., smaller group, expanded time) and individualization of academic instruction and/or behavioral supports</a:t>
            </a:r>
          </a:p>
          <a:p>
            <a:pPr marL="0" indent="0">
              <a:buNone/>
            </a:pPr>
            <a:endParaRPr lang="en-US" sz="2000" dirty="0"/>
          </a:p>
          <a:p>
            <a:endParaRPr lang="en-US" sz="2000" dirty="0"/>
          </a:p>
          <a:p>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10</a:t>
            </a:fld>
            <a:endParaRPr dirty="0">
              <a:solidFill>
                <a:srgbClr val="FFFFFF">
                  <a:lumMod val="75000"/>
                </a:srgbClr>
              </a:solidFill>
            </a:endParaRPr>
          </a:p>
        </p:txBody>
      </p:sp>
      <p:pic>
        <p:nvPicPr>
          <p:cNvPr id="2" name="Picture 1" descr="Graphic of the DBI process. DBI starts with a validated intervention program. Students' progress is monitored through valid and reliable measures. If a student's data reveal that they are nonresponsive, a diagnostic assessment or functional assessment is conducted to gain more information. Diagnostic data reveal how to adapt an intervention, and student progress is continuously monitored. DBI is iterative and may take many rounds of adaptations before students demonstrate progress. " title="Data Based Individualization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136" y="1781143"/>
            <a:ext cx="2172958" cy="38306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14974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7" y="1000690"/>
            <a:ext cx="8224837" cy="492443"/>
          </a:xfrm>
        </p:spPr>
        <p:txBody>
          <a:bodyPr/>
          <a:lstStyle/>
          <a:p>
            <a:r>
              <a:rPr lang="en-US" dirty="0">
                <a:ea typeface="ＭＳ Ｐゴシック"/>
              </a:rPr>
              <a:t>Why Do We Need Intensive Intervention? </a:t>
            </a:r>
            <a:endParaRPr lang="en-US" dirty="0"/>
          </a:p>
        </p:txBody>
      </p:sp>
      <p:sp>
        <p:nvSpPr>
          <p:cNvPr id="2" name="Content Placeholder 1"/>
          <p:cNvSpPr>
            <a:spLocks noGrp="1"/>
          </p:cNvSpPr>
          <p:nvPr>
            <p:ph sz="quarter" idx="12"/>
          </p:nvPr>
        </p:nvSpPr>
        <p:spPr>
          <a:xfrm>
            <a:off x="687387" y="1599874"/>
            <a:ext cx="3994151" cy="4723139"/>
          </a:xfrm>
        </p:spPr>
        <p:txBody>
          <a:bodyPr/>
          <a:lstStyle/>
          <a:p>
            <a:pPr marL="3175" indent="0" algn="ctr">
              <a:buNone/>
            </a:pPr>
            <a:r>
              <a:rPr lang="en-US" sz="2200" b="1" dirty="0"/>
              <a:t>More Help</a:t>
            </a:r>
          </a:p>
          <a:p>
            <a:pPr marL="176212" indent="0">
              <a:buNone/>
            </a:pPr>
            <a:endParaRPr lang="en-US" sz="1800" dirty="0"/>
          </a:p>
          <a:p>
            <a:pPr marL="176212" indent="0">
              <a:buNone/>
            </a:pPr>
            <a:endParaRPr lang="en-US" sz="1800" dirty="0"/>
          </a:p>
          <a:p>
            <a:pPr marL="176212" indent="0">
              <a:buNone/>
            </a:pPr>
            <a:endParaRPr lang="en-US" sz="1800" dirty="0"/>
          </a:p>
          <a:p>
            <a:pPr marL="176212" indent="0">
              <a:buNone/>
            </a:pPr>
            <a:endParaRPr lang="en-US" sz="1800" dirty="0"/>
          </a:p>
          <a:p>
            <a:pPr marL="176212" indent="0">
              <a:buNone/>
            </a:pPr>
            <a:endParaRPr lang="en-US" sz="1800" dirty="0"/>
          </a:p>
          <a:p>
            <a:pPr marL="176212" indent="0">
              <a:buNone/>
            </a:pPr>
            <a:endParaRPr lang="en-US" sz="1800" dirty="0"/>
          </a:p>
          <a:p>
            <a:pPr marL="3175" indent="0">
              <a:buNone/>
              <a:tabLst>
                <a:tab pos="1539875" algn="l"/>
              </a:tabLst>
            </a:pPr>
            <a:r>
              <a:rPr lang="en-US" sz="1800" dirty="0"/>
              <a:t>Validated programs are not universally effective programs; 3 to 5 percent of students need more help (Fuchs et al., 2008; NCII, 2013).  </a:t>
            </a:r>
          </a:p>
          <a:p>
            <a:endParaRPr lang="en-US" dirty="0"/>
          </a:p>
        </p:txBody>
      </p:sp>
      <p:sp>
        <p:nvSpPr>
          <p:cNvPr id="5" name="Content Placeholder 4"/>
          <p:cNvSpPr>
            <a:spLocks noGrp="1"/>
          </p:cNvSpPr>
          <p:nvPr>
            <p:ph sz="quarter" idx="13"/>
          </p:nvPr>
        </p:nvSpPr>
        <p:spPr/>
        <p:txBody>
          <a:bodyPr/>
          <a:lstStyle/>
          <a:p>
            <a:pPr marL="0" indent="0" algn="ctr">
              <a:buNone/>
            </a:pPr>
            <a:r>
              <a:rPr lang="en-US" sz="2200" b="1" dirty="0"/>
              <a:t>More Practice</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000" dirty="0"/>
          </a:p>
          <a:p>
            <a:pPr marL="0" indent="0">
              <a:spcBef>
                <a:spcPts val="1200"/>
              </a:spcBef>
              <a:buNone/>
            </a:pPr>
            <a:r>
              <a:rPr lang="en-US" sz="1800" dirty="0"/>
              <a:t>Students with intensive needs often require 10</a:t>
            </a:r>
            <a:r>
              <a:rPr lang="en-US" sz="1800" dirty="0">
                <a:latin typeface="Arial"/>
                <a:cs typeface="Arial"/>
              </a:rPr>
              <a:t>–</a:t>
            </a:r>
            <a:r>
              <a:rPr lang="en-US" sz="1800" dirty="0"/>
              <a:t>30 times more practice than peers to learn new information (Gersten et al., 2008). </a:t>
            </a:r>
          </a:p>
          <a:p>
            <a:endParaRPr lang="en-US" dirty="0"/>
          </a:p>
        </p:txBody>
      </p:sp>
      <p:sp>
        <p:nvSpPr>
          <p:cNvPr id="4" name="Slide Number Placeholder 3"/>
          <p:cNvSpPr>
            <a:spLocks noGrp="1"/>
          </p:cNvSpPr>
          <p:nvPr>
            <p:ph type="sldNum" sz="quarter" idx="11"/>
          </p:nvPr>
        </p:nvSpPr>
        <p:spPr/>
        <p:txBody>
          <a:bodyPr/>
          <a:lstStyle/>
          <a:p>
            <a:pPr>
              <a:defRPr/>
            </a:pPr>
            <a:fld id="{DFB04262-1598-482E-9FD8-D5435614D1F0}" type="slidenum">
              <a:rPr>
                <a:solidFill>
                  <a:srgbClr val="FFFFFF">
                    <a:lumMod val="75000"/>
                  </a:srgbClr>
                </a:solidFill>
                <a:latin typeface="Arial"/>
              </a:rPr>
              <a:pPr>
                <a:defRPr/>
              </a:pPr>
              <a:t>11</a:t>
            </a:fld>
            <a:endParaRPr dirty="0">
              <a:solidFill>
                <a:srgbClr val="FFFFFF">
                  <a:lumMod val="75000"/>
                </a:srgbClr>
              </a:solidFill>
              <a:latin typeface="Arial"/>
            </a:endParaRPr>
          </a:p>
        </p:txBody>
      </p:sp>
      <p:pic>
        <p:nvPicPr>
          <p:cNvPr id="1026" name="Picture 2" descr="Mother teaching a chi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03" r="4436"/>
          <a:stretch/>
        </p:blipFill>
        <p:spPr bwMode="auto">
          <a:xfrm>
            <a:off x="5726365" y="2070950"/>
            <a:ext cx="2372810" cy="19136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A figure helping ano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7895" y="2051844"/>
            <a:ext cx="1493134" cy="1932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E43ADC5D-9003-4FA2-9720-FF034A144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96081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19809"/>
            <a:ext cx="8224837" cy="492443"/>
          </a:xfrm>
        </p:spPr>
        <p:txBody>
          <a:bodyPr/>
          <a:lstStyle/>
          <a:p>
            <a:r>
              <a:rPr lang="en-US" dirty="0"/>
              <a:t>Who needs intensive intervention?</a:t>
            </a:r>
          </a:p>
        </p:txBody>
      </p:sp>
      <p:sp>
        <p:nvSpPr>
          <p:cNvPr id="3" name="Content Placeholder 2"/>
          <p:cNvSpPr>
            <a:spLocks noGrp="1"/>
          </p:cNvSpPr>
          <p:nvPr>
            <p:ph idx="1"/>
          </p:nvPr>
        </p:nvSpPr>
        <p:spPr>
          <a:xfrm>
            <a:off x="687388" y="1620916"/>
            <a:ext cx="8224699" cy="4726300"/>
          </a:xfrm>
        </p:spPr>
        <p:txBody>
          <a:bodyPr/>
          <a:lstStyle/>
          <a:p>
            <a:pPr marL="457200" indent="-457200">
              <a:buFont typeface="Wingdings" pitchFamily="2" charset="2"/>
              <a:buChar char="§"/>
              <a:defRPr/>
            </a:pPr>
            <a:r>
              <a:rPr lang="en-US" sz="2400" dirty="0"/>
              <a:t>Students with disabilities who are </a:t>
            </a:r>
            <a:r>
              <a:rPr lang="en-US" sz="2400" u="sng" dirty="0"/>
              <a:t>not making adequate progress</a:t>
            </a:r>
            <a:r>
              <a:rPr lang="en-US" sz="2400" dirty="0"/>
              <a:t> in their current instructional program</a:t>
            </a:r>
          </a:p>
          <a:p>
            <a:pPr marL="457200" indent="-457200">
              <a:buFont typeface="Wingdings" pitchFamily="2" charset="2"/>
              <a:buChar char="§"/>
              <a:defRPr/>
            </a:pPr>
            <a:r>
              <a:rPr lang="en-US" sz="2400" dirty="0"/>
              <a:t>Students who present with very </a:t>
            </a:r>
            <a:r>
              <a:rPr lang="en-US" sz="2400" u="sng" dirty="0"/>
              <a:t>low academic achievement</a:t>
            </a:r>
            <a:r>
              <a:rPr lang="en-US" sz="2400" dirty="0"/>
              <a:t> and/or </a:t>
            </a:r>
            <a:r>
              <a:rPr lang="en-US" sz="2400" u="sng" dirty="0"/>
              <a:t>high-intensity or high-frequency behavior problems</a:t>
            </a:r>
            <a:r>
              <a:rPr lang="en-US" sz="2400" dirty="0"/>
              <a:t> (typically those with disabilities) </a:t>
            </a:r>
            <a:endParaRPr lang="en-US" sz="2400" dirty="0">
              <a:solidFill>
                <a:srgbClr val="FF0000"/>
              </a:solidFill>
            </a:endParaRPr>
          </a:p>
          <a:p>
            <a:pPr marL="457200" indent="-457200">
              <a:buFont typeface="Wingdings" pitchFamily="2" charset="2"/>
              <a:buChar char="§"/>
              <a:defRPr/>
            </a:pPr>
            <a:r>
              <a:rPr lang="en-US" sz="2400" dirty="0"/>
              <a:t>Students in a tiered intervention program who have </a:t>
            </a:r>
            <a:r>
              <a:rPr lang="en-US" sz="2400" u="sng" dirty="0"/>
              <a:t>not responded </a:t>
            </a:r>
            <a:r>
              <a:rPr lang="en-US" sz="2400" dirty="0"/>
              <a:t>to secondary intervention programs delivered with fidelity</a:t>
            </a:r>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12</a:t>
            </a:fld>
            <a:endParaRPr dirty="0">
              <a:solidFill>
                <a:srgbClr val="FFFFFF">
                  <a:lumMod val="75000"/>
                </a:srgbClr>
              </a:solidFill>
              <a:latin typeface="Arial"/>
            </a:endParaRPr>
          </a:p>
        </p:txBody>
      </p:sp>
      <p:pic>
        <p:nvPicPr>
          <p:cNvPr id="5" name="Picture 4">
            <a:extLst>
              <a:ext uri="{FF2B5EF4-FFF2-40B4-BE49-F238E27FC236}">
                <a16:creationId xmlns:a16="http://schemas.microsoft.com/office/drawing/2014/main" xmlns="" id="{6170920B-E182-415F-9FD7-A8110B2D0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220261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1019809"/>
            <a:ext cx="8224837" cy="492443"/>
          </a:xfrm>
        </p:spPr>
        <p:txBody>
          <a:bodyPr/>
          <a:lstStyle/>
          <a:p>
            <a:r>
              <a:rPr lang="en-US" dirty="0"/>
              <a:t>What does the data suggest?</a:t>
            </a:r>
          </a:p>
        </p:txBody>
      </p:sp>
      <p:sp>
        <p:nvSpPr>
          <p:cNvPr id="6" name="Content Placeholder 5"/>
          <p:cNvSpPr>
            <a:spLocks noGrp="1"/>
          </p:cNvSpPr>
          <p:nvPr>
            <p:ph idx="1"/>
          </p:nvPr>
        </p:nvSpPr>
        <p:spPr/>
        <p:txBody>
          <a:bodyPr/>
          <a:lstStyle/>
          <a:p>
            <a:r>
              <a:rPr lang="en-US" sz="1900" dirty="0"/>
              <a:t>On average, students with disabilities continue to have low academic achievement.</a:t>
            </a:r>
            <a:endParaRPr lang="en-US" sz="1600" dirty="0"/>
          </a:p>
          <a:p>
            <a:r>
              <a:rPr lang="en-US" sz="1900" dirty="0"/>
              <a:t>Despite improvements over the past two decades, students with disabilities continue to drop out of school at unacceptably high rates.</a:t>
            </a:r>
            <a:endParaRPr lang="en-US" sz="1600" dirty="0"/>
          </a:p>
          <a:p>
            <a:r>
              <a:rPr lang="en-US" sz="1900" dirty="0"/>
              <a:t>Low postsecondary completion rates suggest many students with disabilities lack the skills and supports (social/emotional, financial, and academic) needed to graduate. </a:t>
            </a:r>
          </a:p>
          <a:p>
            <a:pPr marL="0" indent="0">
              <a:buNone/>
            </a:pPr>
            <a:endParaRPr lang="en-US" sz="800" dirty="0"/>
          </a:p>
          <a:p>
            <a:pPr marL="0" indent="0" algn="ctr">
              <a:buNone/>
            </a:pPr>
            <a:r>
              <a:rPr lang="en-US" sz="1800" b="1" i="1" dirty="0"/>
              <a:t>Our current K</a:t>
            </a:r>
            <a:r>
              <a:rPr lang="en-US" sz="1800" b="1" i="1" dirty="0">
                <a:latin typeface="Calibri"/>
              </a:rPr>
              <a:t>–</a:t>
            </a:r>
            <a:r>
              <a:rPr lang="en-US" sz="1800" b="1" i="1" dirty="0"/>
              <a:t>12 system may not adequately prepare students with disabilities for school, work, and life. </a:t>
            </a:r>
          </a:p>
          <a:p>
            <a:endParaRPr lang="en-US" sz="2000"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13</a:t>
            </a:fld>
            <a:endParaRPr dirty="0">
              <a:solidFill>
                <a:srgbClr val="FFFFFF">
                  <a:lumMod val="75000"/>
                </a:srgbClr>
              </a:solidFill>
              <a:latin typeface="Arial"/>
            </a:endParaRPr>
          </a:p>
        </p:txBody>
      </p:sp>
      <p:pic>
        <p:nvPicPr>
          <p:cNvPr id="7" name="Picture 6">
            <a:extLst>
              <a:ext uri="{FF2B5EF4-FFF2-40B4-BE49-F238E27FC236}">
                <a16:creationId xmlns:a16="http://schemas.microsoft.com/office/drawing/2014/main" xmlns="" id="{65882D4B-FA45-4A81-B60C-FE79342F6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228445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7" y="1019809"/>
            <a:ext cx="8224837" cy="492443"/>
          </a:xfrm>
        </p:spPr>
        <p:txBody>
          <a:bodyPr/>
          <a:lstStyle/>
          <a:p>
            <a:r>
              <a:rPr lang="en-US" dirty="0"/>
              <a:t>What can we do?</a:t>
            </a:r>
          </a:p>
        </p:txBody>
      </p:sp>
      <p:sp>
        <p:nvSpPr>
          <p:cNvPr id="2" name="Content Placeholder 1"/>
          <p:cNvSpPr>
            <a:spLocks noGrp="1"/>
          </p:cNvSpPr>
          <p:nvPr>
            <p:ph idx="1"/>
          </p:nvPr>
        </p:nvSpPr>
        <p:spPr/>
        <p:txBody>
          <a:bodyPr/>
          <a:lstStyle/>
          <a:p>
            <a:pPr marL="0" indent="0">
              <a:buNone/>
            </a:pPr>
            <a:r>
              <a:rPr lang="en-US" b="1" dirty="0"/>
              <a:t>Positive outcomes are possible!</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What does the research say?</a:t>
            </a:r>
          </a:p>
          <a:p>
            <a:pPr marL="0" indent="0">
              <a:buNone/>
            </a:pPr>
            <a:endParaRPr lang="en-US" b="1" dirty="0"/>
          </a:p>
          <a:p>
            <a:pPr lvl="1"/>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14</a:t>
            </a:fld>
            <a:endParaRPr dirty="0">
              <a:solidFill>
                <a:srgbClr val="FFFFFF">
                  <a:lumMod val="75000"/>
                </a:srgbClr>
              </a:solidFill>
              <a:latin typeface="Arial"/>
            </a:endParaRPr>
          </a:p>
        </p:txBody>
      </p:sp>
      <p:graphicFrame>
        <p:nvGraphicFramePr>
          <p:cNvPr id="7" name="Diagram 6"/>
          <p:cNvGraphicFramePr/>
          <p:nvPr>
            <p:extLst>
              <p:ext uri="{D42A27DB-BD31-4B8C-83A1-F6EECF244321}">
                <p14:modId xmlns:p14="http://schemas.microsoft.com/office/powerpoint/2010/main" val="854272751"/>
              </p:ext>
            </p:extLst>
          </p:nvPr>
        </p:nvGraphicFramePr>
        <p:xfrm>
          <a:off x="1751806" y="2034808"/>
          <a:ext cx="6096000" cy="1936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84D610A5-D969-464D-864B-848872346C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07031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387" y="2055231"/>
            <a:ext cx="8228413" cy="1785104"/>
          </a:xfrm>
        </p:spPr>
        <p:txBody>
          <a:bodyPr>
            <a:normAutofit/>
          </a:bodyPr>
          <a:lstStyle/>
          <a:p>
            <a:r>
              <a:rPr lang="en-US" dirty="0"/>
              <a:t>Data-Based Individualization (DBI)</a:t>
            </a:r>
          </a:p>
        </p:txBody>
      </p:sp>
      <p:sp>
        <p:nvSpPr>
          <p:cNvPr id="2" name="Text Placeholder 1"/>
          <p:cNvSpPr>
            <a:spLocks noGrp="1"/>
          </p:cNvSpPr>
          <p:nvPr>
            <p:ph type="body" sz="quarter" idx="12"/>
          </p:nvPr>
        </p:nvSpPr>
        <p:spPr>
          <a:xfrm>
            <a:off x="687387" y="3840335"/>
            <a:ext cx="8224837" cy="492443"/>
          </a:xfrm>
        </p:spPr>
        <p:txBody>
          <a:bodyPr/>
          <a:lstStyle/>
          <a:p>
            <a:r>
              <a:rPr lang="en-US" dirty="0"/>
              <a:t>Learning the Basics</a:t>
            </a:r>
          </a:p>
        </p:txBody>
      </p:sp>
      <p:sp>
        <p:nvSpPr>
          <p:cNvPr id="6" name="Slide Number Placeholder 5"/>
          <p:cNvSpPr>
            <a:spLocks noGrp="1"/>
          </p:cNvSpPr>
          <p:nvPr>
            <p:ph type="sldNum" sz="quarter" idx="4294967295"/>
          </p:nvPr>
        </p:nvSpPr>
        <p:spPr>
          <a:xfrm>
            <a:off x="8986838" y="6507163"/>
            <a:ext cx="157162" cy="153987"/>
          </a:xfrm>
          <a:prstGeom prst="rect">
            <a:avLst/>
          </a:prstGeom>
        </p:spPr>
        <p:txBody>
          <a:bodyPr wrap="none"/>
          <a:lstStyle>
            <a:lvl1pPr>
              <a:defRPr sz="1000"/>
            </a:lvl1pPr>
          </a:lstStyle>
          <a:p>
            <a:pPr fontAlgn="base">
              <a:spcBef>
                <a:spcPct val="0"/>
              </a:spcBef>
              <a:spcAft>
                <a:spcPct val="0"/>
              </a:spcAft>
            </a:pPr>
            <a:fld id="{A1A8B8B9-B651-4439-A868-E8F04EF81465}" type="slidenum">
              <a:rPr lang="en-US" smtClean="0">
                <a:solidFill>
                  <a:prstClr val="black"/>
                </a:solidFill>
                <a:latin typeface="Arial" pitchFamily="34" charset="0"/>
                <a:ea typeface="ＭＳ Ｐゴシック" charset="-128"/>
              </a:rPr>
              <a:pPr fontAlgn="base">
                <a:spcBef>
                  <a:spcPct val="0"/>
                </a:spcBef>
                <a:spcAft>
                  <a:spcPct val="0"/>
                </a:spcAft>
              </a:pPr>
              <a:t>15</a:t>
            </a:fld>
            <a:endParaRPr lang="en-US" dirty="0">
              <a:solidFill>
                <a:prstClr val="black"/>
              </a:solidFill>
              <a:latin typeface="Arial" pitchFamily="34" charset="0"/>
              <a:ea typeface="ＭＳ Ｐゴシック" charset="-128"/>
            </a:endParaRPr>
          </a:p>
        </p:txBody>
      </p:sp>
      <p:pic>
        <p:nvPicPr>
          <p:cNvPr id="5" name="Picture 4">
            <a:extLst>
              <a:ext uri="{FF2B5EF4-FFF2-40B4-BE49-F238E27FC236}">
                <a16:creationId xmlns:a16="http://schemas.microsoft.com/office/drawing/2014/main" xmlns="" id="{092A05A7-6941-4181-9526-0B17269B6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785" y="5625439"/>
            <a:ext cx="673100" cy="588239"/>
          </a:xfrm>
          <a:prstGeom prst="rect">
            <a:avLst/>
          </a:prstGeom>
        </p:spPr>
      </p:pic>
    </p:spTree>
    <p:extLst>
      <p:ext uri="{BB962C8B-B14F-4D97-AF65-F5344CB8AC3E}">
        <p14:creationId xmlns:p14="http://schemas.microsoft.com/office/powerpoint/2010/main" val="46025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26F777-4519-45E4-9FEB-F1231F6B24B9}"/>
              </a:ext>
            </a:extLst>
          </p:cNvPr>
          <p:cNvSpPr>
            <a:spLocks noGrp="1"/>
          </p:cNvSpPr>
          <p:nvPr>
            <p:ph type="title"/>
          </p:nvPr>
        </p:nvSpPr>
        <p:spPr>
          <a:xfrm>
            <a:off x="687388" y="983760"/>
            <a:ext cx="9841275" cy="984885"/>
          </a:xfrm>
        </p:spPr>
        <p:txBody>
          <a:bodyPr/>
          <a:lstStyle/>
          <a:p>
            <a:r>
              <a:rPr lang="en-US" dirty="0">
                <a:solidFill>
                  <a:srgbClr val="A6A6A6"/>
                </a:solidFill>
                <a:latin typeface="Arial Narrow" pitchFamily="34" charset="0"/>
                <a:ea typeface="ＭＳ Ｐゴシック"/>
              </a:rPr>
              <a:t>Our approach to intensive intervention</a:t>
            </a:r>
            <a:br>
              <a:rPr lang="en-US" dirty="0">
                <a:solidFill>
                  <a:srgbClr val="A6A6A6"/>
                </a:solidFill>
                <a:latin typeface="Arial Narrow" pitchFamily="34" charset="0"/>
                <a:ea typeface="ＭＳ Ｐゴシック"/>
              </a:rPr>
            </a:br>
            <a:endParaRPr lang="en-US" dirty="0"/>
          </a:p>
        </p:txBody>
      </p:sp>
      <p:sp>
        <p:nvSpPr>
          <p:cNvPr id="3" name="Content Placeholder 2"/>
          <p:cNvSpPr>
            <a:spLocks noGrp="1"/>
          </p:cNvSpPr>
          <p:nvPr>
            <p:ph idx="1"/>
          </p:nvPr>
        </p:nvSpPr>
        <p:spPr>
          <a:xfrm>
            <a:off x="687388" y="1572278"/>
            <a:ext cx="8224837" cy="4714531"/>
          </a:xfrm>
        </p:spPr>
        <p:txBody>
          <a:bodyPr/>
          <a:lstStyle/>
          <a:p>
            <a:pPr marL="0" lvl="1" indent="0" eaLnBrk="1" hangingPunct="1">
              <a:spcAft>
                <a:spcPts val="0"/>
              </a:spcAft>
              <a:buClr>
                <a:schemeClr val="bg1">
                  <a:lumMod val="65000"/>
                </a:schemeClr>
              </a:buClr>
              <a:buFont typeface="Arial" pitchFamily="34" charset="0"/>
              <a:buNone/>
              <a:defRPr/>
            </a:pPr>
            <a:r>
              <a:rPr lang="en-US" sz="2000" b="1" dirty="0"/>
              <a:t>Data-Based Individualization </a:t>
            </a:r>
            <a:r>
              <a:rPr lang="en-US" sz="2000" dirty="0"/>
              <a:t>(DBI):</a:t>
            </a:r>
            <a:r>
              <a:rPr lang="en-US" sz="2000" dirty="0">
                <a:cs typeface="Arial" charset="0"/>
              </a:rPr>
              <a:t> A systematic method for using data to determine </a:t>
            </a:r>
            <a:r>
              <a:rPr lang="en-US" sz="2000" i="1" dirty="0">
                <a:cs typeface="Arial" charset="0"/>
              </a:rPr>
              <a:t>when and how </a:t>
            </a:r>
            <a:r>
              <a:rPr lang="en-US" sz="2000" dirty="0">
                <a:cs typeface="Arial" charset="0"/>
              </a:rPr>
              <a:t>to provide more intensive intervention*:</a:t>
            </a:r>
          </a:p>
          <a:p>
            <a:pPr marL="457200" lvl="1" indent="-279400" eaLnBrk="1" hangingPunct="1">
              <a:spcAft>
                <a:spcPts val="0"/>
              </a:spcAft>
              <a:buClr>
                <a:schemeClr val="bg1">
                  <a:lumMod val="65000"/>
                </a:schemeClr>
              </a:buClr>
              <a:buFont typeface="Wingdings" pitchFamily="2" charset="2"/>
              <a:buChar char="§"/>
              <a:defRPr/>
            </a:pPr>
            <a:r>
              <a:rPr lang="en-US" dirty="0"/>
              <a:t>Origins in four decades of research on data-based program modification/experimental teaching programs that were first developed at the University of Minnesota (Deno &amp; Mirkin, 1977) and expanded upon by others (e.g., Fuchs, Fuchs, &amp; Hamlett, 1989). </a:t>
            </a:r>
          </a:p>
          <a:p>
            <a:pPr marL="457200" lvl="1" indent="-279400" eaLnBrk="1" hangingPunct="1">
              <a:spcAft>
                <a:spcPts val="0"/>
              </a:spcAft>
              <a:buClr>
                <a:schemeClr val="bg1">
                  <a:lumMod val="65000"/>
                </a:schemeClr>
              </a:buClr>
              <a:buFont typeface="Wingdings" pitchFamily="2" charset="2"/>
              <a:buChar char="§"/>
              <a:defRPr/>
            </a:pPr>
            <a:r>
              <a:rPr lang="en-US" dirty="0"/>
              <a:t>Starts with a research-validated instructional platform**</a:t>
            </a:r>
          </a:p>
          <a:p>
            <a:pPr marL="457200" lvl="1" indent="-279400" eaLnBrk="1" hangingPunct="1">
              <a:spcAft>
                <a:spcPts val="0"/>
              </a:spcAft>
              <a:buClr>
                <a:schemeClr val="bg1">
                  <a:lumMod val="65000"/>
                </a:schemeClr>
              </a:buClr>
              <a:buFont typeface="Wingdings" pitchFamily="2" charset="2"/>
              <a:buChar char="§"/>
              <a:defRPr/>
            </a:pPr>
            <a:r>
              <a:rPr lang="en-US" dirty="0"/>
              <a:t>Valid, reliable progress monitoring data** drive intervention decisions</a:t>
            </a:r>
          </a:p>
          <a:p>
            <a:pPr marL="177800" lvl="1" indent="0" eaLnBrk="1" hangingPunct="1">
              <a:spcAft>
                <a:spcPts val="0"/>
              </a:spcAft>
              <a:buClr>
                <a:schemeClr val="bg1">
                  <a:lumMod val="65000"/>
                </a:schemeClr>
              </a:buClr>
              <a:buNone/>
              <a:defRPr/>
            </a:pPr>
            <a:endParaRPr lang="en-US" sz="1400" dirty="0"/>
          </a:p>
          <a:p>
            <a:pPr marL="177800" lvl="1" indent="0" eaLnBrk="1" hangingPunct="1">
              <a:spcAft>
                <a:spcPts val="0"/>
              </a:spcAft>
              <a:buClr>
                <a:schemeClr val="bg1">
                  <a:lumMod val="65000"/>
                </a:schemeClr>
              </a:buClr>
              <a:buNone/>
              <a:defRPr/>
            </a:pPr>
            <a:endParaRPr lang="en-US" sz="1400" dirty="0"/>
          </a:p>
          <a:p>
            <a:pPr marL="177800" lvl="1" indent="0" eaLnBrk="1" hangingPunct="1">
              <a:spcAft>
                <a:spcPts val="0"/>
              </a:spcAft>
              <a:buClr>
                <a:schemeClr val="bg1">
                  <a:lumMod val="65000"/>
                </a:schemeClr>
              </a:buClr>
              <a:buNone/>
              <a:defRPr/>
            </a:pPr>
            <a:r>
              <a:rPr lang="en-US" sz="1400" dirty="0"/>
              <a:t>*See the 2014 special issue of </a:t>
            </a:r>
            <a:r>
              <a:rPr lang="en-US" sz="1400" i="1" dirty="0"/>
              <a:t>Teaching Exceptional Children</a:t>
            </a:r>
            <a:r>
              <a:rPr lang="en-US" sz="1400" dirty="0"/>
              <a:t> for illustrations.</a:t>
            </a:r>
          </a:p>
          <a:p>
            <a:pPr marL="177800" lvl="1" indent="0" eaLnBrk="1" hangingPunct="1">
              <a:spcAft>
                <a:spcPts val="0"/>
              </a:spcAft>
              <a:buClr>
                <a:schemeClr val="bg1">
                  <a:lumMod val="65000"/>
                </a:schemeClr>
              </a:buClr>
              <a:buNone/>
              <a:defRPr/>
            </a:pPr>
            <a:r>
              <a:rPr lang="en-US" sz="1400" dirty="0"/>
              <a:t>**Visit </a:t>
            </a:r>
            <a:r>
              <a:rPr lang="en-US" sz="1400" dirty="0">
                <a:hlinkClick r:id="rId3"/>
              </a:rPr>
              <a:t>http://www.intensiveintervention.org/resources/tools-charts</a:t>
            </a:r>
            <a:r>
              <a:rPr lang="en-US" sz="1400" dirty="0"/>
              <a:t> for examples.  </a:t>
            </a:r>
          </a:p>
          <a:p>
            <a:pPr marL="177800" lvl="1" indent="0" eaLnBrk="1" hangingPunct="1">
              <a:spcAft>
                <a:spcPts val="0"/>
              </a:spcAft>
              <a:buClr>
                <a:schemeClr val="bg1">
                  <a:lumMod val="65000"/>
                </a:schemeClr>
              </a:buClr>
              <a:buNone/>
              <a:defRPr/>
            </a:pPr>
            <a:endParaRPr lang="en-US" sz="1600" dirty="0"/>
          </a:p>
        </p:txBody>
      </p:sp>
      <p:sp>
        <p:nvSpPr>
          <p:cNvPr id="5" name="Slide Number Placeholder 4"/>
          <p:cNvSpPr>
            <a:spLocks noGrp="1"/>
          </p:cNvSpPr>
          <p:nvPr>
            <p:ph type="sldNum" sz="quarter" idx="10"/>
          </p:nvPr>
        </p:nvSpPr>
        <p:spPr/>
        <p:txBody>
          <a:bodyPr/>
          <a:lstStyle/>
          <a:p>
            <a:pPr>
              <a:defRPr/>
            </a:pPr>
            <a:fld id="{FF096E34-95A7-45E0-9F82-75F38A36BF7A}" type="slidenum">
              <a:rPr>
                <a:solidFill>
                  <a:srgbClr val="FFFFFF">
                    <a:lumMod val="75000"/>
                  </a:srgbClr>
                </a:solidFill>
                <a:latin typeface="Arial"/>
              </a:rPr>
              <a:pPr>
                <a:defRPr/>
              </a:pPr>
              <a:t>16</a:t>
            </a:fld>
            <a:endParaRPr dirty="0">
              <a:solidFill>
                <a:srgbClr val="FFFFFF">
                  <a:lumMod val="75000"/>
                </a:srgbClr>
              </a:solidFill>
              <a:latin typeface="Arial"/>
            </a:endParaRPr>
          </a:p>
        </p:txBody>
      </p:sp>
      <p:pic>
        <p:nvPicPr>
          <p:cNvPr id="92164" name="Picture 2" descr="https://encrypted-tbn0.gstatic.com/images?q=tbn:ANd9GcSqM9FBLb-FGM7STQz8sUxFLxDfdl7PYElfMt6sfrmlOP1nXiBHYA"/>
          <p:cNvPicPr>
            <a:picLocks noChangeAspect="1" noChangeArrowheads="1"/>
          </p:cNvPicPr>
          <p:nvPr/>
        </p:nvPicPr>
        <p:blipFill>
          <a:blip r:embed="rId4"/>
          <a:srcRect/>
          <a:stretch>
            <a:fillRect/>
          </a:stretch>
        </p:blipFill>
        <p:spPr bwMode="auto">
          <a:xfrm>
            <a:off x="6721611" y="324440"/>
            <a:ext cx="1409700" cy="1055687"/>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6E9008E0-1DB6-42AB-9687-CA79BF1B15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23878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15963"/>
            <a:ext cx="8224837" cy="492443"/>
          </a:xfrm>
        </p:spPr>
        <p:txBody>
          <a:bodyPr/>
          <a:lstStyle/>
          <a:p>
            <a:r>
              <a:rPr lang="en-US" dirty="0"/>
              <a:t>Five DBI Steps</a:t>
            </a:r>
          </a:p>
        </p:txBody>
      </p:sp>
      <p:sp>
        <p:nvSpPr>
          <p:cNvPr id="3" name="Content Placeholder 2"/>
          <p:cNvSpPr>
            <a:spLocks noGrp="1"/>
          </p:cNvSpPr>
          <p:nvPr>
            <p:ph idx="1"/>
          </p:nvPr>
        </p:nvSpPr>
        <p:spPr>
          <a:xfrm>
            <a:off x="687527" y="1607853"/>
            <a:ext cx="5502068" cy="4726300"/>
          </a:xfrm>
        </p:spPr>
        <p:txBody>
          <a:bodyPr/>
          <a:lstStyle/>
          <a:p>
            <a:pPr marL="514350" indent="-514350">
              <a:buAutoNum type="arabicPeriod"/>
            </a:pPr>
            <a:r>
              <a:rPr lang="en-US" dirty="0"/>
              <a:t>Secondary intervention program, delivered with greater intensity</a:t>
            </a:r>
          </a:p>
          <a:p>
            <a:pPr marL="514350" indent="-514350">
              <a:buAutoNum type="arabicPeriod"/>
            </a:pPr>
            <a:r>
              <a:rPr lang="en-US" dirty="0"/>
              <a:t>Progress monitoring</a:t>
            </a:r>
          </a:p>
          <a:p>
            <a:pPr marL="514350" indent="-514350">
              <a:buAutoNum type="arabicPeriod"/>
            </a:pPr>
            <a:r>
              <a:rPr lang="en-US" dirty="0"/>
              <a:t>Informal diagnostic assessment</a:t>
            </a:r>
          </a:p>
          <a:p>
            <a:pPr marL="514350" indent="-514350">
              <a:buAutoNum type="arabicPeriod"/>
            </a:pPr>
            <a:r>
              <a:rPr lang="en-US" dirty="0"/>
              <a:t>Adaptation</a:t>
            </a:r>
          </a:p>
          <a:p>
            <a:pPr marL="514350" indent="-514350">
              <a:buAutoNum type="arabicPeriod"/>
            </a:pPr>
            <a:r>
              <a:rPr lang="en-US" dirty="0"/>
              <a:t>Continued progress monitoring, with adaptations occurring whenever needed to ensure adequate progress</a:t>
            </a:r>
          </a:p>
        </p:txBody>
      </p:sp>
      <p:sp>
        <p:nvSpPr>
          <p:cNvPr id="5" name="Slide Number Placeholder 5"/>
          <p:cNvSpPr>
            <a:spLocks noGrp="1"/>
          </p:cNvSpPr>
          <p:nvPr>
            <p:ph type="sldNum" sz="quarter" idx="10"/>
          </p:nvPr>
        </p:nvSpPr>
        <p:spPr/>
        <p:txBody>
          <a:bodyPr/>
          <a:lstStyle/>
          <a:p>
            <a:fld id="{B094D1B2-26D5-48CC-9B16-6583E954EFA6}" type="slidenum">
              <a:rPr>
                <a:solidFill>
                  <a:srgbClr val="FFFFFF">
                    <a:lumMod val="75000"/>
                  </a:srgbClr>
                </a:solidFill>
                <a:latin typeface="Arial"/>
              </a:rPr>
              <a:pPr/>
              <a:t>17</a:t>
            </a:fld>
            <a:endParaRPr dirty="0">
              <a:solidFill>
                <a:srgbClr val="FFFFFF">
                  <a:lumMod val="75000"/>
                </a:srgbClr>
              </a:solidFill>
              <a:latin typeface="Arial"/>
            </a:endParaRPr>
          </a:p>
        </p:txBody>
      </p:sp>
      <p:pic>
        <p:nvPicPr>
          <p:cNvPr id="6" name="Picture 5" descr="Graphic of the DBI process. DBI starts with a validated intervention program. Students' progress is monitored through valid and reliable measures. If a student's data reveal that they are nonresponsive, a diagnostic assessment or functional assessment is conducted to gain more information. Diagnostic data reveal how to adapt an intervention, and student progress is continuously monitored. DBI is iterative and may take many rounds of adaptations before students demonstrate progress. " title="Data Based Individualization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594" y="2035031"/>
            <a:ext cx="2644084" cy="3526276"/>
          </a:xfrm>
          <a:prstGeom prst="rect">
            <a:avLst/>
          </a:prstGeom>
        </p:spPr>
      </p:pic>
      <p:pic>
        <p:nvPicPr>
          <p:cNvPr id="7" name="Picture 6">
            <a:extLst>
              <a:ext uri="{FF2B5EF4-FFF2-40B4-BE49-F238E27FC236}">
                <a16:creationId xmlns:a16="http://schemas.microsoft.com/office/drawing/2014/main" xmlns="" id="{482B9CB0-3259-4806-8021-96CA61CA5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73170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Implement a standardized secondary (i.e., Tier 2) intervention program </a:t>
            </a:r>
          </a:p>
          <a:p>
            <a:r>
              <a:rPr lang="en-US" sz="2800" dirty="0"/>
              <a:t>Deliver with fidelity</a:t>
            </a:r>
          </a:p>
          <a:p>
            <a:r>
              <a:rPr lang="en-US" sz="2800" dirty="0"/>
              <a:t>Monitor progress to evaluate the student’s response to the intervention.</a:t>
            </a:r>
          </a:p>
        </p:txBody>
      </p:sp>
      <p:sp>
        <p:nvSpPr>
          <p:cNvPr id="3" name="Title 2"/>
          <p:cNvSpPr>
            <a:spLocks noGrp="1"/>
          </p:cNvSpPr>
          <p:nvPr>
            <p:ph type="title"/>
          </p:nvPr>
        </p:nvSpPr>
        <p:spPr>
          <a:xfrm>
            <a:off x="687388" y="1019809"/>
            <a:ext cx="8224837" cy="492443"/>
          </a:xfrm>
        </p:spPr>
        <p:txBody>
          <a:bodyPr/>
          <a:lstStyle/>
          <a:p>
            <a:r>
              <a:rPr lang="en-US" dirty="0"/>
              <a:t>Before starting DBI…</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18</a:t>
            </a:fld>
            <a:endParaRPr dirty="0">
              <a:solidFill>
                <a:srgbClr val="FFFFFF">
                  <a:lumMod val="75000"/>
                </a:srgbClr>
              </a:solidFill>
              <a:latin typeface="Arial"/>
            </a:endParaRPr>
          </a:p>
        </p:txBody>
      </p:sp>
      <p:pic>
        <p:nvPicPr>
          <p:cNvPr id="5" name="Picture 4">
            <a:extLst>
              <a:ext uri="{FF2B5EF4-FFF2-40B4-BE49-F238E27FC236}">
                <a16:creationId xmlns:a16="http://schemas.microsoft.com/office/drawing/2014/main" xmlns="" id="{A3AFE11B-A19D-41AB-8E91-3296199C1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225765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1000097"/>
            <a:ext cx="8224837" cy="492443"/>
          </a:xfrm>
        </p:spPr>
        <p:txBody>
          <a:bodyPr/>
          <a:lstStyle/>
          <a:p>
            <a:r>
              <a:rPr lang="en-US" dirty="0"/>
              <a:t>What are secondary interventions?</a:t>
            </a:r>
          </a:p>
        </p:txBody>
      </p:sp>
      <p:sp>
        <p:nvSpPr>
          <p:cNvPr id="2" name="Content Placeholder 1"/>
          <p:cNvSpPr>
            <a:spLocks noGrp="1"/>
          </p:cNvSpPr>
          <p:nvPr>
            <p:ph idx="1"/>
          </p:nvPr>
        </p:nvSpPr>
        <p:spPr/>
        <p:txBody>
          <a:bodyPr/>
          <a:lstStyle/>
          <a:p>
            <a:r>
              <a:rPr lang="en-US" dirty="0"/>
              <a:t>Standardized, evidence-based interventions designed for at-risk students</a:t>
            </a:r>
            <a:endParaRPr lang="en-US" sz="800" dirty="0"/>
          </a:p>
          <a:p>
            <a:r>
              <a:rPr lang="en-US" dirty="0"/>
              <a:t>Also known as…</a:t>
            </a:r>
          </a:p>
          <a:p>
            <a:pPr lvl="1"/>
            <a:r>
              <a:rPr lang="en-US" sz="2200" dirty="0"/>
              <a:t>Tier 2, secondary, or strategic intervention</a:t>
            </a:r>
          </a:p>
          <a:p>
            <a:pPr lvl="1"/>
            <a:r>
              <a:rPr lang="en-US" sz="2200" dirty="0"/>
              <a:t>Remedial curriculum</a:t>
            </a:r>
            <a:endParaRPr lang="en-US" dirty="0"/>
          </a:p>
          <a:p>
            <a:r>
              <a:rPr lang="en-US" dirty="0"/>
              <a:t>Are there any additional interventions which you use in your district? Let’s list other options…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19</a:t>
            </a:fld>
            <a:endParaRPr dirty="0">
              <a:solidFill>
                <a:srgbClr val="FFFFFF">
                  <a:lumMod val="75000"/>
                </a:srgbClr>
              </a:solidFill>
              <a:latin typeface="Arial"/>
            </a:endParaRPr>
          </a:p>
        </p:txBody>
      </p:sp>
      <p:pic>
        <p:nvPicPr>
          <p:cNvPr id="5" name="Picture 4">
            <a:extLst>
              <a:ext uri="{FF2B5EF4-FFF2-40B4-BE49-F238E27FC236}">
                <a16:creationId xmlns:a16="http://schemas.microsoft.com/office/drawing/2014/main" xmlns="" id="{0617DEDB-7714-4ADA-8FEA-47F4958E9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8130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Brief overview of the i3 grant </a:t>
            </a:r>
          </a:p>
          <a:p>
            <a:r>
              <a:rPr lang="en-US" dirty="0"/>
              <a:t>What is intensive intervention ?</a:t>
            </a:r>
          </a:p>
          <a:p>
            <a:pPr lvl="1"/>
            <a:r>
              <a:rPr lang="en-US" dirty="0"/>
              <a:t>Data-based Individualization approach </a:t>
            </a:r>
          </a:p>
          <a:p>
            <a:r>
              <a:rPr lang="en-US" dirty="0"/>
              <a:t>Building Complex Systems</a:t>
            </a:r>
          </a:p>
          <a:p>
            <a:pPr lvl="1"/>
            <a:r>
              <a:rPr lang="en-US" dirty="0"/>
              <a:t>Implementing DBI </a:t>
            </a:r>
          </a:p>
          <a:p>
            <a:pPr lvl="1"/>
            <a:r>
              <a:rPr lang="en-US" dirty="0"/>
              <a:t>Non-linear implementation </a:t>
            </a:r>
          </a:p>
          <a:p>
            <a:r>
              <a:rPr lang="en-US" dirty="0"/>
              <a:t>Franklin Pierce Case Study</a:t>
            </a:r>
          </a:p>
          <a:p>
            <a:r>
              <a:rPr lang="en-US" dirty="0"/>
              <a:t>Lessons Learned </a:t>
            </a:r>
          </a:p>
          <a:p>
            <a:r>
              <a:rPr lang="en-US" dirty="0"/>
              <a:t>Questions &amp; Discussion </a:t>
            </a:r>
          </a:p>
          <a:p>
            <a:endParaRPr lang="en-US" dirty="0"/>
          </a:p>
        </p:txBody>
      </p:sp>
      <p:sp>
        <p:nvSpPr>
          <p:cNvPr id="3" name="Title 2"/>
          <p:cNvSpPr>
            <a:spLocks noGrp="1"/>
          </p:cNvSpPr>
          <p:nvPr>
            <p:ph type="title"/>
          </p:nvPr>
        </p:nvSpPr>
        <p:spPr/>
        <p:txBody>
          <a:bodyPr/>
          <a:lstStyle/>
          <a:p>
            <a:r>
              <a:rPr lang="en-US" dirty="0"/>
              <a:t>Agenda </a:t>
            </a:r>
          </a:p>
        </p:txBody>
      </p:sp>
      <p:sp>
        <p:nvSpPr>
          <p:cNvPr id="4" name="Slide Number Placeholder 3"/>
          <p:cNvSpPr>
            <a:spLocks noGrp="1"/>
          </p:cNvSpPr>
          <p:nvPr>
            <p:ph type="sldNum" sz="quarter" idx="10"/>
          </p:nvPr>
        </p:nvSpPr>
        <p:spPr/>
        <p:txBody>
          <a:bodyPr/>
          <a:lstStyle/>
          <a:p>
            <a:pPr algn="r"/>
            <a:fld id="{F3477EC8-074D-41C4-94AE-E9EA7CEEA348}" type="slidenum">
              <a:rPr lang="uk-UA" smtClean="0">
                <a:solidFill>
                  <a:srgbClr val="FFFFFF">
                    <a:lumMod val="75000"/>
                  </a:srgbClr>
                </a:solidFill>
                <a:latin typeface="Arial"/>
              </a:rPr>
              <a:pPr algn="r"/>
              <a:t>2</a:t>
            </a:fld>
            <a:endParaRPr lang="uk-UA" dirty="0">
              <a:solidFill>
                <a:srgbClr val="FFFFFF">
                  <a:lumMod val="75000"/>
                </a:srgbClr>
              </a:solidFill>
              <a:latin typeface="Arial"/>
            </a:endParaRPr>
          </a:p>
        </p:txBody>
      </p:sp>
      <p:pic>
        <p:nvPicPr>
          <p:cNvPr id="5" name="Picture 4">
            <a:extLst>
              <a:ext uri="{FF2B5EF4-FFF2-40B4-BE49-F238E27FC236}">
                <a16:creationId xmlns:a16="http://schemas.microsoft.com/office/drawing/2014/main" xmlns="" id="{0149AD5C-A6DB-4BEC-8AE4-080AF6A6D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44549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526" y="1019809"/>
            <a:ext cx="8652555" cy="492443"/>
          </a:xfrm>
        </p:spPr>
        <p:txBody>
          <a:bodyPr>
            <a:noAutofit/>
          </a:bodyPr>
          <a:lstStyle/>
          <a:p>
            <a:r>
              <a:rPr lang="en-US" dirty="0"/>
              <a:t>Why start intervention with a standardized, evidence-based program?</a:t>
            </a:r>
          </a:p>
        </p:txBody>
      </p:sp>
      <p:sp>
        <p:nvSpPr>
          <p:cNvPr id="3" name="Content Placeholder 2"/>
          <p:cNvSpPr>
            <a:spLocks noGrp="1"/>
          </p:cNvSpPr>
          <p:nvPr>
            <p:ph idx="1"/>
          </p:nvPr>
        </p:nvSpPr>
        <p:spPr/>
        <p:txBody>
          <a:bodyPr/>
          <a:lstStyle/>
          <a:p>
            <a:pPr marL="457200" indent="-457200">
              <a:buFont typeface="Arial" pitchFamily="34" charset="0"/>
              <a:buChar char="•"/>
            </a:pPr>
            <a:r>
              <a:rPr lang="en-US" dirty="0"/>
              <a:t>When properly aligned to students’ needs, they tend to work—teachers don’t need to “reinvent the wheel.” </a:t>
            </a:r>
          </a:p>
          <a:p>
            <a:pPr marL="457200" indent="-457200">
              <a:buFont typeface="Arial" pitchFamily="34" charset="0"/>
              <a:buChar char="•"/>
            </a:pPr>
            <a:r>
              <a:rPr lang="en-US" dirty="0"/>
              <a:t>They are efficient—teachers can plan instruction for groups rather than individual students.</a:t>
            </a:r>
          </a:p>
          <a:p>
            <a:pPr marL="457200" indent="-457200">
              <a:buFont typeface="Arial" pitchFamily="34" charset="0"/>
              <a:buChar char="•"/>
            </a:pPr>
            <a:r>
              <a:rPr lang="en-US" dirty="0"/>
              <a:t>Many require only a modest amount of training—often, paraeducators can help with delivery.</a:t>
            </a:r>
          </a:p>
          <a:p>
            <a:pPr marL="457200" indent="-457200">
              <a:buFont typeface="Arial" pitchFamily="34" charset="0"/>
              <a:buChar char="•"/>
            </a:pPr>
            <a:r>
              <a:rPr lang="en-US" dirty="0"/>
              <a:t>Often inexpensive. </a:t>
            </a:r>
          </a:p>
        </p:txBody>
      </p:sp>
      <p:sp>
        <p:nvSpPr>
          <p:cNvPr id="5" name="Slide Number Placeholder 5"/>
          <p:cNvSpPr>
            <a:spLocks noGrp="1"/>
          </p:cNvSpPr>
          <p:nvPr>
            <p:ph type="sldNum" sz="quarter" idx="10"/>
          </p:nvPr>
        </p:nvSpPr>
        <p:spPr/>
        <p:txBody>
          <a:bodyPr/>
          <a:lstStyle/>
          <a:p>
            <a:fld id="{B094D1B2-26D5-48CC-9B16-6583E954EFA6}" type="slidenum">
              <a:rPr>
                <a:solidFill>
                  <a:srgbClr val="FFFFFF">
                    <a:lumMod val="75000"/>
                  </a:srgbClr>
                </a:solidFill>
                <a:latin typeface="Arial"/>
              </a:rPr>
              <a:pPr/>
              <a:t>20</a:t>
            </a:fld>
            <a:endParaRPr dirty="0">
              <a:solidFill>
                <a:srgbClr val="FFFFFF">
                  <a:lumMod val="75000"/>
                </a:srgbClr>
              </a:solidFill>
              <a:latin typeface="Arial"/>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41" y="4292960"/>
            <a:ext cx="1567310" cy="15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4808529A-035B-4476-AF6E-1685016A97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427412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944499"/>
            <a:ext cx="8224837" cy="492443"/>
          </a:xfrm>
        </p:spPr>
        <p:txBody>
          <a:bodyPr>
            <a:noAutofit/>
          </a:bodyPr>
          <a:lstStyle/>
          <a:p>
            <a:r>
              <a:rPr lang="en-US" dirty="0"/>
              <a:t>Is DBI the same as RTI? MTSS?</a:t>
            </a:r>
            <a:br>
              <a:rPr lang="en-US" dirty="0"/>
            </a:br>
            <a:r>
              <a:rPr lang="en-US" dirty="0"/>
              <a:t>Special education?</a:t>
            </a:r>
          </a:p>
        </p:txBody>
      </p:sp>
      <p:sp>
        <p:nvSpPr>
          <p:cNvPr id="3" name="Content Placeholder 2"/>
          <p:cNvSpPr>
            <a:spLocks noGrp="1"/>
          </p:cNvSpPr>
          <p:nvPr>
            <p:ph idx="1"/>
          </p:nvPr>
        </p:nvSpPr>
        <p:spPr/>
        <p:txBody>
          <a:bodyPr/>
          <a:lstStyle/>
          <a:p>
            <a:pPr marL="0" indent="0">
              <a:buNone/>
            </a:pPr>
            <a:r>
              <a:rPr lang="en-US" dirty="0"/>
              <a:t>Many components of DBI are consistent with elements of special education and tiered service delivery systems. </a:t>
            </a:r>
          </a:p>
        </p:txBody>
      </p:sp>
      <p:sp>
        <p:nvSpPr>
          <p:cNvPr id="6" name="Slide Number Placeholder 5"/>
          <p:cNvSpPr>
            <a:spLocks noGrp="1"/>
          </p:cNvSpPr>
          <p:nvPr>
            <p:ph type="sldNum" sz="quarter" idx="10"/>
          </p:nvPr>
        </p:nvSpPr>
        <p:spPr/>
        <p:txBody>
          <a:bodyPr/>
          <a:lstStyle/>
          <a:p>
            <a:fld id="{B094D1B2-26D5-48CC-9B16-6583E954EFA6}" type="slidenum">
              <a:rPr>
                <a:solidFill>
                  <a:srgbClr val="FFFFFF">
                    <a:lumMod val="75000"/>
                  </a:srgbClr>
                </a:solidFill>
                <a:latin typeface="Arial"/>
              </a:rPr>
              <a:pPr/>
              <a:t>21</a:t>
            </a:fld>
            <a:endParaRPr dirty="0">
              <a:solidFill>
                <a:srgbClr val="FFFFFF">
                  <a:lumMod val="75000"/>
                </a:srgbClr>
              </a:solidFill>
              <a:latin typeface="Arial"/>
            </a:endParaRPr>
          </a:p>
        </p:txBody>
      </p:sp>
      <p:sp>
        <p:nvSpPr>
          <p:cNvPr id="4" name="Rectangle 3"/>
          <p:cNvSpPr/>
          <p:nvPr/>
        </p:nvSpPr>
        <p:spPr>
          <a:xfrm>
            <a:off x="627082" y="2966239"/>
            <a:ext cx="4378055" cy="265079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2400" dirty="0">
              <a:solidFill>
                <a:srgbClr val="FFFFFF">
                  <a:lumMod val="10000"/>
                </a:srgbClr>
              </a:solidFill>
              <a:latin typeface="Arial"/>
            </a:endParaRPr>
          </a:p>
          <a:p>
            <a:pPr algn="ctr" fontAlgn="base">
              <a:spcBef>
                <a:spcPct val="0"/>
              </a:spcBef>
              <a:spcAft>
                <a:spcPct val="0"/>
              </a:spcAft>
            </a:pPr>
            <a:endParaRPr lang="en-US" sz="2400" dirty="0">
              <a:solidFill>
                <a:srgbClr val="FFFFFF">
                  <a:lumMod val="10000"/>
                </a:srgbClr>
              </a:solidFill>
              <a:latin typeface="Arial"/>
            </a:endParaRPr>
          </a:p>
          <a:p>
            <a:pPr algn="ctr" fontAlgn="base">
              <a:spcBef>
                <a:spcPct val="0"/>
              </a:spcBef>
              <a:spcAft>
                <a:spcPct val="0"/>
              </a:spcAft>
            </a:pPr>
            <a:r>
              <a:rPr lang="en-US" sz="2400" dirty="0">
                <a:solidFill>
                  <a:srgbClr val="FFFFFF">
                    <a:lumMod val="10000"/>
                  </a:srgbClr>
                </a:solidFill>
                <a:latin typeface="Arial"/>
              </a:rPr>
              <a:t>Tiered Interventions (RTI, MTSS, PBIS)</a:t>
            </a:r>
          </a:p>
          <a:p>
            <a:pPr algn="ctr" fontAlgn="base">
              <a:spcBef>
                <a:spcPct val="0"/>
              </a:spcBef>
              <a:spcAft>
                <a:spcPct val="0"/>
              </a:spcAft>
            </a:pPr>
            <a:endParaRPr lang="en-US" dirty="0">
              <a:solidFill>
                <a:srgbClr val="FFFFFF">
                  <a:lumMod val="10000"/>
                </a:srgbClr>
              </a:solidFill>
              <a:latin typeface="Arial"/>
            </a:endParaRPr>
          </a:p>
          <a:p>
            <a:pPr marL="407988" indent="-179388" fontAlgn="base">
              <a:spcBef>
                <a:spcPct val="0"/>
              </a:spcBef>
              <a:spcAft>
                <a:spcPct val="0"/>
              </a:spcAft>
              <a:buFont typeface="Arial" pitchFamily="34" charset="0"/>
              <a:buChar char="•"/>
            </a:pPr>
            <a:r>
              <a:rPr lang="en-US" sz="2000" dirty="0">
                <a:solidFill>
                  <a:srgbClr val="FFFFFF">
                    <a:lumMod val="10000"/>
                  </a:srgbClr>
                </a:solidFill>
                <a:latin typeface="Arial"/>
              </a:rPr>
              <a:t>Universal, secondary, and tertiary interventions</a:t>
            </a:r>
          </a:p>
          <a:p>
            <a:pPr marL="407988" indent="-179388" fontAlgn="base">
              <a:spcBef>
                <a:spcPct val="0"/>
              </a:spcBef>
              <a:spcAft>
                <a:spcPct val="0"/>
              </a:spcAft>
              <a:buFont typeface="Arial" pitchFamily="34" charset="0"/>
              <a:buChar char="•"/>
            </a:pPr>
            <a:r>
              <a:rPr lang="en-US" sz="2000" dirty="0">
                <a:solidFill>
                  <a:srgbClr val="FFFFFF">
                    <a:lumMod val="10000"/>
                  </a:srgbClr>
                </a:solidFill>
                <a:latin typeface="Arial"/>
              </a:rPr>
              <a:t>Progress monitoring</a:t>
            </a:r>
          </a:p>
          <a:p>
            <a:pPr marL="407988" indent="-179388" fontAlgn="base">
              <a:spcBef>
                <a:spcPct val="0"/>
              </a:spcBef>
              <a:spcAft>
                <a:spcPct val="0"/>
              </a:spcAft>
              <a:buFont typeface="Arial" pitchFamily="34" charset="0"/>
              <a:buChar char="•"/>
            </a:pPr>
            <a:r>
              <a:rPr lang="en-US" sz="2000" dirty="0">
                <a:solidFill>
                  <a:srgbClr val="FFFFFF">
                    <a:lumMod val="10000"/>
                  </a:srgbClr>
                </a:solidFill>
                <a:latin typeface="Arial"/>
              </a:rPr>
              <a:t>Team-based decisions based on data </a:t>
            </a:r>
          </a:p>
          <a:p>
            <a:pPr algn="ctr" fontAlgn="base">
              <a:spcBef>
                <a:spcPct val="0"/>
              </a:spcBef>
              <a:spcAft>
                <a:spcPct val="0"/>
              </a:spcAft>
            </a:pPr>
            <a:endParaRPr lang="en-US" sz="2400" dirty="0">
              <a:solidFill>
                <a:srgbClr val="FFFFFF">
                  <a:lumMod val="10000"/>
                </a:srgbClr>
              </a:solidFill>
              <a:latin typeface="Arial"/>
            </a:endParaRPr>
          </a:p>
          <a:p>
            <a:pPr algn="ctr" fontAlgn="base">
              <a:spcBef>
                <a:spcPct val="0"/>
              </a:spcBef>
              <a:spcAft>
                <a:spcPct val="0"/>
              </a:spcAft>
            </a:pPr>
            <a:endParaRPr lang="en-US" sz="2400" dirty="0">
              <a:solidFill>
                <a:srgbClr val="FFFFFF">
                  <a:lumMod val="10000"/>
                </a:srgbClr>
              </a:solidFill>
              <a:latin typeface="Arial"/>
            </a:endParaRPr>
          </a:p>
        </p:txBody>
      </p:sp>
      <p:sp>
        <p:nvSpPr>
          <p:cNvPr id="5" name="Rectangle 4"/>
          <p:cNvSpPr/>
          <p:nvPr/>
        </p:nvSpPr>
        <p:spPr>
          <a:xfrm>
            <a:off x="5465679" y="2966239"/>
            <a:ext cx="3289300" cy="265079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srgbClr val="FFFFFF">
                    <a:lumMod val="10000"/>
                  </a:srgbClr>
                </a:solidFill>
                <a:latin typeface="Arial"/>
              </a:rPr>
              <a:t>Special Education</a:t>
            </a:r>
          </a:p>
          <a:p>
            <a:pPr algn="ctr" fontAlgn="base">
              <a:spcBef>
                <a:spcPct val="0"/>
              </a:spcBef>
              <a:spcAft>
                <a:spcPct val="0"/>
              </a:spcAft>
            </a:pPr>
            <a:endParaRPr lang="en-US" sz="2400" dirty="0">
              <a:solidFill>
                <a:srgbClr val="FFFFFF">
                  <a:lumMod val="10000"/>
                </a:srgbClr>
              </a:solidFill>
              <a:latin typeface="Arial"/>
            </a:endParaRPr>
          </a:p>
          <a:p>
            <a:pPr marL="342900" indent="-163513" fontAlgn="base">
              <a:spcBef>
                <a:spcPct val="0"/>
              </a:spcBef>
              <a:spcAft>
                <a:spcPct val="0"/>
              </a:spcAft>
              <a:buFont typeface="Arial" pitchFamily="34" charset="0"/>
              <a:buChar char="•"/>
            </a:pPr>
            <a:r>
              <a:rPr lang="en-US" sz="2000" dirty="0">
                <a:solidFill>
                  <a:srgbClr val="FFFFFF">
                    <a:lumMod val="10000"/>
                  </a:srgbClr>
                </a:solidFill>
                <a:latin typeface="Arial"/>
              </a:rPr>
              <a:t>Individualized intervention</a:t>
            </a:r>
          </a:p>
          <a:p>
            <a:pPr marL="342900" indent="-163513" fontAlgn="base">
              <a:spcBef>
                <a:spcPct val="0"/>
              </a:spcBef>
              <a:spcAft>
                <a:spcPct val="0"/>
              </a:spcAft>
              <a:buFont typeface="Arial" pitchFamily="34" charset="0"/>
              <a:buChar char="•"/>
            </a:pPr>
            <a:r>
              <a:rPr lang="en-US" sz="2000" dirty="0">
                <a:solidFill>
                  <a:srgbClr val="FFFFFF">
                    <a:lumMod val="10000"/>
                  </a:srgbClr>
                </a:solidFill>
                <a:latin typeface="Arial"/>
              </a:rPr>
              <a:t>Progress monitoring</a:t>
            </a:r>
          </a:p>
          <a:p>
            <a:pPr marL="342900" indent="-163513" fontAlgn="base">
              <a:spcBef>
                <a:spcPct val="0"/>
              </a:spcBef>
              <a:spcAft>
                <a:spcPct val="0"/>
              </a:spcAft>
              <a:buFont typeface="Arial" pitchFamily="34" charset="0"/>
              <a:buChar char="•"/>
            </a:pPr>
            <a:r>
              <a:rPr lang="en-US" sz="2000" dirty="0">
                <a:solidFill>
                  <a:srgbClr val="FFFFFF">
                    <a:lumMod val="10000"/>
                  </a:srgbClr>
                </a:solidFill>
                <a:latin typeface="Arial"/>
              </a:rPr>
              <a:t>Team-based decisions based on data </a:t>
            </a:r>
          </a:p>
        </p:txBody>
      </p:sp>
      <p:pic>
        <p:nvPicPr>
          <p:cNvPr id="7" name="Picture 6">
            <a:extLst>
              <a:ext uri="{FF2B5EF4-FFF2-40B4-BE49-F238E27FC236}">
                <a16:creationId xmlns:a16="http://schemas.microsoft.com/office/drawing/2014/main" xmlns="" id="{F0502B86-35DB-4E4A-B3BF-A31E96CB8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48403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9" y="998971"/>
            <a:ext cx="7816532" cy="492443"/>
          </a:xfrm>
        </p:spPr>
        <p:txBody>
          <a:bodyPr>
            <a:noAutofit/>
          </a:bodyPr>
          <a:lstStyle/>
          <a:p>
            <a:r>
              <a:rPr lang="en-US" dirty="0"/>
              <a:t>Can I still implement DBI if I don’t have a complete menu of standardized programs?</a:t>
            </a:r>
          </a:p>
        </p:txBody>
      </p:sp>
      <p:sp>
        <p:nvSpPr>
          <p:cNvPr id="3" name="Content Placeholder 2"/>
          <p:cNvSpPr>
            <a:spLocks noGrp="1"/>
          </p:cNvSpPr>
          <p:nvPr>
            <p:ph idx="1"/>
          </p:nvPr>
        </p:nvSpPr>
        <p:spPr/>
        <p:txBody>
          <a:bodyPr/>
          <a:lstStyle/>
          <a:p>
            <a:pPr marL="457200" indent="-457200">
              <a:buFont typeface="Wingdings" pitchFamily="2" charset="2"/>
              <a:buChar char="§"/>
            </a:pPr>
            <a:r>
              <a:rPr lang="en-US" sz="2200" dirty="0"/>
              <a:t>Yes! </a:t>
            </a:r>
          </a:p>
          <a:p>
            <a:pPr marL="457200" indent="-457200">
              <a:buFont typeface="Wingdings" pitchFamily="2" charset="2"/>
              <a:buChar char="§"/>
            </a:pPr>
            <a:r>
              <a:rPr lang="en-US" sz="2200" dirty="0"/>
              <a:t>Use them </a:t>
            </a:r>
            <a:r>
              <a:rPr lang="en-US" sz="2200" i="1" dirty="0"/>
              <a:t>when available</a:t>
            </a:r>
            <a:r>
              <a:rPr lang="en-US" sz="2200" dirty="0"/>
              <a:t> and consider augmenting current offerings if there are content areas where you have insufficient resources.</a:t>
            </a:r>
          </a:p>
          <a:p>
            <a:pPr marL="457200" indent="-457200">
              <a:buFont typeface="Wingdings" pitchFamily="2" charset="2"/>
              <a:buChar char="§"/>
            </a:pPr>
            <a:r>
              <a:rPr lang="en-US" sz="2200" dirty="0"/>
              <a:t>Also consider—</a:t>
            </a:r>
          </a:p>
          <a:p>
            <a:pPr marL="798513" lvl="1" indent="-333375"/>
            <a:r>
              <a:rPr lang="en-US" sz="2000" dirty="0"/>
              <a:t>Remediation materials that came with your core program</a:t>
            </a:r>
          </a:p>
          <a:p>
            <a:pPr marL="798513" lvl="1" indent="-333375"/>
            <a:r>
              <a:rPr lang="en-US" sz="2000" spc="-20" dirty="0"/>
              <a:t>Expert recommendations (if evidence-based programs are not available) from Institute of Education Sciences (IES) practice guides, reputable professional organizations, etc. </a:t>
            </a:r>
          </a:p>
          <a:p>
            <a:pPr marL="798513" lvl="1" indent="-333375"/>
            <a:r>
              <a:rPr lang="en-US" sz="2000" dirty="0"/>
              <a:t>Standards-aligned materials</a:t>
            </a:r>
          </a:p>
          <a:p>
            <a:pPr marL="468313" lvl="1" indent="-468313">
              <a:buFont typeface="Wingdings" pitchFamily="2" charset="2"/>
              <a:buChar char="§"/>
            </a:pPr>
            <a:r>
              <a:rPr lang="en-US" sz="2200" dirty="0"/>
              <a:t>Collect data to determine whether </a:t>
            </a:r>
            <a:r>
              <a:rPr lang="en-US" sz="2200" i="1" dirty="0"/>
              <a:t>most </a:t>
            </a:r>
            <a:r>
              <a:rPr lang="en-US" sz="2200" dirty="0"/>
              <a:t>students are profiting.</a:t>
            </a:r>
          </a:p>
        </p:txBody>
      </p:sp>
      <p:sp>
        <p:nvSpPr>
          <p:cNvPr id="5" name="Slide Number Placeholder 5"/>
          <p:cNvSpPr>
            <a:spLocks noGrp="1"/>
          </p:cNvSpPr>
          <p:nvPr>
            <p:ph type="sldNum" sz="quarter" idx="10"/>
          </p:nvPr>
        </p:nvSpPr>
        <p:spPr/>
        <p:txBody>
          <a:bodyPr/>
          <a:lstStyle/>
          <a:p>
            <a:fld id="{B094D1B2-26D5-48CC-9B16-6583E954EFA6}" type="slidenum">
              <a:rPr>
                <a:solidFill>
                  <a:srgbClr val="FFFFFF">
                    <a:lumMod val="75000"/>
                  </a:srgbClr>
                </a:solidFill>
                <a:latin typeface="Arial"/>
              </a:rPr>
              <a:pPr/>
              <a:t>22</a:t>
            </a:fld>
            <a:endParaRPr dirty="0">
              <a:solidFill>
                <a:srgbClr val="FFFFFF">
                  <a:lumMod val="75000"/>
                </a:srgbClr>
              </a:solidFill>
              <a:latin typeface="Aria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2" r="7012"/>
          <a:stretch/>
        </p:blipFill>
        <p:spPr bwMode="auto">
          <a:xfrm>
            <a:off x="8266482" y="0"/>
            <a:ext cx="877518" cy="1020650"/>
          </a:xfrm>
          <a:prstGeom prst="rect">
            <a:avLst/>
          </a:prstGeom>
          <a:noFill/>
          <a:ln>
            <a:noFill/>
          </a:ln>
          <a:effectLst/>
          <a:extLst/>
        </p:spPr>
      </p:pic>
      <p:pic>
        <p:nvPicPr>
          <p:cNvPr id="6" name="Picture 5">
            <a:extLst>
              <a:ext uri="{FF2B5EF4-FFF2-40B4-BE49-F238E27FC236}">
                <a16:creationId xmlns:a16="http://schemas.microsoft.com/office/drawing/2014/main" xmlns="" id="{EC26AE40-B5F5-4B98-9E5A-B53903B0B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418310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19809"/>
            <a:ext cx="8224837" cy="492443"/>
          </a:xfrm>
        </p:spPr>
        <p:txBody>
          <a:bodyPr/>
          <a:lstStyle/>
          <a:p>
            <a:r>
              <a:rPr lang="en-US" dirty="0"/>
              <a:t>Think-Pair-Share </a:t>
            </a:r>
          </a:p>
        </p:txBody>
      </p:sp>
      <p:sp>
        <p:nvSpPr>
          <p:cNvPr id="3" name="Content Placeholder 2"/>
          <p:cNvSpPr>
            <a:spLocks noGrp="1"/>
          </p:cNvSpPr>
          <p:nvPr>
            <p:ph idx="1"/>
          </p:nvPr>
        </p:nvSpPr>
        <p:spPr/>
        <p:txBody>
          <a:bodyPr/>
          <a:lstStyle/>
          <a:p>
            <a:r>
              <a:rPr lang="en-US" sz="2800" dirty="0"/>
              <a:t>At your school, in what ways are intensive intervention and special education services similar and different?</a:t>
            </a:r>
          </a:p>
        </p:txBody>
      </p:sp>
      <p:sp>
        <p:nvSpPr>
          <p:cNvPr id="4" name="Slide Number Placeholder 5"/>
          <p:cNvSpPr>
            <a:spLocks noGrp="1"/>
          </p:cNvSpPr>
          <p:nvPr>
            <p:ph type="sldNum" sz="quarter" idx="10"/>
          </p:nvPr>
        </p:nvSpPr>
        <p:spPr/>
        <p:txBody>
          <a:bodyPr/>
          <a:lstStyle/>
          <a:p>
            <a:fld id="{B094D1B2-26D5-48CC-9B16-6583E954EFA6}" type="slidenum">
              <a:rPr>
                <a:solidFill>
                  <a:srgbClr val="FFFFFF">
                    <a:lumMod val="75000"/>
                  </a:srgbClr>
                </a:solidFill>
                <a:latin typeface="Arial"/>
              </a:rPr>
              <a:pPr/>
              <a:t>23</a:t>
            </a:fld>
            <a:endParaRPr dirty="0">
              <a:solidFill>
                <a:srgbClr val="FFFFFF">
                  <a:lumMod val="75000"/>
                </a:srgbClr>
              </a:solidFill>
              <a:latin typeface="Arial"/>
            </a:endParaRPr>
          </a:p>
        </p:txBody>
      </p:sp>
      <p:graphicFrame>
        <p:nvGraphicFramePr>
          <p:cNvPr id="5" name="Diagram 4"/>
          <p:cNvGraphicFramePr/>
          <p:nvPr>
            <p:extLst/>
          </p:nvPr>
        </p:nvGraphicFramePr>
        <p:xfrm>
          <a:off x="672134" y="3782400"/>
          <a:ext cx="3349538" cy="207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5241231" y="3717491"/>
          <a:ext cx="3246445" cy="2276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1796664" y="3547107"/>
            <a:ext cx="1125128"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latin typeface="Arial" pitchFamily="34" charset="0"/>
                <a:ea typeface="ＭＳ Ｐゴシック" charset="-128"/>
              </a:rPr>
              <a:t>Similar</a:t>
            </a:r>
          </a:p>
        </p:txBody>
      </p:sp>
      <p:sp>
        <p:nvSpPr>
          <p:cNvPr id="8" name="TextBox 7"/>
          <p:cNvSpPr txBox="1"/>
          <p:nvPr/>
        </p:nvSpPr>
        <p:spPr>
          <a:xfrm>
            <a:off x="6177413" y="3591079"/>
            <a:ext cx="1351652"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latin typeface="Arial" pitchFamily="34" charset="0"/>
                <a:ea typeface="ＭＳ Ｐゴシック" charset="-128"/>
              </a:rPr>
              <a:t>Different</a:t>
            </a:r>
          </a:p>
        </p:txBody>
      </p:sp>
      <p:pic>
        <p:nvPicPr>
          <p:cNvPr id="9" name="Picture 8">
            <a:extLst>
              <a:ext uri="{FF2B5EF4-FFF2-40B4-BE49-F238E27FC236}">
                <a16:creationId xmlns:a16="http://schemas.microsoft.com/office/drawing/2014/main" xmlns="" id="{78F4A7A4-FF6A-4D52-A182-D7B08922F8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275314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2" y="2823976"/>
            <a:ext cx="8228413" cy="1538883"/>
          </a:xfrm>
        </p:spPr>
        <p:txBody>
          <a:bodyPr>
            <a:normAutofit fontScale="90000"/>
          </a:bodyPr>
          <a:lstStyle/>
          <a:p>
            <a:r>
              <a:rPr lang="en-US" dirty="0"/>
              <a:t>Non-Linear Implementation &amp; Building Complex Systems in Franklin Pierce </a:t>
            </a:r>
          </a:p>
        </p:txBody>
      </p:sp>
      <p:sp>
        <p:nvSpPr>
          <p:cNvPr id="5" name="Text Placeholder 4">
            <a:extLst>
              <a:ext uri="{FF2B5EF4-FFF2-40B4-BE49-F238E27FC236}">
                <a16:creationId xmlns:a16="http://schemas.microsoft.com/office/drawing/2014/main" xmlns="" id="{AEEC7AC4-C5B0-4F97-A87E-EA45CD5EF633}"/>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xmlns="" id="{4A9E2E33-D6A4-4A9B-BA3F-C88596F27168}"/>
              </a:ext>
            </a:extLst>
          </p:cNvPr>
          <p:cNvSpPr>
            <a:spLocks noGrp="1"/>
          </p:cNvSpPr>
          <p:nvPr>
            <p:ph type="body" sz="quarter" idx="19"/>
          </p:nvPr>
        </p:nvSpPr>
        <p:spPr/>
        <p:txBody>
          <a:bodyPr/>
          <a:lstStyle/>
          <a:p>
            <a:endParaRPr lang="en-US"/>
          </a:p>
        </p:txBody>
      </p:sp>
      <p:pic>
        <p:nvPicPr>
          <p:cNvPr id="8" name="Picture 7">
            <a:extLst>
              <a:ext uri="{FF2B5EF4-FFF2-40B4-BE49-F238E27FC236}">
                <a16:creationId xmlns:a16="http://schemas.microsoft.com/office/drawing/2014/main" xmlns="" id="{22CAFE35-02F7-4A44-89C0-DF3CAC7B5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974" y="5682622"/>
            <a:ext cx="673100" cy="588239"/>
          </a:xfrm>
          <a:prstGeom prst="rect">
            <a:avLst/>
          </a:prstGeom>
        </p:spPr>
      </p:pic>
    </p:spTree>
    <p:extLst>
      <p:ext uri="{BB962C8B-B14F-4D97-AF65-F5344CB8AC3E}">
        <p14:creationId xmlns:p14="http://schemas.microsoft.com/office/powerpoint/2010/main" val="121960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526" y="1607853"/>
            <a:ext cx="8224837" cy="492443"/>
          </a:xfrm>
        </p:spPr>
        <p:txBody>
          <a:bodyPr>
            <a:noAutofit/>
          </a:bodyPr>
          <a:lstStyle/>
          <a:p>
            <a:r>
              <a:rPr lang="en-US" dirty="0"/>
              <a:t>How do we build and sustain complex systems?</a:t>
            </a:r>
            <a:r>
              <a:rPr lang="en-US" sz="4000" dirty="0"/>
              <a:t/>
            </a:r>
            <a:br>
              <a:rPr lang="en-US" sz="4000" dirty="0"/>
            </a:br>
            <a:endParaRPr lang="en-US" sz="4000" dirty="0"/>
          </a:p>
        </p:txBody>
      </p:sp>
      <p:sp>
        <p:nvSpPr>
          <p:cNvPr id="3" name="Content Placeholder 2"/>
          <p:cNvSpPr>
            <a:spLocks noGrp="1"/>
          </p:cNvSpPr>
          <p:nvPr>
            <p:ph idx="1"/>
          </p:nvPr>
        </p:nvSpPr>
        <p:spPr/>
        <p:txBody>
          <a:bodyPr/>
          <a:lstStyle/>
          <a:p>
            <a:r>
              <a:rPr lang="en-US" dirty="0"/>
              <a:t>Start Small and Move Slowly</a:t>
            </a:r>
          </a:p>
          <a:p>
            <a:pPr lvl="1"/>
            <a:r>
              <a:rPr lang="en-US" dirty="0"/>
              <a:t>Allow for learning</a:t>
            </a:r>
          </a:p>
          <a:p>
            <a:r>
              <a:rPr lang="en-US" dirty="0"/>
              <a:t>Engage Key Stakeholders</a:t>
            </a:r>
          </a:p>
          <a:p>
            <a:r>
              <a:rPr lang="en-US" dirty="0"/>
              <a:t>Embed Intensive Intervention within Existing Structures</a:t>
            </a:r>
          </a:p>
          <a:p>
            <a:pPr lvl="1"/>
            <a:r>
              <a:rPr lang="en-US" dirty="0"/>
              <a:t>Adapt existing intervention programs and data sources</a:t>
            </a:r>
          </a:p>
          <a:p>
            <a:r>
              <a:rPr lang="en-US" dirty="0"/>
              <a:t>Target Professional Development</a:t>
            </a:r>
          </a:p>
          <a:p>
            <a:pPr lvl="1"/>
            <a:r>
              <a:rPr lang="en-US" dirty="0"/>
              <a:t>Build internal capacity of existing staff</a:t>
            </a:r>
          </a:p>
          <a:p>
            <a:r>
              <a:rPr lang="en-US" dirty="0"/>
              <a:t>Build Long Term Capacity</a:t>
            </a:r>
          </a:p>
          <a:p>
            <a:pPr lvl="1"/>
            <a:r>
              <a:rPr lang="en-US" dirty="0"/>
              <a:t>Checklist of Implementation Strategies (2014)</a:t>
            </a:r>
          </a:p>
          <a:p>
            <a:pPr lvl="1"/>
            <a:endParaRPr lang="en-US" dirty="0"/>
          </a:p>
          <a:p>
            <a:pPr lvl="1"/>
            <a:r>
              <a:rPr lang="en-US" dirty="0" err="1"/>
              <a:t>McInerney</a:t>
            </a:r>
            <a:r>
              <a:rPr lang="en-US" dirty="0"/>
              <a:t>, </a:t>
            </a:r>
            <a:r>
              <a:rPr lang="en-US" dirty="0" err="1"/>
              <a:t>Zumeta</a:t>
            </a:r>
            <a:r>
              <a:rPr lang="en-US" dirty="0"/>
              <a:t>, Gandhi, and </a:t>
            </a:r>
            <a:r>
              <a:rPr lang="en-US" dirty="0" err="1"/>
              <a:t>Gersten</a:t>
            </a:r>
            <a:r>
              <a:rPr lang="en-US" dirty="0"/>
              <a:t>, 2014)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20441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Getting beyond “programs”</a:t>
            </a:r>
          </a:p>
          <a:p>
            <a:r>
              <a:rPr lang="en-US" sz="3200" dirty="0"/>
              <a:t>Collection and appropriate use of data </a:t>
            </a:r>
          </a:p>
          <a:p>
            <a:r>
              <a:rPr lang="en-US" sz="3200" dirty="0"/>
              <a:t>Access to skilled interventionists </a:t>
            </a:r>
          </a:p>
          <a:p>
            <a:r>
              <a:rPr lang="en-US" sz="3200" dirty="0"/>
              <a:t>Professional development opportunities for staff to improve skills </a:t>
            </a:r>
          </a:p>
          <a:p>
            <a:r>
              <a:rPr lang="en-US" sz="3200" dirty="0"/>
              <a:t>Time to collaborate and plan </a:t>
            </a:r>
          </a:p>
        </p:txBody>
      </p:sp>
      <p:sp>
        <p:nvSpPr>
          <p:cNvPr id="3" name="Title 2"/>
          <p:cNvSpPr>
            <a:spLocks noGrp="1"/>
          </p:cNvSpPr>
          <p:nvPr>
            <p:ph type="title"/>
          </p:nvPr>
        </p:nvSpPr>
        <p:spPr>
          <a:xfrm>
            <a:off x="687388" y="1019809"/>
            <a:ext cx="8224837" cy="492443"/>
          </a:xfrm>
        </p:spPr>
        <p:txBody>
          <a:bodyPr>
            <a:normAutofit fontScale="90000"/>
          </a:bodyPr>
          <a:lstStyle/>
          <a:p>
            <a:r>
              <a:rPr lang="en-US" dirty="0"/>
              <a:t/>
            </a:r>
            <a:br>
              <a:rPr lang="en-US" dirty="0"/>
            </a:br>
            <a:r>
              <a:rPr lang="en-US" dirty="0"/>
              <a:t>Knowledge and skills are necessary</a:t>
            </a:r>
            <a:br>
              <a:rPr lang="en-US" dirty="0"/>
            </a:br>
            <a:r>
              <a:rPr lang="en-US" dirty="0"/>
              <a:t>but not sufficient </a:t>
            </a:r>
          </a:p>
        </p:txBody>
      </p:sp>
      <p:sp>
        <p:nvSpPr>
          <p:cNvPr id="4" name="Slide Number Placeholder 3"/>
          <p:cNvSpPr>
            <a:spLocks noGrp="1"/>
          </p:cNvSpPr>
          <p:nvPr>
            <p:ph type="sldNum" sz="quarter" idx="10"/>
          </p:nvPr>
        </p:nvSpPr>
        <p:spPr/>
        <p:txBody>
          <a:bodyPr/>
          <a:lstStyle/>
          <a:p>
            <a:pPr>
              <a:defRPr/>
            </a:pPr>
            <a:fld id="{DFB04262-1598-482E-9FD8-D5435614D1F0}" type="slidenum">
              <a:rPr>
                <a:solidFill>
                  <a:srgbClr val="FFFFFF">
                    <a:lumMod val="75000"/>
                  </a:srgbClr>
                </a:solidFill>
              </a:rPr>
              <a:pPr>
                <a:defRPr/>
              </a:pPr>
              <a:t>26</a:t>
            </a:fld>
            <a:endParaRPr dirty="0">
              <a:solidFill>
                <a:srgbClr val="FFFFFF">
                  <a:lumMod val="75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1746149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5813"/>
            <a:ext cx="8380274" cy="3852006"/>
          </a:xfrm>
        </p:spPr>
        <p:txBody>
          <a:bodyPr/>
          <a:lstStyle/>
          <a:p>
            <a:endParaRPr lang="en-US" dirty="0"/>
          </a:p>
          <a:p>
            <a:endParaRPr lang="en-US" dirty="0"/>
          </a:p>
          <a:p>
            <a:endParaRPr lang="en-US" dirty="0"/>
          </a:p>
          <a:p>
            <a:r>
              <a:rPr lang="en-US" dirty="0"/>
              <a:t>Special education often separate from MTSS/RTI/PBIS</a:t>
            </a:r>
          </a:p>
          <a:p>
            <a:r>
              <a:rPr lang="en-US" dirty="0"/>
              <a:t>Inability of students with disabilities to access intensive intervention services in many schools </a:t>
            </a:r>
          </a:p>
          <a:p>
            <a:r>
              <a:rPr lang="en-US" dirty="0"/>
              <a:t>Avoiding referral because general education intervention services “are better than what s/he would get in special ed.” </a:t>
            </a:r>
          </a:p>
          <a:p>
            <a:r>
              <a:rPr lang="en-US" dirty="0"/>
              <a:t>Uncertainty about when/how identification occurs </a:t>
            </a:r>
          </a:p>
          <a:p>
            <a:endParaRPr lang="en-US" dirty="0"/>
          </a:p>
        </p:txBody>
      </p:sp>
      <p:sp>
        <p:nvSpPr>
          <p:cNvPr id="3" name="Title 2"/>
          <p:cNvSpPr>
            <a:spLocks noGrp="1"/>
          </p:cNvSpPr>
          <p:nvPr>
            <p:ph type="title"/>
          </p:nvPr>
        </p:nvSpPr>
        <p:spPr>
          <a:xfrm>
            <a:off x="687388" y="1041435"/>
            <a:ext cx="8224837" cy="492443"/>
          </a:xfrm>
        </p:spPr>
        <p:txBody>
          <a:bodyPr/>
          <a:lstStyle/>
          <a:p>
            <a:r>
              <a:rPr lang="en-US" dirty="0"/>
              <a:t>Confusion about the role of special education</a:t>
            </a:r>
          </a:p>
        </p:txBody>
      </p:sp>
      <p:sp>
        <p:nvSpPr>
          <p:cNvPr id="4" name="Slide Number Placeholder 3"/>
          <p:cNvSpPr>
            <a:spLocks noGrp="1"/>
          </p:cNvSpPr>
          <p:nvPr>
            <p:ph type="sldNum" sz="quarter" idx="10"/>
          </p:nvPr>
        </p:nvSpPr>
        <p:spPr/>
        <p:txBody>
          <a:bodyPr/>
          <a:lstStyle/>
          <a:p>
            <a:pPr>
              <a:defRPr/>
            </a:pPr>
            <a:fld id="{DFB04262-1598-482E-9FD8-D5435614D1F0}" type="slidenum">
              <a:rPr>
                <a:solidFill>
                  <a:srgbClr val="FFFFFF">
                    <a:lumMod val="75000"/>
                  </a:srgbClr>
                </a:solidFill>
              </a:rPr>
              <a:pPr>
                <a:defRPr/>
              </a:pPr>
              <a:t>27</a:t>
            </a:fld>
            <a:endParaRPr dirty="0">
              <a:solidFill>
                <a:srgbClr val="FFFFFF">
                  <a:lumMod val="75000"/>
                </a:srgbClr>
              </a:solidFill>
            </a:endParaRPr>
          </a:p>
        </p:txBody>
      </p:sp>
      <p:pic>
        <p:nvPicPr>
          <p:cNvPr id="5" name="Picture 2" descr="https://encrypted-tbn2.gstatic.com/images?q=tbn:ANd9GcRlnJ5BjVH_NYUqV9U7rkpHnCMWTyxrPEoiHiTo7WpYqp9Tz-DimAGM_nk"/>
          <p:cNvPicPr>
            <a:picLocks noChangeAspect="1" noChangeArrowheads="1"/>
          </p:cNvPicPr>
          <p:nvPr/>
        </p:nvPicPr>
        <p:blipFill>
          <a:blip r:embed="rId2"/>
          <a:srcRect/>
          <a:stretch>
            <a:fillRect/>
          </a:stretch>
        </p:blipFill>
        <p:spPr bwMode="auto">
          <a:xfrm>
            <a:off x="4317841" y="1981200"/>
            <a:ext cx="588962" cy="1439862"/>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2453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515715"/>
            <a:ext cx="8224837" cy="984885"/>
          </a:xfrm>
        </p:spPr>
        <p:txBody>
          <a:bodyPr>
            <a:normAutofit/>
          </a:bodyPr>
          <a:lstStyle/>
          <a:p>
            <a:r>
              <a:rPr lang="en-US" dirty="0"/>
              <a:t>Challenges with embedding intensive intervention within broader systems change </a:t>
            </a:r>
          </a:p>
        </p:txBody>
      </p:sp>
      <p:sp>
        <p:nvSpPr>
          <p:cNvPr id="4" name="Slide Number Placeholder 3"/>
          <p:cNvSpPr>
            <a:spLocks noGrp="1"/>
          </p:cNvSpPr>
          <p:nvPr>
            <p:ph type="sldNum" sz="quarter" idx="10"/>
          </p:nvPr>
        </p:nvSpPr>
        <p:spPr/>
        <p:txBody>
          <a:bodyPr/>
          <a:lstStyle/>
          <a:p>
            <a:pPr>
              <a:defRPr/>
            </a:pPr>
            <a:fld id="{DFB04262-1598-482E-9FD8-D5435614D1F0}" type="slidenum">
              <a:rPr>
                <a:solidFill>
                  <a:srgbClr val="FFFFFF">
                    <a:lumMod val="75000"/>
                  </a:srgbClr>
                </a:solidFill>
              </a:rPr>
              <a:pPr>
                <a:defRPr/>
              </a:pPr>
              <a:t>28</a:t>
            </a:fld>
            <a:endParaRPr dirty="0">
              <a:solidFill>
                <a:srgbClr val="FFFFFF">
                  <a:lumMod val="75000"/>
                </a:srgbClr>
              </a:solidFill>
            </a:endParaRPr>
          </a:p>
        </p:txBody>
      </p:sp>
      <p:grpSp>
        <p:nvGrpSpPr>
          <p:cNvPr id="7" name="Group 6" descr="Different quotes around intensive intervention"/>
          <p:cNvGrpSpPr/>
          <p:nvPr/>
        </p:nvGrpSpPr>
        <p:grpSpPr>
          <a:xfrm>
            <a:off x="746760" y="2038200"/>
            <a:ext cx="8107680" cy="3695373"/>
            <a:chOff x="746760" y="2038200"/>
            <a:chExt cx="8107680" cy="3695373"/>
          </a:xfrm>
        </p:grpSpPr>
        <p:sp>
          <p:nvSpPr>
            <p:cNvPr id="5" name="Oval 4"/>
            <p:cNvSpPr/>
            <p:nvPr/>
          </p:nvSpPr>
          <p:spPr>
            <a:xfrm>
              <a:off x="3200400" y="3200400"/>
              <a:ext cx="3048000" cy="1726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581400" y="3541693"/>
              <a:ext cx="2286000" cy="1384995"/>
            </a:xfrm>
            <a:prstGeom prst="rect">
              <a:avLst/>
            </a:prstGeom>
            <a:noFill/>
          </p:spPr>
          <p:txBody>
            <a:bodyPr wrap="square" rtlCol="0">
              <a:spAutoFit/>
            </a:bodyPr>
            <a:lstStyle/>
            <a:p>
              <a:pPr algn="ctr"/>
              <a:r>
                <a:rPr lang="en-US" sz="2800" dirty="0">
                  <a:solidFill>
                    <a:srgbClr val="FFFFFF"/>
                  </a:solidFill>
                </a:rPr>
                <a:t>Intensive Intervention</a:t>
              </a:r>
            </a:p>
            <a:p>
              <a:pPr algn="ctr"/>
              <a:endParaRPr lang="en-US" sz="2800" dirty="0">
                <a:solidFill>
                  <a:srgbClr val="FFFFFF"/>
                </a:solidFill>
              </a:endParaRPr>
            </a:p>
          </p:txBody>
        </p:sp>
        <p:sp>
          <p:nvSpPr>
            <p:cNvPr id="8" name="TextBox 7"/>
            <p:cNvSpPr txBox="1"/>
            <p:nvPr/>
          </p:nvSpPr>
          <p:spPr>
            <a:xfrm>
              <a:off x="746760" y="2098829"/>
              <a:ext cx="2072640" cy="1015663"/>
            </a:xfrm>
            <a:prstGeom prst="rect">
              <a:avLst/>
            </a:prstGeom>
            <a:noFill/>
            <a:ln>
              <a:solidFill>
                <a:schemeClr val="accent1"/>
              </a:solidFill>
            </a:ln>
          </p:spPr>
          <p:txBody>
            <a:bodyPr wrap="square" rtlCol="0">
              <a:spAutoFit/>
            </a:bodyPr>
            <a:lstStyle/>
            <a:p>
              <a:pPr algn="ctr"/>
              <a:r>
                <a:rPr lang="en-US" dirty="0">
                  <a:solidFill>
                    <a:srgbClr val="000000"/>
                  </a:solidFill>
                </a:rPr>
                <a:t>“</a:t>
              </a:r>
              <a:r>
                <a:rPr lang="en-US" sz="1800" dirty="0">
                  <a:solidFill>
                    <a:srgbClr val="000000"/>
                  </a:solidFill>
                </a:rPr>
                <a:t>We can’t afford to focus on a small number of kids.” </a:t>
              </a:r>
            </a:p>
          </p:txBody>
        </p:sp>
        <p:sp>
          <p:nvSpPr>
            <p:cNvPr id="9" name="TextBox 8"/>
            <p:cNvSpPr txBox="1"/>
            <p:nvPr/>
          </p:nvSpPr>
          <p:spPr>
            <a:xfrm>
              <a:off x="6781800" y="2073319"/>
              <a:ext cx="2072640" cy="923330"/>
            </a:xfrm>
            <a:prstGeom prst="rect">
              <a:avLst/>
            </a:prstGeom>
            <a:noFill/>
            <a:ln>
              <a:solidFill>
                <a:schemeClr val="accent1"/>
              </a:solidFill>
            </a:ln>
          </p:spPr>
          <p:txBody>
            <a:bodyPr wrap="square" rtlCol="0">
              <a:spAutoFit/>
            </a:bodyPr>
            <a:lstStyle/>
            <a:p>
              <a:pPr algn="ctr"/>
              <a:r>
                <a:rPr lang="en-US" sz="1800" dirty="0">
                  <a:solidFill>
                    <a:srgbClr val="000000"/>
                  </a:solidFill>
                </a:rPr>
                <a:t>“But we have to teach the standards.” </a:t>
              </a:r>
            </a:p>
          </p:txBody>
        </p:sp>
        <p:sp>
          <p:nvSpPr>
            <p:cNvPr id="10" name="TextBox 9"/>
            <p:cNvSpPr txBox="1"/>
            <p:nvPr/>
          </p:nvSpPr>
          <p:spPr>
            <a:xfrm>
              <a:off x="746760" y="3444240"/>
              <a:ext cx="2072640" cy="1200329"/>
            </a:xfrm>
            <a:prstGeom prst="rect">
              <a:avLst/>
            </a:prstGeom>
            <a:noFill/>
            <a:ln>
              <a:solidFill>
                <a:schemeClr val="accent1"/>
              </a:solidFill>
            </a:ln>
          </p:spPr>
          <p:txBody>
            <a:bodyPr wrap="square" rtlCol="0">
              <a:spAutoFit/>
            </a:bodyPr>
            <a:lstStyle/>
            <a:p>
              <a:pPr algn="ctr"/>
              <a:r>
                <a:rPr lang="en-US" sz="1800" dirty="0">
                  <a:solidFill>
                    <a:srgbClr val="000000"/>
                  </a:solidFill>
                </a:rPr>
                <a:t>“We don’t have time—we have to do teacher evaluation.” </a:t>
              </a:r>
            </a:p>
          </p:txBody>
        </p:sp>
        <p:sp>
          <p:nvSpPr>
            <p:cNvPr id="11" name="TextBox 10"/>
            <p:cNvSpPr txBox="1"/>
            <p:nvPr/>
          </p:nvSpPr>
          <p:spPr>
            <a:xfrm>
              <a:off x="6553200" y="3436976"/>
              <a:ext cx="2301240" cy="1292662"/>
            </a:xfrm>
            <a:prstGeom prst="rect">
              <a:avLst/>
            </a:prstGeom>
            <a:noFill/>
            <a:ln>
              <a:solidFill>
                <a:schemeClr val="accent1"/>
              </a:solidFill>
            </a:ln>
          </p:spPr>
          <p:txBody>
            <a:bodyPr wrap="square" rtlCol="0">
              <a:spAutoFit/>
            </a:bodyPr>
            <a:lstStyle/>
            <a:p>
              <a:pPr algn="ctr"/>
              <a:r>
                <a:rPr lang="en-US" dirty="0">
                  <a:solidFill>
                    <a:srgbClr val="000000"/>
                  </a:solidFill>
                </a:rPr>
                <a:t>“</a:t>
              </a:r>
              <a:r>
                <a:rPr lang="en-US" sz="1800" dirty="0">
                  <a:solidFill>
                    <a:srgbClr val="000000"/>
                  </a:solidFill>
                </a:rPr>
                <a:t>We’re not allowed to use interventions because of Common Core.” </a:t>
              </a:r>
            </a:p>
          </p:txBody>
        </p:sp>
        <p:sp>
          <p:nvSpPr>
            <p:cNvPr id="12" name="TextBox 11"/>
            <p:cNvSpPr txBox="1"/>
            <p:nvPr/>
          </p:nvSpPr>
          <p:spPr>
            <a:xfrm>
              <a:off x="3429000" y="2038200"/>
              <a:ext cx="2667000" cy="923330"/>
            </a:xfrm>
            <a:prstGeom prst="rect">
              <a:avLst/>
            </a:prstGeom>
            <a:noFill/>
            <a:ln>
              <a:solidFill>
                <a:schemeClr val="accent1"/>
              </a:solidFill>
            </a:ln>
          </p:spPr>
          <p:txBody>
            <a:bodyPr wrap="square" rtlCol="0">
              <a:spAutoFit/>
            </a:bodyPr>
            <a:lstStyle/>
            <a:p>
              <a:pPr algn="ctr"/>
              <a:r>
                <a:rPr lang="en-US" sz="1800" dirty="0">
                  <a:solidFill>
                    <a:srgbClr val="000000"/>
                  </a:solidFill>
                </a:rPr>
                <a:t>“Our data system won’t let us enter progress monitoring data.” </a:t>
              </a:r>
            </a:p>
          </p:txBody>
        </p:sp>
        <p:sp>
          <p:nvSpPr>
            <p:cNvPr id="13" name="TextBox 12"/>
            <p:cNvSpPr txBox="1"/>
            <p:nvPr/>
          </p:nvSpPr>
          <p:spPr>
            <a:xfrm>
              <a:off x="2956560" y="5087242"/>
              <a:ext cx="3596640" cy="646331"/>
            </a:xfrm>
            <a:prstGeom prst="rect">
              <a:avLst/>
            </a:prstGeom>
            <a:noFill/>
            <a:ln>
              <a:solidFill>
                <a:schemeClr val="accent1"/>
              </a:solidFill>
            </a:ln>
          </p:spPr>
          <p:txBody>
            <a:bodyPr wrap="square" rtlCol="0">
              <a:spAutoFit/>
            </a:bodyPr>
            <a:lstStyle/>
            <a:p>
              <a:pPr algn="ctr"/>
              <a:r>
                <a:rPr lang="en-US" sz="1800" dirty="0">
                  <a:solidFill>
                    <a:srgbClr val="000000"/>
                  </a:solidFill>
                </a:rPr>
                <a:t>“We don’t progress monitor kids once they are in special ed.” </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9979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2057400"/>
            <a:ext cx="4570273" cy="3852006"/>
          </a:xfrm>
        </p:spPr>
        <p:txBody>
          <a:bodyPr/>
          <a:lstStyle/>
          <a:p>
            <a:r>
              <a:rPr lang="en-US" dirty="0"/>
              <a:t>At both system and student level</a:t>
            </a:r>
          </a:p>
          <a:p>
            <a:r>
              <a:rPr lang="en-US" dirty="0"/>
              <a:t>Intervention delivery</a:t>
            </a:r>
          </a:p>
          <a:p>
            <a:r>
              <a:rPr lang="en-US" dirty="0"/>
              <a:t>Appropriate assessment to validate individual interventions</a:t>
            </a:r>
          </a:p>
          <a:p>
            <a:r>
              <a:rPr lang="en-US" dirty="0"/>
              <a:t>Follow-through on student plans </a:t>
            </a:r>
          </a:p>
          <a:p>
            <a:endParaRPr lang="en-US" dirty="0"/>
          </a:p>
        </p:txBody>
      </p:sp>
      <p:sp>
        <p:nvSpPr>
          <p:cNvPr id="3" name="Title 2"/>
          <p:cNvSpPr>
            <a:spLocks noGrp="1"/>
          </p:cNvSpPr>
          <p:nvPr>
            <p:ph type="title"/>
          </p:nvPr>
        </p:nvSpPr>
        <p:spPr>
          <a:xfrm>
            <a:off x="687388" y="935451"/>
            <a:ext cx="8224837" cy="492443"/>
          </a:xfrm>
        </p:spPr>
        <p:txBody>
          <a:bodyPr/>
          <a:lstStyle/>
          <a:p>
            <a:r>
              <a:rPr lang="en-US" dirty="0"/>
              <a:t>Defining implementation fidelity and evidence </a:t>
            </a:r>
          </a:p>
        </p:txBody>
      </p:sp>
      <p:sp>
        <p:nvSpPr>
          <p:cNvPr id="4" name="Slide Number Placeholder 3"/>
          <p:cNvSpPr>
            <a:spLocks noGrp="1"/>
          </p:cNvSpPr>
          <p:nvPr>
            <p:ph type="sldNum" sz="quarter" idx="10"/>
          </p:nvPr>
        </p:nvSpPr>
        <p:spPr/>
        <p:txBody>
          <a:bodyPr/>
          <a:lstStyle/>
          <a:p>
            <a:pPr>
              <a:defRPr/>
            </a:pPr>
            <a:fld id="{DFB04262-1598-482E-9FD8-D5435614D1F0}" type="slidenum">
              <a:rPr>
                <a:solidFill>
                  <a:srgbClr val="FFFFFF">
                    <a:lumMod val="75000"/>
                  </a:srgbClr>
                </a:solidFill>
              </a:rPr>
              <a:pPr>
                <a:defRPr/>
              </a:pPr>
              <a:t>29</a:t>
            </a:fld>
            <a:endParaRPr dirty="0">
              <a:solidFill>
                <a:srgbClr val="FFFFFF">
                  <a:lumMod val="75000"/>
                </a:srgbClr>
              </a:solidFill>
            </a:endParaRPr>
          </a:p>
        </p:txBody>
      </p:sp>
      <p:pic>
        <p:nvPicPr>
          <p:cNvPr id="1026" name="Picture 2" descr="an image of an investigator looking at steps with a magnifying gl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058790"/>
            <a:ext cx="3273324" cy="3732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4089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1" y="2091159"/>
            <a:ext cx="8228413" cy="2123658"/>
          </a:xfrm>
        </p:spPr>
        <p:txBody>
          <a:bodyPr/>
          <a:lstStyle/>
          <a:p>
            <a:pPr algn="l"/>
            <a:r>
              <a:rPr lang="en-US" dirty="0"/>
              <a:t>I3: </a:t>
            </a:r>
            <a:br>
              <a:rPr lang="en-US" dirty="0"/>
            </a:br>
            <a:r>
              <a:rPr lang="en-US" dirty="0"/>
              <a:t>Implementing Intensive Intervention in Mathematics </a:t>
            </a:r>
          </a:p>
        </p:txBody>
      </p:sp>
      <p:pic>
        <p:nvPicPr>
          <p:cNvPr id="3" name="Picture 2">
            <a:extLst>
              <a:ext uri="{FF2B5EF4-FFF2-40B4-BE49-F238E27FC236}">
                <a16:creationId xmlns:a16="http://schemas.microsoft.com/office/drawing/2014/main" xmlns="" id="{1007B9A0-43F0-4529-B288-D37407867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368706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2" y="2823977"/>
            <a:ext cx="8228413" cy="1538883"/>
          </a:xfrm>
        </p:spPr>
        <p:txBody>
          <a:bodyPr>
            <a:normAutofit/>
          </a:bodyPr>
          <a:lstStyle/>
          <a:p>
            <a:r>
              <a:rPr lang="en-US" dirty="0"/>
              <a:t>Leadership Role in  Sustaining Implementation </a:t>
            </a:r>
          </a:p>
        </p:txBody>
      </p:sp>
      <p:sp>
        <p:nvSpPr>
          <p:cNvPr id="4" name="Text Placeholder 3">
            <a:extLst>
              <a:ext uri="{FF2B5EF4-FFF2-40B4-BE49-F238E27FC236}">
                <a16:creationId xmlns:a16="http://schemas.microsoft.com/office/drawing/2014/main" xmlns="" id="{77AB4FC1-4617-48BD-B46D-89084ABCE6D2}"/>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xmlns="" id="{BAAAB00B-0CB4-4FD9-8600-4F1B1E26A493}"/>
              </a:ext>
            </a:extLst>
          </p:cNvPr>
          <p:cNvSpPr>
            <a:spLocks noGrp="1"/>
          </p:cNvSpPr>
          <p:nvPr>
            <p:ph type="body" sz="quarter" idx="19"/>
          </p:nvPr>
        </p:nvSpPr>
        <p:spPr/>
        <p:txBody>
          <a:bodyPr/>
          <a:lstStyle/>
          <a:p>
            <a:endParaRPr lang="en-US"/>
          </a:p>
        </p:txBody>
      </p:sp>
      <p:pic>
        <p:nvPicPr>
          <p:cNvPr id="13" name="Picture 12">
            <a:extLst>
              <a:ext uri="{FF2B5EF4-FFF2-40B4-BE49-F238E27FC236}">
                <a16:creationId xmlns:a16="http://schemas.microsoft.com/office/drawing/2014/main" xmlns="" id="{22CD7731-6CC7-4702-ADBB-C6494A7A0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848" y="5651053"/>
            <a:ext cx="673100" cy="588239"/>
          </a:xfrm>
          <a:prstGeom prst="rect">
            <a:avLst/>
          </a:prstGeom>
        </p:spPr>
      </p:pic>
    </p:spTree>
    <p:extLst>
      <p:ext uri="{BB962C8B-B14F-4D97-AF65-F5344CB8AC3E}">
        <p14:creationId xmlns:p14="http://schemas.microsoft.com/office/powerpoint/2010/main" val="94382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A602A-27EF-4453-9624-AA1DF3C96A33}"/>
              </a:ext>
            </a:extLst>
          </p:cNvPr>
          <p:cNvSpPr>
            <a:spLocks noGrp="1"/>
          </p:cNvSpPr>
          <p:nvPr>
            <p:ph type="title"/>
          </p:nvPr>
        </p:nvSpPr>
        <p:spPr>
          <a:xfrm>
            <a:off x="687526" y="934784"/>
            <a:ext cx="8224837" cy="492443"/>
          </a:xfrm>
        </p:spPr>
        <p:txBody>
          <a:bodyPr>
            <a:normAutofit fontScale="90000"/>
          </a:bodyPr>
          <a:lstStyle/>
          <a:p>
            <a:r>
              <a:rPr lang="en-US" dirty="0"/>
              <a:t>Harvard Elementary</a:t>
            </a:r>
            <a:br>
              <a:rPr lang="en-US" dirty="0"/>
            </a:br>
            <a:r>
              <a:rPr lang="en-US" dirty="0"/>
              <a:t>Key Components of i3 Implementation</a:t>
            </a:r>
          </a:p>
        </p:txBody>
      </p:sp>
      <p:sp>
        <p:nvSpPr>
          <p:cNvPr id="3" name="Content Placeholder 2">
            <a:extLst>
              <a:ext uri="{FF2B5EF4-FFF2-40B4-BE49-F238E27FC236}">
                <a16:creationId xmlns:a16="http://schemas.microsoft.com/office/drawing/2014/main" xmlns="" id="{D9E4DD1A-E357-4613-9678-01F6F6395EA2}"/>
              </a:ext>
            </a:extLst>
          </p:cNvPr>
          <p:cNvSpPr>
            <a:spLocks noGrp="1"/>
          </p:cNvSpPr>
          <p:nvPr>
            <p:ph idx="1"/>
          </p:nvPr>
        </p:nvSpPr>
        <p:spPr/>
        <p:txBody>
          <a:bodyPr>
            <a:normAutofit/>
          </a:bodyPr>
          <a:lstStyle/>
          <a:p>
            <a:r>
              <a:rPr lang="en-US" dirty="0"/>
              <a:t>RTI/MTSS Support System in place (Reading, Math, and Behavior)</a:t>
            </a:r>
          </a:p>
          <a:p>
            <a:pPr lvl="1"/>
            <a:r>
              <a:rPr lang="en-US" dirty="0"/>
              <a:t>Benchmark Testing (</a:t>
            </a:r>
            <a:r>
              <a:rPr lang="en-US" dirty="0" err="1"/>
              <a:t>Aimsweb</a:t>
            </a:r>
            <a:r>
              <a:rPr lang="en-US" dirty="0"/>
              <a:t>)</a:t>
            </a:r>
          </a:p>
          <a:p>
            <a:pPr lvl="1"/>
            <a:r>
              <a:rPr lang="en-US" dirty="0"/>
              <a:t>Interventions (Reading, Math, and Behavior)</a:t>
            </a:r>
          </a:p>
          <a:p>
            <a:pPr lvl="1"/>
            <a:r>
              <a:rPr lang="en-US" dirty="0"/>
              <a:t>Progress Monitoring (Strategic – Bi-weekly, Intensive – Weekly)</a:t>
            </a:r>
          </a:p>
          <a:p>
            <a:pPr marL="342900" lvl="1" indent="0">
              <a:buNone/>
            </a:pPr>
            <a:endParaRPr lang="en-US" dirty="0"/>
          </a:p>
          <a:p>
            <a:r>
              <a:rPr lang="en-US" dirty="0"/>
              <a:t>Interventions</a:t>
            </a:r>
          </a:p>
          <a:p>
            <a:pPr lvl="1"/>
            <a:r>
              <a:rPr lang="en-US" dirty="0"/>
              <a:t>Reading – Lots of Programs Available</a:t>
            </a:r>
          </a:p>
          <a:p>
            <a:pPr lvl="1"/>
            <a:r>
              <a:rPr lang="en-US" dirty="0"/>
              <a:t>Math – Need for More Programs (i3 Grant)</a:t>
            </a:r>
          </a:p>
          <a:p>
            <a:pPr lvl="1"/>
            <a:r>
              <a:rPr lang="en-US" dirty="0"/>
              <a:t>Behavior – Highly Effective System – limited Office Referrals and Suspensions</a:t>
            </a:r>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452" y="5885261"/>
            <a:ext cx="610773" cy="533770"/>
          </a:xfrm>
          <a:prstGeom prst="rect">
            <a:avLst/>
          </a:prstGeom>
        </p:spPr>
      </p:pic>
    </p:spTree>
    <p:extLst>
      <p:ext uri="{BB962C8B-B14F-4D97-AF65-F5344CB8AC3E}">
        <p14:creationId xmlns:p14="http://schemas.microsoft.com/office/powerpoint/2010/main" val="1666554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DFE45-EC8F-4762-93A2-A2579C124834}"/>
              </a:ext>
            </a:extLst>
          </p:cNvPr>
          <p:cNvSpPr>
            <a:spLocks noGrp="1"/>
          </p:cNvSpPr>
          <p:nvPr>
            <p:ph type="title"/>
          </p:nvPr>
        </p:nvSpPr>
        <p:spPr>
          <a:xfrm>
            <a:off x="687526" y="1522975"/>
            <a:ext cx="8224837" cy="492443"/>
          </a:xfrm>
        </p:spPr>
        <p:txBody>
          <a:bodyPr/>
          <a:lstStyle/>
          <a:p>
            <a:r>
              <a:rPr lang="en-US" dirty="0"/>
              <a:t>Specific Components of RTI/MTSS System	</a:t>
            </a:r>
          </a:p>
        </p:txBody>
      </p:sp>
      <p:sp>
        <p:nvSpPr>
          <p:cNvPr id="3" name="Content Placeholder 2">
            <a:extLst>
              <a:ext uri="{FF2B5EF4-FFF2-40B4-BE49-F238E27FC236}">
                <a16:creationId xmlns:a16="http://schemas.microsoft.com/office/drawing/2014/main" xmlns="" id="{3AB8F223-0041-43D1-9C2A-CE19ED69FE81}"/>
              </a:ext>
            </a:extLst>
          </p:cNvPr>
          <p:cNvSpPr>
            <a:spLocks noGrp="1"/>
          </p:cNvSpPr>
          <p:nvPr>
            <p:ph idx="1"/>
          </p:nvPr>
        </p:nvSpPr>
        <p:spPr/>
        <p:txBody>
          <a:bodyPr>
            <a:normAutofit/>
          </a:bodyPr>
          <a:lstStyle/>
          <a:p>
            <a:r>
              <a:rPr lang="en-US" dirty="0"/>
              <a:t>Staff Belief in Need for System Implementation</a:t>
            </a:r>
          </a:p>
          <a:p>
            <a:pPr marL="0" indent="0">
              <a:buNone/>
            </a:pPr>
            <a:endParaRPr lang="en-US" dirty="0"/>
          </a:p>
          <a:p>
            <a:r>
              <a:rPr lang="en-US" dirty="0"/>
              <a:t>Checkpoint Days (All Support Staff in Attendance with Grade Level PLCs)</a:t>
            </a:r>
          </a:p>
          <a:p>
            <a:endParaRPr lang="en-US" dirty="0"/>
          </a:p>
          <a:p>
            <a:r>
              <a:rPr lang="en-US" dirty="0"/>
              <a:t>Weekly Instructional Support Team Meetings during PLC Early Release Time</a:t>
            </a:r>
          </a:p>
          <a:p>
            <a:endParaRPr lang="en-US" dirty="0"/>
          </a:p>
          <a:p>
            <a:r>
              <a:rPr lang="en-US" dirty="0"/>
              <a:t>Problem-Solving Team Meetings (Academic and Behavior)</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452" y="5885261"/>
            <a:ext cx="610773" cy="533770"/>
          </a:xfrm>
          <a:prstGeom prst="rect">
            <a:avLst/>
          </a:prstGeom>
        </p:spPr>
      </p:pic>
    </p:spTree>
    <p:extLst>
      <p:ext uri="{BB962C8B-B14F-4D97-AF65-F5344CB8AC3E}">
        <p14:creationId xmlns:p14="http://schemas.microsoft.com/office/powerpoint/2010/main" val="1246134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47AC8-5FAF-4ACC-86D4-72E1F61D9494}"/>
              </a:ext>
            </a:extLst>
          </p:cNvPr>
          <p:cNvSpPr>
            <a:spLocks noGrp="1"/>
          </p:cNvSpPr>
          <p:nvPr>
            <p:ph type="title"/>
          </p:nvPr>
        </p:nvSpPr>
        <p:spPr>
          <a:xfrm>
            <a:off x="687526" y="1030532"/>
            <a:ext cx="8224837" cy="492443"/>
          </a:xfrm>
        </p:spPr>
        <p:txBody>
          <a:bodyPr/>
          <a:lstStyle/>
          <a:p>
            <a:r>
              <a:rPr lang="en-US" dirty="0"/>
              <a:t>Maintaining Effectiveness of Systems</a:t>
            </a:r>
          </a:p>
        </p:txBody>
      </p:sp>
      <p:sp>
        <p:nvSpPr>
          <p:cNvPr id="3" name="Content Placeholder 2">
            <a:extLst>
              <a:ext uri="{FF2B5EF4-FFF2-40B4-BE49-F238E27FC236}">
                <a16:creationId xmlns:a16="http://schemas.microsoft.com/office/drawing/2014/main" xmlns="" id="{09E034B9-5E58-4C3C-866C-86A39CD5D5C3}"/>
              </a:ext>
            </a:extLst>
          </p:cNvPr>
          <p:cNvSpPr>
            <a:spLocks noGrp="1"/>
          </p:cNvSpPr>
          <p:nvPr>
            <p:ph idx="1"/>
          </p:nvPr>
        </p:nvSpPr>
        <p:spPr/>
        <p:txBody>
          <a:bodyPr/>
          <a:lstStyle/>
          <a:p>
            <a:r>
              <a:rPr lang="en-US" dirty="0"/>
              <a:t>Continuous Focus on Instruction/Behavior Management</a:t>
            </a:r>
          </a:p>
          <a:p>
            <a:endParaRPr lang="en-US" dirty="0"/>
          </a:p>
          <a:p>
            <a:r>
              <a:rPr lang="en-US" dirty="0"/>
              <a:t>Relationship with University of Washington called Project RTI</a:t>
            </a:r>
          </a:p>
          <a:p>
            <a:endParaRPr lang="en-US" dirty="0"/>
          </a:p>
          <a:p>
            <a:r>
              <a:rPr lang="en-US" dirty="0"/>
              <a:t>Positive School Culture – Staff Perception of Behavior and Support (SPBD) Survey</a:t>
            </a:r>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452" y="5885261"/>
            <a:ext cx="610773" cy="533770"/>
          </a:xfrm>
          <a:prstGeom prst="rect">
            <a:avLst/>
          </a:prstGeom>
        </p:spPr>
      </p:pic>
    </p:spTree>
    <p:extLst>
      <p:ext uri="{BB962C8B-B14F-4D97-AF65-F5344CB8AC3E}">
        <p14:creationId xmlns:p14="http://schemas.microsoft.com/office/powerpoint/2010/main" val="152603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2" y="3437931"/>
            <a:ext cx="8228413" cy="1538883"/>
          </a:xfrm>
        </p:spPr>
        <p:txBody>
          <a:bodyPr>
            <a:normAutofit fontScale="90000"/>
          </a:bodyPr>
          <a:lstStyle/>
          <a:p>
            <a:r>
              <a:rPr lang="en-US" dirty="0"/>
              <a:t>Student-level Example of DBI</a:t>
            </a:r>
            <a:br>
              <a:rPr lang="en-US" dirty="0"/>
            </a:br>
            <a:endParaRPr lang="en-US" dirty="0"/>
          </a:p>
        </p:txBody>
      </p:sp>
      <p:sp>
        <p:nvSpPr>
          <p:cNvPr id="2" name="Text Placeholder 1">
            <a:extLst>
              <a:ext uri="{FF2B5EF4-FFF2-40B4-BE49-F238E27FC236}">
                <a16:creationId xmlns:a16="http://schemas.microsoft.com/office/drawing/2014/main" xmlns="" id="{6D791F52-2220-4999-848E-383289346DCB}"/>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xmlns="" id="{51FA9368-0FE3-4B6C-A44F-42038AF44EF4}"/>
              </a:ext>
            </a:extLst>
          </p:cNvPr>
          <p:cNvSpPr>
            <a:spLocks noGrp="1"/>
          </p:cNvSpPr>
          <p:nvPr>
            <p:ph type="body" sz="quarter" idx="19"/>
          </p:nvPr>
        </p:nvSpPr>
        <p:spPr/>
        <p:txBody>
          <a:bodyPr/>
          <a:lstStyle/>
          <a:p>
            <a:endParaRPr lang="en-US"/>
          </a:p>
        </p:txBody>
      </p:sp>
      <p:pic>
        <p:nvPicPr>
          <p:cNvPr id="11" name="Picture 10">
            <a:extLst>
              <a:ext uri="{FF2B5EF4-FFF2-40B4-BE49-F238E27FC236}">
                <a16:creationId xmlns:a16="http://schemas.microsoft.com/office/drawing/2014/main" xmlns="" id="{416BE663-6CDB-444C-85BB-337FF79C9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848" y="5727997"/>
            <a:ext cx="673100" cy="588239"/>
          </a:xfrm>
          <a:prstGeom prst="rect">
            <a:avLst/>
          </a:prstGeom>
        </p:spPr>
      </p:pic>
    </p:spTree>
    <p:extLst>
      <p:ext uri="{BB962C8B-B14F-4D97-AF65-F5344CB8AC3E}">
        <p14:creationId xmlns:p14="http://schemas.microsoft.com/office/powerpoint/2010/main" val="1373534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6" y="944499"/>
            <a:ext cx="8224837" cy="492443"/>
          </a:xfrm>
        </p:spPr>
        <p:txBody>
          <a:bodyPr/>
          <a:lstStyle/>
          <a:p>
            <a:r>
              <a:rPr lang="en-US" dirty="0"/>
              <a:t>Agenda </a:t>
            </a:r>
          </a:p>
        </p:txBody>
      </p:sp>
      <p:sp>
        <p:nvSpPr>
          <p:cNvPr id="9" name="Content Placeholder 2"/>
          <p:cNvSpPr>
            <a:spLocks noGrp="1"/>
          </p:cNvSpPr>
          <p:nvPr>
            <p:ph idx="1"/>
          </p:nvPr>
        </p:nvSpPr>
        <p:spPr/>
        <p:txBody>
          <a:bodyPr/>
          <a:lstStyle/>
          <a:p>
            <a:r>
              <a:rPr lang="en-US" sz="2000" dirty="0"/>
              <a:t>Background on your selected student(s)</a:t>
            </a:r>
          </a:p>
          <a:p>
            <a:r>
              <a:rPr lang="en-US" sz="2000" dirty="0"/>
              <a:t>Student Data – including goals set using ROI or SROI, current progress monitoring, current services</a:t>
            </a:r>
          </a:p>
          <a:p>
            <a:r>
              <a:rPr lang="en-US" sz="2000" dirty="0"/>
              <a:t>Review of intervention decisions </a:t>
            </a:r>
          </a:p>
          <a:p>
            <a:r>
              <a:rPr lang="en-US" sz="2000" dirty="0"/>
              <a:t>Plan moving forward </a:t>
            </a:r>
          </a:p>
          <a:p>
            <a:r>
              <a:rPr lang="en-US" sz="2000" dirty="0"/>
              <a:t>Questions for the team </a:t>
            </a:r>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35</a:t>
            </a:fld>
            <a:endParaRPr dirty="0">
              <a:solidFill>
                <a:srgbClr val="FFFFFF">
                  <a:lumMod val="75000"/>
                </a:srgbClr>
              </a:solidFill>
            </a:endParaRPr>
          </a:p>
        </p:txBody>
      </p:sp>
      <p:pic>
        <p:nvPicPr>
          <p:cNvPr id="5" name="Picture 4">
            <a:extLst>
              <a:ext uri="{FF2B5EF4-FFF2-40B4-BE49-F238E27FC236}">
                <a16:creationId xmlns:a16="http://schemas.microsoft.com/office/drawing/2014/main" xmlns="" id="{EB8AB9C8-0105-4225-9C40-29D2E54D9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612285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750" dirty="0">
                <a:solidFill>
                  <a:schemeClr val="tx1"/>
                </a:solidFill>
              </a:rPr>
              <a:t>Currently in 1</a:t>
            </a:r>
            <a:r>
              <a:rPr lang="en-US" sz="1750" baseline="30000" dirty="0">
                <a:solidFill>
                  <a:schemeClr val="tx1"/>
                </a:solidFill>
              </a:rPr>
              <a:t>st</a:t>
            </a:r>
            <a:r>
              <a:rPr lang="en-US" sz="1750" dirty="0">
                <a:solidFill>
                  <a:schemeClr val="tx1"/>
                </a:solidFill>
              </a:rPr>
              <a:t> grade. Has attended Harvard since kindergarten.</a:t>
            </a:r>
          </a:p>
          <a:p>
            <a:r>
              <a:rPr lang="en-US" sz="1750" dirty="0">
                <a:solidFill>
                  <a:schemeClr val="tx1"/>
                </a:solidFill>
              </a:rPr>
              <a:t>Is an ELL student.</a:t>
            </a:r>
          </a:p>
          <a:p>
            <a:r>
              <a:rPr lang="en-US" sz="1750" dirty="0">
                <a:solidFill>
                  <a:schemeClr val="tx1"/>
                </a:solidFill>
              </a:rPr>
              <a:t>Has overall good attendance (5 missed days &amp; 15 </a:t>
            </a:r>
            <a:r>
              <a:rPr lang="en-US" sz="1750" dirty="0" err="1">
                <a:solidFill>
                  <a:schemeClr val="tx1"/>
                </a:solidFill>
              </a:rPr>
              <a:t>tardies</a:t>
            </a:r>
            <a:r>
              <a:rPr lang="en-US" sz="1750" dirty="0">
                <a:solidFill>
                  <a:schemeClr val="tx1"/>
                </a:solidFill>
              </a:rPr>
              <a:t> in kindergarten and 1 missed day &amp; 4 </a:t>
            </a:r>
            <a:r>
              <a:rPr lang="en-US" sz="1750" dirty="0" err="1">
                <a:solidFill>
                  <a:schemeClr val="tx1"/>
                </a:solidFill>
              </a:rPr>
              <a:t>tardies</a:t>
            </a:r>
            <a:r>
              <a:rPr lang="en-US" sz="1750" dirty="0">
                <a:solidFill>
                  <a:schemeClr val="tx1"/>
                </a:solidFill>
              </a:rPr>
              <a:t> so far this year).</a:t>
            </a:r>
          </a:p>
          <a:p>
            <a:r>
              <a:rPr lang="en-US" sz="1750" dirty="0">
                <a:solidFill>
                  <a:schemeClr val="tx1"/>
                </a:solidFill>
              </a:rPr>
              <a:t>Has no behavior concerns.</a:t>
            </a:r>
          </a:p>
          <a:p>
            <a:r>
              <a:rPr lang="en-US" sz="1750" dirty="0">
                <a:solidFill>
                  <a:schemeClr val="tx1"/>
                </a:solidFill>
              </a:rPr>
              <a:t>In math, student has difficulty recalling numbers &amp; symbols accurately particularly multi-digit numbers. </a:t>
            </a:r>
          </a:p>
          <a:p>
            <a:r>
              <a:rPr lang="en-US" sz="1750" dirty="0">
                <a:solidFill>
                  <a:schemeClr val="tx1"/>
                </a:solidFill>
              </a:rPr>
              <a:t>In reading, student struggles to sound out words &amp; has limited letter sound correspondence. She reads words backwards &amp; has difficulty remembering words. </a:t>
            </a:r>
          </a:p>
          <a:p>
            <a:r>
              <a:rPr lang="en-US" sz="1750" dirty="0">
                <a:solidFill>
                  <a:schemeClr val="tx1"/>
                </a:solidFill>
              </a:rPr>
              <a:t>As a whole, student will make random guesses &amp; seems to struggle with processing.</a:t>
            </a:r>
          </a:p>
          <a:p>
            <a:r>
              <a:rPr lang="en-US" sz="1750" dirty="0">
                <a:solidFill>
                  <a:schemeClr val="tx1"/>
                </a:solidFill>
              </a:rPr>
              <a:t>As the language in-program has intensified, her level of accuracy &amp; understanding has decreased.</a:t>
            </a:r>
          </a:p>
          <a:p>
            <a:r>
              <a:rPr lang="en-US" sz="1750" dirty="0" err="1">
                <a:solidFill>
                  <a:schemeClr val="tx1"/>
                </a:solidFill>
              </a:rPr>
              <a:t>Eval</a:t>
            </a:r>
            <a:r>
              <a:rPr lang="en-US" sz="1750" dirty="0">
                <a:solidFill>
                  <a:schemeClr val="tx1"/>
                </a:solidFill>
              </a:rPr>
              <a:t> process has started.</a:t>
            </a:r>
          </a:p>
          <a:p>
            <a:endParaRPr lang="en-US" sz="1800" dirty="0">
              <a:solidFill>
                <a:schemeClr val="tx1"/>
              </a:solidFill>
            </a:endParaRPr>
          </a:p>
          <a:p>
            <a:endParaRPr lang="en-US" sz="1800" dirty="0">
              <a:solidFill>
                <a:schemeClr val="tx1"/>
              </a:solidFill>
            </a:endParaRPr>
          </a:p>
          <a:p>
            <a:pPr marL="0" indent="0">
              <a:buNone/>
            </a:pPr>
            <a:endParaRPr lang="en-US" sz="1500" dirty="0"/>
          </a:p>
        </p:txBody>
      </p:sp>
      <p:sp>
        <p:nvSpPr>
          <p:cNvPr id="3" name="Title 2"/>
          <p:cNvSpPr>
            <a:spLocks noGrp="1"/>
          </p:cNvSpPr>
          <p:nvPr>
            <p:ph type="title"/>
          </p:nvPr>
        </p:nvSpPr>
        <p:spPr>
          <a:xfrm>
            <a:off x="687526" y="1019809"/>
            <a:ext cx="8224837" cy="492443"/>
          </a:xfrm>
        </p:spPr>
        <p:txBody>
          <a:bodyPr/>
          <a:lstStyle/>
          <a:p>
            <a:r>
              <a:rPr lang="en-US" dirty="0"/>
              <a:t>Student Background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36</a:t>
            </a:fld>
            <a:endParaRPr lang="en-US" dirty="0">
              <a:solidFill>
                <a:srgbClr val="FFFFFF">
                  <a:lumMod val="75000"/>
                </a:srgbClr>
              </a:solidFill>
            </a:endParaRPr>
          </a:p>
        </p:txBody>
      </p:sp>
      <p:pic>
        <p:nvPicPr>
          <p:cNvPr id="5" name="Picture 4">
            <a:extLst>
              <a:ext uri="{FF2B5EF4-FFF2-40B4-BE49-F238E27FC236}">
                <a16:creationId xmlns:a16="http://schemas.microsoft.com/office/drawing/2014/main" xmlns="" id="{67E3738F-F0A3-4BF6-AE12-CD1604C83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34526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0" y="482625"/>
            <a:ext cx="8224837" cy="492443"/>
          </a:xfrm>
        </p:spPr>
        <p:txBody>
          <a:bodyPr>
            <a:normAutofit/>
          </a:bodyPr>
          <a:lstStyle/>
          <a:p>
            <a:r>
              <a:rPr lang="en-US" dirty="0"/>
              <a:t>Current Data: 1st Grade Math</a:t>
            </a:r>
          </a:p>
        </p:txBody>
      </p:sp>
      <p:graphicFrame>
        <p:nvGraphicFramePr>
          <p:cNvPr id="10" name="Content Placeholder 9"/>
          <p:cNvGraphicFramePr>
            <a:graphicFrameLocks noGrp="1"/>
          </p:cNvGraphicFramePr>
          <p:nvPr>
            <p:ph idx="1"/>
            <p:extLst/>
          </p:nvPr>
        </p:nvGraphicFramePr>
        <p:xfrm>
          <a:off x="212931" y="1198685"/>
          <a:ext cx="8699286" cy="2226192"/>
        </p:xfrm>
        <a:graphic>
          <a:graphicData uri="http://schemas.openxmlformats.org/drawingml/2006/table">
            <a:tbl>
              <a:tblPr firstRow="1" bandRow="1">
                <a:tableStyleId>{5C22544A-7EE6-4342-B048-85BDC9FD1C3A}</a:tableStyleId>
              </a:tblPr>
              <a:tblGrid>
                <a:gridCol w="1449881">
                  <a:extLst>
                    <a:ext uri="{9D8B030D-6E8A-4147-A177-3AD203B41FA5}">
                      <a16:colId xmlns:a16="http://schemas.microsoft.com/office/drawing/2014/main" xmlns="" val="20000"/>
                    </a:ext>
                  </a:extLst>
                </a:gridCol>
                <a:gridCol w="1449881">
                  <a:extLst>
                    <a:ext uri="{9D8B030D-6E8A-4147-A177-3AD203B41FA5}">
                      <a16:colId xmlns:a16="http://schemas.microsoft.com/office/drawing/2014/main" xmlns="" val="20001"/>
                    </a:ext>
                  </a:extLst>
                </a:gridCol>
                <a:gridCol w="1449881">
                  <a:extLst>
                    <a:ext uri="{9D8B030D-6E8A-4147-A177-3AD203B41FA5}">
                      <a16:colId xmlns:a16="http://schemas.microsoft.com/office/drawing/2014/main" xmlns="" val="20002"/>
                    </a:ext>
                  </a:extLst>
                </a:gridCol>
                <a:gridCol w="1449881">
                  <a:extLst>
                    <a:ext uri="{9D8B030D-6E8A-4147-A177-3AD203B41FA5}">
                      <a16:colId xmlns:a16="http://schemas.microsoft.com/office/drawing/2014/main" xmlns="" val="20003"/>
                    </a:ext>
                  </a:extLst>
                </a:gridCol>
                <a:gridCol w="1449881">
                  <a:extLst>
                    <a:ext uri="{9D8B030D-6E8A-4147-A177-3AD203B41FA5}">
                      <a16:colId xmlns:a16="http://schemas.microsoft.com/office/drawing/2014/main" xmlns="" val="20004"/>
                    </a:ext>
                  </a:extLst>
                </a:gridCol>
                <a:gridCol w="1449881">
                  <a:extLst>
                    <a:ext uri="{9D8B030D-6E8A-4147-A177-3AD203B41FA5}">
                      <a16:colId xmlns:a16="http://schemas.microsoft.com/office/drawing/2014/main" xmlns="" val="20005"/>
                    </a:ext>
                  </a:extLst>
                </a:gridCol>
              </a:tblGrid>
              <a:tr h="371032">
                <a:tc gridSpan="6">
                  <a:txBody>
                    <a:bodyPr/>
                    <a:lstStyle/>
                    <a:p>
                      <a:r>
                        <a:rPr lang="en-US" dirty="0"/>
                        <a:t>Math Benchmark Data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1032">
                <a:tc>
                  <a:txBody>
                    <a:bodyPr/>
                    <a:lstStyle/>
                    <a:p>
                      <a:endParaRPr lang="en-US"/>
                    </a:p>
                  </a:txBody>
                  <a:tcPr/>
                </a:tc>
                <a:tc>
                  <a:txBody>
                    <a:bodyPr/>
                    <a:lstStyle/>
                    <a:p>
                      <a:r>
                        <a:rPr lang="en-US" b="1" dirty="0"/>
                        <a:t>OC</a:t>
                      </a:r>
                    </a:p>
                  </a:txBody>
                  <a:tcPr/>
                </a:tc>
                <a:tc>
                  <a:txBody>
                    <a:bodyPr/>
                    <a:lstStyle/>
                    <a:p>
                      <a:r>
                        <a:rPr lang="en-US" b="1" dirty="0"/>
                        <a:t>NI</a:t>
                      </a:r>
                    </a:p>
                  </a:txBody>
                  <a:tcPr/>
                </a:tc>
                <a:tc>
                  <a:txBody>
                    <a:bodyPr/>
                    <a:lstStyle/>
                    <a:p>
                      <a:r>
                        <a:rPr lang="en-US" b="1" dirty="0"/>
                        <a:t>QD</a:t>
                      </a:r>
                    </a:p>
                  </a:txBody>
                  <a:tcPr/>
                </a:tc>
                <a:tc>
                  <a:txBody>
                    <a:bodyPr/>
                    <a:lstStyle/>
                    <a:p>
                      <a:r>
                        <a:rPr lang="en-US" b="1" dirty="0"/>
                        <a:t>MN</a:t>
                      </a:r>
                    </a:p>
                  </a:txBody>
                  <a:tcPr/>
                </a:tc>
                <a:tc>
                  <a:txBody>
                    <a:bodyPr/>
                    <a:lstStyle/>
                    <a:p>
                      <a:r>
                        <a:rPr lang="en-US" b="1" dirty="0"/>
                        <a:t>MCOMP</a:t>
                      </a:r>
                    </a:p>
                  </a:txBody>
                  <a:tcPr/>
                </a:tc>
                <a:extLst>
                  <a:ext uri="{0D108BD9-81ED-4DB2-BD59-A6C34878D82A}">
                    <a16:rowId xmlns:a16="http://schemas.microsoft.com/office/drawing/2014/main" xmlns="" val="10001"/>
                  </a:ext>
                </a:extLst>
              </a:tr>
              <a:tr h="371032">
                <a:tc>
                  <a:txBody>
                    <a:bodyPr/>
                    <a:lstStyle/>
                    <a:p>
                      <a:r>
                        <a:rPr lang="en-US" b="1" dirty="0"/>
                        <a:t>Fall</a:t>
                      </a:r>
                    </a:p>
                  </a:txBody>
                  <a:tcPr/>
                </a:tc>
                <a:tc>
                  <a:txBody>
                    <a:bodyPr/>
                    <a:lstStyle/>
                    <a:p>
                      <a:r>
                        <a:rPr lang="en-US" dirty="0"/>
                        <a:t>68</a:t>
                      </a:r>
                    </a:p>
                  </a:txBody>
                  <a:tcPr>
                    <a:solidFill>
                      <a:srgbClr val="CCFF33"/>
                    </a:solidFill>
                  </a:tcPr>
                </a:tc>
                <a:tc>
                  <a:txBody>
                    <a:bodyPr/>
                    <a:lstStyle/>
                    <a:p>
                      <a:r>
                        <a:rPr lang="en-US" dirty="0"/>
                        <a:t>8</a:t>
                      </a:r>
                    </a:p>
                  </a:txBody>
                  <a:tcPr>
                    <a:solidFill>
                      <a:srgbClr val="FF0000"/>
                    </a:solidFill>
                  </a:tcPr>
                </a:tc>
                <a:tc>
                  <a:txBody>
                    <a:bodyPr/>
                    <a:lstStyle/>
                    <a:p>
                      <a:r>
                        <a:rPr lang="en-US" dirty="0"/>
                        <a:t>26</a:t>
                      </a:r>
                    </a:p>
                  </a:txBody>
                  <a:tcPr>
                    <a:solidFill>
                      <a:srgbClr val="CCFF33"/>
                    </a:solidFill>
                  </a:tcPr>
                </a:tc>
                <a:tc>
                  <a:txBody>
                    <a:bodyPr/>
                    <a:lstStyle/>
                    <a:p>
                      <a:r>
                        <a:rPr lang="en-US" dirty="0"/>
                        <a:t>2</a:t>
                      </a:r>
                    </a:p>
                  </a:txBody>
                  <a:tcPr>
                    <a:solidFill>
                      <a:srgbClr val="FF0000"/>
                    </a:solidFill>
                  </a:tcPr>
                </a:tc>
                <a:tc>
                  <a:txBody>
                    <a:bodyPr/>
                    <a:lstStyle/>
                    <a:p>
                      <a:r>
                        <a:rPr lang="en-US" dirty="0"/>
                        <a:t>7</a:t>
                      </a:r>
                    </a:p>
                  </a:txBody>
                  <a:tcPr>
                    <a:solidFill>
                      <a:srgbClr val="CCFF33"/>
                    </a:solidFill>
                  </a:tcPr>
                </a:tc>
                <a:extLst>
                  <a:ext uri="{0D108BD9-81ED-4DB2-BD59-A6C34878D82A}">
                    <a16:rowId xmlns:a16="http://schemas.microsoft.com/office/drawing/2014/main" xmlns="" val="10002"/>
                  </a:ext>
                </a:extLst>
              </a:tr>
              <a:tr h="371032">
                <a:tc>
                  <a:txBody>
                    <a:bodyPr/>
                    <a:lstStyle/>
                    <a:p>
                      <a:r>
                        <a:rPr lang="en-US" b="1" dirty="0"/>
                        <a:t>Winter</a:t>
                      </a:r>
                    </a:p>
                  </a:txBody>
                  <a:tcPr/>
                </a:tc>
                <a:tc>
                  <a:txBody>
                    <a:bodyPr/>
                    <a:lstStyle/>
                    <a:p>
                      <a:r>
                        <a:rPr lang="en-US" dirty="0"/>
                        <a:t>88</a:t>
                      </a:r>
                    </a:p>
                  </a:txBody>
                  <a:tcPr>
                    <a:solidFill>
                      <a:srgbClr val="00B050"/>
                    </a:solidFill>
                  </a:tcPr>
                </a:tc>
                <a:tc>
                  <a:txBody>
                    <a:bodyPr/>
                    <a:lstStyle/>
                    <a:p>
                      <a:r>
                        <a:rPr lang="en-US" dirty="0"/>
                        <a:t>43</a:t>
                      </a:r>
                    </a:p>
                  </a:txBody>
                  <a:tcPr>
                    <a:solidFill>
                      <a:srgbClr val="FFFF00"/>
                    </a:solidFill>
                  </a:tcPr>
                </a:tc>
                <a:tc>
                  <a:txBody>
                    <a:bodyPr/>
                    <a:lstStyle/>
                    <a:p>
                      <a:r>
                        <a:rPr lang="en-US" dirty="0"/>
                        <a:t>19</a:t>
                      </a:r>
                    </a:p>
                  </a:txBody>
                  <a:tcPr>
                    <a:solidFill>
                      <a:srgbClr val="FFFF00"/>
                    </a:solidFill>
                  </a:tcPr>
                </a:tc>
                <a:tc>
                  <a:txBody>
                    <a:bodyPr/>
                    <a:lstStyle/>
                    <a:p>
                      <a:r>
                        <a:rPr lang="en-US" dirty="0"/>
                        <a:t>14</a:t>
                      </a:r>
                    </a:p>
                  </a:txBody>
                  <a:tcPr>
                    <a:solidFill>
                      <a:srgbClr val="FFFF00"/>
                    </a:solidFill>
                  </a:tcPr>
                </a:tc>
                <a:tc>
                  <a:txBody>
                    <a:bodyPr/>
                    <a:lstStyle/>
                    <a:p>
                      <a:r>
                        <a:rPr lang="en-US" dirty="0"/>
                        <a:t>29</a:t>
                      </a:r>
                    </a:p>
                  </a:txBody>
                  <a:tcPr>
                    <a:solidFill>
                      <a:srgbClr val="00B050"/>
                    </a:solidFill>
                  </a:tcPr>
                </a:tc>
                <a:extLst>
                  <a:ext uri="{0D108BD9-81ED-4DB2-BD59-A6C34878D82A}">
                    <a16:rowId xmlns:a16="http://schemas.microsoft.com/office/drawing/2014/main" xmlns="" val="10003"/>
                  </a:ext>
                </a:extLst>
              </a:tr>
              <a:tr h="371032">
                <a:tc>
                  <a:txBody>
                    <a:bodyPr/>
                    <a:lstStyle/>
                    <a:p>
                      <a:r>
                        <a:rPr lang="en-US" b="1" dirty="0"/>
                        <a:t>ROI</a:t>
                      </a:r>
                    </a:p>
                  </a:txBody>
                  <a:tcPr/>
                </a:tc>
                <a:tc>
                  <a:txBody>
                    <a:bodyPr/>
                    <a:lstStyle/>
                    <a:p>
                      <a:r>
                        <a:rPr lang="en-US" dirty="0">
                          <a:solidFill>
                            <a:srgbClr val="00B050"/>
                          </a:solidFill>
                        </a:rPr>
                        <a:t>1.33</a:t>
                      </a:r>
                    </a:p>
                  </a:txBody>
                  <a:tcPr>
                    <a:solidFill>
                      <a:schemeClr val="bg1"/>
                    </a:solidFill>
                  </a:tcPr>
                </a:tc>
                <a:tc>
                  <a:txBody>
                    <a:bodyPr/>
                    <a:lstStyle/>
                    <a:p>
                      <a:r>
                        <a:rPr lang="en-US" dirty="0">
                          <a:solidFill>
                            <a:srgbClr val="00B050"/>
                          </a:solidFill>
                        </a:rPr>
                        <a:t>2.33</a:t>
                      </a:r>
                    </a:p>
                  </a:txBody>
                  <a:tcPr>
                    <a:solidFill>
                      <a:schemeClr val="bg1"/>
                    </a:solidFill>
                  </a:tcPr>
                </a:tc>
                <a:tc>
                  <a:txBody>
                    <a:bodyPr/>
                    <a:lstStyle/>
                    <a:p>
                      <a:r>
                        <a:rPr lang="en-US" dirty="0">
                          <a:solidFill>
                            <a:srgbClr val="FF0000"/>
                          </a:solidFill>
                        </a:rPr>
                        <a:t>-0.47</a:t>
                      </a:r>
                    </a:p>
                  </a:txBody>
                  <a:tcPr>
                    <a:solidFill>
                      <a:schemeClr val="bg1"/>
                    </a:solidFill>
                  </a:tcPr>
                </a:tc>
                <a:tc>
                  <a:txBody>
                    <a:bodyPr/>
                    <a:lstStyle/>
                    <a:p>
                      <a:r>
                        <a:rPr lang="en-US" dirty="0">
                          <a:solidFill>
                            <a:srgbClr val="00B050"/>
                          </a:solidFill>
                        </a:rPr>
                        <a:t>0.80</a:t>
                      </a:r>
                    </a:p>
                  </a:txBody>
                  <a:tcPr>
                    <a:solidFill>
                      <a:schemeClr val="bg1"/>
                    </a:solidFill>
                  </a:tcPr>
                </a:tc>
                <a:tc>
                  <a:txBody>
                    <a:bodyPr/>
                    <a:lstStyle/>
                    <a:p>
                      <a:r>
                        <a:rPr lang="en-US" dirty="0">
                          <a:solidFill>
                            <a:srgbClr val="00B050"/>
                          </a:solidFill>
                        </a:rPr>
                        <a:t>1.47</a:t>
                      </a:r>
                    </a:p>
                  </a:txBody>
                  <a:tcPr>
                    <a:solidFill>
                      <a:schemeClr val="bg1"/>
                    </a:solidFill>
                  </a:tcPr>
                </a:tc>
                <a:extLst>
                  <a:ext uri="{0D108BD9-81ED-4DB2-BD59-A6C34878D82A}">
                    <a16:rowId xmlns:a16="http://schemas.microsoft.com/office/drawing/2014/main" xmlns="" val="10004"/>
                  </a:ext>
                </a:extLst>
              </a:tr>
              <a:tr h="371032">
                <a:tc>
                  <a:txBody>
                    <a:bodyPr/>
                    <a:lstStyle/>
                    <a:p>
                      <a:r>
                        <a:rPr lang="en-US" b="1" dirty="0"/>
                        <a:t>Typical</a:t>
                      </a:r>
                      <a:r>
                        <a:rPr lang="en-US" b="1" baseline="0" dirty="0"/>
                        <a:t> ROI</a:t>
                      </a:r>
                      <a:endParaRPr lang="en-US" b="1" dirty="0"/>
                    </a:p>
                  </a:txBody>
                  <a:tcPr/>
                </a:tc>
                <a:tc>
                  <a:txBody>
                    <a:bodyPr/>
                    <a:lstStyle/>
                    <a:p>
                      <a:r>
                        <a:rPr lang="en-US" dirty="0"/>
                        <a:t>0.61</a:t>
                      </a:r>
                    </a:p>
                  </a:txBody>
                  <a:tcPr>
                    <a:solidFill>
                      <a:schemeClr val="bg1"/>
                    </a:solidFill>
                  </a:tcPr>
                </a:tc>
                <a:tc>
                  <a:txBody>
                    <a:bodyPr/>
                    <a:lstStyle/>
                    <a:p>
                      <a:r>
                        <a:rPr lang="en-US" dirty="0"/>
                        <a:t>0.64</a:t>
                      </a:r>
                    </a:p>
                  </a:txBody>
                  <a:tcPr>
                    <a:solidFill>
                      <a:schemeClr val="bg1"/>
                    </a:solidFill>
                  </a:tcPr>
                </a:tc>
                <a:tc>
                  <a:txBody>
                    <a:bodyPr/>
                    <a:lstStyle/>
                    <a:p>
                      <a:r>
                        <a:rPr lang="en-US" dirty="0"/>
                        <a:t>0.39</a:t>
                      </a:r>
                    </a:p>
                  </a:txBody>
                  <a:tcPr>
                    <a:solidFill>
                      <a:schemeClr val="bg1"/>
                    </a:solidFill>
                  </a:tcPr>
                </a:tc>
                <a:tc>
                  <a:txBody>
                    <a:bodyPr/>
                    <a:lstStyle/>
                    <a:p>
                      <a:r>
                        <a:rPr lang="en-US" dirty="0"/>
                        <a:t>0.25</a:t>
                      </a:r>
                    </a:p>
                  </a:txBody>
                  <a:tcPr>
                    <a:solidFill>
                      <a:schemeClr val="bg1"/>
                    </a:solidFill>
                  </a:tcPr>
                </a:tc>
                <a:tc>
                  <a:txBody>
                    <a:bodyPr/>
                    <a:lstStyle/>
                    <a:p>
                      <a:r>
                        <a:rPr lang="en-US" dirty="0"/>
                        <a:t>0.83</a:t>
                      </a:r>
                    </a:p>
                  </a:txBody>
                  <a:tcPr>
                    <a:solidFill>
                      <a:schemeClr val="bg1"/>
                    </a:solid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graphicFrame>
        <p:nvGraphicFramePr>
          <p:cNvPr id="11" name="Table 10"/>
          <p:cNvGraphicFramePr>
            <a:graphicFrameLocks noGrp="1"/>
          </p:cNvGraphicFramePr>
          <p:nvPr>
            <p:extLst/>
          </p:nvPr>
        </p:nvGraphicFramePr>
        <p:xfrm>
          <a:off x="212931" y="3648494"/>
          <a:ext cx="8699287" cy="365760"/>
        </p:xfrm>
        <a:graphic>
          <a:graphicData uri="http://schemas.openxmlformats.org/drawingml/2006/table">
            <a:tbl>
              <a:tblPr firstRow="1" bandRow="1">
                <a:tableStyleId>{5C22544A-7EE6-4342-B048-85BDC9FD1C3A}</a:tableStyleId>
              </a:tblPr>
              <a:tblGrid>
                <a:gridCol w="8699287">
                  <a:extLst>
                    <a:ext uri="{9D8B030D-6E8A-4147-A177-3AD203B41FA5}">
                      <a16:colId xmlns:a16="http://schemas.microsoft.com/office/drawing/2014/main" xmlns="" val="20000"/>
                    </a:ext>
                  </a:extLst>
                </a:gridCol>
              </a:tblGrid>
              <a:tr h="362789">
                <a:tc>
                  <a:txBody>
                    <a:bodyPr/>
                    <a:lstStyle/>
                    <a:p>
                      <a:r>
                        <a:rPr lang="en-US" dirty="0"/>
                        <a:t>Math Progress Monitoring</a:t>
                      </a:r>
                    </a:p>
                  </a:txBody>
                  <a:tcPr/>
                </a:tc>
                <a:extLst>
                  <a:ext uri="{0D108BD9-81ED-4DB2-BD59-A6C34878D82A}">
                    <a16:rowId xmlns:a16="http://schemas.microsoft.com/office/drawing/2014/main" xmlns="" val="10000"/>
                  </a:ext>
                </a:extLst>
              </a:tr>
            </a:tbl>
          </a:graphicData>
        </a:graphic>
      </p:graphicFrame>
      <p:pic>
        <p:nvPicPr>
          <p:cNvPr id="3" name="Picture 2"/>
          <p:cNvPicPr>
            <a:picLocks noChangeAspect="1"/>
          </p:cNvPicPr>
          <p:nvPr/>
        </p:nvPicPr>
        <p:blipFill>
          <a:blip r:embed="rId2"/>
          <a:stretch>
            <a:fillRect/>
          </a:stretch>
        </p:blipFill>
        <p:spPr>
          <a:xfrm>
            <a:off x="106836" y="4055961"/>
            <a:ext cx="4373593" cy="2453479"/>
          </a:xfrm>
          <a:prstGeom prst="rect">
            <a:avLst/>
          </a:prstGeom>
        </p:spPr>
      </p:pic>
      <p:pic>
        <p:nvPicPr>
          <p:cNvPr id="5" name="Picture 4"/>
          <p:cNvPicPr>
            <a:picLocks noChangeAspect="1"/>
          </p:cNvPicPr>
          <p:nvPr/>
        </p:nvPicPr>
        <p:blipFill>
          <a:blip r:embed="rId3"/>
          <a:stretch>
            <a:fillRect/>
          </a:stretch>
        </p:blipFill>
        <p:spPr>
          <a:xfrm>
            <a:off x="4562574" y="4095223"/>
            <a:ext cx="4431788" cy="2446413"/>
          </a:xfrm>
          <a:prstGeom prst="rect">
            <a:avLst/>
          </a:prstGeom>
        </p:spPr>
      </p:pic>
      <p:pic>
        <p:nvPicPr>
          <p:cNvPr id="8" name="Picture 7">
            <a:extLst>
              <a:ext uri="{FF2B5EF4-FFF2-40B4-BE49-F238E27FC236}">
                <a16:creationId xmlns:a16="http://schemas.microsoft.com/office/drawing/2014/main" xmlns="" id="{0E969B1E-C37D-46A6-A9AC-F7C20EE521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0900" y="5617669"/>
            <a:ext cx="673100" cy="588239"/>
          </a:xfrm>
          <a:prstGeom prst="rect">
            <a:avLst/>
          </a:prstGeom>
        </p:spPr>
      </p:pic>
    </p:spTree>
    <p:extLst>
      <p:ext uri="{BB962C8B-B14F-4D97-AF65-F5344CB8AC3E}">
        <p14:creationId xmlns:p14="http://schemas.microsoft.com/office/powerpoint/2010/main" val="883851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543780"/>
            <a:ext cx="8224837" cy="492443"/>
          </a:xfrm>
        </p:spPr>
        <p:txBody>
          <a:bodyPr>
            <a:normAutofit/>
          </a:bodyPr>
          <a:lstStyle/>
          <a:p>
            <a:r>
              <a:rPr lang="en-US" dirty="0"/>
              <a:t>Current Data: 1st Grade Reading</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graphicFrame>
        <p:nvGraphicFramePr>
          <p:cNvPr id="7" name="Content Placeholder 6"/>
          <p:cNvGraphicFramePr>
            <a:graphicFrameLocks noGrp="1"/>
          </p:cNvGraphicFramePr>
          <p:nvPr>
            <p:ph idx="1"/>
            <p:extLst/>
          </p:nvPr>
        </p:nvGraphicFramePr>
        <p:xfrm>
          <a:off x="207035" y="1191643"/>
          <a:ext cx="8705190" cy="2223816"/>
        </p:xfrm>
        <a:graphic>
          <a:graphicData uri="http://schemas.openxmlformats.org/drawingml/2006/table">
            <a:tbl>
              <a:tblPr firstRow="1" bandRow="1">
                <a:tableStyleId>{5C22544A-7EE6-4342-B048-85BDC9FD1C3A}</a:tableStyleId>
              </a:tblPr>
              <a:tblGrid>
                <a:gridCol w="2901730">
                  <a:extLst>
                    <a:ext uri="{9D8B030D-6E8A-4147-A177-3AD203B41FA5}">
                      <a16:colId xmlns:a16="http://schemas.microsoft.com/office/drawing/2014/main" xmlns="" val="20000"/>
                    </a:ext>
                  </a:extLst>
                </a:gridCol>
                <a:gridCol w="2901730">
                  <a:extLst>
                    <a:ext uri="{9D8B030D-6E8A-4147-A177-3AD203B41FA5}">
                      <a16:colId xmlns:a16="http://schemas.microsoft.com/office/drawing/2014/main" xmlns="" val="20001"/>
                    </a:ext>
                  </a:extLst>
                </a:gridCol>
                <a:gridCol w="2901730">
                  <a:extLst>
                    <a:ext uri="{9D8B030D-6E8A-4147-A177-3AD203B41FA5}">
                      <a16:colId xmlns:a16="http://schemas.microsoft.com/office/drawing/2014/main" xmlns="" val="20002"/>
                    </a:ext>
                  </a:extLst>
                </a:gridCol>
              </a:tblGrid>
              <a:tr h="370636">
                <a:tc gridSpan="3">
                  <a:txBody>
                    <a:bodyPr/>
                    <a:lstStyle/>
                    <a:p>
                      <a:r>
                        <a:rPr lang="en-US" dirty="0"/>
                        <a:t>Reading Benchmark Data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636">
                <a:tc>
                  <a:txBody>
                    <a:bodyPr/>
                    <a:lstStyle/>
                    <a:p>
                      <a:endParaRPr lang="en-US"/>
                    </a:p>
                  </a:txBody>
                  <a:tcPr/>
                </a:tc>
                <a:tc>
                  <a:txBody>
                    <a:bodyPr/>
                    <a:lstStyle/>
                    <a:p>
                      <a:r>
                        <a:rPr lang="en-US" b="1" dirty="0"/>
                        <a:t>NWF</a:t>
                      </a:r>
                    </a:p>
                  </a:txBody>
                  <a:tcPr/>
                </a:tc>
                <a:tc>
                  <a:txBody>
                    <a:bodyPr/>
                    <a:lstStyle/>
                    <a:p>
                      <a:r>
                        <a:rPr lang="en-US" b="1" dirty="0"/>
                        <a:t>ORF</a:t>
                      </a:r>
                    </a:p>
                  </a:txBody>
                  <a:tcPr/>
                </a:tc>
                <a:extLst>
                  <a:ext uri="{0D108BD9-81ED-4DB2-BD59-A6C34878D82A}">
                    <a16:rowId xmlns:a16="http://schemas.microsoft.com/office/drawing/2014/main" xmlns="" val="10001"/>
                  </a:ext>
                </a:extLst>
              </a:tr>
              <a:tr h="370636">
                <a:tc>
                  <a:txBody>
                    <a:bodyPr/>
                    <a:lstStyle/>
                    <a:p>
                      <a:r>
                        <a:rPr lang="en-US" b="1" dirty="0"/>
                        <a:t>Fall</a:t>
                      </a:r>
                    </a:p>
                  </a:txBody>
                  <a:tcPr/>
                </a:tc>
                <a:tc>
                  <a:txBody>
                    <a:bodyPr/>
                    <a:lstStyle/>
                    <a:p>
                      <a:r>
                        <a:rPr lang="en-US" dirty="0"/>
                        <a:t>16</a:t>
                      </a:r>
                    </a:p>
                  </a:txBody>
                  <a:tcPr>
                    <a:solidFill>
                      <a:srgbClr val="FFFF00"/>
                    </a:solidFill>
                  </a:tcPr>
                </a:tc>
                <a:tc>
                  <a:txBody>
                    <a:bodyPr/>
                    <a:lstStyle/>
                    <a:p>
                      <a:r>
                        <a:rPr lang="en-US" dirty="0"/>
                        <a:t>1</a:t>
                      </a:r>
                    </a:p>
                  </a:txBody>
                  <a:tcPr>
                    <a:solidFill>
                      <a:srgbClr val="FF0000"/>
                    </a:solidFill>
                  </a:tcPr>
                </a:tc>
                <a:extLst>
                  <a:ext uri="{0D108BD9-81ED-4DB2-BD59-A6C34878D82A}">
                    <a16:rowId xmlns:a16="http://schemas.microsoft.com/office/drawing/2014/main" xmlns="" val="10002"/>
                  </a:ext>
                </a:extLst>
              </a:tr>
              <a:tr h="370636">
                <a:tc>
                  <a:txBody>
                    <a:bodyPr/>
                    <a:lstStyle/>
                    <a:p>
                      <a:r>
                        <a:rPr lang="en-US" b="1" dirty="0"/>
                        <a:t>Winter</a:t>
                      </a:r>
                    </a:p>
                  </a:txBody>
                  <a:tcPr/>
                </a:tc>
                <a:tc>
                  <a:txBody>
                    <a:bodyPr/>
                    <a:lstStyle/>
                    <a:p>
                      <a:r>
                        <a:rPr lang="en-US" dirty="0"/>
                        <a:t>50</a:t>
                      </a:r>
                    </a:p>
                  </a:txBody>
                  <a:tcPr>
                    <a:solidFill>
                      <a:srgbClr val="CCFF33"/>
                    </a:solidFill>
                  </a:tcPr>
                </a:tc>
                <a:tc>
                  <a:txBody>
                    <a:bodyPr/>
                    <a:lstStyle/>
                    <a:p>
                      <a:r>
                        <a:rPr lang="en-US" dirty="0"/>
                        <a:t>2</a:t>
                      </a:r>
                    </a:p>
                  </a:txBody>
                  <a:tcPr>
                    <a:solidFill>
                      <a:srgbClr val="FF0000"/>
                    </a:solidFill>
                  </a:tcPr>
                </a:tc>
                <a:extLst>
                  <a:ext uri="{0D108BD9-81ED-4DB2-BD59-A6C34878D82A}">
                    <a16:rowId xmlns:a16="http://schemas.microsoft.com/office/drawing/2014/main" xmlns="" val="10003"/>
                  </a:ext>
                </a:extLst>
              </a:tr>
              <a:tr h="370636">
                <a:tc>
                  <a:txBody>
                    <a:bodyPr/>
                    <a:lstStyle/>
                    <a:p>
                      <a:r>
                        <a:rPr lang="en-US" b="1" dirty="0"/>
                        <a:t>ROI</a:t>
                      </a:r>
                    </a:p>
                  </a:txBody>
                  <a:tcPr/>
                </a:tc>
                <a:tc>
                  <a:txBody>
                    <a:bodyPr/>
                    <a:lstStyle/>
                    <a:p>
                      <a:r>
                        <a:rPr lang="en-US" dirty="0">
                          <a:solidFill>
                            <a:srgbClr val="00B050"/>
                          </a:solidFill>
                        </a:rPr>
                        <a:t>2.13</a:t>
                      </a:r>
                    </a:p>
                  </a:txBody>
                  <a:tcPr>
                    <a:solidFill>
                      <a:schemeClr val="bg1"/>
                    </a:solidFill>
                  </a:tcPr>
                </a:tc>
                <a:tc>
                  <a:txBody>
                    <a:bodyPr/>
                    <a:lstStyle/>
                    <a:p>
                      <a:r>
                        <a:rPr lang="en-US" dirty="0">
                          <a:solidFill>
                            <a:srgbClr val="FF0000"/>
                          </a:solidFill>
                        </a:rPr>
                        <a:t>0.06</a:t>
                      </a:r>
                    </a:p>
                  </a:txBody>
                  <a:tcPr>
                    <a:solidFill>
                      <a:schemeClr val="bg1"/>
                    </a:solidFill>
                  </a:tcPr>
                </a:tc>
                <a:extLst>
                  <a:ext uri="{0D108BD9-81ED-4DB2-BD59-A6C34878D82A}">
                    <a16:rowId xmlns:a16="http://schemas.microsoft.com/office/drawing/2014/main" xmlns="" val="10004"/>
                  </a:ext>
                </a:extLst>
              </a:tr>
              <a:tr h="370636">
                <a:tc>
                  <a:txBody>
                    <a:bodyPr/>
                    <a:lstStyle/>
                    <a:p>
                      <a:r>
                        <a:rPr lang="en-US" b="1" dirty="0"/>
                        <a:t>Typical ROI</a:t>
                      </a:r>
                    </a:p>
                  </a:txBody>
                  <a:tcPr/>
                </a:tc>
                <a:tc>
                  <a:txBody>
                    <a:bodyPr/>
                    <a:lstStyle/>
                    <a:p>
                      <a:r>
                        <a:rPr lang="en-US" dirty="0"/>
                        <a:t>0.9</a:t>
                      </a:r>
                    </a:p>
                  </a:txBody>
                  <a:tcPr>
                    <a:solidFill>
                      <a:schemeClr val="bg1"/>
                    </a:solidFill>
                  </a:tcPr>
                </a:tc>
                <a:tc>
                  <a:txBody>
                    <a:bodyPr/>
                    <a:lstStyle/>
                    <a:p>
                      <a:r>
                        <a:rPr lang="en-US" dirty="0"/>
                        <a:t>1.5</a:t>
                      </a:r>
                    </a:p>
                  </a:txBody>
                  <a:tcPr>
                    <a:solidFill>
                      <a:schemeClr val="bg1"/>
                    </a:solidFill>
                  </a:tcPr>
                </a:tc>
                <a:extLst>
                  <a:ext uri="{0D108BD9-81ED-4DB2-BD59-A6C34878D82A}">
                    <a16:rowId xmlns:a16="http://schemas.microsoft.com/office/drawing/2014/main" xmlns="" val="10005"/>
                  </a:ext>
                </a:extLst>
              </a:tr>
            </a:tbl>
          </a:graphicData>
        </a:graphic>
      </p:graphicFrame>
      <p:graphicFrame>
        <p:nvGraphicFramePr>
          <p:cNvPr id="8" name="Table 7"/>
          <p:cNvGraphicFramePr>
            <a:graphicFrameLocks noGrp="1"/>
          </p:cNvGraphicFramePr>
          <p:nvPr>
            <p:extLst/>
          </p:nvPr>
        </p:nvGraphicFramePr>
        <p:xfrm>
          <a:off x="207035" y="3570879"/>
          <a:ext cx="8705190" cy="365760"/>
        </p:xfrm>
        <a:graphic>
          <a:graphicData uri="http://schemas.openxmlformats.org/drawingml/2006/table">
            <a:tbl>
              <a:tblPr firstRow="1" bandRow="1">
                <a:tableStyleId>{5C22544A-7EE6-4342-B048-85BDC9FD1C3A}</a:tableStyleId>
              </a:tblPr>
              <a:tblGrid>
                <a:gridCol w="8705190">
                  <a:extLst>
                    <a:ext uri="{9D8B030D-6E8A-4147-A177-3AD203B41FA5}">
                      <a16:colId xmlns:a16="http://schemas.microsoft.com/office/drawing/2014/main" xmlns="" val="20000"/>
                    </a:ext>
                  </a:extLst>
                </a:gridCol>
              </a:tblGrid>
              <a:tr h="336432">
                <a:tc>
                  <a:txBody>
                    <a:bodyPr/>
                    <a:lstStyle/>
                    <a:p>
                      <a:r>
                        <a:rPr lang="en-US" dirty="0"/>
                        <a:t>Reading Progress</a:t>
                      </a:r>
                      <a:r>
                        <a:rPr lang="en-US" baseline="0" dirty="0"/>
                        <a:t> Monitoring</a:t>
                      </a:r>
                      <a:endParaRPr lang="en-US" dirty="0"/>
                    </a:p>
                  </a:txBody>
                  <a:tcPr/>
                </a:tc>
                <a:extLst>
                  <a:ext uri="{0D108BD9-81ED-4DB2-BD59-A6C34878D82A}">
                    <a16:rowId xmlns:a16="http://schemas.microsoft.com/office/drawing/2014/main" xmlns="" val="10000"/>
                  </a:ext>
                </a:extLst>
              </a:tr>
            </a:tbl>
          </a:graphicData>
        </a:graphic>
      </p:graphicFrame>
      <p:pic>
        <p:nvPicPr>
          <p:cNvPr id="5" name="Picture 4"/>
          <p:cNvPicPr>
            <a:picLocks noChangeAspect="1"/>
          </p:cNvPicPr>
          <p:nvPr/>
        </p:nvPicPr>
        <p:blipFill>
          <a:blip r:embed="rId2"/>
          <a:stretch>
            <a:fillRect/>
          </a:stretch>
        </p:blipFill>
        <p:spPr>
          <a:xfrm>
            <a:off x="4531542" y="4067179"/>
            <a:ext cx="4380683" cy="2469037"/>
          </a:xfrm>
          <a:prstGeom prst="rect">
            <a:avLst/>
          </a:prstGeom>
        </p:spPr>
      </p:pic>
      <p:pic>
        <p:nvPicPr>
          <p:cNvPr id="6" name="Picture 5"/>
          <p:cNvPicPr>
            <a:picLocks noChangeAspect="1"/>
          </p:cNvPicPr>
          <p:nvPr/>
        </p:nvPicPr>
        <p:blipFill>
          <a:blip r:embed="rId3"/>
          <a:stretch>
            <a:fillRect/>
          </a:stretch>
        </p:blipFill>
        <p:spPr>
          <a:xfrm>
            <a:off x="112143" y="4067179"/>
            <a:ext cx="4356340" cy="2444801"/>
          </a:xfrm>
          <a:prstGeom prst="rect">
            <a:avLst/>
          </a:prstGeom>
        </p:spPr>
      </p:pic>
      <p:pic>
        <p:nvPicPr>
          <p:cNvPr id="9" name="Picture 8">
            <a:extLst>
              <a:ext uri="{FF2B5EF4-FFF2-40B4-BE49-F238E27FC236}">
                <a16:creationId xmlns:a16="http://schemas.microsoft.com/office/drawing/2014/main" xmlns="" id="{481FA281-D39C-4E90-ABF9-BD1573E8B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4611" y="5719128"/>
            <a:ext cx="673100" cy="588239"/>
          </a:xfrm>
          <a:prstGeom prst="rect">
            <a:avLst/>
          </a:prstGeom>
        </p:spPr>
      </p:pic>
    </p:spTree>
    <p:extLst>
      <p:ext uri="{BB962C8B-B14F-4D97-AF65-F5344CB8AC3E}">
        <p14:creationId xmlns:p14="http://schemas.microsoft.com/office/powerpoint/2010/main" val="75145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6" y="492897"/>
            <a:ext cx="8224837" cy="492443"/>
          </a:xfrm>
        </p:spPr>
        <p:txBody>
          <a:bodyPr>
            <a:normAutofit/>
          </a:bodyPr>
          <a:lstStyle/>
          <a:p>
            <a:r>
              <a:rPr lang="en-US" dirty="0"/>
              <a:t>Previous Data: Kindergarten</a:t>
            </a:r>
          </a:p>
        </p:txBody>
      </p:sp>
      <p:graphicFrame>
        <p:nvGraphicFramePr>
          <p:cNvPr id="5" name="Content Placeholder 4"/>
          <p:cNvGraphicFramePr>
            <a:graphicFrameLocks noGrp="1"/>
          </p:cNvGraphicFramePr>
          <p:nvPr>
            <p:ph idx="1"/>
            <p:extLst/>
          </p:nvPr>
        </p:nvGraphicFramePr>
        <p:xfrm>
          <a:off x="189784" y="1079500"/>
          <a:ext cx="8722440" cy="2612603"/>
        </p:xfrm>
        <a:graphic>
          <a:graphicData uri="http://schemas.openxmlformats.org/drawingml/2006/table">
            <a:tbl>
              <a:tblPr firstRow="1" bandRow="1">
                <a:tableStyleId>{5C22544A-7EE6-4342-B048-85BDC9FD1C3A}</a:tableStyleId>
              </a:tblPr>
              <a:tblGrid>
                <a:gridCol w="1744488">
                  <a:extLst>
                    <a:ext uri="{9D8B030D-6E8A-4147-A177-3AD203B41FA5}">
                      <a16:colId xmlns:a16="http://schemas.microsoft.com/office/drawing/2014/main" xmlns="" val="20000"/>
                    </a:ext>
                  </a:extLst>
                </a:gridCol>
                <a:gridCol w="1744488">
                  <a:extLst>
                    <a:ext uri="{9D8B030D-6E8A-4147-A177-3AD203B41FA5}">
                      <a16:colId xmlns:a16="http://schemas.microsoft.com/office/drawing/2014/main" xmlns="" val="20001"/>
                    </a:ext>
                  </a:extLst>
                </a:gridCol>
                <a:gridCol w="1744488">
                  <a:extLst>
                    <a:ext uri="{9D8B030D-6E8A-4147-A177-3AD203B41FA5}">
                      <a16:colId xmlns:a16="http://schemas.microsoft.com/office/drawing/2014/main" xmlns="" val="20002"/>
                    </a:ext>
                  </a:extLst>
                </a:gridCol>
                <a:gridCol w="1744488">
                  <a:extLst>
                    <a:ext uri="{9D8B030D-6E8A-4147-A177-3AD203B41FA5}">
                      <a16:colId xmlns:a16="http://schemas.microsoft.com/office/drawing/2014/main" xmlns="" val="20003"/>
                    </a:ext>
                  </a:extLst>
                </a:gridCol>
                <a:gridCol w="1744488">
                  <a:extLst>
                    <a:ext uri="{9D8B030D-6E8A-4147-A177-3AD203B41FA5}">
                      <a16:colId xmlns:a16="http://schemas.microsoft.com/office/drawing/2014/main" xmlns="" val="20004"/>
                    </a:ext>
                  </a:extLst>
                </a:gridCol>
              </a:tblGrid>
              <a:tr h="373229">
                <a:tc gridSpan="5">
                  <a:txBody>
                    <a:bodyPr/>
                    <a:lstStyle/>
                    <a:p>
                      <a:r>
                        <a:rPr lang="en-US" dirty="0"/>
                        <a:t>MATH</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3229">
                <a:tc>
                  <a:txBody>
                    <a:bodyPr/>
                    <a:lstStyle/>
                    <a:p>
                      <a:endParaRPr lang="en-US" dirty="0"/>
                    </a:p>
                  </a:txBody>
                  <a:tcPr/>
                </a:tc>
                <a:tc>
                  <a:txBody>
                    <a:bodyPr/>
                    <a:lstStyle/>
                    <a:p>
                      <a:r>
                        <a:rPr lang="en-US" b="1" dirty="0"/>
                        <a:t>OC</a:t>
                      </a:r>
                    </a:p>
                  </a:txBody>
                  <a:tcPr/>
                </a:tc>
                <a:tc>
                  <a:txBody>
                    <a:bodyPr/>
                    <a:lstStyle/>
                    <a:p>
                      <a:r>
                        <a:rPr lang="en-US" b="1" dirty="0"/>
                        <a:t>NI</a:t>
                      </a:r>
                    </a:p>
                  </a:txBody>
                  <a:tcPr/>
                </a:tc>
                <a:tc>
                  <a:txBody>
                    <a:bodyPr/>
                    <a:lstStyle/>
                    <a:p>
                      <a:r>
                        <a:rPr lang="en-US" b="1" dirty="0"/>
                        <a:t>QD</a:t>
                      </a:r>
                    </a:p>
                  </a:txBody>
                  <a:tcPr/>
                </a:tc>
                <a:tc>
                  <a:txBody>
                    <a:bodyPr/>
                    <a:lstStyle/>
                    <a:p>
                      <a:r>
                        <a:rPr lang="en-US" b="1" dirty="0"/>
                        <a:t>MN</a:t>
                      </a:r>
                    </a:p>
                  </a:txBody>
                  <a:tcPr/>
                </a:tc>
                <a:extLst>
                  <a:ext uri="{0D108BD9-81ED-4DB2-BD59-A6C34878D82A}">
                    <a16:rowId xmlns:a16="http://schemas.microsoft.com/office/drawing/2014/main" xmlns="" val="10001"/>
                  </a:ext>
                </a:extLst>
              </a:tr>
              <a:tr h="373229">
                <a:tc>
                  <a:txBody>
                    <a:bodyPr/>
                    <a:lstStyle/>
                    <a:p>
                      <a:r>
                        <a:rPr lang="en-US" dirty="0"/>
                        <a:t>Fall</a:t>
                      </a:r>
                    </a:p>
                  </a:txBody>
                  <a:tcPr/>
                </a:tc>
                <a:tc>
                  <a:txBody>
                    <a:bodyPr/>
                    <a:lstStyle/>
                    <a:p>
                      <a:r>
                        <a:rPr lang="en-US" dirty="0"/>
                        <a:t>24</a:t>
                      </a:r>
                    </a:p>
                  </a:txBody>
                  <a:tcPr>
                    <a:solidFill>
                      <a:srgbClr val="FFFF00"/>
                    </a:solidFill>
                  </a:tcPr>
                </a:tc>
                <a:tc>
                  <a:txBody>
                    <a:bodyPr/>
                    <a:lstStyle/>
                    <a:p>
                      <a:r>
                        <a:rPr lang="en-US" dirty="0"/>
                        <a:t>1</a:t>
                      </a:r>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xmlns="" val="10002"/>
                  </a:ext>
                </a:extLst>
              </a:tr>
              <a:tr h="373229">
                <a:tc>
                  <a:txBody>
                    <a:bodyPr/>
                    <a:lstStyle/>
                    <a:p>
                      <a:r>
                        <a:rPr lang="en-US" dirty="0"/>
                        <a:t>Winter</a:t>
                      </a:r>
                    </a:p>
                  </a:txBody>
                  <a:tcPr/>
                </a:tc>
                <a:tc>
                  <a:txBody>
                    <a:bodyPr/>
                    <a:lstStyle/>
                    <a:p>
                      <a:r>
                        <a:rPr lang="en-US" dirty="0"/>
                        <a:t>46</a:t>
                      </a:r>
                    </a:p>
                  </a:txBody>
                  <a:tcPr>
                    <a:solidFill>
                      <a:srgbClr val="FFFF00"/>
                    </a:solidFill>
                  </a:tcPr>
                </a:tc>
                <a:tc>
                  <a:txBody>
                    <a:bodyPr/>
                    <a:lstStyle/>
                    <a:p>
                      <a:r>
                        <a:rPr lang="en-US" dirty="0"/>
                        <a:t>27</a:t>
                      </a:r>
                    </a:p>
                  </a:txBody>
                  <a:tcPr>
                    <a:solidFill>
                      <a:srgbClr val="FFFF00"/>
                    </a:solidFill>
                  </a:tcPr>
                </a:tc>
                <a:tc>
                  <a:txBody>
                    <a:bodyPr/>
                    <a:lstStyle/>
                    <a:p>
                      <a:r>
                        <a:rPr lang="en-US" dirty="0"/>
                        <a:t>3</a:t>
                      </a:r>
                    </a:p>
                  </a:txBody>
                  <a:tcPr>
                    <a:solidFill>
                      <a:srgbClr val="FF0000"/>
                    </a:solidFill>
                  </a:tcPr>
                </a:tc>
                <a:tc>
                  <a:txBody>
                    <a:bodyPr/>
                    <a:lstStyle/>
                    <a:p>
                      <a:r>
                        <a:rPr lang="en-US" dirty="0"/>
                        <a:t>2</a:t>
                      </a:r>
                    </a:p>
                  </a:txBody>
                  <a:tcPr>
                    <a:solidFill>
                      <a:srgbClr val="FF0000"/>
                    </a:solidFill>
                  </a:tcPr>
                </a:tc>
                <a:extLst>
                  <a:ext uri="{0D108BD9-81ED-4DB2-BD59-A6C34878D82A}">
                    <a16:rowId xmlns:a16="http://schemas.microsoft.com/office/drawing/2014/main" xmlns="" val="10003"/>
                  </a:ext>
                </a:extLst>
              </a:tr>
              <a:tr h="373229">
                <a:tc>
                  <a:txBody>
                    <a:bodyPr/>
                    <a:lstStyle/>
                    <a:p>
                      <a:r>
                        <a:rPr lang="en-US" dirty="0"/>
                        <a:t>Spring</a:t>
                      </a:r>
                    </a:p>
                  </a:txBody>
                  <a:tcPr/>
                </a:tc>
                <a:tc>
                  <a:txBody>
                    <a:bodyPr/>
                    <a:lstStyle/>
                    <a:p>
                      <a:r>
                        <a:rPr lang="en-US" dirty="0"/>
                        <a:t>58</a:t>
                      </a:r>
                    </a:p>
                  </a:txBody>
                  <a:tcPr>
                    <a:solidFill>
                      <a:srgbClr val="FFFF00"/>
                    </a:solidFill>
                  </a:tcPr>
                </a:tc>
                <a:tc>
                  <a:txBody>
                    <a:bodyPr/>
                    <a:lstStyle/>
                    <a:p>
                      <a:r>
                        <a:rPr lang="en-US" dirty="0"/>
                        <a:t>55</a:t>
                      </a:r>
                    </a:p>
                  </a:txBody>
                  <a:tcPr>
                    <a:solidFill>
                      <a:srgbClr val="CCFF33"/>
                    </a:solidFill>
                  </a:tcPr>
                </a:tc>
                <a:tc>
                  <a:txBody>
                    <a:bodyPr/>
                    <a:lstStyle/>
                    <a:p>
                      <a:r>
                        <a:rPr lang="en-US" dirty="0"/>
                        <a:t>24</a:t>
                      </a:r>
                    </a:p>
                  </a:txBody>
                  <a:tcPr>
                    <a:solidFill>
                      <a:srgbClr val="CCFF33"/>
                    </a:solidFill>
                  </a:tcPr>
                </a:tc>
                <a:tc>
                  <a:txBody>
                    <a:bodyPr/>
                    <a:lstStyle/>
                    <a:p>
                      <a:r>
                        <a:rPr lang="en-US" dirty="0"/>
                        <a:t>12</a:t>
                      </a:r>
                    </a:p>
                  </a:txBody>
                  <a:tcPr>
                    <a:solidFill>
                      <a:srgbClr val="CCFF33"/>
                    </a:solidFill>
                  </a:tcPr>
                </a:tc>
                <a:extLst>
                  <a:ext uri="{0D108BD9-81ED-4DB2-BD59-A6C34878D82A}">
                    <a16:rowId xmlns:a16="http://schemas.microsoft.com/office/drawing/2014/main" xmlns="" val="10004"/>
                  </a:ext>
                </a:extLst>
              </a:tr>
              <a:tr h="373229">
                <a:tc>
                  <a:txBody>
                    <a:bodyPr/>
                    <a:lstStyle/>
                    <a:p>
                      <a:r>
                        <a:rPr lang="en-US" dirty="0"/>
                        <a:t>ROI</a:t>
                      </a:r>
                    </a:p>
                  </a:txBody>
                  <a:tcPr/>
                </a:tc>
                <a:tc>
                  <a:txBody>
                    <a:bodyPr/>
                    <a:lstStyle/>
                    <a:p>
                      <a:r>
                        <a:rPr lang="en-US" dirty="0">
                          <a:solidFill>
                            <a:srgbClr val="FF0000"/>
                          </a:solidFill>
                        </a:rPr>
                        <a:t>1.06</a:t>
                      </a:r>
                    </a:p>
                  </a:txBody>
                  <a:tcPr>
                    <a:solidFill>
                      <a:schemeClr val="bg1"/>
                    </a:solidFill>
                  </a:tcPr>
                </a:tc>
                <a:tc>
                  <a:txBody>
                    <a:bodyPr/>
                    <a:lstStyle/>
                    <a:p>
                      <a:r>
                        <a:rPr lang="en-US" dirty="0">
                          <a:solidFill>
                            <a:srgbClr val="00B050"/>
                          </a:solidFill>
                        </a:rPr>
                        <a:t>1.69</a:t>
                      </a:r>
                    </a:p>
                  </a:txBody>
                  <a:tcPr>
                    <a:solidFill>
                      <a:schemeClr val="bg1"/>
                    </a:solidFill>
                  </a:tcPr>
                </a:tc>
                <a:tc>
                  <a:txBody>
                    <a:bodyPr/>
                    <a:lstStyle/>
                    <a:p>
                      <a:r>
                        <a:rPr lang="en-US" dirty="0">
                          <a:solidFill>
                            <a:srgbClr val="00B050"/>
                          </a:solidFill>
                        </a:rPr>
                        <a:t>1.31</a:t>
                      </a:r>
                    </a:p>
                  </a:txBody>
                  <a:tcPr>
                    <a:solidFill>
                      <a:schemeClr val="bg1"/>
                    </a:solidFill>
                  </a:tcPr>
                </a:tc>
                <a:tc>
                  <a:txBody>
                    <a:bodyPr/>
                    <a:lstStyle/>
                    <a:p>
                      <a:r>
                        <a:rPr lang="en-US" dirty="0">
                          <a:solidFill>
                            <a:srgbClr val="FF0000"/>
                          </a:solidFill>
                        </a:rPr>
                        <a:t>0.63</a:t>
                      </a:r>
                    </a:p>
                  </a:txBody>
                  <a:tcPr>
                    <a:solidFill>
                      <a:schemeClr val="bg1"/>
                    </a:solidFill>
                  </a:tcPr>
                </a:tc>
                <a:extLst>
                  <a:ext uri="{0D108BD9-81ED-4DB2-BD59-A6C34878D82A}">
                    <a16:rowId xmlns:a16="http://schemas.microsoft.com/office/drawing/2014/main" xmlns="" val="10005"/>
                  </a:ext>
                </a:extLst>
              </a:tr>
              <a:tr h="373229">
                <a:tc>
                  <a:txBody>
                    <a:bodyPr/>
                    <a:lstStyle/>
                    <a:p>
                      <a:r>
                        <a:rPr lang="en-US" dirty="0"/>
                        <a:t>Typical ROI</a:t>
                      </a:r>
                    </a:p>
                  </a:txBody>
                  <a:tcPr/>
                </a:tc>
                <a:tc>
                  <a:txBody>
                    <a:bodyPr/>
                    <a:lstStyle/>
                    <a:p>
                      <a:r>
                        <a:rPr lang="en-US" dirty="0"/>
                        <a:t>1.08</a:t>
                      </a:r>
                    </a:p>
                  </a:txBody>
                  <a:tcPr>
                    <a:solidFill>
                      <a:schemeClr val="bg1"/>
                    </a:solidFill>
                  </a:tcPr>
                </a:tc>
                <a:tc>
                  <a:txBody>
                    <a:bodyPr/>
                    <a:lstStyle/>
                    <a:p>
                      <a:r>
                        <a:rPr lang="en-US" dirty="0"/>
                        <a:t>0.64</a:t>
                      </a:r>
                    </a:p>
                  </a:txBody>
                  <a:tcPr>
                    <a:solidFill>
                      <a:schemeClr val="bg1"/>
                    </a:solidFill>
                  </a:tcPr>
                </a:tc>
                <a:tc>
                  <a:txBody>
                    <a:bodyPr/>
                    <a:lstStyle/>
                    <a:p>
                      <a:r>
                        <a:rPr lang="en-US" dirty="0"/>
                        <a:t>0.47</a:t>
                      </a:r>
                    </a:p>
                  </a:txBody>
                  <a:tcPr>
                    <a:solidFill>
                      <a:schemeClr val="bg1"/>
                    </a:solidFill>
                  </a:tcPr>
                </a:tc>
                <a:tc>
                  <a:txBody>
                    <a:bodyPr/>
                    <a:lstStyle/>
                    <a:p>
                      <a:r>
                        <a:rPr lang="en-US" dirty="0"/>
                        <a:t>0.83</a:t>
                      </a:r>
                    </a:p>
                  </a:txBody>
                  <a:tcPr>
                    <a:solidFill>
                      <a:schemeClr val="bg1"/>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graphicFrame>
        <p:nvGraphicFramePr>
          <p:cNvPr id="6" name="Table 5"/>
          <p:cNvGraphicFramePr>
            <a:graphicFrameLocks noGrp="1"/>
          </p:cNvGraphicFramePr>
          <p:nvPr>
            <p:extLst/>
          </p:nvPr>
        </p:nvGraphicFramePr>
        <p:xfrm>
          <a:off x="189783" y="3873128"/>
          <a:ext cx="8722440" cy="2605309"/>
        </p:xfrm>
        <a:graphic>
          <a:graphicData uri="http://schemas.openxmlformats.org/drawingml/2006/table">
            <a:tbl>
              <a:tblPr firstRow="1" bandRow="1">
                <a:tableStyleId>{5C22544A-7EE6-4342-B048-85BDC9FD1C3A}</a:tableStyleId>
              </a:tblPr>
              <a:tblGrid>
                <a:gridCol w="1744488">
                  <a:extLst>
                    <a:ext uri="{9D8B030D-6E8A-4147-A177-3AD203B41FA5}">
                      <a16:colId xmlns:a16="http://schemas.microsoft.com/office/drawing/2014/main" xmlns="" val="20000"/>
                    </a:ext>
                  </a:extLst>
                </a:gridCol>
                <a:gridCol w="1744488">
                  <a:extLst>
                    <a:ext uri="{9D8B030D-6E8A-4147-A177-3AD203B41FA5}">
                      <a16:colId xmlns:a16="http://schemas.microsoft.com/office/drawing/2014/main" xmlns="" val="20001"/>
                    </a:ext>
                  </a:extLst>
                </a:gridCol>
                <a:gridCol w="1744488">
                  <a:extLst>
                    <a:ext uri="{9D8B030D-6E8A-4147-A177-3AD203B41FA5}">
                      <a16:colId xmlns:a16="http://schemas.microsoft.com/office/drawing/2014/main" xmlns="" val="20002"/>
                    </a:ext>
                  </a:extLst>
                </a:gridCol>
                <a:gridCol w="1744488">
                  <a:extLst>
                    <a:ext uri="{9D8B030D-6E8A-4147-A177-3AD203B41FA5}">
                      <a16:colId xmlns:a16="http://schemas.microsoft.com/office/drawing/2014/main" xmlns="" val="20003"/>
                    </a:ext>
                  </a:extLst>
                </a:gridCol>
                <a:gridCol w="1744488">
                  <a:extLst>
                    <a:ext uri="{9D8B030D-6E8A-4147-A177-3AD203B41FA5}">
                      <a16:colId xmlns:a16="http://schemas.microsoft.com/office/drawing/2014/main" xmlns="" val="20004"/>
                    </a:ext>
                  </a:extLst>
                </a:gridCol>
              </a:tblGrid>
              <a:tr h="372187">
                <a:tc gridSpan="5">
                  <a:txBody>
                    <a:bodyPr/>
                    <a:lstStyle/>
                    <a:p>
                      <a:r>
                        <a:rPr lang="en-US" dirty="0"/>
                        <a:t>READING</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2187">
                <a:tc>
                  <a:txBody>
                    <a:bodyPr/>
                    <a:lstStyle/>
                    <a:p>
                      <a:endParaRPr lang="en-US"/>
                    </a:p>
                  </a:txBody>
                  <a:tcPr/>
                </a:tc>
                <a:tc>
                  <a:txBody>
                    <a:bodyPr/>
                    <a:lstStyle/>
                    <a:p>
                      <a:r>
                        <a:rPr lang="en-US" b="1" dirty="0"/>
                        <a:t>LNF</a:t>
                      </a:r>
                    </a:p>
                  </a:txBody>
                  <a:tcPr/>
                </a:tc>
                <a:tc>
                  <a:txBody>
                    <a:bodyPr/>
                    <a:lstStyle/>
                    <a:p>
                      <a:r>
                        <a:rPr lang="en-US" b="1" dirty="0"/>
                        <a:t>LSF</a:t>
                      </a:r>
                    </a:p>
                  </a:txBody>
                  <a:tcPr/>
                </a:tc>
                <a:tc>
                  <a:txBody>
                    <a:bodyPr/>
                    <a:lstStyle/>
                    <a:p>
                      <a:r>
                        <a:rPr lang="en-US" b="1" dirty="0"/>
                        <a:t>PSF</a:t>
                      </a:r>
                    </a:p>
                  </a:txBody>
                  <a:tcPr/>
                </a:tc>
                <a:tc>
                  <a:txBody>
                    <a:bodyPr/>
                    <a:lstStyle/>
                    <a:p>
                      <a:r>
                        <a:rPr lang="en-US" b="1" dirty="0"/>
                        <a:t>NWF</a:t>
                      </a:r>
                    </a:p>
                  </a:txBody>
                  <a:tcPr/>
                </a:tc>
                <a:extLst>
                  <a:ext uri="{0D108BD9-81ED-4DB2-BD59-A6C34878D82A}">
                    <a16:rowId xmlns:a16="http://schemas.microsoft.com/office/drawing/2014/main" xmlns="" val="10001"/>
                  </a:ext>
                </a:extLst>
              </a:tr>
              <a:tr h="372187">
                <a:tc>
                  <a:txBody>
                    <a:bodyPr/>
                    <a:lstStyle/>
                    <a:p>
                      <a:r>
                        <a:rPr lang="en-US" dirty="0"/>
                        <a:t>Fall</a:t>
                      </a:r>
                    </a:p>
                  </a:txBody>
                  <a:tcPr/>
                </a:tc>
                <a:tc>
                  <a:txBody>
                    <a:bodyPr/>
                    <a:lstStyle/>
                    <a:p>
                      <a:r>
                        <a:rPr lang="en-US" dirty="0"/>
                        <a:t>3</a:t>
                      </a:r>
                    </a:p>
                  </a:txBody>
                  <a:tcPr>
                    <a:solidFill>
                      <a:srgbClr val="FFFF00"/>
                    </a:solidFill>
                  </a:tcPr>
                </a:tc>
                <a:tc>
                  <a:txBody>
                    <a:bodyPr/>
                    <a:lstStyle/>
                    <a:p>
                      <a:r>
                        <a:rPr lang="en-US" dirty="0"/>
                        <a:t>3</a:t>
                      </a:r>
                    </a:p>
                  </a:txBody>
                  <a:tcPr>
                    <a:solidFill>
                      <a:srgbClr val="CCFF33"/>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xmlns="" val="10002"/>
                  </a:ext>
                </a:extLst>
              </a:tr>
              <a:tr h="372187">
                <a:tc>
                  <a:txBody>
                    <a:bodyPr/>
                    <a:lstStyle/>
                    <a:p>
                      <a:r>
                        <a:rPr lang="en-US" dirty="0"/>
                        <a:t>Winter</a:t>
                      </a:r>
                    </a:p>
                  </a:txBody>
                  <a:tcPr/>
                </a:tc>
                <a:tc>
                  <a:txBody>
                    <a:bodyPr/>
                    <a:lstStyle/>
                    <a:p>
                      <a:r>
                        <a:rPr lang="en-US" dirty="0"/>
                        <a:t>8</a:t>
                      </a:r>
                    </a:p>
                  </a:txBody>
                  <a:tcPr>
                    <a:solidFill>
                      <a:srgbClr val="FF0000"/>
                    </a:solidFill>
                  </a:tcPr>
                </a:tc>
                <a:tc>
                  <a:txBody>
                    <a:bodyPr/>
                    <a:lstStyle/>
                    <a:p>
                      <a:r>
                        <a:rPr lang="en-US" dirty="0"/>
                        <a:t>14</a:t>
                      </a:r>
                    </a:p>
                  </a:txBody>
                  <a:tcPr>
                    <a:solidFill>
                      <a:srgbClr val="FFFF00"/>
                    </a:solidFill>
                  </a:tcPr>
                </a:tc>
                <a:tc>
                  <a:txBody>
                    <a:bodyPr/>
                    <a:lstStyle/>
                    <a:p>
                      <a:r>
                        <a:rPr lang="en-US" dirty="0"/>
                        <a:t>2</a:t>
                      </a:r>
                    </a:p>
                  </a:txBody>
                  <a:tcPr>
                    <a:solidFill>
                      <a:srgbClr val="FF0000"/>
                    </a:solidFill>
                  </a:tcPr>
                </a:tc>
                <a:tc>
                  <a:txBody>
                    <a:bodyPr/>
                    <a:lstStyle/>
                    <a:p>
                      <a:r>
                        <a:rPr lang="en-US" dirty="0"/>
                        <a:t>13</a:t>
                      </a:r>
                    </a:p>
                  </a:txBody>
                  <a:tcPr>
                    <a:solidFill>
                      <a:srgbClr val="FFFF00"/>
                    </a:solidFill>
                  </a:tcPr>
                </a:tc>
                <a:extLst>
                  <a:ext uri="{0D108BD9-81ED-4DB2-BD59-A6C34878D82A}">
                    <a16:rowId xmlns:a16="http://schemas.microsoft.com/office/drawing/2014/main" xmlns="" val="10003"/>
                  </a:ext>
                </a:extLst>
              </a:tr>
              <a:tr h="372187">
                <a:tc>
                  <a:txBody>
                    <a:bodyPr/>
                    <a:lstStyle/>
                    <a:p>
                      <a:r>
                        <a:rPr lang="en-US" dirty="0"/>
                        <a:t>Spring</a:t>
                      </a:r>
                    </a:p>
                  </a:txBody>
                  <a:tcPr/>
                </a:tc>
                <a:tc>
                  <a:txBody>
                    <a:bodyPr/>
                    <a:lstStyle/>
                    <a:p>
                      <a:r>
                        <a:rPr lang="en-US" dirty="0"/>
                        <a:t>13</a:t>
                      </a:r>
                    </a:p>
                  </a:txBody>
                  <a:tcPr>
                    <a:solidFill>
                      <a:srgbClr val="FF0000"/>
                    </a:solidFill>
                  </a:tcPr>
                </a:tc>
                <a:tc>
                  <a:txBody>
                    <a:bodyPr/>
                    <a:lstStyle/>
                    <a:p>
                      <a:r>
                        <a:rPr lang="en-US" dirty="0"/>
                        <a:t>27</a:t>
                      </a:r>
                    </a:p>
                  </a:txBody>
                  <a:tcPr>
                    <a:solidFill>
                      <a:srgbClr val="FFFF00"/>
                    </a:solidFill>
                  </a:tcPr>
                </a:tc>
                <a:tc>
                  <a:txBody>
                    <a:bodyPr/>
                    <a:lstStyle/>
                    <a:p>
                      <a:r>
                        <a:rPr lang="en-US" dirty="0"/>
                        <a:t>25</a:t>
                      </a:r>
                    </a:p>
                  </a:txBody>
                  <a:tcPr>
                    <a:solidFill>
                      <a:srgbClr val="FFFF00"/>
                    </a:solidFill>
                  </a:tcPr>
                </a:tc>
                <a:tc>
                  <a:txBody>
                    <a:bodyPr/>
                    <a:lstStyle/>
                    <a:p>
                      <a:r>
                        <a:rPr lang="en-US" dirty="0"/>
                        <a:t>27</a:t>
                      </a:r>
                    </a:p>
                  </a:txBody>
                  <a:tcPr>
                    <a:solidFill>
                      <a:srgbClr val="FFFF00"/>
                    </a:solidFill>
                  </a:tcPr>
                </a:tc>
                <a:extLst>
                  <a:ext uri="{0D108BD9-81ED-4DB2-BD59-A6C34878D82A}">
                    <a16:rowId xmlns:a16="http://schemas.microsoft.com/office/drawing/2014/main" xmlns="" val="10004"/>
                  </a:ext>
                </a:extLst>
              </a:tr>
              <a:tr h="372187">
                <a:tc>
                  <a:txBody>
                    <a:bodyPr/>
                    <a:lstStyle/>
                    <a:p>
                      <a:r>
                        <a:rPr lang="en-US" dirty="0"/>
                        <a:t>ROI</a:t>
                      </a:r>
                    </a:p>
                  </a:txBody>
                  <a:tcPr/>
                </a:tc>
                <a:tc>
                  <a:txBody>
                    <a:bodyPr/>
                    <a:lstStyle/>
                    <a:p>
                      <a:r>
                        <a:rPr lang="en-US" dirty="0">
                          <a:solidFill>
                            <a:srgbClr val="FF0000"/>
                          </a:solidFill>
                        </a:rPr>
                        <a:t>0.31</a:t>
                      </a:r>
                    </a:p>
                  </a:txBody>
                  <a:tcPr>
                    <a:solidFill>
                      <a:schemeClr val="bg1"/>
                    </a:solidFill>
                  </a:tcPr>
                </a:tc>
                <a:tc>
                  <a:txBody>
                    <a:bodyPr/>
                    <a:lstStyle/>
                    <a:p>
                      <a:r>
                        <a:rPr lang="en-US" dirty="0">
                          <a:solidFill>
                            <a:srgbClr val="FF0000"/>
                          </a:solidFill>
                        </a:rPr>
                        <a:t>0.75</a:t>
                      </a:r>
                    </a:p>
                  </a:txBody>
                  <a:tcPr>
                    <a:solidFill>
                      <a:schemeClr val="bg1"/>
                    </a:solidFill>
                  </a:tcPr>
                </a:tc>
                <a:tc>
                  <a:txBody>
                    <a:bodyPr/>
                    <a:lstStyle/>
                    <a:p>
                      <a:r>
                        <a:rPr lang="en-US" dirty="0">
                          <a:solidFill>
                            <a:srgbClr val="00B050"/>
                          </a:solidFill>
                        </a:rPr>
                        <a:t>1.43</a:t>
                      </a:r>
                    </a:p>
                  </a:txBody>
                  <a:tcPr>
                    <a:solidFill>
                      <a:schemeClr val="bg1"/>
                    </a:solidFill>
                  </a:tcPr>
                </a:tc>
                <a:tc>
                  <a:txBody>
                    <a:bodyPr/>
                    <a:lstStyle/>
                    <a:p>
                      <a:r>
                        <a:rPr lang="en-US" dirty="0">
                          <a:solidFill>
                            <a:srgbClr val="00B050"/>
                          </a:solidFill>
                        </a:rPr>
                        <a:t>0.87</a:t>
                      </a:r>
                    </a:p>
                  </a:txBody>
                  <a:tcPr>
                    <a:solidFill>
                      <a:schemeClr val="bg1"/>
                    </a:solidFill>
                  </a:tcPr>
                </a:tc>
                <a:extLst>
                  <a:ext uri="{0D108BD9-81ED-4DB2-BD59-A6C34878D82A}">
                    <a16:rowId xmlns:a16="http://schemas.microsoft.com/office/drawing/2014/main" xmlns="" val="10005"/>
                  </a:ext>
                </a:extLst>
              </a:tr>
              <a:tr h="372187">
                <a:tc>
                  <a:txBody>
                    <a:bodyPr/>
                    <a:lstStyle/>
                    <a:p>
                      <a:r>
                        <a:rPr lang="en-US" dirty="0"/>
                        <a:t>Typical ROI</a:t>
                      </a:r>
                    </a:p>
                  </a:txBody>
                  <a:tcPr/>
                </a:tc>
                <a:tc>
                  <a:txBody>
                    <a:bodyPr/>
                    <a:lstStyle/>
                    <a:p>
                      <a:r>
                        <a:rPr lang="en-US" dirty="0"/>
                        <a:t>0.86</a:t>
                      </a:r>
                    </a:p>
                  </a:txBody>
                  <a:tcPr>
                    <a:solidFill>
                      <a:schemeClr val="bg1"/>
                    </a:solidFill>
                  </a:tcPr>
                </a:tc>
                <a:tc>
                  <a:txBody>
                    <a:bodyPr/>
                    <a:lstStyle/>
                    <a:p>
                      <a:r>
                        <a:rPr lang="en-US" dirty="0"/>
                        <a:t>0.94</a:t>
                      </a:r>
                    </a:p>
                  </a:txBody>
                  <a:tcPr>
                    <a:solidFill>
                      <a:schemeClr val="bg1"/>
                    </a:solidFill>
                  </a:tcPr>
                </a:tc>
                <a:tc>
                  <a:txBody>
                    <a:bodyPr/>
                    <a:lstStyle/>
                    <a:p>
                      <a:r>
                        <a:rPr lang="en-US" dirty="0"/>
                        <a:t>1.14</a:t>
                      </a:r>
                    </a:p>
                  </a:txBody>
                  <a:tcPr>
                    <a:solidFill>
                      <a:schemeClr val="bg1"/>
                    </a:solidFill>
                  </a:tcPr>
                </a:tc>
                <a:tc>
                  <a:txBody>
                    <a:bodyPr/>
                    <a:lstStyle/>
                    <a:p>
                      <a:r>
                        <a:rPr lang="en-US" dirty="0"/>
                        <a:t>0.83</a:t>
                      </a:r>
                    </a:p>
                  </a:txBody>
                  <a:tcPr>
                    <a:solidFill>
                      <a:schemeClr val="bg1"/>
                    </a:solidFill>
                  </a:tcPr>
                </a:tc>
                <a:extLst>
                  <a:ext uri="{0D108BD9-81ED-4DB2-BD59-A6C34878D82A}">
                    <a16:rowId xmlns:a16="http://schemas.microsoft.com/office/drawing/2014/main" xmlns="" val="10006"/>
                  </a:ext>
                </a:extLst>
              </a:tr>
            </a:tbl>
          </a:graphicData>
        </a:graphic>
      </p:graphicFrame>
      <p:pic>
        <p:nvPicPr>
          <p:cNvPr id="7" name="Picture 6">
            <a:extLst>
              <a:ext uri="{FF2B5EF4-FFF2-40B4-BE49-F238E27FC236}">
                <a16:creationId xmlns:a16="http://schemas.microsoft.com/office/drawing/2014/main" xmlns="" id="{B6A15E73-38CB-47F1-BE04-3A15D2120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484" y="5890198"/>
            <a:ext cx="673100" cy="588239"/>
          </a:xfrm>
          <a:prstGeom prst="rect">
            <a:avLst/>
          </a:prstGeom>
        </p:spPr>
      </p:pic>
    </p:spTree>
    <p:extLst>
      <p:ext uri="{BB962C8B-B14F-4D97-AF65-F5344CB8AC3E}">
        <p14:creationId xmlns:p14="http://schemas.microsoft.com/office/powerpoint/2010/main" val="35174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526" y="1032676"/>
            <a:ext cx="8618520" cy="492443"/>
          </a:xfrm>
        </p:spPr>
        <p:txBody>
          <a:bodyPr>
            <a:noAutofit/>
          </a:bodyPr>
          <a:lstStyle/>
          <a:p>
            <a:r>
              <a:rPr lang="en-US" sz="3200" dirty="0"/>
              <a:t>Using Intensive Interventions to Improve Mathematics Skills of Students with Disabilities  </a:t>
            </a:r>
          </a:p>
        </p:txBody>
      </p:sp>
      <p:sp>
        <p:nvSpPr>
          <p:cNvPr id="3" name="Content Placeholder 2"/>
          <p:cNvSpPr>
            <a:spLocks noGrp="1"/>
          </p:cNvSpPr>
          <p:nvPr>
            <p:ph idx="1"/>
          </p:nvPr>
        </p:nvSpPr>
        <p:spPr/>
        <p:txBody>
          <a:bodyPr>
            <a:normAutofit/>
          </a:bodyPr>
          <a:lstStyle/>
          <a:p>
            <a:r>
              <a:rPr lang="en-US" sz="2800" dirty="0"/>
              <a:t>Priority area: Students with disabilities </a:t>
            </a:r>
          </a:p>
          <a:p>
            <a:r>
              <a:rPr lang="en-US" sz="2800" dirty="0"/>
              <a:t>Investing in Innovation (i3) Development Grant</a:t>
            </a:r>
          </a:p>
          <a:p>
            <a:pPr lvl="1"/>
            <a:r>
              <a:rPr lang="en-US" sz="2400" dirty="0"/>
              <a:t>Data-Based Individualization (DBI) in mathematics for students with disabilities and other at-risk learners </a:t>
            </a:r>
            <a:r>
              <a:rPr lang="en-US" sz="2800" dirty="0">
                <a:effectLst/>
              </a:rPr>
              <a:t> </a:t>
            </a:r>
          </a:p>
          <a:p>
            <a:pPr lvl="1"/>
            <a:r>
              <a:rPr lang="en-US" sz="2400" dirty="0"/>
              <a:t>Leverages the work of the National Center on Intensive Intervention (NCII, </a:t>
            </a:r>
            <a:r>
              <a:rPr lang="en-US" sz="2400" dirty="0">
                <a:hlinkClick r:id="rId2"/>
              </a:rPr>
              <a:t>www.intensiveintervention.org</a:t>
            </a:r>
            <a:r>
              <a:rPr lang="en-US" sz="2400" dirty="0"/>
              <a:t>)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443131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6" y="1019809"/>
            <a:ext cx="8224837" cy="492443"/>
          </a:xfrm>
        </p:spPr>
        <p:txBody>
          <a:bodyPr>
            <a:normAutofit/>
          </a:bodyPr>
          <a:lstStyle/>
          <a:p>
            <a:r>
              <a:rPr lang="en-US" dirty="0"/>
              <a:t>Intervention Decisions</a:t>
            </a:r>
          </a:p>
        </p:txBody>
      </p:sp>
      <p:sp>
        <p:nvSpPr>
          <p:cNvPr id="9" name="Content Placeholder 2"/>
          <p:cNvSpPr>
            <a:spLocks noGrp="1"/>
          </p:cNvSpPr>
          <p:nvPr>
            <p:ph idx="1"/>
          </p:nvPr>
        </p:nvSpPr>
        <p:spPr/>
        <p:txBody>
          <a:bodyPr/>
          <a:lstStyle/>
          <a:p>
            <a:pPr marL="228600" lvl="1" indent="0">
              <a:buNone/>
            </a:pPr>
            <a:endParaRPr lang="en-US" dirty="0"/>
          </a:p>
          <a:p>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40</a:t>
            </a:fld>
            <a:endParaRPr dirty="0">
              <a:solidFill>
                <a:srgbClr val="FFFFFF">
                  <a:lumMod val="75000"/>
                </a:srgbClr>
              </a:solidFill>
            </a:endParaRPr>
          </a:p>
        </p:txBody>
      </p:sp>
      <p:graphicFrame>
        <p:nvGraphicFramePr>
          <p:cNvPr id="4" name="Table 3"/>
          <p:cNvGraphicFramePr>
            <a:graphicFrameLocks noGrp="1"/>
          </p:cNvGraphicFramePr>
          <p:nvPr>
            <p:extLst/>
          </p:nvPr>
        </p:nvGraphicFramePr>
        <p:xfrm>
          <a:off x="121920" y="1842784"/>
          <a:ext cx="8900159" cy="1798320"/>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xmlns="" val="20000"/>
                    </a:ext>
                  </a:extLst>
                </a:gridCol>
                <a:gridCol w="1249680">
                  <a:extLst>
                    <a:ext uri="{9D8B030D-6E8A-4147-A177-3AD203B41FA5}">
                      <a16:colId xmlns:a16="http://schemas.microsoft.com/office/drawing/2014/main" xmlns="" val="20001"/>
                    </a:ext>
                  </a:extLst>
                </a:gridCol>
                <a:gridCol w="1379220">
                  <a:extLst>
                    <a:ext uri="{9D8B030D-6E8A-4147-A177-3AD203B41FA5}">
                      <a16:colId xmlns:a16="http://schemas.microsoft.com/office/drawing/2014/main" xmlns="" val="20002"/>
                    </a:ext>
                  </a:extLst>
                </a:gridCol>
                <a:gridCol w="922020">
                  <a:extLst>
                    <a:ext uri="{9D8B030D-6E8A-4147-A177-3AD203B41FA5}">
                      <a16:colId xmlns:a16="http://schemas.microsoft.com/office/drawing/2014/main" xmlns="" val="20003"/>
                    </a:ext>
                  </a:extLst>
                </a:gridCol>
                <a:gridCol w="1341120">
                  <a:extLst>
                    <a:ext uri="{9D8B030D-6E8A-4147-A177-3AD203B41FA5}">
                      <a16:colId xmlns:a16="http://schemas.microsoft.com/office/drawing/2014/main" xmlns="" val="20004"/>
                    </a:ext>
                  </a:extLst>
                </a:gridCol>
                <a:gridCol w="1455420">
                  <a:extLst>
                    <a:ext uri="{9D8B030D-6E8A-4147-A177-3AD203B41FA5}">
                      <a16:colId xmlns:a16="http://schemas.microsoft.com/office/drawing/2014/main" xmlns="" val="20005"/>
                    </a:ext>
                  </a:extLst>
                </a:gridCol>
                <a:gridCol w="1028700">
                  <a:extLst>
                    <a:ext uri="{9D8B030D-6E8A-4147-A177-3AD203B41FA5}">
                      <a16:colId xmlns:a16="http://schemas.microsoft.com/office/drawing/2014/main" xmlns="" val="20006"/>
                    </a:ext>
                  </a:extLst>
                </a:gridCol>
              </a:tblGrid>
              <a:tr h="210479">
                <a:tc>
                  <a:txBody>
                    <a:bodyPr/>
                    <a:lstStyle/>
                    <a:p>
                      <a:r>
                        <a:rPr lang="en-US" dirty="0"/>
                        <a:t>MATH</a:t>
                      </a:r>
                    </a:p>
                  </a:txBody>
                  <a:tcPr/>
                </a:tc>
                <a:tc>
                  <a:txBody>
                    <a:bodyPr/>
                    <a:lstStyle/>
                    <a:p>
                      <a:r>
                        <a:rPr lang="en-US" dirty="0"/>
                        <a:t>Core</a:t>
                      </a:r>
                    </a:p>
                    <a:p>
                      <a:r>
                        <a:rPr lang="en-US" dirty="0"/>
                        <a:t>Program</a:t>
                      </a:r>
                    </a:p>
                  </a:txBody>
                  <a:tcPr/>
                </a:tc>
                <a:tc>
                  <a:txBody>
                    <a:bodyPr/>
                    <a:lstStyle/>
                    <a:p>
                      <a:r>
                        <a:rPr lang="en-US" dirty="0"/>
                        <a:t>Instructor</a:t>
                      </a:r>
                    </a:p>
                  </a:txBody>
                  <a:tcPr/>
                </a:tc>
                <a:tc>
                  <a:txBody>
                    <a:bodyPr/>
                    <a:lstStyle/>
                    <a:p>
                      <a:r>
                        <a:rPr lang="en-US" dirty="0"/>
                        <a:t>Time</a:t>
                      </a:r>
                    </a:p>
                  </a:txBody>
                  <a:tcPr/>
                </a:tc>
                <a:tc>
                  <a:txBody>
                    <a:bodyPr/>
                    <a:lstStyle/>
                    <a:p>
                      <a:r>
                        <a:rPr lang="en-US" dirty="0"/>
                        <a:t>Frequency</a:t>
                      </a:r>
                    </a:p>
                  </a:txBody>
                  <a:tcPr/>
                </a:tc>
                <a:tc>
                  <a:txBody>
                    <a:bodyPr/>
                    <a:lstStyle/>
                    <a:p>
                      <a:r>
                        <a:rPr lang="en-US" dirty="0"/>
                        <a:t>Duration</a:t>
                      </a:r>
                    </a:p>
                  </a:txBody>
                  <a:tcPr/>
                </a:tc>
                <a:tc>
                  <a:txBody>
                    <a:bodyPr/>
                    <a:lstStyle/>
                    <a:p>
                      <a:r>
                        <a:rPr lang="en-US" dirty="0"/>
                        <a:t>Group Size</a:t>
                      </a:r>
                    </a:p>
                  </a:txBody>
                  <a:tcPr/>
                </a:tc>
                <a:extLst>
                  <a:ext uri="{0D108BD9-81ED-4DB2-BD59-A6C34878D82A}">
                    <a16:rowId xmlns:a16="http://schemas.microsoft.com/office/drawing/2014/main" xmlns="" val="10000"/>
                  </a:ext>
                </a:extLst>
              </a:tr>
              <a:tr h="349031">
                <a:tc>
                  <a:txBody>
                    <a:bodyPr/>
                    <a:lstStyle/>
                    <a:p>
                      <a:r>
                        <a:rPr lang="en-US" sz="1600" dirty="0"/>
                        <a:t>1st</a:t>
                      </a:r>
                      <a:r>
                        <a:rPr lang="en-US" sz="1600" baseline="0" dirty="0"/>
                        <a:t> Grade</a:t>
                      </a:r>
                      <a:endParaRPr lang="en-US" sz="1600" dirty="0"/>
                    </a:p>
                  </a:txBody>
                  <a:tcPr/>
                </a:tc>
                <a:tc>
                  <a:txBody>
                    <a:bodyPr/>
                    <a:lstStyle/>
                    <a:p>
                      <a:r>
                        <a:rPr lang="en-US" sz="1600" dirty="0">
                          <a:solidFill>
                            <a:schemeClr val="tx1"/>
                          </a:solidFill>
                        </a:rPr>
                        <a:t>CMC A </a:t>
                      </a:r>
                    </a:p>
                  </a:txBody>
                  <a:tcPr/>
                </a:tc>
                <a:tc>
                  <a:txBody>
                    <a:bodyPr/>
                    <a:lstStyle/>
                    <a:p>
                      <a:r>
                        <a:rPr lang="en-US" sz="1600" dirty="0">
                          <a:solidFill>
                            <a:schemeClr val="tx1"/>
                          </a:solidFill>
                        </a:rPr>
                        <a:t>Cert (100%)</a:t>
                      </a:r>
                    </a:p>
                  </a:txBody>
                  <a:tcPr/>
                </a:tc>
                <a:tc>
                  <a:txBody>
                    <a:bodyPr/>
                    <a:lstStyle/>
                    <a:p>
                      <a:r>
                        <a:rPr lang="en-US" sz="1600" dirty="0"/>
                        <a:t>60 min</a:t>
                      </a:r>
                    </a:p>
                  </a:txBody>
                  <a:tcPr/>
                </a:tc>
                <a:tc>
                  <a:txBody>
                    <a:bodyPr/>
                    <a:lstStyle/>
                    <a:p>
                      <a:r>
                        <a:rPr lang="en-US" sz="1600" dirty="0"/>
                        <a:t>5x/week</a:t>
                      </a:r>
                    </a:p>
                  </a:txBody>
                  <a:tcPr/>
                </a:tc>
                <a:tc>
                  <a:txBody>
                    <a:bodyPr/>
                    <a:lstStyle/>
                    <a:p>
                      <a:r>
                        <a:rPr lang="en-US" sz="1600" dirty="0"/>
                        <a:t>9/2017-present</a:t>
                      </a:r>
                    </a:p>
                  </a:txBody>
                  <a:tcPr/>
                </a:tc>
                <a:tc>
                  <a:txBody>
                    <a:bodyPr/>
                    <a:lstStyle/>
                    <a:p>
                      <a:r>
                        <a:rPr lang="en-US" sz="1600" dirty="0">
                          <a:solidFill>
                            <a:schemeClr val="tx1"/>
                          </a:solidFill>
                        </a:rPr>
                        <a:t>7:1</a:t>
                      </a:r>
                    </a:p>
                    <a:p>
                      <a:r>
                        <a:rPr lang="en-US" sz="1600" dirty="0">
                          <a:solidFill>
                            <a:schemeClr val="tx1"/>
                          </a:solidFill>
                        </a:rPr>
                        <a:t>4:1</a:t>
                      </a:r>
                    </a:p>
                  </a:txBody>
                  <a:tcPr/>
                </a:tc>
                <a:extLst>
                  <a:ext uri="{0D108BD9-81ED-4DB2-BD59-A6C34878D82A}">
                    <a16:rowId xmlns:a16="http://schemas.microsoft.com/office/drawing/2014/main" xmlns="" val="10001"/>
                  </a:ext>
                </a:extLst>
              </a:tr>
              <a:tr h="303311">
                <a:tc>
                  <a:txBody>
                    <a:bodyPr/>
                    <a:lstStyle/>
                    <a:p>
                      <a:r>
                        <a:rPr lang="en-US" sz="1600" dirty="0"/>
                        <a:t>Kindergarten</a:t>
                      </a:r>
                    </a:p>
                  </a:txBody>
                  <a:tcPr/>
                </a:tc>
                <a:tc>
                  <a:txBody>
                    <a:bodyPr/>
                    <a:lstStyle/>
                    <a:p>
                      <a:r>
                        <a:rPr lang="en-US" sz="1600" dirty="0">
                          <a:solidFill>
                            <a:schemeClr val="tx1"/>
                          </a:solidFill>
                        </a:rPr>
                        <a:t>CMC A</a:t>
                      </a:r>
                    </a:p>
                  </a:txBody>
                  <a:tcPr/>
                </a:tc>
                <a:tc>
                  <a:txBody>
                    <a:bodyPr/>
                    <a:lstStyle/>
                    <a:p>
                      <a:r>
                        <a:rPr lang="en-US" sz="1600" dirty="0">
                          <a:solidFill>
                            <a:schemeClr val="tx1"/>
                          </a:solidFill>
                        </a:rPr>
                        <a:t>Cert (100%)</a:t>
                      </a:r>
                    </a:p>
                  </a:txBody>
                  <a:tcPr/>
                </a:tc>
                <a:tc>
                  <a:txBody>
                    <a:bodyPr/>
                    <a:lstStyle/>
                    <a:p>
                      <a:r>
                        <a:rPr lang="en-US" sz="1600" dirty="0"/>
                        <a:t>60 min</a:t>
                      </a:r>
                    </a:p>
                  </a:txBody>
                  <a:tcPr/>
                </a:tc>
                <a:tc>
                  <a:txBody>
                    <a:bodyPr/>
                    <a:lstStyle/>
                    <a:p>
                      <a:r>
                        <a:rPr lang="en-US" sz="1600" dirty="0"/>
                        <a:t>5x/week</a:t>
                      </a:r>
                    </a:p>
                  </a:txBody>
                  <a:tcPr/>
                </a:tc>
                <a:tc>
                  <a:txBody>
                    <a:bodyPr/>
                    <a:lstStyle/>
                    <a:p>
                      <a:r>
                        <a:rPr lang="en-US" sz="1600" dirty="0"/>
                        <a:t>9/2016-6/2017</a:t>
                      </a:r>
                    </a:p>
                  </a:txBody>
                  <a:tcPr/>
                </a:tc>
                <a:tc>
                  <a:txBody>
                    <a:bodyPr/>
                    <a:lstStyle/>
                    <a:p>
                      <a:r>
                        <a:rPr lang="en-US" sz="1600" dirty="0">
                          <a:solidFill>
                            <a:schemeClr val="tx1"/>
                          </a:solidFill>
                        </a:rPr>
                        <a:t>5:1</a:t>
                      </a:r>
                    </a:p>
                    <a:p>
                      <a:endParaRPr lang="en-US" sz="1600" dirty="0">
                        <a:solidFill>
                          <a:schemeClr val="tx1"/>
                        </a:solidFill>
                      </a:endParaRPr>
                    </a:p>
                  </a:txBody>
                  <a:tcPr/>
                </a:tc>
                <a:extLst>
                  <a:ext uri="{0D108BD9-81ED-4DB2-BD59-A6C34878D82A}">
                    <a16:rowId xmlns:a16="http://schemas.microsoft.com/office/drawing/2014/main" xmlns="" val="10002"/>
                  </a:ext>
                </a:extLst>
              </a:tr>
            </a:tbl>
          </a:graphicData>
        </a:graphic>
      </p:graphicFrame>
      <p:graphicFrame>
        <p:nvGraphicFramePr>
          <p:cNvPr id="5" name="Table 4"/>
          <p:cNvGraphicFramePr>
            <a:graphicFrameLocks noGrp="1"/>
          </p:cNvGraphicFramePr>
          <p:nvPr>
            <p:extLst/>
          </p:nvPr>
        </p:nvGraphicFramePr>
        <p:xfrm>
          <a:off x="121920" y="4108913"/>
          <a:ext cx="8900159" cy="1798320"/>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xmlns="" val="20000"/>
                    </a:ext>
                  </a:extLst>
                </a:gridCol>
                <a:gridCol w="1249680">
                  <a:extLst>
                    <a:ext uri="{9D8B030D-6E8A-4147-A177-3AD203B41FA5}">
                      <a16:colId xmlns:a16="http://schemas.microsoft.com/office/drawing/2014/main" xmlns="" val="20001"/>
                    </a:ext>
                  </a:extLst>
                </a:gridCol>
                <a:gridCol w="1379220">
                  <a:extLst>
                    <a:ext uri="{9D8B030D-6E8A-4147-A177-3AD203B41FA5}">
                      <a16:colId xmlns:a16="http://schemas.microsoft.com/office/drawing/2014/main" xmlns="" val="20002"/>
                    </a:ext>
                  </a:extLst>
                </a:gridCol>
                <a:gridCol w="922020">
                  <a:extLst>
                    <a:ext uri="{9D8B030D-6E8A-4147-A177-3AD203B41FA5}">
                      <a16:colId xmlns:a16="http://schemas.microsoft.com/office/drawing/2014/main" xmlns="" val="20003"/>
                    </a:ext>
                  </a:extLst>
                </a:gridCol>
                <a:gridCol w="1341120">
                  <a:extLst>
                    <a:ext uri="{9D8B030D-6E8A-4147-A177-3AD203B41FA5}">
                      <a16:colId xmlns:a16="http://schemas.microsoft.com/office/drawing/2014/main" xmlns="" val="20004"/>
                    </a:ext>
                  </a:extLst>
                </a:gridCol>
                <a:gridCol w="1455420">
                  <a:extLst>
                    <a:ext uri="{9D8B030D-6E8A-4147-A177-3AD203B41FA5}">
                      <a16:colId xmlns:a16="http://schemas.microsoft.com/office/drawing/2014/main" xmlns="" val="20005"/>
                    </a:ext>
                  </a:extLst>
                </a:gridCol>
                <a:gridCol w="1028700">
                  <a:extLst>
                    <a:ext uri="{9D8B030D-6E8A-4147-A177-3AD203B41FA5}">
                      <a16:colId xmlns:a16="http://schemas.microsoft.com/office/drawing/2014/main" xmlns="" val="20006"/>
                    </a:ext>
                  </a:extLst>
                </a:gridCol>
              </a:tblGrid>
              <a:tr h="210479">
                <a:tc>
                  <a:txBody>
                    <a:bodyPr/>
                    <a:lstStyle/>
                    <a:p>
                      <a:r>
                        <a:rPr lang="en-US" dirty="0"/>
                        <a:t>READING</a:t>
                      </a:r>
                    </a:p>
                  </a:txBody>
                  <a:tcPr/>
                </a:tc>
                <a:tc>
                  <a:txBody>
                    <a:bodyPr/>
                    <a:lstStyle/>
                    <a:p>
                      <a:r>
                        <a:rPr lang="en-US" dirty="0"/>
                        <a:t>Core</a:t>
                      </a:r>
                    </a:p>
                    <a:p>
                      <a:r>
                        <a:rPr lang="en-US" dirty="0"/>
                        <a:t>Program</a:t>
                      </a:r>
                    </a:p>
                  </a:txBody>
                  <a:tcPr/>
                </a:tc>
                <a:tc>
                  <a:txBody>
                    <a:bodyPr/>
                    <a:lstStyle/>
                    <a:p>
                      <a:r>
                        <a:rPr lang="en-US" dirty="0"/>
                        <a:t>Instructor</a:t>
                      </a:r>
                    </a:p>
                  </a:txBody>
                  <a:tcPr/>
                </a:tc>
                <a:tc>
                  <a:txBody>
                    <a:bodyPr/>
                    <a:lstStyle/>
                    <a:p>
                      <a:r>
                        <a:rPr lang="en-US" dirty="0"/>
                        <a:t>Time</a:t>
                      </a:r>
                    </a:p>
                  </a:txBody>
                  <a:tcPr/>
                </a:tc>
                <a:tc>
                  <a:txBody>
                    <a:bodyPr/>
                    <a:lstStyle/>
                    <a:p>
                      <a:r>
                        <a:rPr lang="en-US" dirty="0"/>
                        <a:t>Frequency</a:t>
                      </a:r>
                    </a:p>
                  </a:txBody>
                  <a:tcPr/>
                </a:tc>
                <a:tc>
                  <a:txBody>
                    <a:bodyPr/>
                    <a:lstStyle/>
                    <a:p>
                      <a:r>
                        <a:rPr lang="en-US" dirty="0"/>
                        <a:t>Duration</a:t>
                      </a:r>
                    </a:p>
                  </a:txBody>
                  <a:tcPr/>
                </a:tc>
                <a:tc>
                  <a:txBody>
                    <a:bodyPr/>
                    <a:lstStyle/>
                    <a:p>
                      <a:r>
                        <a:rPr lang="en-US" dirty="0"/>
                        <a:t>Group Size</a:t>
                      </a:r>
                    </a:p>
                  </a:txBody>
                  <a:tcPr/>
                </a:tc>
                <a:extLst>
                  <a:ext uri="{0D108BD9-81ED-4DB2-BD59-A6C34878D82A}">
                    <a16:rowId xmlns:a16="http://schemas.microsoft.com/office/drawing/2014/main" xmlns="" val="10000"/>
                  </a:ext>
                </a:extLst>
              </a:tr>
              <a:tr h="349031">
                <a:tc>
                  <a:txBody>
                    <a:bodyPr/>
                    <a:lstStyle/>
                    <a:p>
                      <a:r>
                        <a:rPr lang="en-US" sz="1600" dirty="0"/>
                        <a:t>1st</a:t>
                      </a:r>
                      <a:r>
                        <a:rPr lang="en-US" sz="1600" baseline="0" dirty="0"/>
                        <a:t> Grade</a:t>
                      </a:r>
                      <a:endParaRPr lang="en-US" sz="1600" dirty="0"/>
                    </a:p>
                  </a:txBody>
                  <a:tcPr/>
                </a:tc>
                <a:tc>
                  <a:txBody>
                    <a:bodyPr/>
                    <a:lstStyle/>
                    <a:p>
                      <a:r>
                        <a:rPr lang="en-US" sz="1600" dirty="0">
                          <a:solidFill>
                            <a:schemeClr val="tx1"/>
                          </a:solidFill>
                        </a:rPr>
                        <a:t>RM</a:t>
                      </a:r>
                      <a:r>
                        <a:rPr lang="en-US" sz="1600" baseline="0" dirty="0">
                          <a:solidFill>
                            <a:schemeClr val="tx1"/>
                          </a:solidFill>
                        </a:rPr>
                        <a:t> K</a:t>
                      </a:r>
                      <a:endParaRPr lang="en-US" sz="1600" dirty="0">
                        <a:solidFill>
                          <a:schemeClr val="tx1"/>
                        </a:solidFill>
                      </a:endParaRPr>
                    </a:p>
                  </a:txBody>
                  <a:tcPr/>
                </a:tc>
                <a:tc>
                  <a:txBody>
                    <a:bodyPr/>
                    <a:lstStyle/>
                    <a:p>
                      <a:r>
                        <a:rPr lang="en-US" sz="1600" dirty="0">
                          <a:solidFill>
                            <a:schemeClr val="tx1"/>
                          </a:solidFill>
                        </a:rPr>
                        <a:t>Cert (50%)</a:t>
                      </a:r>
                    </a:p>
                    <a:p>
                      <a:r>
                        <a:rPr lang="en-US" sz="1600" dirty="0">
                          <a:solidFill>
                            <a:schemeClr val="tx1"/>
                          </a:solidFill>
                        </a:rPr>
                        <a:t>Para (50%)</a:t>
                      </a:r>
                    </a:p>
                  </a:txBody>
                  <a:tcPr/>
                </a:tc>
                <a:tc>
                  <a:txBody>
                    <a:bodyPr/>
                    <a:lstStyle/>
                    <a:p>
                      <a:r>
                        <a:rPr lang="en-US" sz="1600" dirty="0">
                          <a:solidFill>
                            <a:schemeClr val="tx1"/>
                          </a:solidFill>
                        </a:rPr>
                        <a:t>70 min</a:t>
                      </a:r>
                    </a:p>
                  </a:txBody>
                  <a:tcPr/>
                </a:tc>
                <a:tc>
                  <a:txBody>
                    <a:bodyPr/>
                    <a:lstStyle/>
                    <a:p>
                      <a:r>
                        <a:rPr lang="en-US" sz="1600" dirty="0">
                          <a:solidFill>
                            <a:schemeClr val="tx1"/>
                          </a:solidFill>
                        </a:rPr>
                        <a:t>5x/week</a:t>
                      </a:r>
                    </a:p>
                  </a:txBody>
                  <a:tcPr/>
                </a:tc>
                <a:tc>
                  <a:txBody>
                    <a:bodyPr/>
                    <a:lstStyle/>
                    <a:p>
                      <a:r>
                        <a:rPr lang="en-US" sz="1600" dirty="0">
                          <a:solidFill>
                            <a:schemeClr val="tx1"/>
                          </a:solidFill>
                        </a:rPr>
                        <a:t>9/2017-present</a:t>
                      </a:r>
                    </a:p>
                  </a:txBody>
                  <a:tcPr/>
                </a:tc>
                <a:tc>
                  <a:txBody>
                    <a:bodyPr/>
                    <a:lstStyle/>
                    <a:p>
                      <a:r>
                        <a:rPr lang="en-US" sz="1600" dirty="0">
                          <a:solidFill>
                            <a:schemeClr val="tx1"/>
                          </a:solidFill>
                        </a:rPr>
                        <a:t>5:1</a:t>
                      </a:r>
                    </a:p>
                  </a:txBody>
                  <a:tcPr/>
                </a:tc>
                <a:extLst>
                  <a:ext uri="{0D108BD9-81ED-4DB2-BD59-A6C34878D82A}">
                    <a16:rowId xmlns:a16="http://schemas.microsoft.com/office/drawing/2014/main" xmlns="" val="10001"/>
                  </a:ext>
                </a:extLst>
              </a:tr>
              <a:tr h="303311">
                <a:tc>
                  <a:txBody>
                    <a:bodyPr/>
                    <a:lstStyle/>
                    <a:p>
                      <a:r>
                        <a:rPr lang="en-US" sz="1600" dirty="0"/>
                        <a:t>Kindergarten</a:t>
                      </a:r>
                    </a:p>
                  </a:txBody>
                  <a:tcPr/>
                </a:tc>
                <a:tc>
                  <a:txBody>
                    <a:bodyPr/>
                    <a:lstStyle/>
                    <a:p>
                      <a:r>
                        <a:rPr lang="en-US" sz="1600" dirty="0">
                          <a:solidFill>
                            <a:schemeClr val="tx1"/>
                          </a:solidFill>
                        </a:rPr>
                        <a:t>RM</a:t>
                      </a:r>
                      <a:r>
                        <a:rPr lang="en-US" sz="1600" baseline="0" dirty="0">
                          <a:solidFill>
                            <a:schemeClr val="tx1"/>
                          </a:solidFill>
                        </a:rPr>
                        <a:t> K</a:t>
                      </a:r>
                      <a:endParaRPr lang="en-US" sz="1600" dirty="0">
                        <a:solidFill>
                          <a:schemeClr val="tx1"/>
                        </a:solidFill>
                      </a:endParaRPr>
                    </a:p>
                  </a:txBody>
                  <a:tcPr/>
                </a:tc>
                <a:tc>
                  <a:txBody>
                    <a:bodyPr/>
                    <a:lstStyle/>
                    <a:p>
                      <a:r>
                        <a:rPr lang="en-US" sz="1600" dirty="0">
                          <a:solidFill>
                            <a:schemeClr val="tx1"/>
                          </a:solidFill>
                        </a:rPr>
                        <a:t>Cert (100%)</a:t>
                      </a:r>
                    </a:p>
                  </a:txBody>
                  <a:tcPr/>
                </a:tc>
                <a:tc>
                  <a:txBody>
                    <a:bodyPr/>
                    <a:lstStyle/>
                    <a:p>
                      <a:r>
                        <a:rPr lang="en-US" sz="1600" dirty="0">
                          <a:solidFill>
                            <a:schemeClr val="tx1"/>
                          </a:solidFill>
                        </a:rPr>
                        <a:t>75 min</a:t>
                      </a:r>
                    </a:p>
                  </a:txBody>
                  <a:tcPr/>
                </a:tc>
                <a:tc>
                  <a:txBody>
                    <a:bodyPr/>
                    <a:lstStyle/>
                    <a:p>
                      <a:r>
                        <a:rPr lang="en-US" sz="1600" dirty="0">
                          <a:solidFill>
                            <a:schemeClr val="tx1"/>
                          </a:solidFill>
                        </a:rPr>
                        <a:t>5x/week</a:t>
                      </a:r>
                    </a:p>
                  </a:txBody>
                  <a:tcPr/>
                </a:tc>
                <a:tc>
                  <a:txBody>
                    <a:bodyPr/>
                    <a:lstStyle/>
                    <a:p>
                      <a:r>
                        <a:rPr lang="en-US" sz="1600" dirty="0">
                          <a:solidFill>
                            <a:schemeClr val="tx1"/>
                          </a:solidFill>
                        </a:rPr>
                        <a:t>9/2016-6/2017</a:t>
                      </a:r>
                    </a:p>
                  </a:txBody>
                  <a:tcPr/>
                </a:tc>
                <a:tc>
                  <a:txBody>
                    <a:bodyPr/>
                    <a:lstStyle/>
                    <a:p>
                      <a:r>
                        <a:rPr lang="en-US" sz="1600" dirty="0">
                          <a:solidFill>
                            <a:schemeClr val="tx1"/>
                          </a:solidFill>
                        </a:rPr>
                        <a:t>5:1</a:t>
                      </a:r>
                    </a:p>
                    <a:p>
                      <a:endParaRPr lang="en-US" sz="1600" dirty="0">
                        <a:solidFill>
                          <a:schemeClr val="tx1"/>
                        </a:solidFill>
                      </a:endParaRPr>
                    </a:p>
                  </a:txBody>
                  <a:tcPr/>
                </a:tc>
                <a:extLst>
                  <a:ext uri="{0D108BD9-81ED-4DB2-BD59-A6C34878D82A}">
                    <a16:rowId xmlns:a16="http://schemas.microsoft.com/office/drawing/2014/main" xmlns="" val="10002"/>
                  </a:ext>
                </a:extLst>
              </a:tr>
            </a:tbl>
          </a:graphicData>
        </a:graphic>
      </p:graphicFrame>
      <p:pic>
        <p:nvPicPr>
          <p:cNvPr id="7" name="Picture 6">
            <a:extLst>
              <a:ext uri="{FF2B5EF4-FFF2-40B4-BE49-F238E27FC236}">
                <a16:creationId xmlns:a16="http://schemas.microsoft.com/office/drawing/2014/main" xmlns="" id="{FDF69D45-E9A5-4023-AEC5-DB59B367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949118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492204"/>
            <a:ext cx="8224837" cy="492443"/>
          </a:xfrm>
        </p:spPr>
        <p:txBody>
          <a:bodyPr>
            <a:normAutofit/>
          </a:bodyPr>
          <a:lstStyle/>
          <a:p>
            <a:r>
              <a:rPr lang="en-US" dirty="0"/>
              <a:t>Plans Moving Forward</a:t>
            </a:r>
          </a:p>
        </p:txBody>
      </p:sp>
      <p:sp>
        <p:nvSpPr>
          <p:cNvPr id="3" name="Content Placeholder 2"/>
          <p:cNvSpPr>
            <a:spLocks noGrp="1"/>
          </p:cNvSpPr>
          <p:nvPr>
            <p:ph idx="1"/>
          </p:nvPr>
        </p:nvSpPr>
        <p:spPr/>
        <p:txBody>
          <a:bodyPr/>
          <a:lstStyle/>
          <a:p>
            <a:r>
              <a:rPr lang="en-US" sz="2000" u="sng" dirty="0"/>
              <a:t>Already Put in Place</a:t>
            </a:r>
          </a:p>
          <a:p>
            <a:r>
              <a:rPr lang="en-US" sz="1450" dirty="0"/>
              <a:t>Implements flash card practice that address common number identification errors (e.g. 12, 21, 11, 20).</a:t>
            </a:r>
          </a:p>
          <a:p>
            <a:r>
              <a:rPr lang="en-US" sz="1450" dirty="0"/>
              <a:t>Provides additional examples &amp; practice opportunities around number identification during lesson &amp; workbook time.</a:t>
            </a:r>
          </a:p>
          <a:p>
            <a:r>
              <a:rPr lang="en-US" sz="1450" dirty="0">
                <a:solidFill>
                  <a:schemeClr val="tx1"/>
                </a:solidFill>
              </a:rPr>
              <a:t>Completes error analysis of in-program assessments in conjunction with a student interview. Uses data to target instruction and provide repeated practice around common errors.</a:t>
            </a:r>
            <a:endParaRPr lang="en-US" sz="1450" dirty="0"/>
          </a:p>
          <a:p>
            <a:r>
              <a:rPr lang="en-US" sz="1450" dirty="0"/>
              <a:t>Confers with student about progress monitoring graphs, learning behavior goals, &amp; progress toward number identification mastery.</a:t>
            </a:r>
          </a:p>
          <a:p>
            <a:r>
              <a:rPr lang="en-US" sz="1450" dirty="0">
                <a:solidFill>
                  <a:schemeClr val="tx1"/>
                </a:solidFill>
              </a:rPr>
              <a:t>Provides a yellow tracking tool to support reversals in math and reading (reading &amp; writing numbers &amp; words backwards).</a:t>
            </a:r>
          </a:p>
          <a:p>
            <a:r>
              <a:rPr lang="en-US" sz="1450" dirty="0">
                <a:solidFill>
                  <a:schemeClr val="tx1"/>
                </a:solidFill>
              </a:rPr>
              <a:t>Draws 2 small lines for a two part number with a forward-facing arrow to facilitate proper number writing.</a:t>
            </a:r>
          </a:p>
          <a:p>
            <a:r>
              <a:rPr lang="en-US" sz="1450" dirty="0">
                <a:solidFill>
                  <a:schemeClr val="tx1"/>
                </a:solidFill>
              </a:rPr>
              <a:t>Provides preferred seating.</a:t>
            </a:r>
          </a:p>
          <a:p>
            <a:endParaRPr lang="en-US" sz="800" dirty="0"/>
          </a:p>
          <a:p>
            <a:r>
              <a:rPr lang="en-US" sz="2000" u="sng" dirty="0"/>
              <a:t>Plan to Try</a:t>
            </a:r>
          </a:p>
          <a:p>
            <a:r>
              <a:rPr lang="en-US" sz="1450" dirty="0"/>
              <a:t>Use lines of practice to increase practice opportunities. </a:t>
            </a:r>
          </a:p>
          <a:p>
            <a:r>
              <a:rPr lang="en-US" sz="1450" dirty="0"/>
              <a:t>Add in extra number identification practice before school during reading buddy time.</a:t>
            </a:r>
          </a:p>
          <a:p>
            <a:r>
              <a:rPr lang="en-US" sz="1450" dirty="0"/>
              <a:t>Provide additional opportunities around number writing during workbook time.</a:t>
            </a:r>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pic>
        <p:nvPicPr>
          <p:cNvPr id="5" name="Picture 4">
            <a:extLst>
              <a:ext uri="{FF2B5EF4-FFF2-40B4-BE49-F238E27FC236}">
                <a16:creationId xmlns:a16="http://schemas.microsoft.com/office/drawing/2014/main" xmlns="" id="{46690C33-C238-474F-89F2-D310DCACC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317753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2" y="3424868"/>
            <a:ext cx="8228413" cy="1538883"/>
          </a:xfrm>
        </p:spPr>
        <p:txBody>
          <a:bodyPr>
            <a:normAutofit fontScale="90000"/>
          </a:bodyPr>
          <a:lstStyle/>
          <a:p>
            <a:r>
              <a:rPr lang="en-US" dirty="0"/>
              <a:t>Lessons Learned: Towards Effective Implementation </a:t>
            </a:r>
            <a:br>
              <a:rPr lang="en-US" dirty="0"/>
            </a:br>
            <a:endParaRPr lang="en-US" dirty="0"/>
          </a:p>
        </p:txBody>
      </p:sp>
      <p:sp>
        <p:nvSpPr>
          <p:cNvPr id="8" name="Text Placeholder 7">
            <a:extLst>
              <a:ext uri="{FF2B5EF4-FFF2-40B4-BE49-F238E27FC236}">
                <a16:creationId xmlns:a16="http://schemas.microsoft.com/office/drawing/2014/main" xmlns="" id="{CC3DF21A-EAA6-4420-A9E8-24EE8F7F0F19}"/>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xmlns="" id="{1CA6C7A0-C900-4AE0-9CA4-83C2C0584193}"/>
              </a:ext>
            </a:extLst>
          </p:cNvPr>
          <p:cNvSpPr>
            <a:spLocks noGrp="1"/>
          </p:cNvSpPr>
          <p:nvPr>
            <p:ph type="body" sz="quarter" idx="19"/>
          </p:nvPr>
        </p:nvSpPr>
        <p:spPr/>
        <p:txBody>
          <a:bodyPr/>
          <a:lstStyle/>
          <a:p>
            <a:endParaRPr lang="en-US"/>
          </a:p>
        </p:txBody>
      </p:sp>
      <p:sp>
        <p:nvSpPr>
          <p:cNvPr id="4" name="Slide Number Placeholder 3"/>
          <p:cNvSpPr>
            <a:spLocks noGrp="1"/>
          </p:cNvSpPr>
          <p:nvPr>
            <p:ph type="sldNum" sz="quarter" idx="4294967295"/>
          </p:nvPr>
        </p:nvSpPr>
        <p:spPr>
          <a:xfrm>
            <a:off x="8986838" y="6507163"/>
            <a:ext cx="157162" cy="153987"/>
          </a:xfrm>
          <a:prstGeom prst="rect">
            <a:avLst/>
          </a:prstGeom>
        </p:spPr>
        <p:txBody>
          <a:bodyPr/>
          <a:lstStyle/>
          <a:p>
            <a:fld id="{A1A8B8B9-B651-4439-A868-E8F04EF81465}" type="slidenum">
              <a:rPr lang="en-US" smtClean="0">
                <a:solidFill>
                  <a:srgbClr val="1F497D">
                    <a:lumMod val="75000"/>
                  </a:srgbClr>
                </a:solidFill>
              </a:rPr>
              <a:pPr/>
              <a:t>42</a:t>
            </a:fld>
            <a:endParaRPr lang="en-US" dirty="0">
              <a:solidFill>
                <a:srgbClr val="1F497D">
                  <a:lumMod val="75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692" y="5798688"/>
            <a:ext cx="662134" cy="578656"/>
          </a:xfrm>
          <a:prstGeom prst="rect">
            <a:avLst/>
          </a:prstGeom>
        </p:spPr>
      </p:pic>
    </p:spTree>
    <p:extLst>
      <p:ext uri="{BB962C8B-B14F-4D97-AF65-F5344CB8AC3E}">
        <p14:creationId xmlns:p14="http://schemas.microsoft.com/office/powerpoint/2010/main" val="2122677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526" y="1019809"/>
            <a:ext cx="8224837" cy="492443"/>
          </a:xfrm>
        </p:spPr>
        <p:txBody>
          <a:bodyPr/>
          <a:lstStyle/>
          <a:p>
            <a:r>
              <a:rPr lang="en-US" dirty="0"/>
              <a:t>Lessons Learned: </a:t>
            </a:r>
            <a:br>
              <a:rPr lang="en-US" dirty="0"/>
            </a:br>
            <a:r>
              <a:rPr lang="en-US" dirty="0"/>
              <a:t>#1 Planning for Implementation </a:t>
            </a:r>
          </a:p>
        </p:txBody>
      </p:sp>
      <p:sp>
        <p:nvSpPr>
          <p:cNvPr id="5" name="Content Placeholder 4"/>
          <p:cNvSpPr>
            <a:spLocks noGrp="1"/>
          </p:cNvSpPr>
          <p:nvPr>
            <p:ph idx="1"/>
          </p:nvPr>
        </p:nvSpPr>
        <p:spPr/>
        <p:txBody>
          <a:bodyPr>
            <a:normAutofit/>
          </a:bodyPr>
          <a:lstStyle/>
          <a:p>
            <a:r>
              <a:rPr lang="en-US" dirty="0"/>
              <a:t>Start small and move forward one step at a time.</a:t>
            </a:r>
          </a:p>
          <a:p>
            <a:pPr marL="0" indent="0">
              <a:buNone/>
            </a:pPr>
            <a:r>
              <a:rPr lang="en-US" dirty="0"/>
              <a:t> </a:t>
            </a:r>
          </a:p>
          <a:p>
            <a:r>
              <a:rPr lang="en-US" dirty="0"/>
              <a:t>It is better to have initial successes than to overcommit and end up frustrated</a:t>
            </a:r>
          </a:p>
          <a:p>
            <a:endParaRPr lang="en-US" dirty="0"/>
          </a:p>
          <a:p>
            <a:r>
              <a:rPr lang="en-US" dirty="0"/>
              <a:t>Planning needs to take into account </a:t>
            </a:r>
            <a:r>
              <a:rPr lang="en-US" b="1" i="1" dirty="0"/>
              <a:t>realistic challenges</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43</a:t>
            </a:fld>
            <a:endParaRPr dirty="0">
              <a:solidFill>
                <a:srgbClr val="FFFFFF">
                  <a:lumMod val="75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1841541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7" y="1981200"/>
            <a:ext cx="4435921" cy="3843492"/>
          </a:xfrm>
        </p:spPr>
        <p:txBody>
          <a:bodyPr/>
          <a:lstStyle/>
          <a:p>
            <a:r>
              <a:rPr lang="en-US" dirty="0"/>
              <a:t>Select one or two schools and expand to more over time. </a:t>
            </a:r>
          </a:p>
          <a:p>
            <a:r>
              <a:rPr lang="en-US" dirty="0"/>
              <a:t>Select a specific content area and grow to other areas as you become more confident in the DBI process </a:t>
            </a:r>
          </a:p>
          <a:p>
            <a:r>
              <a:rPr lang="en-US" dirty="0"/>
              <a:t>Select a couple students to solidify the process before extending to additional students</a:t>
            </a:r>
          </a:p>
          <a:p>
            <a:endParaRPr lang="en-US" dirty="0"/>
          </a:p>
        </p:txBody>
      </p:sp>
      <p:sp>
        <p:nvSpPr>
          <p:cNvPr id="3" name="Title 2"/>
          <p:cNvSpPr>
            <a:spLocks noGrp="1"/>
          </p:cNvSpPr>
          <p:nvPr>
            <p:ph type="title"/>
          </p:nvPr>
        </p:nvSpPr>
        <p:spPr>
          <a:xfrm>
            <a:off x="687388" y="977047"/>
            <a:ext cx="8224837" cy="492443"/>
          </a:xfrm>
        </p:spPr>
        <p:txBody>
          <a:bodyPr/>
          <a:lstStyle/>
          <a:p>
            <a:r>
              <a:rPr lang="en-US" dirty="0"/>
              <a:t>Start Small &amp; Expand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44</a:t>
            </a:fld>
            <a:endParaRPr lang="en-US" dirty="0">
              <a:solidFill>
                <a:srgbClr val="FFFFFF">
                  <a:lumMod val="75000"/>
                </a:srgbClr>
              </a:solidFill>
            </a:endParaRPr>
          </a:p>
        </p:txBody>
      </p:sp>
      <p:pic>
        <p:nvPicPr>
          <p:cNvPr id="13" name="Picture 12" descr="Image of the case study collection form"/>
          <p:cNvPicPr>
            <a:picLocks noChangeAspect="1"/>
          </p:cNvPicPr>
          <p:nvPr/>
        </p:nvPicPr>
        <p:blipFill>
          <a:blip r:embed="rId3"/>
          <a:stretch>
            <a:fillRect/>
          </a:stretch>
        </p:blipFill>
        <p:spPr>
          <a:xfrm>
            <a:off x="5123309" y="1981200"/>
            <a:ext cx="4020691" cy="30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1648786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944499"/>
            <a:ext cx="8224837" cy="492443"/>
          </a:xfrm>
        </p:spPr>
        <p:txBody>
          <a:bodyPr/>
          <a:lstStyle/>
          <a:p>
            <a:r>
              <a:rPr lang="en-US" dirty="0"/>
              <a:t>Lessons Learned: </a:t>
            </a:r>
            <a:br>
              <a:rPr lang="en-US" dirty="0"/>
            </a:br>
            <a:r>
              <a:rPr lang="en-US" dirty="0"/>
              <a:t>#2 Linear Implementation</a:t>
            </a:r>
          </a:p>
        </p:txBody>
      </p:sp>
      <p:sp>
        <p:nvSpPr>
          <p:cNvPr id="5" name="Content Placeholder 4"/>
          <p:cNvSpPr>
            <a:spLocks noGrp="1"/>
          </p:cNvSpPr>
          <p:nvPr>
            <p:ph idx="1"/>
          </p:nvPr>
        </p:nvSpPr>
        <p:spPr/>
        <p:txBody>
          <a:bodyPr/>
          <a:lstStyle/>
          <a:p>
            <a:r>
              <a:rPr lang="en-US" dirty="0"/>
              <a:t>We can not wait to implement DBI until Tier I and Tier II are perfect</a:t>
            </a:r>
          </a:p>
          <a:p>
            <a:endParaRPr lang="en-US" dirty="0"/>
          </a:p>
          <a:p>
            <a:r>
              <a:rPr lang="en-US" dirty="0"/>
              <a:t>However…….</a:t>
            </a:r>
          </a:p>
          <a:p>
            <a:pPr marL="0" indent="0">
              <a:buNone/>
            </a:pPr>
            <a:r>
              <a:rPr lang="en-US" dirty="0"/>
              <a:t>	instructional foundations and systemic processes for 	Tier I and Tier II </a:t>
            </a:r>
            <a:r>
              <a:rPr lang="en-US" b="1" i="1" dirty="0"/>
              <a:t>should</a:t>
            </a:r>
            <a:r>
              <a:rPr lang="en-US" dirty="0"/>
              <a:t> ideally be in place for 	intensive intervention to work best </a:t>
            </a:r>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45</a:t>
            </a:fld>
            <a:endParaRPr dirty="0">
              <a:solidFill>
                <a:srgbClr val="FFFFFF">
                  <a:lumMod val="75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903748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Highlight Key Features &amp; Flexible Features</a:t>
            </a:r>
          </a:p>
        </p:txBody>
      </p:sp>
      <p:sp>
        <p:nvSpPr>
          <p:cNvPr id="7" name="Content Placeholder 6"/>
          <p:cNvSpPr>
            <a:spLocks noGrp="1"/>
          </p:cNvSpPr>
          <p:nvPr>
            <p:ph idx="1"/>
          </p:nvPr>
        </p:nvSpPr>
        <p:spPr>
          <a:xfrm>
            <a:off x="687526" y="1607853"/>
            <a:ext cx="3004947" cy="4726300"/>
          </a:xfrm>
        </p:spPr>
        <p:txBody>
          <a:bodyPr/>
          <a:lstStyle/>
          <a:p>
            <a:r>
              <a:rPr lang="en-US" dirty="0"/>
              <a:t>Clearly identify the essential elements for implementation and where there is room for flexibility</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46</a:t>
            </a:fld>
            <a:endParaRPr lang="en-US" dirty="0">
              <a:solidFill>
                <a:srgbClr val="FFFFFF">
                  <a:lumMod val="75000"/>
                </a:srgbClr>
              </a:solidFill>
            </a:endParaRPr>
          </a:p>
        </p:txBody>
      </p:sp>
      <p:pic>
        <p:nvPicPr>
          <p:cNvPr id="6" name="Picture 4" descr="NCII provides intensive technical assistance to several districts to support DBI implementation. Through this work, NCII has identified several key elements for implementation. Within each area, some aspects are critical or essential. We believe these pieces must be in place for successful implementation.  The essential elements column lists areas that are more flexible. Some aspects will vary with school context and others reflect quantifiable aspects of implementation that are expected to increase over time (e.g., the number of student plans, the grades and content areas to which DBI is appli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2473" y="1419675"/>
            <a:ext cx="5219752" cy="47131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2008647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526" y="998745"/>
            <a:ext cx="8224837" cy="492443"/>
          </a:xfrm>
        </p:spPr>
        <p:txBody>
          <a:bodyPr>
            <a:normAutofit fontScale="90000"/>
          </a:bodyPr>
          <a:lstStyle/>
          <a:p>
            <a:r>
              <a:rPr lang="en-US" dirty="0"/>
              <a:t>Lessons Learned: </a:t>
            </a:r>
            <a:br>
              <a:rPr lang="en-US" dirty="0"/>
            </a:br>
            <a:r>
              <a:rPr lang="en-US" dirty="0"/>
              <a:t>#3 The role of Leadership </a:t>
            </a:r>
          </a:p>
        </p:txBody>
      </p:sp>
      <p:sp>
        <p:nvSpPr>
          <p:cNvPr id="5" name="Content Placeholder 4"/>
          <p:cNvSpPr>
            <a:spLocks noGrp="1"/>
          </p:cNvSpPr>
          <p:nvPr>
            <p:ph idx="1"/>
          </p:nvPr>
        </p:nvSpPr>
        <p:spPr/>
        <p:txBody>
          <a:bodyPr/>
          <a:lstStyle/>
          <a:p>
            <a:r>
              <a:rPr lang="en-US" dirty="0"/>
              <a:t>Strong administrator support from general and special education at the district and campus level is essential</a:t>
            </a:r>
          </a:p>
          <a:p>
            <a:endParaRPr lang="en-US" dirty="0"/>
          </a:p>
          <a:p>
            <a:r>
              <a:rPr lang="en-US" dirty="0"/>
              <a:t>Leadership support helps ensure DBI is ‘connected’ or ‘embedded’ in the district’s or school’s broader initiatives</a:t>
            </a:r>
          </a:p>
          <a:p>
            <a:pPr marL="0" indent="0">
              <a:buNone/>
            </a:pPr>
            <a:endParaRPr lang="en-US" sz="2800"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47</a:t>
            </a:fld>
            <a:endParaRPr dirty="0">
              <a:solidFill>
                <a:srgbClr val="FFFFFF">
                  <a:lumMod val="75000"/>
                </a:srgbClr>
              </a:solidFill>
            </a:endParaRPr>
          </a:p>
        </p:txBody>
      </p:sp>
      <p:graphicFrame>
        <p:nvGraphicFramePr>
          <p:cNvPr id="6" name="Diagram 5"/>
          <p:cNvGraphicFramePr/>
          <p:nvPr>
            <p:extLst/>
          </p:nvPr>
        </p:nvGraphicFramePr>
        <p:xfrm>
          <a:off x="899886" y="3541486"/>
          <a:ext cx="7431314" cy="340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1838522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1981200"/>
            <a:ext cx="8304212" cy="3852006"/>
          </a:xfrm>
        </p:spPr>
        <p:txBody>
          <a:bodyPr/>
          <a:lstStyle/>
          <a:p>
            <a:pPr marL="0" indent="0">
              <a:buNone/>
            </a:pPr>
            <a:r>
              <a:rPr lang="en-US" dirty="0"/>
              <a:t>District Leaders and Site-Based Principals provide critical momentum to facilitate project success by…</a:t>
            </a:r>
          </a:p>
          <a:p>
            <a:r>
              <a:rPr lang="en-US" sz="1800" dirty="0"/>
              <a:t>Sending the message that “this is important” and reinforcing buy-in, readiness and commitment</a:t>
            </a:r>
          </a:p>
          <a:p>
            <a:r>
              <a:rPr lang="en-US" sz="1800" dirty="0"/>
              <a:t>Providing instructional leadership for the building </a:t>
            </a:r>
          </a:p>
          <a:p>
            <a:r>
              <a:rPr lang="en-US" sz="1800" dirty="0"/>
              <a:t>Allocating time and resources to support implementation and integration into the system </a:t>
            </a:r>
          </a:p>
          <a:p>
            <a:r>
              <a:rPr lang="en-US" sz="1800" dirty="0"/>
              <a:t>Reinforcing importance of use of data in instructional planning </a:t>
            </a:r>
          </a:p>
          <a:p>
            <a:r>
              <a:rPr lang="en-US" sz="1800" dirty="0"/>
              <a:t>Having awareness of critical elements of quality instruction/intervention</a:t>
            </a:r>
          </a:p>
          <a:p>
            <a:endParaRPr lang="en-US" sz="2300" dirty="0"/>
          </a:p>
        </p:txBody>
      </p:sp>
      <p:sp>
        <p:nvSpPr>
          <p:cNvPr id="3" name="Title 2"/>
          <p:cNvSpPr>
            <a:spLocks noGrp="1"/>
          </p:cNvSpPr>
          <p:nvPr>
            <p:ph type="title"/>
          </p:nvPr>
        </p:nvSpPr>
        <p:spPr>
          <a:xfrm>
            <a:off x="727075" y="1067372"/>
            <a:ext cx="8224837" cy="492443"/>
          </a:xfrm>
        </p:spPr>
        <p:txBody>
          <a:bodyPr/>
          <a:lstStyle/>
          <a:p>
            <a:r>
              <a:rPr lang="en-US" dirty="0"/>
              <a:t>Partner with Leadership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48</a:t>
            </a:fld>
            <a:endParaRPr lang="en-US" dirty="0">
              <a:solidFill>
                <a:srgbClr val="FFFFFF">
                  <a:lumMod val="75000"/>
                </a:srgb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1143267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1019809"/>
            <a:ext cx="8224837" cy="492443"/>
          </a:xfrm>
        </p:spPr>
        <p:txBody>
          <a:bodyPr>
            <a:normAutofit fontScale="90000"/>
          </a:bodyPr>
          <a:lstStyle/>
          <a:p>
            <a:r>
              <a:rPr lang="en-US" dirty="0"/>
              <a:t>Lessons Learned: </a:t>
            </a:r>
            <a:br>
              <a:rPr lang="en-US" dirty="0"/>
            </a:br>
            <a:r>
              <a:rPr lang="en-US" dirty="0"/>
              <a:t>#4 School Processes &amp;  Protocols </a:t>
            </a:r>
          </a:p>
        </p:txBody>
      </p:sp>
      <p:sp>
        <p:nvSpPr>
          <p:cNvPr id="5" name="Content Placeholder 4"/>
          <p:cNvSpPr>
            <a:spLocks noGrp="1"/>
          </p:cNvSpPr>
          <p:nvPr>
            <p:ph idx="1"/>
          </p:nvPr>
        </p:nvSpPr>
        <p:spPr/>
        <p:txBody>
          <a:bodyPr/>
          <a:lstStyle/>
          <a:p>
            <a:r>
              <a:rPr lang="en-US" dirty="0"/>
              <a:t>Strong standard programs and clear procedures helped sites focus more time on students’ response to intervention and problem solve needed adaptations</a:t>
            </a:r>
          </a:p>
          <a:p>
            <a:endParaRPr lang="en-US" dirty="0"/>
          </a:p>
          <a:p>
            <a:r>
              <a:rPr lang="en-US" dirty="0"/>
              <a:t>Established protocols (e.g., scripted meeting agendas) and systematized procedures helped when there was staff turnover</a:t>
            </a:r>
          </a:p>
          <a:p>
            <a:pPr marL="0" indent="0">
              <a:buNone/>
            </a:pPr>
            <a:endParaRPr lang="en-US" sz="2800"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49</a:t>
            </a:fld>
            <a:endParaRPr dirty="0">
              <a:solidFill>
                <a:srgbClr val="FFFFFF">
                  <a:lumMod val="75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20014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60004"/>
            <a:ext cx="8224837" cy="492443"/>
          </a:xfrm>
        </p:spPr>
        <p:txBody>
          <a:bodyPr/>
          <a:lstStyle/>
          <a:p>
            <a:r>
              <a:rPr lang="en-US" dirty="0"/>
              <a:t>Where are we now? </a:t>
            </a:r>
          </a:p>
        </p:txBody>
      </p:sp>
      <p:graphicFrame>
        <p:nvGraphicFramePr>
          <p:cNvPr id="4" name="Content Placeholder 3" title="Figure 1: Implementation Schedule"/>
          <p:cNvGraphicFramePr>
            <a:graphicFrameLocks noGrp="1"/>
          </p:cNvGraphicFramePr>
          <p:nvPr>
            <p:ph idx="1"/>
            <p:extLst/>
          </p:nvPr>
        </p:nvGraphicFramePr>
        <p:xfrm>
          <a:off x="687388" y="1611313"/>
          <a:ext cx="8224837"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92603" y="4305110"/>
            <a:ext cx="8951397" cy="1323439"/>
          </a:xfrm>
          <a:prstGeom prst="rect">
            <a:avLst/>
          </a:prstGeom>
        </p:spPr>
        <p:txBody>
          <a:bodyPr wrap="square">
            <a:spAutoFit/>
          </a:bodyPr>
          <a:lstStyle/>
          <a:p>
            <a:r>
              <a:rPr lang="en-US" sz="1600" dirty="0"/>
              <a:t>This design allows us to make three primary comparisons: </a:t>
            </a:r>
          </a:p>
          <a:p>
            <a:pPr marL="342900" indent="-342900">
              <a:buFont typeface="Arial"/>
              <a:buChar char="•"/>
            </a:pPr>
            <a:r>
              <a:rPr lang="en-US" sz="1600" dirty="0"/>
              <a:t>DBI Year 1 in Cohort 1 and No DBI in Cohort 2</a:t>
            </a:r>
          </a:p>
          <a:p>
            <a:pPr marL="342900" indent="-342900">
              <a:buFont typeface="Arial"/>
              <a:buChar char="•"/>
            </a:pPr>
            <a:r>
              <a:rPr lang="en-US" sz="1600" dirty="0"/>
              <a:t>DBI Year 2 in Cohort 1 and No DBI in Cohort 2, and </a:t>
            </a:r>
          </a:p>
          <a:p>
            <a:pPr marL="342900" indent="-342900">
              <a:buFont typeface="Arial"/>
              <a:buChar char="•"/>
            </a:pPr>
            <a:r>
              <a:rPr lang="en-US" sz="1600" dirty="0"/>
              <a:t>DBI Year 3 (i.e., the follow-up) and No DBI in Cohort 2</a:t>
            </a:r>
          </a:p>
          <a:p>
            <a:pPr marL="342900" indent="-342900">
              <a:buFont typeface="Arial"/>
              <a:buChar char="•"/>
            </a:pPr>
            <a:r>
              <a:rPr lang="en-US" sz="1600" dirty="0"/>
              <a:t>Middle School Cohort used for pilot data </a:t>
            </a:r>
          </a:p>
        </p:txBody>
      </p:sp>
      <p:sp>
        <p:nvSpPr>
          <p:cNvPr id="6" name="Down Arrow 5"/>
          <p:cNvSpPr/>
          <p:nvPr/>
        </p:nvSpPr>
        <p:spPr>
          <a:xfrm rot="10800000">
            <a:off x="7624395" y="4657518"/>
            <a:ext cx="484632" cy="8125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1206427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221163"/>
            <a:ext cx="8224699" cy="3852006"/>
          </a:xfrm>
        </p:spPr>
        <p:txBody>
          <a:bodyPr/>
          <a:lstStyle/>
          <a:p>
            <a:r>
              <a:rPr lang="en-US" dirty="0"/>
              <a:t>Implementation is hard work. It requires commitment and creative thinking</a:t>
            </a:r>
          </a:p>
          <a:p>
            <a:pPr marL="0" indent="0">
              <a:buNone/>
            </a:pPr>
            <a:r>
              <a:rPr lang="en-US" dirty="0"/>
              <a:t> </a:t>
            </a:r>
          </a:p>
          <a:p>
            <a:r>
              <a:rPr lang="en-US" dirty="0"/>
              <a:t>Commit to implementing the process for a given period of time and know that it will likely be bumpy along the way—so, don’t give up. </a:t>
            </a:r>
          </a:p>
        </p:txBody>
      </p:sp>
      <p:sp>
        <p:nvSpPr>
          <p:cNvPr id="3" name="Title 2"/>
          <p:cNvSpPr>
            <a:spLocks noGrp="1"/>
          </p:cNvSpPr>
          <p:nvPr>
            <p:ph type="title"/>
          </p:nvPr>
        </p:nvSpPr>
        <p:spPr>
          <a:xfrm>
            <a:off x="687388" y="1013160"/>
            <a:ext cx="8224837" cy="492443"/>
          </a:xfrm>
        </p:spPr>
        <p:txBody>
          <a:bodyPr/>
          <a:lstStyle/>
          <a:p>
            <a:r>
              <a:rPr lang="en-US" dirty="0"/>
              <a:t>Lessons Learned: </a:t>
            </a:r>
            <a:br>
              <a:rPr lang="en-US" dirty="0"/>
            </a:br>
            <a:r>
              <a:rPr lang="en-US" dirty="0"/>
              <a:t>#5 Trust the process </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50</a:t>
            </a:fld>
            <a:endParaRPr dirty="0">
              <a:solidFill>
                <a:srgbClr val="FFFFFF">
                  <a:lumMod val="75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205475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05000"/>
            <a:ext cx="8224699" cy="3852006"/>
          </a:xfrm>
        </p:spPr>
        <p:txBody>
          <a:bodyPr/>
          <a:lstStyle/>
          <a:p>
            <a:r>
              <a:rPr lang="en-US" dirty="0"/>
              <a:t>Language: </a:t>
            </a:r>
          </a:p>
          <a:p>
            <a:pPr lvl="1"/>
            <a:r>
              <a:rPr lang="en-US" dirty="0"/>
              <a:t>May need to adapt the language used to align with school/district terminology</a:t>
            </a:r>
          </a:p>
          <a:p>
            <a:r>
              <a:rPr lang="en-US" dirty="0"/>
              <a:t>Products, Tools, and Resources: </a:t>
            </a:r>
          </a:p>
          <a:p>
            <a:pPr lvl="1"/>
            <a:r>
              <a:rPr lang="en-US" dirty="0"/>
              <a:t>Let sites customize and make products their own</a:t>
            </a:r>
          </a:p>
          <a:p>
            <a:pPr lvl="1"/>
            <a:r>
              <a:rPr lang="en-US" dirty="0"/>
              <a:t>Don’t recreate the wheel if they already have something similar</a:t>
            </a:r>
          </a:p>
          <a:p>
            <a:r>
              <a:rPr lang="en-US" dirty="0"/>
              <a:t>Training:</a:t>
            </a:r>
          </a:p>
          <a:p>
            <a:pPr lvl="1"/>
            <a:r>
              <a:rPr lang="en-US" dirty="0"/>
              <a:t>Use structures districts/schools have in place even if it means rearranging developed content</a:t>
            </a:r>
          </a:p>
          <a:p>
            <a:pPr lvl="1"/>
            <a:r>
              <a:rPr lang="en-US" dirty="0"/>
              <a:t>Distance-based training can work &amp; help build ownership at the site level</a:t>
            </a:r>
          </a:p>
          <a:p>
            <a:pPr lvl="1"/>
            <a:r>
              <a:rPr lang="en-US" dirty="0"/>
              <a:t>Revisit training elements as sites progress</a:t>
            </a:r>
          </a:p>
        </p:txBody>
      </p:sp>
      <p:sp>
        <p:nvSpPr>
          <p:cNvPr id="3" name="Title 2"/>
          <p:cNvSpPr>
            <a:spLocks noGrp="1"/>
          </p:cNvSpPr>
          <p:nvPr>
            <p:ph type="title"/>
          </p:nvPr>
        </p:nvSpPr>
        <p:spPr>
          <a:xfrm>
            <a:off x="687526" y="1018529"/>
            <a:ext cx="8224837" cy="492443"/>
          </a:xfrm>
        </p:spPr>
        <p:txBody>
          <a:bodyPr/>
          <a:lstStyle/>
          <a:p>
            <a:r>
              <a:rPr lang="en-US" dirty="0"/>
              <a:t>Allow for Customization &amp; Be Flexible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51</a:t>
            </a:fld>
            <a:endParaRPr lang="en-US" dirty="0">
              <a:solidFill>
                <a:srgbClr val="FFFFFF">
                  <a:lumMod val="75000"/>
                </a:srgb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265192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06186" y="2055813"/>
            <a:ext cx="3075213" cy="3852006"/>
          </a:xfrm>
        </p:spPr>
        <p:txBody>
          <a:bodyPr/>
          <a:lstStyle/>
          <a:p>
            <a:r>
              <a:rPr lang="en-US" dirty="0"/>
              <a:t>Formative implementation data can be used to:</a:t>
            </a:r>
          </a:p>
          <a:p>
            <a:pPr lvl="1"/>
            <a:r>
              <a:rPr lang="en-US" sz="2000" dirty="0"/>
              <a:t>Reflect where sites are within the implementation process</a:t>
            </a:r>
          </a:p>
          <a:p>
            <a:pPr lvl="1"/>
            <a:r>
              <a:rPr lang="en-US" sz="2000" dirty="0"/>
              <a:t>Identify challenges &amp; successes</a:t>
            </a:r>
          </a:p>
          <a:p>
            <a:pPr lvl="1"/>
            <a:r>
              <a:rPr lang="en-US" sz="2000" dirty="0"/>
              <a:t>Guide future planning and support</a:t>
            </a:r>
          </a:p>
        </p:txBody>
      </p:sp>
      <p:sp>
        <p:nvSpPr>
          <p:cNvPr id="3" name="Title 2"/>
          <p:cNvSpPr>
            <a:spLocks noGrp="1"/>
          </p:cNvSpPr>
          <p:nvPr>
            <p:ph type="title"/>
          </p:nvPr>
        </p:nvSpPr>
        <p:spPr>
          <a:xfrm>
            <a:off x="687388" y="1043933"/>
            <a:ext cx="8224837" cy="492443"/>
          </a:xfrm>
        </p:spPr>
        <p:txBody>
          <a:bodyPr/>
          <a:lstStyle/>
          <a:p>
            <a:r>
              <a:rPr lang="en-US" dirty="0"/>
              <a:t>Use Formative Implementation Data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52</a:t>
            </a:fld>
            <a:endParaRPr lang="en-US" dirty="0">
              <a:solidFill>
                <a:srgbClr val="FFFFFF">
                  <a:lumMod val="75000"/>
                </a:srgbClr>
              </a:solidFill>
            </a:endParaRPr>
          </a:p>
        </p:txBody>
      </p:sp>
      <p:pic>
        <p:nvPicPr>
          <p:cNvPr id="5" name="Picture 4" descr="image of the DBI rubric"/>
          <p:cNvPicPr>
            <a:picLocks noChangeAspect="1"/>
          </p:cNvPicPr>
          <p:nvPr/>
        </p:nvPicPr>
        <p:blipFill rotWithShape="1">
          <a:blip r:embed="rId3"/>
          <a:srcRect r="1421"/>
          <a:stretch/>
        </p:blipFill>
        <p:spPr>
          <a:xfrm>
            <a:off x="4057633" y="1804947"/>
            <a:ext cx="5067317" cy="3874588"/>
          </a:xfrm>
          <a:prstGeom prst="rect">
            <a:avLst/>
          </a:prstGeom>
        </p:spPr>
      </p:pic>
      <p:pic>
        <p:nvPicPr>
          <p:cNvPr id="6" name="Picture 5" descr="image of DBI rubric form"/>
          <p:cNvPicPr>
            <a:picLocks noChangeAspect="1"/>
          </p:cNvPicPr>
          <p:nvPr/>
        </p:nvPicPr>
        <p:blipFill>
          <a:blip r:embed="rId4"/>
          <a:stretch>
            <a:fillRect/>
          </a:stretch>
        </p:blipFill>
        <p:spPr>
          <a:xfrm>
            <a:off x="3733800" y="3591616"/>
            <a:ext cx="4575656" cy="23162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576825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998537"/>
            <a:ext cx="8224837" cy="492443"/>
          </a:xfrm>
        </p:spPr>
        <p:txBody>
          <a:bodyPr/>
          <a:lstStyle/>
          <a:p>
            <a:r>
              <a:rPr lang="en-US" dirty="0"/>
              <a:t>Stress the Intersection of Academics and Behavior</a:t>
            </a:r>
          </a:p>
        </p:txBody>
      </p:sp>
      <p:sp>
        <p:nvSpPr>
          <p:cNvPr id="2" name="Content Placeholder 1"/>
          <p:cNvSpPr>
            <a:spLocks noGrp="1"/>
          </p:cNvSpPr>
          <p:nvPr>
            <p:ph idx="1"/>
          </p:nvPr>
        </p:nvSpPr>
        <p:spPr>
          <a:xfrm>
            <a:off x="687527" y="1607853"/>
            <a:ext cx="4955628" cy="4726300"/>
          </a:xfrm>
        </p:spPr>
        <p:txBody>
          <a:bodyPr/>
          <a:lstStyle/>
          <a:p>
            <a:r>
              <a:rPr lang="en-US" dirty="0"/>
              <a:t>For students with both academic and behavioral needs the relationship is most likely connected.</a:t>
            </a:r>
          </a:p>
          <a:p>
            <a:r>
              <a:rPr lang="en-US" dirty="0"/>
              <a:t>Students who lack proficiency in  academic skills may demonstrate avoidance behaviors as a mechanism to avoid assigned tasks.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53</a:t>
            </a:fld>
            <a:endParaRPr lang="en-US" dirty="0">
              <a:solidFill>
                <a:srgbClr val="FFFFFF">
                  <a:lumMod val="75000"/>
                </a:srgbClr>
              </a:solidFill>
            </a:endParaRPr>
          </a:p>
        </p:txBody>
      </p:sp>
      <p:graphicFrame>
        <p:nvGraphicFramePr>
          <p:cNvPr id="5" name="Diagram 4" descr="Cycle indicating the interconnected relationship between skill deficit, avoidance behavior, removal from task and back to skill deficit. " title="Integrated Academic and Behavioral Challenges Cycle"/>
          <p:cNvGraphicFramePr/>
          <p:nvPr>
            <p:extLst>
              <p:ext uri="{D42A27DB-BD31-4B8C-83A1-F6EECF244321}">
                <p14:modId xmlns:p14="http://schemas.microsoft.com/office/powerpoint/2010/main" val="917114924"/>
              </p:ext>
            </p:extLst>
          </p:nvPr>
        </p:nvGraphicFramePr>
        <p:xfrm>
          <a:off x="6141484" y="1948630"/>
          <a:ext cx="2770741" cy="25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0800000" flipV="1">
            <a:off x="694315" y="4938322"/>
            <a:ext cx="7848600" cy="830997"/>
          </a:xfrm>
          <a:prstGeom prst="rect">
            <a:avLst/>
          </a:prstGeom>
          <a:noFill/>
        </p:spPr>
        <p:txBody>
          <a:bodyPr wrap="square" rtlCol="0">
            <a:spAutoFit/>
          </a:bodyPr>
          <a:lstStyle/>
          <a:p>
            <a:pPr algn="ctr"/>
            <a:r>
              <a:rPr lang="en-US" sz="2400" b="1" dirty="0">
                <a:solidFill>
                  <a:schemeClr val="tx2">
                    <a:lumMod val="75000"/>
                  </a:schemeClr>
                </a:solidFill>
                <a:ea typeface="Arial" pitchFamily="34" charset="0"/>
                <a:cs typeface="Franklin Gothic Book" pitchFamily="34" charset="0"/>
              </a:rPr>
              <a:t>This has been emphasized throughout our implementation work</a:t>
            </a:r>
            <a:endParaRPr lang="en-US"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9027" y="6052619"/>
            <a:ext cx="662134" cy="578656"/>
          </a:xfrm>
          <a:prstGeom prst="rect">
            <a:avLst/>
          </a:prstGeom>
        </p:spPr>
      </p:pic>
    </p:spTree>
    <p:extLst>
      <p:ext uri="{BB962C8B-B14F-4D97-AF65-F5344CB8AC3E}">
        <p14:creationId xmlns:p14="http://schemas.microsoft.com/office/powerpoint/2010/main" val="475348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&amp; Discussion? </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3303" y="2044628"/>
            <a:ext cx="3853006" cy="38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lgn="r"/>
            <a:fld id="{F3477EC8-074D-41C4-94AE-E9EA7CEEA348}" type="slidenum">
              <a:rPr lang="uk-UA" smtClean="0">
                <a:solidFill>
                  <a:srgbClr val="FFFFFF">
                    <a:lumMod val="75000"/>
                  </a:srgbClr>
                </a:solidFill>
              </a:rPr>
              <a:pPr algn="r"/>
              <a:t>54</a:t>
            </a:fld>
            <a:endParaRPr lang="uk-UA" dirty="0">
              <a:solidFill>
                <a:srgbClr val="FFFFFF">
                  <a:lumMod val="75000"/>
                </a:srgbClr>
              </a:solidFill>
            </a:endParaRPr>
          </a:p>
        </p:txBody>
      </p:sp>
      <p:pic>
        <p:nvPicPr>
          <p:cNvPr id="6" name="Picture 5">
            <a:extLst>
              <a:ext uri="{FF2B5EF4-FFF2-40B4-BE49-F238E27FC236}">
                <a16:creationId xmlns:a16="http://schemas.microsoft.com/office/drawing/2014/main" xmlns="" id="{962CCC4B-3CD6-415E-B249-6ACA3C18A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1358664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dirty="0"/>
              <a:t>This module was produced under the U.S. Department of Education, Office of Special Education Programs, Award </a:t>
            </a:r>
            <a:br>
              <a:rPr lang="en-US" dirty="0"/>
            </a:br>
            <a:r>
              <a:rPr lang="en-US" dirty="0"/>
              <a:t>No. H326Q160001</a:t>
            </a:r>
            <a:r>
              <a:rPr lang="en-US" sz="2400" dirty="0"/>
              <a:t>.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
        <p:nvSpPr>
          <p:cNvPr id="5" name="Slide Number Placeholder 4"/>
          <p:cNvSpPr>
            <a:spLocks noGrp="1"/>
          </p:cNvSpPr>
          <p:nvPr>
            <p:ph type="sldNum" sz="quarter" idx="10"/>
          </p:nvPr>
        </p:nvSpPr>
        <p:spPr/>
        <p:txBody>
          <a:bodyPr/>
          <a:lstStyle/>
          <a:p>
            <a:fld id="{4DBB3109-6B36-4C42-ABE5-993D6B0A452A}" type="slidenum">
              <a:rPr lang="en-US" smtClean="0">
                <a:solidFill>
                  <a:srgbClr val="FFFFFF">
                    <a:lumMod val="75000"/>
                  </a:srgbClr>
                </a:solidFill>
              </a:rPr>
              <a:pPr/>
              <a:t>55</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xmlns="" id="{5F6C6E30-9CA3-4F8B-8F2C-95DA14561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888" y="6074869"/>
            <a:ext cx="673100" cy="588239"/>
          </a:xfrm>
          <a:prstGeom prst="rect">
            <a:avLst/>
          </a:prstGeom>
        </p:spPr>
      </p:pic>
    </p:spTree>
    <p:extLst>
      <p:ext uri="{BB962C8B-B14F-4D97-AF65-F5344CB8AC3E}">
        <p14:creationId xmlns:p14="http://schemas.microsoft.com/office/powerpoint/2010/main" val="806591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69E5D56A-845D-40A6-BA60-A40C445E8620}"/>
              </a:ext>
            </a:extLst>
          </p:cNvPr>
          <p:cNvSpPr>
            <a:spLocks noGrp="1"/>
          </p:cNvSpPr>
          <p:nvPr>
            <p:ph type="body" sz="quarter" idx="10"/>
          </p:nvPr>
        </p:nvSpPr>
        <p:spPr>
          <a:xfrm>
            <a:off x="313328" y="4439075"/>
            <a:ext cx="8224837" cy="2964023"/>
          </a:xfrm>
        </p:spPr>
        <p:txBody>
          <a:bodyPr/>
          <a:lstStyle/>
          <a:p>
            <a:r>
              <a:rPr lang="en-US" dirty="0"/>
              <a:t>Sarah Arden, American Institutes for Research </a:t>
            </a:r>
          </a:p>
          <a:p>
            <a:r>
              <a:rPr lang="en-US" dirty="0"/>
              <a:t>William </a:t>
            </a:r>
            <a:r>
              <a:rPr lang="en-US" dirty="0" err="1"/>
              <a:t>Rasplica</a:t>
            </a:r>
            <a:r>
              <a:rPr lang="en-US" dirty="0"/>
              <a:t>, Franklin Pierce Schools </a:t>
            </a:r>
          </a:p>
          <a:p>
            <a:r>
              <a:rPr lang="en-US" dirty="0"/>
              <a:t>Kelly Glick, Franklin Pierce Schools </a:t>
            </a:r>
          </a:p>
          <a:p>
            <a:endParaRPr lang="en-US" dirty="0"/>
          </a:p>
        </p:txBody>
      </p:sp>
      <p:sp>
        <p:nvSpPr>
          <p:cNvPr id="4" name="Slide Number Placeholder 3">
            <a:extLst>
              <a:ext uri="{FF2B5EF4-FFF2-40B4-BE49-F238E27FC236}">
                <a16:creationId xmlns:a16="http://schemas.microsoft.com/office/drawing/2014/main" xmlns="" id="{B1C69141-3B91-45A3-B0EE-8903C3BCE624}"/>
              </a:ext>
            </a:extLst>
          </p:cNvPr>
          <p:cNvSpPr>
            <a:spLocks noGrp="1"/>
          </p:cNvSpPr>
          <p:nvPr>
            <p:ph type="sldNum" sz="quarter" idx="11"/>
          </p:nvPr>
        </p:nvSpPr>
        <p:spPr/>
        <p:txBody>
          <a:bodyPr/>
          <a:lstStyle/>
          <a:p>
            <a:pPr algn="r"/>
            <a:fld id="{F3477EC8-074D-41C4-94AE-E9EA7CEEA348}" type="slidenum">
              <a:rPr lang="en-US" smtClean="0"/>
              <a:pPr algn="r"/>
              <a:t>56</a:t>
            </a:fld>
            <a:endParaRPr lang="en-US" dirty="0"/>
          </a:p>
        </p:txBody>
      </p:sp>
      <p:pic>
        <p:nvPicPr>
          <p:cNvPr id="5" name="Picture 4">
            <a:extLst>
              <a:ext uri="{FF2B5EF4-FFF2-40B4-BE49-F238E27FC236}">
                <a16:creationId xmlns:a16="http://schemas.microsoft.com/office/drawing/2014/main" xmlns="" id="{B41B3F19-E3BC-4DB2-9440-200E1C0E1C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5065" y="5816168"/>
            <a:ext cx="673100" cy="588239"/>
          </a:xfrm>
          <a:prstGeom prst="rect">
            <a:avLst/>
          </a:prstGeom>
        </p:spPr>
      </p:pic>
    </p:spTree>
    <p:extLst>
      <p:ext uri="{BB962C8B-B14F-4D97-AF65-F5344CB8AC3E}">
        <p14:creationId xmlns:p14="http://schemas.microsoft.com/office/powerpoint/2010/main" val="402580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57107"/>
            <a:ext cx="8861726" cy="492443"/>
          </a:xfrm>
        </p:spPr>
        <p:txBody>
          <a:bodyPr>
            <a:normAutofit fontScale="90000"/>
          </a:bodyPr>
          <a:lstStyle/>
          <a:p>
            <a:r>
              <a:rPr lang="en-US" sz="3600" dirty="0"/>
              <a:t>i3: Using Intensive Interventions to Improve Mathematics Skills of Students with Disabilities</a:t>
            </a:r>
          </a:p>
        </p:txBody>
      </p:sp>
      <p:sp>
        <p:nvSpPr>
          <p:cNvPr id="3" name="Content Placeholder 2"/>
          <p:cNvSpPr>
            <a:spLocks noGrp="1"/>
          </p:cNvSpPr>
          <p:nvPr>
            <p:ph idx="1"/>
          </p:nvPr>
        </p:nvSpPr>
        <p:spPr/>
        <p:txBody>
          <a:bodyPr>
            <a:normAutofit/>
          </a:bodyPr>
          <a:lstStyle/>
          <a:p>
            <a:pPr marL="0" indent="0">
              <a:buNone/>
            </a:pPr>
            <a:r>
              <a:rPr lang="en-US" sz="3200" dirty="0"/>
              <a:t>System Specific Outcomes   </a:t>
            </a:r>
          </a:p>
          <a:p>
            <a:pPr marL="401638" indent="-177800"/>
            <a:r>
              <a:rPr lang="en-US" sz="2800" dirty="0"/>
              <a:t>Develop of a system to support intensive intervention in mathematics </a:t>
            </a:r>
          </a:p>
          <a:p>
            <a:pPr marL="401638" indent="-177800">
              <a:buFont typeface="Arial" panose="020B0604020202020204" pitchFamily="34" charset="0"/>
              <a:buChar char="•"/>
            </a:pPr>
            <a:r>
              <a:rPr lang="en-US" sz="2800" dirty="0"/>
              <a:t>Improve MTSS structures at the school and district level </a:t>
            </a:r>
          </a:p>
          <a:p>
            <a:pPr>
              <a:buFont typeface="Arial" panose="020B0604020202020204" pitchFamily="34" charset="0"/>
              <a:buChar char="•"/>
            </a:pP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313" y="6029628"/>
            <a:ext cx="696912" cy="609049"/>
          </a:xfrm>
          <a:prstGeom prst="rect">
            <a:avLst/>
          </a:prstGeom>
        </p:spPr>
      </p:pic>
    </p:spTree>
    <p:extLst>
      <p:ext uri="{BB962C8B-B14F-4D97-AF65-F5344CB8AC3E}">
        <p14:creationId xmlns:p14="http://schemas.microsoft.com/office/powerpoint/2010/main" val="197492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526" y="1057107"/>
            <a:ext cx="8549209" cy="492443"/>
          </a:xfrm>
        </p:spPr>
        <p:txBody>
          <a:bodyPr>
            <a:normAutofit fontScale="90000"/>
          </a:bodyPr>
          <a:lstStyle/>
          <a:p>
            <a:r>
              <a:rPr lang="en-US" sz="3600" dirty="0"/>
              <a:t>i3: Using Intensive Interventions to Improve Mathematics Skills of Students with Disabilities</a:t>
            </a:r>
          </a:p>
        </p:txBody>
      </p:sp>
      <p:sp>
        <p:nvSpPr>
          <p:cNvPr id="3" name="Content Placeholder 2"/>
          <p:cNvSpPr>
            <a:spLocks noGrp="1"/>
          </p:cNvSpPr>
          <p:nvPr>
            <p:ph idx="1"/>
          </p:nvPr>
        </p:nvSpPr>
        <p:spPr/>
        <p:txBody>
          <a:bodyPr>
            <a:normAutofit/>
          </a:bodyPr>
          <a:lstStyle/>
          <a:p>
            <a:pPr marL="0" indent="0">
              <a:buNone/>
            </a:pPr>
            <a:r>
              <a:rPr lang="en-US" dirty="0"/>
              <a:t>DBI Specific Outcomes</a:t>
            </a:r>
          </a:p>
          <a:p>
            <a:pPr marL="401638" indent="-177800"/>
            <a:r>
              <a:rPr lang="en-US" dirty="0"/>
              <a:t>Increased structures and systems to support data-based decision making around mathematics instruction and intervention</a:t>
            </a:r>
          </a:p>
          <a:p>
            <a:pPr marL="401638" indent="-177800"/>
            <a:r>
              <a:rPr lang="en-US" dirty="0"/>
              <a:t>Individualized, student-level planning resulting in documented intensive intervention plans for at least10 students at each site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313" y="6029628"/>
            <a:ext cx="696912" cy="609049"/>
          </a:xfrm>
          <a:prstGeom prst="rect">
            <a:avLst/>
          </a:prstGeom>
        </p:spPr>
      </p:pic>
    </p:spTree>
    <p:extLst>
      <p:ext uri="{BB962C8B-B14F-4D97-AF65-F5344CB8AC3E}">
        <p14:creationId xmlns:p14="http://schemas.microsoft.com/office/powerpoint/2010/main" val="23764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526" y="958117"/>
            <a:ext cx="8224837" cy="492443"/>
          </a:xfrm>
        </p:spPr>
        <p:txBody>
          <a:bodyPr/>
          <a:lstStyle/>
          <a:p>
            <a:r>
              <a:rPr lang="en-US" dirty="0"/>
              <a:t>Why Franklin Pierce?</a:t>
            </a:r>
          </a:p>
        </p:txBody>
      </p:sp>
      <p:sp>
        <p:nvSpPr>
          <p:cNvPr id="2" name="Content Placeholder 1"/>
          <p:cNvSpPr>
            <a:spLocks noGrp="1"/>
          </p:cNvSpPr>
          <p:nvPr>
            <p:ph idx="1"/>
          </p:nvPr>
        </p:nvSpPr>
        <p:spPr>
          <a:xfrm>
            <a:off x="687526" y="1607853"/>
            <a:ext cx="3965497" cy="4726300"/>
          </a:xfrm>
        </p:spPr>
        <p:txBody>
          <a:bodyPr/>
          <a:lstStyle/>
          <a:p>
            <a:pPr marL="0" indent="0">
              <a:buNone/>
            </a:pPr>
            <a:endParaRPr lang="en-US" dirty="0"/>
          </a:p>
          <a:p>
            <a:r>
              <a:rPr lang="en-US" sz="2000" dirty="0"/>
              <a:t>Prior experience and success with MTSS/RTI</a:t>
            </a:r>
          </a:p>
          <a:p>
            <a:r>
              <a:rPr lang="en-US" sz="2000" dirty="0"/>
              <a:t>Strong core programming </a:t>
            </a:r>
          </a:p>
          <a:p>
            <a:r>
              <a:rPr lang="en-US" sz="2000" dirty="0"/>
              <a:t>Diverse student population </a:t>
            </a:r>
          </a:p>
          <a:p>
            <a:r>
              <a:rPr lang="en-US" sz="2000" dirty="0"/>
              <a:t>Interest and support from leadership </a:t>
            </a:r>
          </a:p>
          <a:p>
            <a:r>
              <a:rPr lang="en-US" sz="2000" dirty="0"/>
              <a:t>Large enough district for evaluation</a:t>
            </a:r>
          </a:p>
          <a:p>
            <a:r>
              <a:rPr lang="en-US" sz="2000" dirty="0"/>
              <a:t>Implementation work in the i3 may help to guide the process of state-wide SSIP roll out </a:t>
            </a:r>
          </a:p>
          <a:p>
            <a:endParaRPr lang="en-US" dirty="0"/>
          </a:p>
          <a:p>
            <a:endParaRPr lang="en-US" dirty="0"/>
          </a:p>
          <a:p>
            <a:pPr marL="0" indent="0">
              <a:buNone/>
            </a:pPr>
            <a:endParaRPr lang="en-US" dirty="0"/>
          </a:p>
          <a:p>
            <a:endParaRPr lang="en-US" dirty="0"/>
          </a:p>
        </p:txBody>
      </p:sp>
      <p:pic>
        <p:nvPicPr>
          <p:cNvPr id="7170" name="Picture 2" descr="H:\share\IDEA ACDM_MATO 2014-19\Digital Images database\Misc\Help\1641180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829" y="2287620"/>
            <a:ext cx="3716323" cy="3366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870" y="6057900"/>
            <a:ext cx="692517" cy="605208"/>
          </a:xfrm>
          <a:prstGeom prst="rect">
            <a:avLst/>
          </a:prstGeom>
        </p:spPr>
      </p:pic>
    </p:spTree>
    <p:extLst>
      <p:ext uri="{BB962C8B-B14F-4D97-AF65-F5344CB8AC3E}">
        <p14:creationId xmlns:p14="http://schemas.microsoft.com/office/powerpoint/2010/main" val="59234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2" y="2645065"/>
            <a:ext cx="8228413" cy="1538883"/>
          </a:xfrm>
        </p:spPr>
        <p:txBody>
          <a:bodyPr/>
          <a:lstStyle/>
          <a:p>
            <a:r>
              <a:rPr lang="en-US" dirty="0"/>
              <a:t>What is Intensive Intervention? </a:t>
            </a:r>
          </a:p>
        </p:txBody>
      </p:sp>
      <p:sp>
        <p:nvSpPr>
          <p:cNvPr id="5" name="Text Placeholder 4">
            <a:extLst>
              <a:ext uri="{FF2B5EF4-FFF2-40B4-BE49-F238E27FC236}">
                <a16:creationId xmlns:a16="http://schemas.microsoft.com/office/drawing/2014/main" xmlns="" id="{3BDA4A4B-34B6-4073-B6C9-1B60A4DBB403}"/>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xmlns="" id="{DA1480D7-71B4-4AB8-B385-CD209E8D4E3B}"/>
              </a:ext>
            </a:extLst>
          </p:cNvPr>
          <p:cNvSpPr>
            <a:spLocks noGrp="1"/>
          </p:cNvSpPr>
          <p:nvPr>
            <p:ph type="body" sz="quarter" idx="19"/>
          </p:nvPr>
        </p:nvSpPr>
        <p:spPr/>
        <p:txBody>
          <a:bodyPr/>
          <a:lstStyle/>
          <a:p>
            <a:endParaRPr lang="en-US"/>
          </a:p>
        </p:txBody>
      </p:sp>
      <p:pic>
        <p:nvPicPr>
          <p:cNvPr id="7" name="Picture 6">
            <a:extLst>
              <a:ext uri="{FF2B5EF4-FFF2-40B4-BE49-F238E27FC236}">
                <a16:creationId xmlns:a16="http://schemas.microsoft.com/office/drawing/2014/main" xmlns="" id="{21571E15-9FFE-46F3-98FF-D06BC6ABF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534" y="5727997"/>
            <a:ext cx="673100" cy="588239"/>
          </a:xfrm>
          <a:prstGeom prst="rect">
            <a:avLst/>
          </a:prstGeom>
        </p:spPr>
      </p:pic>
    </p:spTree>
    <p:extLst>
      <p:ext uri="{BB962C8B-B14F-4D97-AF65-F5344CB8AC3E}">
        <p14:creationId xmlns:p14="http://schemas.microsoft.com/office/powerpoint/2010/main" val="520764674"/>
      </p:ext>
    </p:extLst>
  </p:cSld>
  <p:clrMapOvr>
    <a:masterClrMapping/>
  </p:clrMapOvr>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3_PowerPoint_122415" id="{EF93BCD9-C45F-4824-B399-52FDB16C9660}" vid="{2564491C-86B1-4B17-820F-A7D7DDD6DE9B}"/>
    </a:ext>
  </a:ext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3_PowerPoint_122415" id="{EF93BCD9-C45F-4824-B399-52FDB16C9660}" vid="{71AEAEE3-DBC5-4957-84D9-D0C754A0A6A1}"/>
    </a:ext>
  </a:extLst>
</a:theme>
</file>

<file path=ppt/theme/theme3.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3_PowerPoint_122415" id="{EF93BCD9-C45F-4824-B399-52FDB16C9660}" vid="{4B4A9B3E-39E4-451E-9F45-59F015BEEE16}"/>
    </a:ext>
  </a:extLst>
</a:theme>
</file>

<file path=ppt/theme/theme4.xml><?xml version="1.0" encoding="utf-8"?>
<a:theme xmlns:a="http://schemas.openxmlformats.org/drawingml/2006/main" name="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3_PowerPoint_122415" id="{EF93BCD9-C45F-4824-B399-52FDB16C9660}" vid="{CD7A5FE1-C86E-4C51-97BE-17E47F2C3D2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2921ec8c50edb2e7c005cabb9adfc4e4">
  <xsd:schema xmlns:xsd="http://www.w3.org/2001/XMLSchema" xmlns:xs="http://www.w3.org/2001/XMLSchema" xmlns:p="http://schemas.microsoft.com/office/2006/metadata/properties" xmlns:ns2="6a44d00f-12d8-4625-9d23-7790e8b8f83b" targetNamespace="http://schemas.microsoft.com/office/2006/metadata/properties" ma:root="true" ma:fieldsID="adf174422fedbd277cb6747b092f63af"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scription0 xmlns="6a44d00f-12d8-4625-9d23-7790e8b8f83b">i3 Math Intervention</Description0>
    <Category xmlns="6a44d00f-12d8-4625-9d23-7790e8b8f83b">EDu</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10194-5864-43E9-A45F-0DD1FDD95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78DE03-1B1E-4BB3-BFB8-1FE8E8D90566}">
  <ds:schemaRef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6a44d00f-12d8-4625-9d23-7790e8b8f83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i3_PowerPoint_122415</Template>
  <TotalTime>1316</TotalTime>
  <Words>3905</Words>
  <Application>Microsoft Macintosh PowerPoint</Application>
  <PresentationFormat>On-screen Show (4:3)</PresentationFormat>
  <Paragraphs>631</Paragraphs>
  <Slides>56</Slides>
  <Notes>31</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AIR_PowerPoint_Template_030615</vt:lpstr>
      <vt:lpstr>Divider Master</vt:lpstr>
      <vt:lpstr>Basic</vt:lpstr>
      <vt:lpstr>Contact</vt:lpstr>
      <vt:lpstr>Building Complex Multi-Tiered Systems:  Implementing Intensive Intervention in Mathematics </vt:lpstr>
      <vt:lpstr>Agenda </vt:lpstr>
      <vt:lpstr>I3:  Implementing Intensive Intervention in Mathematics </vt:lpstr>
      <vt:lpstr>Using Intensive Interventions to Improve Mathematics Skills of Students with Disabilities  </vt:lpstr>
      <vt:lpstr>Where are we now? </vt:lpstr>
      <vt:lpstr>i3: Using Intensive Interventions to Improve Mathematics Skills of Students with Disabilities</vt:lpstr>
      <vt:lpstr>i3: Using Intensive Interventions to Improve Mathematics Skills of Students with Disabilities</vt:lpstr>
      <vt:lpstr>Why Franklin Pierce?</vt:lpstr>
      <vt:lpstr>What is Intensive Intervention? </vt:lpstr>
      <vt:lpstr>What is intensive intervention?</vt:lpstr>
      <vt:lpstr>Why Do We Need Intensive Intervention? </vt:lpstr>
      <vt:lpstr>Who needs intensive intervention?</vt:lpstr>
      <vt:lpstr>What does the data suggest?</vt:lpstr>
      <vt:lpstr>What can we do?</vt:lpstr>
      <vt:lpstr>Data-Based Individualization (DBI)</vt:lpstr>
      <vt:lpstr>Our approach to intensive intervention </vt:lpstr>
      <vt:lpstr>Five DBI Steps</vt:lpstr>
      <vt:lpstr>Before starting DBI…</vt:lpstr>
      <vt:lpstr>What are secondary interventions?</vt:lpstr>
      <vt:lpstr>Why start intervention with a standardized, evidence-based program?</vt:lpstr>
      <vt:lpstr>Is DBI the same as RTI? MTSS? Special education?</vt:lpstr>
      <vt:lpstr>Can I still implement DBI if I don’t have a complete menu of standardized programs?</vt:lpstr>
      <vt:lpstr>Think-Pair-Share </vt:lpstr>
      <vt:lpstr>Non-Linear Implementation &amp; Building Complex Systems in Franklin Pierce </vt:lpstr>
      <vt:lpstr>How do we build and sustain complex systems? </vt:lpstr>
      <vt:lpstr> Knowledge and skills are necessary but not sufficient </vt:lpstr>
      <vt:lpstr>Confusion about the role of special education</vt:lpstr>
      <vt:lpstr>Challenges with embedding intensive intervention within broader systems change </vt:lpstr>
      <vt:lpstr>Defining implementation fidelity and evidence </vt:lpstr>
      <vt:lpstr>Leadership Role in  Sustaining Implementation </vt:lpstr>
      <vt:lpstr>Harvard Elementary Key Components of i3 Implementation</vt:lpstr>
      <vt:lpstr>Specific Components of RTI/MTSS System </vt:lpstr>
      <vt:lpstr>Maintaining Effectiveness of Systems</vt:lpstr>
      <vt:lpstr>Student-level Example of DBI </vt:lpstr>
      <vt:lpstr>Agenda </vt:lpstr>
      <vt:lpstr>Student Background </vt:lpstr>
      <vt:lpstr>Current Data: 1st Grade Math</vt:lpstr>
      <vt:lpstr>Current Data: 1st Grade Reading</vt:lpstr>
      <vt:lpstr>Previous Data: Kindergarten</vt:lpstr>
      <vt:lpstr>Intervention Decisions</vt:lpstr>
      <vt:lpstr>Plans Moving Forward</vt:lpstr>
      <vt:lpstr>Lessons Learned: Towards Effective Implementation  </vt:lpstr>
      <vt:lpstr>Lessons Learned:  #1 Planning for Implementation </vt:lpstr>
      <vt:lpstr>Start Small &amp; Expand</vt:lpstr>
      <vt:lpstr>Lessons Learned:  #2 Linear Implementation</vt:lpstr>
      <vt:lpstr>Highlight Key Features &amp; Flexible Features</vt:lpstr>
      <vt:lpstr>Lessons Learned:  #3 The role of Leadership </vt:lpstr>
      <vt:lpstr>Partner with Leadership </vt:lpstr>
      <vt:lpstr>Lessons Learned:  #4 School Processes &amp;  Protocols </vt:lpstr>
      <vt:lpstr>Lessons Learned:  #5 Trust the process </vt:lpstr>
      <vt:lpstr>Allow for Customization &amp; Be Flexible</vt:lpstr>
      <vt:lpstr>Use Formative Implementation Data </vt:lpstr>
      <vt:lpstr>Stress the Intersection of Academics and Behavior</vt:lpstr>
      <vt:lpstr>Questions &amp; Discussion? </vt:lpstr>
      <vt:lpstr>Disclaimer</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
  <dc:creator>Croninger, Nicholas</dc:creator>
  <cp:lastModifiedBy>Teacher</cp:lastModifiedBy>
  <cp:revision>15</cp:revision>
  <cp:lastPrinted>2013-01-03T18:38:02Z</cp:lastPrinted>
  <dcterms:created xsi:type="dcterms:W3CDTF">2016-01-05T16:36:00Z</dcterms:created>
  <dcterms:modified xsi:type="dcterms:W3CDTF">2018-04-20T18:18:54Z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